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6"/>
  </p:notesMasterIdLst>
  <p:sldIdLst>
    <p:sldId id="259" r:id="rId2"/>
    <p:sldId id="261" r:id="rId3"/>
    <p:sldId id="262" r:id="rId4"/>
    <p:sldId id="263" r:id="rId5"/>
    <p:sldId id="264" r:id="rId6"/>
    <p:sldId id="266" r:id="rId7"/>
    <p:sldId id="269" r:id="rId8"/>
    <p:sldId id="265" r:id="rId9"/>
    <p:sldId id="267" r:id="rId10"/>
    <p:sldId id="270" r:id="rId11"/>
    <p:sldId id="271" r:id="rId12"/>
    <p:sldId id="272" r:id="rId13"/>
    <p:sldId id="274" r:id="rId14"/>
    <p:sldId id="275" r:id="rId15"/>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ortadas" id="{537C5CEF-FDED-45B6-A1C3-D27B8E29C839}">
          <p14:sldIdLst>
            <p14:sldId id="259"/>
          </p14:sldIdLst>
        </p14:section>
        <p14:section name="Textos" id="{DD067FE3-60F7-4181-8F9D-1AAD74C3447F}">
          <p14:sldIdLst>
            <p14:sldId id="261"/>
            <p14:sldId id="262"/>
            <p14:sldId id="263"/>
            <p14:sldId id="264"/>
            <p14:sldId id="266"/>
            <p14:sldId id="269"/>
            <p14:sldId id="265"/>
            <p14:sldId id="267"/>
            <p14:sldId id="270"/>
            <p14:sldId id="271"/>
            <p14:sldId id="272"/>
            <p14:sldId id="274"/>
            <p14:sldId id="27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C8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3447" autoAdjust="0"/>
  </p:normalViewPr>
  <p:slideViewPr>
    <p:cSldViewPr>
      <p:cViewPr varScale="1">
        <p:scale>
          <a:sx n="39" d="100"/>
          <a:sy n="39" d="100"/>
        </p:scale>
        <p:origin x="948"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419"/>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C1AE67-252C-4B69-82C0-49C1325C8569}" type="datetimeFigureOut">
              <a:rPr lang="es-419" smtClean="0"/>
              <a:t>10/2/2025</a:t>
            </a:fld>
            <a:endParaRPr lang="es-419"/>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419"/>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419"/>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E0287D-19AE-4D2D-9252-23D990D51892}" type="slidenum">
              <a:rPr lang="es-419" smtClean="0"/>
              <a:t>‹Nº›</a:t>
            </a:fld>
            <a:endParaRPr lang="es-419"/>
          </a:p>
        </p:txBody>
      </p:sp>
    </p:spTree>
    <p:extLst>
      <p:ext uri="{BB962C8B-B14F-4D97-AF65-F5344CB8AC3E}">
        <p14:creationId xmlns:p14="http://schemas.microsoft.com/office/powerpoint/2010/main" val="2227100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5"/>
          </p:nvPr>
        </p:nvSpPr>
        <p:spPr/>
        <p:txBody>
          <a:bodyPr/>
          <a:lstStyle/>
          <a:p>
            <a:fld id="{35E0287D-19AE-4D2D-9252-23D990D51892}" type="slidenum">
              <a:rPr lang="es-419" smtClean="0"/>
              <a:t>3</a:t>
            </a:fld>
            <a:endParaRPr lang="es-419"/>
          </a:p>
        </p:txBody>
      </p:sp>
    </p:spTree>
    <p:extLst>
      <p:ext uri="{BB962C8B-B14F-4D97-AF65-F5344CB8AC3E}">
        <p14:creationId xmlns:p14="http://schemas.microsoft.com/office/powerpoint/2010/main" val="274082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5"/>
          </p:nvPr>
        </p:nvSpPr>
        <p:spPr/>
        <p:txBody>
          <a:bodyPr/>
          <a:lstStyle/>
          <a:p>
            <a:fld id="{35E0287D-19AE-4D2D-9252-23D990D51892}" type="slidenum">
              <a:rPr lang="es-419" smtClean="0"/>
              <a:t>10</a:t>
            </a:fld>
            <a:endParaRPr lang="es-419"/>
          </a:p>
        </p:txBody>
      </p:sp>
    </p:spTree>
    <p:extLst>
      <p:ext uri="{BB962C8B-B14F-4D97-AF65-F5344CB8AC3E}">
        <p14:creationId xmlns:p14="http://schemas.microsoft.com/office/powerpoint/2010/main" val="1863866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5"/>
          </p:nvPr>
        </p:nvSpPr>
        <p:spPr/>
        <p:txBody>
          <a:bodyPr/>
          <a:lstStyle/>
          <a:p>
            <a:fld id="{35E0287D-19AE-4D2D-9252-23D990D51892}" type="slidenum">
              <a:rPr lang="es-419" smtClean="0"/>
              <a:t>11</a:t>
            </a:fld>
            <a:endParaRPr lang="es-419"/>
          </a:p>
        </p:txBody>
      </p:sp>
    </p:spTree>
    <p:extLst>
      <p:ext uri="{BB962C8B-B14F-4D97-AF65-F5344CB8AC3E}">
        <p14:creationId xmlns:p14="http://schemas.microsoft.com/office/powerpoint/2010/main" val="1881230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2/10/2025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7.png"/><Relationship Id="rId7" Type="http://schemas.openxmlformats.org/officeDocument/2006/relationships/package" Target="../embeddings/Microsoft_Word_Document.docx"/><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6.emf"/><Relationship Id="rId4" Type="http://schemas.openxmlformats.org/officeDocument/2006/relationships/image" Target="../media/image12.png"/><Relationship Id="rId9" Type="http://schemas.openxmlformats.org/officeDocument/2006/relationships/package" Target="../embeddings/Microsoft_Word_Document1.docx"/></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Box 10"/>
          <p:cNvSpPr txBox="1"/>
          <p:nvPr/>
        </p:nvSpPr>
        <p:spPr>
          <a:xfrm>
            <a:off x="5365572" y="8977387"/>
            <a:ext cx="10010499" cy="697578"/>
          </a:xfrm>
          <a:prstGeom prst="rect">
            <a:avLst/>
          </a:prstGeom>
        </p:spPr>
        <p:txBody>
          <a:bodyPr lIns="0" tIns="0" rIns="0" bIns="0" rtlCol="0" anchor="t">
            <a:spAutoFit/>
          </a:bodyPr>
          <a:lstStyle/>
          <a:p>
            <a:pPr algn="l">
              <a:lnSpc>
                <a:spcPts val="5432"/>
              </a:lnSpc>
            </a:pPr>
            <a:r>
              <a:rPr lang="en-US" sz="4979" b="1" dirty="0">
                <a:solidFill>
                  <a:srgbClr val="47C8F0"/>
                </a:solidFill>
                <a:latin typeface="Montserrat Ultra-Bold"/>
                <a:ea typeface="Montserrat Ultra-Bold"/>
                <a:cs typeface="Montserrat Ultra-Bold"/>
                <a:sym typeface="Montserrat Ultra-Bold"/>
              </a:rPr>
              <a:t>Camila Valladares - 12041333</a:t>
            </a:r>
          </a:p>
        </p:txBody>
      </p:sp>
      <p:sp>
        <p:nvSpPr>
          <p:cNvPr id="11" name="TextBox 11"/>
          <p:cNvSpPr txBox="1"/>
          <p:nvPr/>
        </p:nvSpPr>
        <p:spPr>
          <a:xfrm>
            <a:off x="381000" y="3924300"/>
            <a:ext cx="14325600" cy="3271280"/>
          </a:xfrm>
          <a:prstGeom prst="rect">
            <a:avLst/>
          </a:prstGeom>
        </p:spPr>
        <p:txBody>
          <a:bodyPr wrap="square" lIns="0" tIns="0" rIns="0" bIns="0" rtlCol="0" anchor="t">
            <a:spAutoFit/>
          </a:bodyPr>
          <a:lstStyle/>
          <a:p>
            <a:pPr>
              <a:lnSpc>
                <a:spcPts val="8744"/>
              </a:lnSpc>
            </a:pPr>
            <a:r>
              <a:rPr lang="en-US" sz="6000" b="1" dirty="0" err="1">
                <a:solidFill>
                  <a:srgbClr val="06065C"/>
                </a:solidFill>
                <a:latin typeface="Montserrat Ultra-Bold"/>
                <a:sym typeface="Montserrat Ultra-Bold"/>
              </a:rPr>
              <a:t>Mejora</a:t>
            </a:r>
            <a:r>
              <a:rPr lang="en-US" sz="6000" b="1" dirty="0">
                <a:solidFill>
                  <a:srgbClr val="06065C"/>
                </a:solidFill>
                <a:latin typeface="Montserrat Ultra-Bold"/>
                <a:sym typeface="Montserrat Ultra-Bold"/>
              </a:rPr>
              <a:t> de </a:t>
            </a:r>
            <a:r>
              <a:rPr lang="en-US" sz="6000" b="1" dirty="0" err="1">
                <a:solidFill>
                  <a:srgbClr val="06065C"/>
                </a:solidFill>
                <a:latin typeface="Montserrat Ultra-Bold"/>
                <a:sym typeface="Montserrat Ultra-Bold"/>
              </a:rPr>
              <a:t>Controles</a:t>
            </a:r>
            <a:r>
              <a:rPr lang="en-US" sz="6000" b="1" dirty="0">
                <a:solidFill>
                  <a:srgbClr val="06065C"/>
                </a:solidFill>
                <a:latin typeface="Montserrat Ultra-Bold"/>
                <a:sym typeface="Montserrat Ultra-Bold"/>
              </a:rPr>
              <a:t> </a:t>
            </a:r>
            <a:r>
              <a:rPr lang="en-US" sz="6000" b="1" dirty="0" err="1">
                <a:solidFill>
                  <a:srgbClr val="06065C"/>
                </a:solidFill>
                <a:latin typeface="Montserrat Ultra-Bold"/>
                <a:sym typeface="Montserrat Ultra-Bold"/>
              </a:rPr>
              <a:t>Operacionales</a:t>
            </a:r>
            <a:r>
              <a:rPr lang="en-US" sz="6000" b="1" dirty="0">
                <a:solidFill>
                  <a:srgbClr val="06065C"/>
                </a:solidFill>
                <a:latin typeface="Montserrat Ultra-Bold"/>
                <a:sym typeface="Montserrat Ultra-Bold"/>
              </a:rPr>
              <a:t> del Sistema de </a:t>
            </a:r>
            <a:r>
              <a:rPr lang="en-US" sz="6000" b="1" dirty="0" err="1">
                <a:solidFill>
                  <a:srgbClr val="06065C"/>
                </a:solidFill>
                <a:latin typeface="Montserrat Ultra-Bold"/>
                <a:sym typeface="Montserrat Ultra-Bold"/>
              </a:rPr>
              <a:t>Gestión</a:t>
            </a:r>
            <a:r>
              <a:rPr lang="en-US" sz="6000" b="1" dirty="0">
                <a:solidFill>
                  <a:srgbClr val="06065C"/>
                </a:solidFill>
                <a:latin typeface="Montserrat Ultra-Bold"/>
                <a:sym typeface="Montserrat Ultra-Bold"/>
              </a:rPr>
              <a:t> Ambiental del Banco </a:t>
            </a:r>
            <a:r>
              <a:rPr lang="en-US" sz="6000" b="1" dirty="0" err="1">
                <a:solidFill>
                  <a:srgbClr val="06065C"/>
                </a:solidFill>
                <a:latin typeface="Montserrat Ultra-Bold"/>
                <a:sym typeface="Montserrat Ultra-Bold"/>
              </a:rPr>
              <a:t>Centroamericano</a:t>
            </a:r>
            <a:r>
              <a:rPr lang="en-US" sz="6000" b="1" dirty="0">
                <a:solidFill>
                  <a:srgbClr val="06065C"/>
                </a:solidFill>
                <a:latin typeface="Montserrat Ultra-Bold"/>
                <a:sym typeface="Montserrat Ultra-Bold"/>
              </a:rPr>
              <a:t> de </a:t>
            </a:r>
            <a:r>
              <a:rPr lang="en-US" sz="6000" b="1" dirty="0" err="1">
                <a:solidFill>
                  <a:srgbClr val="06065C"/>
                </a:solidFill>
                <a:latin typeface="Montserrat Ultra-Bold"/>
                <a:sym typeface="Montserrat Ultra-Bold"/>
              </a:rPr>
              <a:t>Integración</a:t>
            </a:r>
            <a:r>
              <a:rPr lang="en-US" sz="6000" b="1" dirty="0">
                <a:solidFill>
                  <a:srgbClr val="06065C"/>
                </a:solidFill>
                <a:latin typeface="Montserrat Ultra-Bold"/>
                <a:sym typeface="Montserrat Ultra-Bold"/>
              </a:rPr>
              <a:t> </a:t>
            </a:r>
            <a:r>
              <a:rPr lang="en-US" sz="6000" b="1" dirty="0" err="1">
                <a:solidFill>
                  <a:srgbClr val="06065C"/>
                </a:solidFill>
                <a:latin typeface="Montserrat Ultra-Bold"/>
                <a:sym typeface="Montserrat Ultra-Bold"/>
              </a:rPr>
              <a:t>Económica</a:t>
            </a:r>
            <a:endParaRPr lang="en-US" sz="8015" b="1" dirty="0">
              <a:solidFill>
                <a:srgbClr val="06065C"/>
              </a:solidFill>
              <a:latin typeface="Montserrat Ultra-Bold"/>
              <a:ea typeface="Montserrat Ultra-Bold"/>
              <a:cs typeface="Montserrat Ultra-Bold"/>
              <a:sym typeface="Montserrat Ultra-Bold"/>
            </a:endParaRPr>
          </a:p>
        </p:txBody>
      </p:sp>
      <p:pic>
        <p:nvPicPr>
          <p:cNvPr id="2050" name="Picture 2" descr="BCIE | Banco Centroamericano de Integración económica">
            <a:extLst>
              <a:ext uri="{FF2B5EF4-FFF2-40B4-BE49-F238E27FC236}">
                <a16:creationId xmlns:a16="http://schemas.microsoft.com/office/drawing/2014/main" id="{F1BDC20E-FA69-A0E1-761A-CBF231AEC8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600" t="38565" r="13435" b="40635"/>
          <a:stretch/>
        </p:blipFill>
        <p:spPr bwMode="auto">
          <a:xfrm>
            <a:off x="15392400" y="8977387"/>
            <a:ext cx="2514600" cy="7168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37E18C6B-9F82-E701-B40A-A5702746C3BA}"/>
            </a:ext>
          </a:extLst>
        </p:cNvPr>
        <p:cNvGrpSpPr/>
        <p:nvPr/>
      </p:nvGrpSpPr>
      <p:grpSpPr>
        <a:xfrm>
          <a:off x="0" y="0"/>
          <a:ext cx="0" cy="0"/>
          <a:chOff x="0" y="0"/>
          <a:chExt cx="0" cy="0"/>
        </a:xfrm>
      </p:grpSpPr>
      <p:sp>
        <p:nvSpPr>
          <p:cNvPr id="8" name="TextBox 8">
            <a:extLst>
              <a:ext uri="{FF2B5EF4-FFF2-40B4-BE49-F238E27FC236}">
                <a16:creationId xmlns:a16="http://schemas.microsoft.com/office/drawing/2014/main" id="{F2815DBB-0FFD-7CFD-6C7F-7CC2AF1D9A0C}"/>
              </a:ext>
            </a:extLst>
          </p:cNvPr>
          <p:cNvSpPr txBox="1"/>
          <p:nvPr/>
        </p:nvSpPr>
        <p:spPr>
          <a:xfrm>
            <a:off x="896079" y="1575131"/>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r>
              <a:rPr kumimoji="0" lang="en-US" sz="2983" b="1" i="0" u="none" strike="noStrike" kern="1200" cap="none" spc="0" normalizeH="0" baseline="0" noProof="0" dirty="0">
                <a:ln>
                  <a:noFill/>
                </a:ln>
                <a:effectLst/>
                <a:uLnTx/>
                <a:uFillTx/>
                <a:latin typeface="Montserrat Ultra-Bold"/>
                <a:ea typeface="Montserrat Ultra-Bold"/>
                <a:cs typeface="Montserrat Ultra-Bold"/>
                <a:sym typeface="Montserrat Ultra-Bold"/>
              </a:rPr>
              <a:t>ACTUAL</a:t>
            </a:r>
          </a:p>
        </p:txBody>
      </p:sp>
      <p:sp>
        <p:nvSpPr>
          <p:cNvPr id="9" name="TextBox 9">
            <a:extLst>
              <a:ext uri="{FF2B5EF4-FFF2-40B4-BE49-F238E27FC236}">
                <a16:creationId xmlns:a16="http://schemas.microsoft.com/office/drawing/2014/main" id="{D14DABBC-C9B3-7745-FA55-5052B4433A5C}"/>
              </a:ext>
            </a:extLst>
          </p:cNvPr>
          <p:cNvSpPr txBox="1"/>
          <p:nvPr/>
        </p:nvSpPr>
        <p:spPr>
          <a:xfrm>
            <a:off x="304800" y="588651"/>
            <a:ext cx="14173200" cy="666849"/>
          </a:xfrm>
          <a:prstGeom prst="rect">
            <a:avLst/>
          </a:prstGeom>
        </p:spPr>
        <p:txBody>
          <a:bodyPr wrap="square"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Procesos</a:t>
            </a:r>
            <a:r>
              <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rPr>
              <a:t> Generales de </a:t>
            </a: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los</a:t>
            </a:r>
            <a:r>
              <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rPr>
              <a:t> </a:t>
            </a: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Controles</a:t>
            </a:r>
            <a:r>
              <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rPr>
              <a:t> </a:t>
            </a: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Operacionales</a:t>
            </a:r>
            <a:r>
              <a:rPr lang="en-US" sz="4802" b="1" dirty="0">
                <a:solidFill>
                  <a:srgbClr val="06065C"/>
                </a:solidFill>
                <a:latin typeface="Montserrat Ultra-Bold"/>
                <a:ea typeface="Montserrat Ultra-Bold"/>
                <a:cs typeface="Montserrat Ultra-Bold"/>
                <a:sym typeface="Montserrat Ultra-Bold"/>
              </a:rPr>
              <a:t>:</a:t>
            </a:r>
            <a:endPar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endParaRPr>
          </a:p>
        </p:txBody>
      </p:sp>
      <p:sp>
        <p:nvSpPr>
          <p:cNvPr id="4" name="TextBox 8">
            <a:extLst>
              <a:ext uri="{FF2B5EF4-FFF2-40B4-BE49-F238E27FC236}">
                <a16:creationId xmlns:a16="http://schemas.microsoft.com/office/drawing/2014/main" id="{0B2CF305-942E-E29A-86FF-59C205032BB9}"/>
              </a:ext>
            </a:extLst>
          </p:cNvPr>
          <p:cNvSpPr txBox="1"/>
          <p:nvPr/>
        </p:nvSpPr>
        <p:spPr>
          <a:xfrm>
            <a:off x="710798" y="5269114"/>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r>
              <a:rPr kumimoji="0" lang="en-US" sz="2983" b="1" i="0" u="none" strike="noStrike" kern="1200" cap="none" spc="0" normalizeH="0" baseline="0" noProof="0" dirty="0">
                <a:ln>
                  <a:noFill/>
                </a:ln>
                <a:effectLst/>
                <a:uLnTx/>
                <a:uFillTx/>
                <a:latin typeface="Montserrat Ultra-Bold"/>
                <a:ea typeface="Montserrat Ultra-Bold"/>
                <a:cs typeface="Montserrat Ultra-Bold"/>
                <a:sym typeface="Montserrat Ultra-Bold"/>
              </a:rPr>
              <a:t>PROPUESTO</a:t>
            </a:r>
          </a:p>
        </p:txBody>
      </p:sp>
      <p:sp>
        <p:nvSpPr>
          <p:cNvPr id="6" name="Rectángulo: esquinas redondeadas 5">
            <a:extLst>
              <a:ext uri="{FF2B5EF4-FFF2-40B4-BE49-F238E27FC236}">
                <a16:creationId xmlns:a16="http://schemas.microsoft.com/office/drawing/2014/main" id="{92DEACB8-6FF4-FEAD-1EB2-B393B46C8545}"/>
              </a:ext>
            </a:extLst>
          </p:cNvPr>
          <p:cNvSpPr/>
          <p:nvPr/>
        </p:nvSpPr>
        <p:spPr>
          <a:xfrm>
            <a:off x="457200" y="2551350"/>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toma los datos.</a:t>
            </a:r>
            <a:endParaRPr lang="es-419" b="1" dirty="0"/>
          </a:p>
        </p:txBody>
      </p:sp>
      <p:sp>
        <p:nvSpPr>
          <p:cNvPr id="7" name="Rectángulo: esquinas redondeadas 6">
            <a:extLst>
              <a:ext uri="{FF2B5EF4-FFF2-40B4-BE49-F238E27FC236}">
                <a16:creationId xmlns:a16="http://schemas.microsoft.com/office/drawing/2014/main" id="{B5C2485E-5722-6C75-6B2E-722E2BD0803C}"/>
              </a:ext>
            </a:extLst>
          </p:cNvPr>
          <p:cNvSpPr/>
          <p:nvPr/>
        </p:nvSpPr>
        <p:spPr>
          <a:xfrm>
            <a:off x="3302000" y="2564902"/>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anota los datos y realiza los cálculos necesarios a mano.</a:t>
            </a:r>
            <a:endParaRPr lang="es-419" b="1" dirty="0"/>
          </a:p>
        </p:txBody>
      </p:sp>
      <p:sp>
        <p:nvSpPr>
          <p:cNvPr id="10" name="Rectángulo: esquinas redondeadas 9">
            <a:extLst>
              <a:ext uri="{FF2B5EF4-FFF2-40B4-BE49-F238E27FC236}">
                <a16:creationId xmlns:a16="http://schemas.microsoft.com/office/drawing/2014/main" id="{D1A76152-75C6-C2E2-698D-BF18A70FE3F0}"/>
              </a:ext>
            </a:extLst>
          </p:cNvPr>
          <p:cNvSpPr/>
          <p:nvPr/>
        </p:nvSpPr>
        <p:spPr>
          <a:xfrm>
            <a:off x="6146800" y="2551350"/>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Supervisor de Técnicos revisa y firma de recibido.</a:t>
            </a:r>
            <a:endParaRPr lang="es-419" b="1" dirty="0"/>
          </a:p>
        </p:txBody>
      </p:sp>
      <p:sp>
        <p:nvSpPr>
          <p:cNvPr id="11" name="Rectángulo: esquinas redondeadas 10">
            <a:extLst>
              <a:ext uri="{FF2B5EF4-FFF2-40B4-BE49-F238E27FC236}">
                <a16:creationId xmlns:a16="http://schemas.microsoft.com/office/drawing/2014/main" id="{178453FA-F371-526D-3745-7C47B7F06333}"/>
              </a:ext>
            </a:extLst>
          </p:cNvPr>
          <p:cNvSpPr/>
          <p:nvPr/>
        </p:nvSpPr>
        <p:spPr>
          <a:xfrm>
            <a:off x="9017000" y="2551350"/>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de Activos Fijos escanea el formato y lo carga al </a:t>
            </a:r>
            <a:r>
              <a:rPr lang="es-MX" b="1" dirty="0" err="1"/>
              <a:t>Sharepoint</a:t>
            </a:r>
            <a:r>
              <a:rPr lang="es-MX" b="1" dirty="0"/>
              <a:t>.</a:t>
            </a:r>
            <a:endParaRPr lang="es-419" b="1" dirty="0"/>
          </a:p>
        </p:txBody>
      </p:sp>
      <p:sp>
        <p:nvSpPr>
          <p:cNvPr id="12" name="Rectángulo: esquinas redondeadas 11">
            <a:extLst>
              <a:ext uri="{FF2B5EF4-FFF2-40B4-BE49-F238E27FC236}">
                <a16:creationId xmlns:a16="http://schemas.microsoft.com/office/drawing/2014/main" id="{3F398E79-12E5-AC1D-C3ED-F14019F5BA44}"/>
              </a:ext>
            </a:extLst>
          </p:cNvPr>
          <p:cNvSpPr/>
          <p:nvPr/>
        </p:nvSpPr>
        <p:spPr>
          <a:xfrm>
            <a:off x="11912600" y="2551350"/>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Monitor Ambiental descarga el formato y digita la información.</a:t>
            </a:r>
            <a:endParaRPr lang="es-419" b="1" dirty="0"/>
          </a:p>
        </p:txBody>
      </p:sp>
      <p:sp>
        <p:nvSpPr>
          <p:cNvPr id="13" name="Rectángulo: esquinas redondeadas 12">
            <a:extLst>
              <a:ext uri="{FF2B5EF4-FFF2-40B4-BE49-F238E27FC236}">
                <a16:creationId xmlns:a16="http://schemas.microsoft.com/office/drawing/2014/main" id="{630C056B-5B09-5501-99AE-4E91368B569C}"/>
              </a:ext>
            </a:extLst>
          </p:cNvPr>
          <p:cNvSpPr/>
          <p:nvPr/>
        </p:nvSpPr>
        <p:spPr>
          <a:xfrm>
            <a:off x="14903651" y="2551350"/>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Monitor Ambiental realiza los análisis pertinentes.</a:t>
            </a:r>
            <a:endParaRPr lang="es-419" b="1" dirty="0"/>
          </a:p>
        </p:txBody>
      </p:sp>
      <p:cxnSp>
        <p:nvCxnSpPr>
          <p:cNvPr id="15" name="Conector recto de flecha 14">
            <a:extLst>
              <a:ext uri="{FF2B5EF4-FFF2-40B4-BE49-F238E27FC236}">
                <a16:creationId xmlns:a16="http://schemas.microsoft.com/office/drawing/2014/main" id="{B64B9C9C-1A5A-9A4B-634A-9E0562E8F111}"/>
              </a:ext>
            </a:extLst>
          </p:cNvPr>
          <p:cNvCxnSpPr>
            <a:endCxn id="7" idx="1"/>
          </p:cNvCxnSpPr>
          <p:nvPr/>
        </p:nvCxnSpPr>
        <p:spPr>
          <a:xfrm>
            <a:off x="2889049" y="3250702"/>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0C8952C4-7F05-31C1-4F06-058F7A3C3875}"/>
              </a:ext>
            </a:extLst>
          </p:cNvPr>
          <p:cNvCxnSpPr/>
          <p:nvPr/>
        </p:nvCxnSpPr>
        <p:spPr>
          <a:xfrm>
            <a:off x="5733849" y="3250702"/>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95E39529-537F-90FC-5720-2BF6D8C28FED}"/>
              </a:ext>
            </a:extLst>
          </p:cNvPr>
          <p:cNvCxnSpPr/>
          <p:nvPr/>
        </p:nvCxnSpPr>
        <p:spPr>
          <a:xfrm>
            <a:off x="8604049" y="3273911"/>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a:extLst>
              <a:ext uri="{FF2B5EF4-FFF2-40B4-BE49-F238E27FC236}">
                <a16:creationId xmlns:a16="http://schemas.microsoft.com/office/drawing/2014/main" id="{63F3524E-3C06-085E-657F-AE3AD69CC3CF}"/>
              </a:ext>
            </a:extLst>
          </p:cNvPr>
          <p:cNvCxnSpPr/>
          <p:nvPr/>
        </p:nvCxnSpPr>
        <p:spPr>
          <a:xfrm>
            <a:off x="11499649" y="3299311"/>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ángulo: esquinas redondeadas 23">
            <a:extLst>
              <a:ext uri="{FF2B5EF4-FFF2-40B4-BE49-F238E27FC236}">
                <a16:creationId xmlns:a16="http://schemas.microsoft.com/office/drawing/2014/main" id="{F28D5BC6-A774-9B55-EB28-AA722C7845E2}"/>
              </a:ext>
            </a:extLst>
          </p:cNvPr>
          <p:cNvSpPr/>
          <p:nvPr/>
        </p:nvSpPr>
        <p:spPr>
          <a:xfrm>
            <a:off x="492378" y="5980313"/>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toma los datos.</a:t>
            </a:r>
            <a:endParaRPr lang="es-419" b="1" dirty="0"/>
          </a:p>
        </p:txBody>
      </p:sp>
      <p:sp>
        <p:nvSpPr>
          <p:cNvPr id="25" name="Rectángulo: esquinas redondeadas 24">
            <a:extLst>
              <a:ext uri="{FF2B5EF4-FFF2-40B4-BE49-F238E27FC236}">
                <a16:creationId xmlns:a16="http://schemas.microsoft.com/office/drawing/2014/main" id="{410BB1D6-C945-31B4-A61B-41320A7F916E}"/>
              </a:ext>
            </a:extLst>
          </p:cNvPr>
          <p:cNvSpPr/>
          <p:nvPr/>
        </p:nvSpPr>
        <p:spPr>
          <a:xfrm>
            <a:off x="3438250" y="5980313"/>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anota los datos en el </a:t>
            </a:r>
            <a:r>
              <a:rPr lang="es-MX" b="1" dirty="0" err="1"/>
              <a:t>Forms</a:t>
            </a:r>
            <a:r>
              <a:rPr lang="es-MX" b="1" dirty="0"/>
              <a:t> creado y lo envía.</a:t>
            </a:r>
            <a:endParaRPr lang="es-419" b="1" dirty="0"/>
          </a:p>
        </p:txBody>
      </p:sp>
      <p:sp>
        <p:nvSpPr>
          <p:cNvPr id="26" name="Rectángulo: esquinas redondeadas 25">
            <a:extLst>
              <a:ext uri="{FF2B5EF4-FFF2-40B4-BE49-F238E27FC236}">
                <a16:creationId xmlns:a16="http://schemas.microsoft.com/office/drawing/2014/main" id="{126F24F3-8931-0393-AE81-22238DEBE53B}"/>
              </a:ext>
            </a:extLst>
          </p:cNvPr>
          <p:cNvSpPr/>
          <p:nvPr/>
        </p:nvSpPr>
        <p:spPr>
          <a:xfrm>
            <a:off x="6410901" y="5980313"/>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de Activos Fijos exporta la información al Excel creado.</a:t>
            </a:r>
            <a:endParaRPr lang="es-419" b="1" dirty="0"/>
          </a:p>
        </p:txBody>
      </p:sp>
      <p:cxnSp>
        <p:nvCxnSpPr>
          <p:cNvPr id="27" name="Conector recto de flecha 26">
            <a:extLst>
              <a:ext uri="{FF2B5EF4-FFF2-40B4-BE49-F238E27FC236}">
                <a16:creationId xmlns:a16="http://schemas.microsoft.com/office/drawing/2014/main" id="{DE7420D9-F56F-E867-42E0-D8D5C2C89CA4}"/>
              </a:ext>
            </a:extLst>
          </p:cNvPr>
          <p:cNvCxnSpPr>
            <a:cxnSpLocks/>
          </p:cNvCxnSpPr>
          <p:nvPr/>
        </p:nvCxnSpPr>
        <p:spPr>
          <a:xfrm>
            <a:off x="3025299" y="6666113"/>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21B1F1E1-97FA-3A0D-826E-2209A77E59DC}"/>
              </a:ext>
            </a:extLst>
          </p:cNvPr>
          <p:cNvCxnSpPr>
            <a:cxnSpLocks/>
          </p:cNvCxnSpPr>
          <p:nvPr/>
        </p:nvCxnSpPr>
        <p:spPr>
          <a:xfrm>
            <a:off x="5978250" y="6634363"/>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F379E55A-782D-5508-32DE-78970DDC1408}"/>
              </a:ext>
            </a:extLst>
          </p:cNvPr>
          <p:cNvCxnSpPr/>
          <p:nvPr/>
        </p:nvCxnSpPr>
        <p:spPr>
          <a:xfrm>
            <a:off x="14490700" y="3250702"/>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Rectángulo: esquinas redondeadas 32">
            <a:extLst>
              <a:ext uri="{FF2B5EF4-FFF2-40B4-BE49-F238E27FC236}">
                <a16:creationId xmlns:a16="http://schemas.microsoft.com/office/drawing/2014/main" id="{50F41248-1BBF-183A-9DBD-E103DFD5E782}"/>
              </a:ext>
            </a:extLst>
          </p:cNvPr>
          <p:cNvSpPr/>
          <p:nvPr/>
        </p:nvSpPr>
        <p:spPr>
          <a:xfrm>
            <a:off x="11020552" y="5948563"/>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Monitor Ambiental realiza los análisis pertinentes.</a:t>
            </a:r>
            <a:endParaRPr lang="es-419" b="1" dirty="0"/>
          </a:p>
        </p:txBody>
      </p:sp>
      <p:cxnSp>
        <p:nvCxnSpPr>
          <p:cNvPr id="34" name="Conector recto de flecha 33">
            <a:extLst>
              <a:ext uri="{FF2B5EF4-FFF2-40B4-BE49-F238E27FC236}">
                <a16:creationId xmlns:a16="http://schemas.microsoft.com/office/drawing/2014/main" id="{81544B40-CCC2-289C-B9BA-A62FDB80D0E7}"/>
              </a:ext>
            </a:extLst>
          </p:cNvPr>
          <p:cNvCxnSpPr>
            <a:cxnSpLocks/>
            <a:endCxn id="33" idx="1"/>
          </p:cNvCxnSpPr>
          <p:nvPr/>
        </p:nvCxnSpPr>
        <p:spPr>
          <a:xfrm>
            <a:off x="8951106" y="6634363"/>
            <a:ext cx="20694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Rectángulo: esquinas redondeadas 34">
            <a:extLst>
              <a:ext uri="{FF2B5EF4-FFF2-40B4-BE49-F238E27FC236}">
                <a16:creationId xmlns:a16="http://schemas.microsoft.com/office/drawing/2014/main" id="{D31A4480-4C10-29FF-500D-D01115FE3482}"/>
              </a:ext>
            </a:extLst>
          </p:cNvPr>
          <p:cNvSpPr/>
          <p:nvPr/>
        </p:nvSpPr>
        <p:spPr>
          <a:xfrm>
            <a:off x="8632952" y="7782266"/>
            <a:ext cx="2794000" cy="2162915"/>
          </a:xfrm>
          <a:prstGeom prst="roundRect">
            <a:avLst/>
          </a:prstGeom>
          <a:noFill/>
          <a:ln>
            <a:solidFill>
              <a:srgbClr val="47C8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AutoNum type="arabicPeriod"/>
            </a:pPr>
            <a:r>
              <a:rPr lang="es-MX" dirty="0">
                <a:solidFill>
                  <a:schemeClr val="tx1"/>
                </a:solidFill>
              </a:rPr>
              <a:t>Los cálculos se realizan de manera autónoma.</a:t>
            </a:r>
          </a:p>
          <a:p>
            <a:pPr marL="342900" indent="-342900" algn="just">
              <a:buAutoNum type="arabicPeriod"/>
            </a:pPr>
            <a:r>
              <a:rPr lang="es-MX" dirty="0">
                <a:solidFill>
                  <a:schemeClr val="tx1"/>
                </a:solidFill>
              </a:rPr>
              <a:t>Las páginas de Excel se digitan automáticamente.</a:t>
            </a:r>
            <a:r>
              <a:rPr lang="es-MX" dirty="0"/>
              <a:t>.</a:t>
            </a:r>
            <a:endParaRPr lang="es-419" dirty="0"/>
          </a:p>
        </p:txBody>
      </p:sp>
      <p:cxnSp>
        <p:nvCxnSpPr>
          <p:cNvPr id="38" name="Conector: angular 37">
            <a:extLst>
              <a:ext uri="{FF2B5EF4-FFF2-40B4-BE49-F238E27FC236}">
                <a16:creationId xmlns:a16="http://schemas.microsoft.com/office/drawing/2014/main" id="{277131DC-43C8-D903-C9A0-04ECADF1130F}"/>
              </a:ext>
            </a:extLst>
          </p:cNvPr>
          <p:cNvCxnSpPr>
            <a:cxnSpLocks/>
            <a:stCxn id="26" idx="2"/>
            <a:endCxn id="35" idx="1"/>
          </p:cNvCxnSpPr>
          <p:nvPr/>
        </p:nvCxnSpPr>
        <p:spPr>
          <a:xfrm rot="16200000" flipH="1">
            <a:off x="7413721" y="7644492"/>
            <a:ext cx="1511811" cy="92665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6834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7E3B17D1-6534-1B70-87FA-DD2D0BBC2EE8}"/>
            </a:ext>
          </a:extLst>
        </p:cNvPr>
        <p:cNvGrpSpPr/>
        <p:nvPr/>
      </p:nvGrpSpPr>
      <p:grpSpPr>
        <a:xfrm>
          <a:off x="0" y="0"/>
          <a:ext cx="0" cy="0"/>
          <a:chOff x="0" y="0"/>
          <a:chExt cx="0" cy="0"/>
        </a:xfrm>
      </p:grpSpPr>
      <p:pic>
        <p:nvPicPr>
          <p:cNvPr id="26" name="Imagen 25">
            <a:extLst>
              <a:ext uri="{FF2B5EF4-FFF2-40B4-BE49-F238E27FC236}">
                <a16:creationId xmlns:a16="http://schemas.microsoft.com/office/drawing/2014/main" id="{F01E94B1-9B3F-D8FC-1017-38076F93FF4C}"/>
              </a:ext>
            </a:extLst>
          </p:cNvPr>
          <p:cNvPicPr>
            <a:picLocks noChangeAspect="1"/>
          </p:cNvPicPr>
          <p:nvPr/>
        </p:nvPicPr>
        <p:blipFill>
          <a:blip r:embed="rId4"/>
          <a:stretch>
            <a:fillRect/>
          </a:stretch>
        </p:blipFill>
        <p:spPr>
          <a:xfrm>
            <a:off x="9996330" y="0"/>
            <a:ext cx="8291670" cy="10287000"/>
          </a:xfrm>
          <a:prstGeom prst="rect">
            <a:avLst/>
          </a:prstGeom>
        </p:spPr>
      </p:pic>
      <p:sp>
        <p:nvSpPr>
          <p:cNvPr id="7" name="TextBox 7">
            <a:extLst>
              <a:ext uri="{FF2B5EF4-FFF2-40B4-BE49-F238E27FC236}">
                <a16:creationId xmlns:a16="http://schemas.microsoft.com/office/drawing/2014/main" id="{707A7D51-513B-16DE-6BD4-8D21C2CA38C4}"/>
              </a:ext>
            </a:extLst>
          </p:cNvPr>
          <p:cNvSpPr txBox="1"/>
          <p:nvPr/>
        </p:nvSpPr>
        <p:spPr>
          <a:xfrm>
            <a:off x="914400" y="1189071"/>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endPar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endParaRPr>
          </a:p>
        </p:txBody>
      </p:sp>
      <p:sp>
        <p:nvSpPr>
          <p:cNvPr id="8" name="TextBox 8">
            <a:extLst>
              <a:ext uri="{FF2B5EF4-FFF2-40B4-BE49-F238E27FC236}">
                <a16:creationId xmlns:a16="http://schemas.microsoft.com/office/drawing/2014/main" id="{84A0C751-2D35-6F07-6ED9-D4F92036F756}"/>
              </a:ext>
            </a:extLst>
          </p:cNvPr>
          <p:cNvSpPr txBox="1"/>
          <p:nvPr/>
        </p:nvSpPr>
        <p:spPr>
          <a:xfrm>
            <a:off x="533400" y="237575"/>
            <a:ext cx="5997950" cy="666557"/>
          </a:xfrm>
          <a:prstGeom prst="rect">
            <a:avLst/>
          </a:prstGeom>
        </p:spPr>
        <p:txBody>
          <a:bodyPr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FFFFFF"/>
                </a:solidFill>
                <a:effectLst/>
                <a:uLnTx/>
                <a:uFillTx/>
                <a:latin typeface="Montserrat Ultra-Bold"/>
                <a:ea typeface="Montserrat Ultra-Bold"/>
                <a:cs typeface="Montserrat Ultra-Bold"/>
                <a:sym typeface="Montserrat Ultra-Bold"/>
              </a:rPr>
              <a:t>Resultados</a:t>
            </a:r>
            <a:endParaRPr kumimoji="0" lang="en-US" sz="4802" b="1" i="0" u="none" strike="noStrike" kern="1200" cap="none" spc="0" normalizeH="0" baseline="0" noProof="0" dirty="0">
              <a:ln>
                <a:noFill/>
              </a:ln>
              <a:solidFill>
                <a:srgbClr val="FFFFFF"/>
              </a:solidFill>
              <a:effectLst/>
              <a:uLnTx/>
              <a:uFillTx/>
              <a:latin typeface="Montserrat Ultra-Bold"/>
              <a:ea typeface="Montserrat Ultra-Bold"/>
              <a:cs typeface="Montserrat Ultra-Bold"/>
              <a:sym typeface="Montserrat Ultra-Bold"/>
            </a:endParaRPr>
          </a:p>
        </p:txBody>
      </p:sp>
      <p:pic>
        <p:nvPicPr>
          <p:cNvPr id="16" name="Imagen 15">
            <a:extLst>
              <a:ext uri="{FF2B5EF4-FFF2-40B4-BE49-F238E27FC236}">
                <a16:creationId xmlns:a16="http://schemas.microsoft.com/office/drawing/2014/main" id="{B030130C-4DFB-C366-692C-98B1B1FD01E2}"/>
              </a:ext>
            </a:extLst>
          </p:cNvPr>
          <p:cNvPicPr>
            <a:picLocks noChangeAspect="1"/>
          </p:cNvPicPr>
          <p:nvPr/>
        </p:nvPicPr>
        <p:blipFill>
          <a:blip r:embed="rId5"/>
          <a:stretch>
            <a:fillRect/>
          </a:stretch>
        </p:blipFill>
        <p:spPr>
          <a:xfrm>
            <a:off x="16154400" y="9311530"/>
            <a:ext cx="2031925" cy="899377"/>
          </a:xfrm>
          <a:prstGeom prst="rect">
            <a:avLst/>
          </a:prstGeom>
        </p:spPr>
      </p:pic>
      <p:pic>
        <p:nvPicPr>
          <p:cNvPr id="18" name="Imagen 17">
            <a:extLst>
              <a:ext uri="{FF2B5EF4-FFF2-40B4-BE49-F238E27FC236}">
                <a16:creationId xmlns:a16="http://schemas.microsoft.com/office/drawing/2014/main" id="{64039FB5-BAFD-29AE-485E-0C81ED38422A}"/>
              </a:ext>
            </a:extLst>
          </p:cNvPr>
          <p:cNvPicPr>
            <a:picLocks noChangeAspect="1"/>
          </p:cNvPicPr>
          <p:nvPr/>
        </p:nvPicPr>
        <p:blipFill>
          <a:blip r:embed="rId6"/>
          <a:stretch>
            <a:fillRect/>
          </a:stretch>
        </p:blipFill>
        <p:spPr>
          <a:xfrm>
            <a:off x="380999" y="8953500"/>
            <a:ext cx="3532375" cy="1009791"/>
          </a:xfrm>
          <a:prstGeom prst="rect">
            <a:avLst/>
          </a:prstGeom>
        </p:spPr>
      </p:pic>
      <p:graphicFrame>
        <p:nvGraphicFramePr>
          <p:cNvPr id="21" name="Objeto 20">
            <a:extLst>
              <a:ext uri="{FF2B5EF4-FFF2-40B4-BE49-F238E27FC236}">
                <a16:creationId xmlns:a16="http://schemas.microsoft.com/office/drawing/2014/main" id="{88E7CA41-369A-877A-DF80-B602445BDBFA}"/>
              </a:ext>
            </a:extLst>
          </p:cNvPr>
          <p:cNvGraphicFramePr>
            <a:graphicFrameLocks noChangeAspect="1"/>
          </p:cNvGraphicFramePr>
          <p:nvPr>
            <p:extLst>
              <p:ext uri="{D42A27DB-BD31-4B8C-83A1-F6EECF244321}">
                <p14:modId xmlns:p14="http://schemas.microsoft.com/office/powerpoint/2010/main" val="277296119"/>
              </p:ext>
            </p:extLst>
          </p:nvPr>
        </p:nvGraphicFramePr>
        <p:xfrm>
          <a:off x="533400" y="1227171"/>
          <a:ext cx="7293430" cy="8084359"/>
        </p:xfrm>
        <a:graphic>
          <a:graphicData uri="http://schemas.openxmlformats.org/presentationml/2006/ole">
            <mc:AlternateContent xmlns:mc="http://schemas.openxmlformats.org/markup-compatibility/2006">
              <mc:Choice xmlns:v="urn:schemas-microsoft-com:vml" Requires="v">
                <p:oleObj name="Document" r:id="rId7" imgW="5490050" imgH="6085299" progId="Word.Document.12">
                  <p:embed/>
                </p:oleObj>
              </mc:Choice>
              <mc:Fallback>
                <p:oleObj name="Document" r:id="rId7" imgW="5490050" imgH="6085299" progId="Word.Document.12">
                  <p:embed/>
                  <p:pic>
                    <p:nvPicPr>
                      <p:cNvPr id="21" name="Objeto 20">
                        <a:extLst>
                          <a:ext uri="{FF2B5EF4-FFF2-40B4-BE49-F238E27FC236}">
                            <a16:creationId xmlns:a16="http://schemas.microsoft.com/office/drawing/2014/main" id="{88E7CA41-369A-877A-DF80-B602445BDBFA}"/>
                          </a:ext>
                        </a:extLst>
                      </p:cNvPr>
                      <p:cNvPicPr/>
                      <p:nvPr/>
                    </p:nvPicPr>
                    <p:blipFill>
                      <a:blip r:embed="rId8"/>
                      <a:stretch>
                        <a:fillRect/>
                      </a:stretch>
                    </p:blipFill>
                    <p:spPr>
                      <a:xfrm>
                        <a:off x="533400" y="1227171"/>
                        <a:ext cx="7293430" cy="8084359"/>
                      </a:xfrm>
                      <a:prstGeom prst="rect">
                        <a:avLst/>
                      </a:prstGeom>
                    </p:spPr>
                  </p:pic>
                </p:oleObj>
              </mc:Fallback>
            </mc:AlternateContent>
          </a:graphicData>
        </a:graphic>
      </p:graphicFrame>
      <p:graphicFrame>
        <p:nvGraphicFramePr>
          <p:cNvPr id="24" name="Objeto 23">
            <a:extLst>
              <a:ext uri="{FF2B5EF4-FFF2-40B4-BE49-F238E27FC236}">
                <a16:creationId xmlns:a16="http://schemas.microsoft.com/office/drawing/2014/main" id="{A72C1231-AB06-D016-766E-4B188167825B}"/>
              </a:ext>
            </a:extLst>
          </p:cNvPr>
          <p:cNvGraphicFramePr>
            <a:graphicFrameLocks noChangeAspect="1"/>
          </p:cNvGraphicFramePr>
          <p:nvPr>
            <p:extLst>
              <p:ext uri="{D42A27DB-BD31-4B8C-83A1-F6EECF244321}">
                <p14:modId xmlns:p14="http://schemas.microsoft.com/office/powerpoint/2010/main" val="2975051466"/>
              </p:ext>
            </p:extLst>
          </p:nvPr>
        </p:nvGraphicFramePr>
        <p:xfrm>
          <a:off x="7826830" y="1105185"/>
          <a:ext cx="9013370" cy="8244445"/>
        </p:xfrm>
        <a:graphic>
          <a:graphicData uri="http://schemas.openxmlformats.org/presentationml/2006/ole">
            <mc:AlternateContent xmlns:mc="http://schemas.openxmlformats.org/markup-compatibility/2006">
              <mc:Choice xmlns:v="urn:schemas-microsoft-com:vml" Requires="v">
                <p:oleObj name="Document" r:id="rId9" imgW="5490050" imgH="5021100" progId="Word.Document.12">
                  <p:embed/>
                </p:oleObj>
              </mc:Choice>
              <mc:Fallback>
                <p:oleObj name="Document" r:id="rId9" imgW="5490050" imgH="5021100" progId="Word.Document.12">
                  <p:embed/>
                  <p:pic>
                    <p:nvPicPr>
                      <p:cNvPr id="24" name="Objeto 23">
                        <a:extLst>
                          <a:ext uri="{FF2B5EF4-FFF2-40B4-BE49-F238E27FC236}">
                            <a16:creationId xmlns:a16="http://schemas.microsoft.com/office/drawing/2014/main" id="{A72C1231-AB06-D016-766E-4B188167825B}"/>
                          </a:ext>
                        </a:extLst>
                      </p:cNvPr>
                      <p:cNvPicPr/>
                      <p:nvPr/>
                    </p:nvPicPr>
                    <p:blipFill>
                      <a:blip r:embed="rId10"/>
                      <a:stretch>
                        <a:fillRect/>
                      </a:stretch>
                    </p:blipFill>
                    <p:spPr>
                      <a:xfrm>
                        <a:off x="7826830" y="1105185"/>
                        <a:ext cx="9013370" cy="8244445"/>
                      </a:xfrm>
                      <a:prstGeom prst="rect">
                        <a:avLst/>
                      </a:prstGeom>
                    </p:spPr>
                  </p:pic>
                </p:oleObj>
              </mc:Fallback>
            </mc:AlternateContent>
          </a:graphicData>
        </a:graphic>
      </p:graphicFrame>
      <p:sp>
        <p:nvSpPr>
          <p:cNvPr id="28" name="CuadroTexto 27">
            <a:extLst>
              <a:ext uri="{FF2B5EF4-FFF2-40B4-BE49-F238E27FC236}">
                <a16:creationId xmlns:a16="http://schemas.microsoft.com/office/drawing/2014/main" id="{5CE6C940-4A62-A174-3C4F-38179CF42CB3}"/>
              </a:ext>
            </a:extLst>
          </p:cNvPr>
          <p:cNvSpPr txBox="1"/>
          <p:nvPr/>
        </p:nvSpPr>
        <p:spPr>
          <a:xfrm>
            <a:off x="3712070" y="1105185"/>
            <a:ext cx="9144000" cy="369332"/>
          </a:xfrm>
          <a:prstGeom prst="rect">
            <a:avLst/>
          </a:prstGeom>
          <a:noFill/>
        </p:spPr>
        <p:txBody>
          <a:bodyPr wrap="square">
            <a:spAutoFit/>
          </a:bodyPr>
          <a:lstStyle/>
          <a:p>
            <a:r>
              <a:rPr lang="es-419" b="1" dirty="0">
                <a:solidFill>
                  <a:schemeClr val="bg1"/>
                </a:solidFill>
              </a:rPr>
              <a:t>Tabla 19 - Resultados de los procesos necesarios para los formatos del SGA</a:t>
            </a:r>
          </a:p>
        </p:txBody>
      </p:sp>
      <p:cxnSp>
        <p:nvCxnSpPr>
          <p:cNvPr id="30" name="Conector recto 29">
            <a:extLst>
              <a:ext uri="{FF2B5EF4-FFF2-40B4-BE49-F238E27FC236}">
                <a16:creationId xmlns:a16="http://schemas.microsoft.com/office/drawing/2014/main" id="{4EC70ADE-8A3C-201B-0345-5753B795EB8C}"/>
              </a:ext>
            </a:extLst>
          </p:cNvPr>
          <p:cNvCxnSpPr>
            <a:cxnSpLocks/>
          </p:cNvCxnSpPr>
          <p:nvPr/>
        </p:nvCxnSpPr>
        <p:spPr>
          <a:xfrm>
            <a:off x="5105400" y="1611370"/>
            <a:ext cx="0" cy="77001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22074AA3-664A-13EC-FA12-3208FF62B537}"/>
              </a:ext>
            </a:extLst>
          </p:cNvPr>
          <p:cNvCxnSpPr>
            <a:cxnSpLocks/>
          </p:cNvCxnSpPr>
          <p:nvPr/>
        </p:nvCxnSpPr>
        <p:spPr>
          <a:xfrm>
            <a:off x="685800" y="1611370"/>
            <a:ext cx="0" cy="77001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DB37B11B-A5AD-F0D8-0BA3-87CAD2F0B140}"/>
              </a:ext>
            </a:extLst>
          </p:cNvPr>
          <p:cNvSpPr txBox="1"/>
          <p:nvPr/>
        </p:nvSpPr>
        <p:spPr>
          <a:xfrm>
            <a:off x="533400" y="9567296"/>
            <a:ext cx="9144000" cy="369332"/>
          </a:xfrm>
          <a:prstGeom prst="rect">
            <a:avLst/>
          </a:prstGeom>
          <a:noFill/>
        </p:spPr>
        <p:txBody>
          <a:bodyPr wrap="square">
            <a:spAutoFit/>
          </a:bodyPr>
          <a:lstStyle/>
          <a:p>
            <a:r>
              <a:rPr lang="es-MX" b="1" dirty="0">
                <a:solidFill>
                  <a:schemeClr val="bg1"/>
                </a:solidFill>
              </a:rPr>
              <a:t>*</a:t>
            </a:r>
            <a:r>
              <a:rPr lang="es-419" b="1" dirty="0">
                <a:solidFill>
                  <a:schemeClr val="bg1"/>
                </a:solidFill>
              </a:rPr>
              <a:t> Para realizar el cálculo solamente se tomó en cuenta el salario de los técnicos.</a:t>
            </a:r>
          </a:p>
        </p:txBody>
      </p:sp>
    </p:spTree>
    <p:extLst>
      <p:ext uri="{BB962C8B-B14F-4D97-AF65-F5344CB8AC3E}">
        <p14:creationId xmlns:p14="http://schemas.microsoft.com/office/powerpoint/2010/main" val="2931031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28F2488C-919F-629B-5E74-33FD02B9D2AE}"/>
            </a:ext>
          </a:extLst>
        </p:cNvPr>
        <p:cNvGrpSpPr/>
        <p:nvPr/>
      </p:nvGrpSpPr>
      <p:grpSpPr>
        <a:xfrm>
          <a:off x="0" y="0"/>
          <a:ext cx="0" cy="0"/>
          <a:chOff x="0" y="0"/>
          <a:chExt cx="0" cy="0"/>
        </a:xfrm>
      </p:grpSpPr>
      <p:sp>
        <p:nvSpPr>
          <p:cNvPr id="9" name="TextBox 9">
            <a:extLst>
              <a:ext uri="{FF2B5EF4-FFF2-40B4-BE49-F238E27FC236}">
                <a16:creationId xmlns:a16="http://schemas.microsoft.com/office/drawing/2014/main" id="{F99552A0-DB20-108E-C725-973C538BA607}"/>
              </a:ext>
            </a:extLst>
          </p:cNvPr>
          <p:cNvSpPr txBox="1"/>
          <p:nvPr/>
        </p:nvSpPr>
        <p:spPr>
          <a:xfrm>
            <a:off x="533400" y="495300"/>
            <a:ext cx="10486998" cy="666849"/>
          </a:xfrm>
          <a:prstGeom prst="rect">
            <a:avLst/>
          </a:prstGeom>
        </p:spPr>
        <p:txBody>
          <a:bodyPr wrap="square"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Conclusiones</a:t>
            </a:r>
            <a:endPar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endParaRPr>
          </a:p>
        </p:txBody>
      </p:sp>
      <p:sp>
        <p:nvSpPr>
          <p:cNvPr id="10" name="CuadroTexto 9">
            <a:extLst>
              <a:ext uri="{FF2B5EF4-FFF2-40B4-BE49-F238E27FC236}">
                <a16:creationId xmlns:a16="http://schemas.microsoft.com/office/drawing/2014/main" id="{1991DFF7-A038-316D-F7F8-EF2BD506D375}"/>
              </a:ext>
            </a:extLst>
          </p:cNvPr>
          <p:cNvSpPr txBox="1"/>
          <p:nvPr/>
        </p:nvSpPr>
        <p:spPr>
          <a:xfrm>
            <a:off x="838200" y="2802154"/>
            <a:ext cx="14478000" cy="4682692"/>
          </a:xfrm>
          <a:prstGeom prst="rect">
            <a:avLst/>
          </a:prstGeom>
          <a:noFill/>
        </p:spPr>
        <p:txBody>
          <a:bodyPr wrap="square">
            <a:spAutoFit/>
          </a:bodyPr>
          <a:lstStyle/>
          <a:p>
            <a:pPr algn="just"/>
            <a:r>
              <a:rPr lang="es-419" sz="2983" b="1" dirty="0">
                <a:solidFill>
                  <a:prstClr val="black"/>
                </a:solidFill>
                <a:latin typeface="Montserrat Ultra-Bold"/>
              </a:rPr>
              <a:t>1. La documentación de procesos es fundamental para garantizar la continuidad, eficiencia y mejora constante de cualquier actividad dentro de una organización. Al hacerlo, se establecen estándares claros que reducen errores, facilitan la capacitación de nuevos colaboradores y permiten evaluar y optimizar las prácticas existentes.</a:t>
            </a:r>
          </a:p>
          <a:p>
            <a:pPr algn="just"/>
            <a:endParaRPr lang="es-419" sz="2983" b="1" dirty="0">
              <a:solidFill>
                <a:prstClr val="black"/>
              </a:solidFill>
              <a:latin typeface="Montserrat Ultra-Bold"/>
            </a:endParaRPr>
          </a:p>
          <a:p>
            <a:pPr algn="just"/>
            <a:r>
              <a:rPr lang="es-419" sz="2983" b="1" dirty="0">
                <a:solidFill>
                  <a:prstClr val="black"/>
                </a:solidFill>
                <a:latin typeface="Montserrat Ultra-Bold"/>
              </a:rPr>
              <a:t>2. Mediante el análisis de la eficiencia de los procesos actuales de los formatos operacionales del SGA se determinaron cuellos de botella y oportunidades de mejora en la calidad del producto entregado en el 100% de los formatos analizados, habiendo mayor dificultad en completar apropiadamente los procesos del 55% de los formatos actuales, equivalentes a 5 de 9.</a:t>
            </a:r>
          </a:p>
        </p:txBody>
      </p:sp>
    </p:spTree>
    <p:extLst>
      <p:ext uri="{BB962C8B-B14F-4D97-AF65-F5344CB8AC3E}">
        <p14:creationId xmlns:p14="http://schemas.microsoft.com/office/powerpoint/2010/main" val="1084167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6057934D-F97D-3FEC-2230-1A8E49BD603A}"/>
            </a:ext>
          </a:extLst>
        </p:cNvPr>
        <p:cNvGrpSpPr/>
        <p:nvPr/>
      </p:nvGrpSpPr>
      <p:grpSpPr>
        <a:xfrm>
          <a:off x="0" y="0"/>
          <a:ext cx="0" cy="0"/>
          <a:chOff x="0" y="0"/>
          <a:chExt cx="0" cy="0"/>
        </a:xfrm>
      </p:grpSpPr>
      <p:sp>
        <p:nvSpPr>
          <p:cNvPr id="2" name="TextBox 9">
            <a:extLst>
              <a:ext uri="{FF2B5EF4-FFF2-40B4-BE49-F238E27FC236}">
                <a16:creationId xmlns:a16="http://schemas.microsoft.com/office/drawing/2014/main" id="{16258723-1075-EED2-7A5F-A692E2B28862}"/>
              </a:ext>
            </a:extLst>
          </p:cNvPr>
          <p:cNvSpPr txBox="1"/>
          <p:nvPr/>
        </p:nvSpPr>
        <p:spPr>
          <a:xfrm>
            <a:off x="533400" y="495300"/>
            <a:ext cx="10486998" cy="666849"/>
          </a:xfrm>
          <a:prstGeom prst="rect">
            <a:avLst/>
          </a:prstGeom>
        </p:spPr>
        <p:txBody>
          <a:bodyPr wrap="square"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Conclusiones</a:t>
            </a:r>
            <a:endPar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endParaRPr>
          </a:p>
        </p:txBody>
      </p:sp>
      <p:sp>
        <p:nvSpPr>
          <p:cNvPr id="3" name="CuadroTexto 2">
            <a:extLst>
              <a:ext uri="{FF2B5EF4-FFF2-40B4-BE49-F238E27FC236}">
                <a16:creationId xmlns:a16="http://schemas.microsoft.com/office/drawing/2014/main" id="{8BB94969-843A-47B7-95BB-C336D3DB6164}"/>
              </a:ext>
            </a:extLst>
          </p:cNvPr>
          <p:cNvSpPr txBox="1"/>
          <p:nvPr/>
        </p:nvSpPr>
        <p:spPr>
          <a:xfrm>
            <a:off x="838200" y="2247900"/>
            <a:ext cx="9525000" cy="4682692"/>
          </a:xfrm>
          <a:prstGeom prst="rect">
            <a:avLst/>
          </a:prstGeom>
          <a:noFill/>
        </p:spPr>
        <p:txBody>
          <a:bodyPr wrap="square">
            <a:spAutoFit/>
          </a:bodyPr>
          <a:lstStyle/>
          <a:p>
            <a:pPr algn="just"/>
            <a:r>
              <a:rPr lang="es-419" sz="2983" b="1" dirty="0">
                <a:solidFill>
                  <a:prstClr val="black"/>
                </a:solidFill>
                <a:latin typeface="Montserrat Ultra-Bold"/>
              </a:rPr>
              <a:t>3. A través de la aplicación de herramientas ingenieriles, el 100% de las propuestas de mejora generan una reducción, unas más significativas que otras, tanto en tiempos como en costos asociados al control de los formatos operacionales analizados en este informe.</a:t>
            </a:r>
          </a:p>
          <a:p>
            <a:pPr algn="just"/>
            <a:endParaRPr lang="es-419" sz="2983" b="1" dirty="0">
              <a:solidFill>
                <a:prstClr val="black"/>
              </a:solidFill>
              <a:latin typeface="Montserrat Ultra-Bold"/>
            </a:endParaRPr>
          </a:p>
          <a:p>
            <a:pPr algn="just"/>
            <a:r>
              <a:rPr lang="es-419" sz="2983" b="1" dirty="0">
                <a:solidFill>
                  <a:prstClr val="black"/>
                </a:solidFill>
                <a:latin typeface="Montserrat Ultra-Bold"/>
              </a:rPr>
              <a:t>4. Debido a limitaciones temporales, el contraste real entre los procesos actuales y mejorados no se incluirá en el presente informe, puesto a que la implementación toma tiempo y aprobación burocrática dentro del BCIE.</a:t>
            </a:r>
          </a:p>
        </p:txBody>
      </p:sp>
    </p:spTree>
    <p:extLst>
      <p:ext uri="{BB962C8B-B14F-4D97-AF65-F5344CB8AC3E}">
        <p14:creationId xmlns:p14="http://schemas.microsoft.com/office/powerpoint/2010/main" val="1208268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003CC280-4211-09CA-C531-9B37658C0115}"/>
            </a:ext>
          </a:extLst>
        </p:cNvPr>
        <p:cNvGrpSpPr/>
        <p:nvPr/>
      </p:nvGrpSpPr>
      <p:grpSpPr>
        <a:xfrm>
          <a:off x="0" y="0"/>
          <a:ext cx="0" cy="0"/>
          <a:chOff x="0" y="0"/>
          <a:chExt cx="0" cy="0"/>
        </a:xfrm>
      </p:grpSpPr>
      <p:sp>
        <p:nvSpPr>
          <p:cNvPr id="2" name="TextBox 9">
            <a:extLst>
              <a:ext uri="{FF2B5EF4-FFF2-40B4-BE49-F238E27FC236}">
                <a16:creationId xmlns:a16="http://schemas.microsoft.com/office/drawing/2014/main" id="{78E57042-397C-1765-DD23-1F60DA1A2380}"/>
              </a:ext>
            </a:extLst>
          </p:cNvPr>
          <p:cNvSpPr txBox="1"/>
          <p:nvPr/>
        </p:nvSpPr>
        <p:spPr>
          <a:xfrm>
            <a:off x="533400" y="495300"/>
            <a:ext cx="10486998" cy="666849"/>
          </a:xfrm>
          <a:prstGeom prst="rect">
            <a:avLst/>
          </a:prstGeom>
        </p:spPr>
        <p:txBody>
          <a:bodyPr wrap="square"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Conclusión</a:t>
            </a:r>
            <a:r>
              <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rPr>
              <a:t> General</a:t>
            </a:r>
          </a:p>
        </p:txBody>
      </p:sp>
      <p:sp>
        <p:nvSpPr>
          <p:cNvPr id="3" name="CuadroTexto 2">
            <a:extLst>
              <a:ext uri="{FF2B5EF4-FFF2-40B4-BE49-F238E27FC236}">
                <a16:creationId xmlns:a16="http://schemas.microsoft.com/office/drawing/2014/main" id="{9A05FBC2-DE6D-1064-1181-FD8E9628DCC2}"/>
              </a:ext>
            </a:extLst>
          </p:cNvPr>
          <p:cNvSpPr txBox="1"/>
          <p:nvPr/>
        </p:nvSpPr>
        <p:spPr>
          <a:xfrm>
            <a:off x="560614" y="2247900"/>
            <a:ext cx="9982200" cy="4844468"/>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419" sz="2983" b="1" i="0" u="none" strike="noStrike" kern="1200" cap="none" spc="0" normalizeH="0" baseline="0" noProof="0" dirty="0">
                <a:ln>
                  <a:noFill/>
                </a:ln>
                <a:solidFill>
                  <a:prstClr val="black"/>
                </a:solidFill>
                <a:effectLst/>
                <a:uLnTx/>
                <a:uFillTx/>
                <a:latin typeface="Montserrat Ultra-Bold"/>
                <a:ea typeface="+mn-ea"/>
                <a:cs typeface="+mn-cs"/>
              </a:rPr>
              <a:t>Teóricamente, hay una disminución total de 229 minutos en las propuestas de mejora de los 9 procesos analizados, equivalente a una reducción del 20% del tiempo que toma realizar dichos procesos en la actualidad. Asimismo, dicha reducción temporal es equivalente a una aminoración de mínimo* 24% de los costos asociados a la gestión de los controles analizados.</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s-419" sz="2000" b="1" dirty="0">
              <a:solidFill>
                <a:prstClr val="black"/>
              </a:solidFill>
              <a:latin typeface="Montserrat Ultra-Bold"/>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419" sz="2000" b="1" i="0" u="none" strike="noStrike" kern="1200" cap="none" spc="0" normalizeH="0" baseline="0" noProof="0" dirty="0">
                <a:ln>
                  <a:noFill/>
                </a:ln>
                <a:solidFill>
                  <a:prstClr val="black"/>
                </a:solidFill>
                <a:effectLst/>
                <a:uLnTx/>
                <a:uFillTx/>
                <a:latin typeface="Montserrat Ultra-Bold"/>
                <a:ea typeface="+mn-ea"/>
                <a:cs typeface="+mn-cs"/>
              </a:rPr>
              <a:t>*Nota: Los costos asociados son un mínimo ya que solamente se calcularon con el salario de los técnicos tercerizados, por lo que no se contempla todo el personal involucrado en los procesos levantados. De analizarse con todo el personal el porcentaje de decrecimiento en los costos asociados reportados sería mayor.</a:t>
            </a:r>
          </a:p>
        </p:txBody>
      </p:sp>
    </p:spTree>
    <p:extLst>
      <p:ext uri="{BB962C8B-B14F-4D97-AF65-F5344CB8AC3E}">
        <p14:creationId xmlns:p14="http://schemas.microsoft.com/office/powerpoint/2010/main" val="1986838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9"/>
          <p:cNvSpPr txBox="1"/>
          <p:nvPr/>
        </p:nvSpPr>
        <p:spPr>
          <a:xfrm>
            <a:off x="10579104" y="-1628946"/>
            <a:ext cx="7937495" cy="2443163"/>
          </a:xfrm>
          <a:prstGeom prst="rect">
            <a:avLst/>
          </a:prstGeom>
        </p:spPr>
        <p:txBody>
          <a:bodyPr vert="horz" lIns="91440" tIns="45720" rIns="91440" bIns="45720" rtlCol="0" anchor="b">
            <a:normAutofit/>
          </a:bodyPr>
          <a:lstStyle/>
          <a:p>
            <a:pPr marL="0" lvl="1">
              <a:lnSpc>
                <a:spcPts val="5239"/>
              </a:lnSpc>
              <a:spcBef>
                <a:spcPct val="0"/>
              </a:spcBef>
              <a:spcAft>
                <a:spcPts val="600"/>
              </a:spcAft>
            </a:pPr>
            <a:r>
              <a:rPr lang="en-US" sz="4802" b="1" dirty="0" err="1">
                <a:solidFill>
                  <a:srgbClr val="06065C"/>
                </a:solidFill>
                <a:latin typeface="Montserrat Ultra-Bold"/>
                <a:sym typeface="Montserrat Ultra-Bold"/>
              </a:rPr>
              <a:t>Generalidades</a:t>
            </a:r>
            <a:r>
              <a:rPr lang="en-US" sz="4802" b="1" dirty="0">
                <a:solidFill>
                  <a:srgbClr val="06065C"/>
                </a:solidFill>
                <a:latin typeface="Montserrat Ultra-Bold"/>
                <a:sym typeface="Montserrat Ultra-Bold"/>
              </a:rPr>
              <a:t> del Banco</a:t>
            </a:r>
          </a:p>
        </p:txBody>
      </p:sp>
      <p:pic>
        <p:nvPicPr>
          <p:cNvPr id="4100" name="Picture 4" descr="El BCIE inicia construcción de edificio anexo en la capital hondureña -  Infobae">
            <a:extLst>
              <a:ext uri="{FF2B5EF4-FFF2-40B4-BE49-F238E27FC236}">
                <a16:creationId xmlns:a16="http://schemas.microsoft.com/office/drawing/2014/main" id="{7BC4FF09-2976-0933-DF66-6535F630380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12358" r="28295"/>
          <a:stretch/>
        </p:blipFill>
        <p:spPr bwMode="auto">
          <a:xfrm>
            <a:off x="3" y="2380"/>
            <a:ext cx="9143998" cy="10284620"/>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8" name="TextBox 8"/>
          <p:cNvSpPr txBox="1"/>
          <p:nvPr/>
        </p:nvSpPr>
        <p:spPr>
          <a:xfrm>
            <a:off x="9405257" y="989647"/>
            <a:ext cx="8915400" cy="1138237"/>
          </a:xfrm>
          <a:prstGeom prst="rect">
            <a:avLst/>
          </a:prstGeom>
        </p:spPr>
        <p:txBody>
          <a:bodyPr vert="horz" lIns="91440" tIns="45720" rIns="91440" bIns="45720" rtlCol="0">
            <a:normAutofit/>
          </a:bodyPr>
          <a:lstStyle/>
          <a:p>
            <a:pPr>
              <a:lnSpc>
                <a:spcPts val="3254"/>
              </a:lnSpc>
              <a:spcAft>
                <a:spcPts val="600"/>
              </a:spcAft>
            </a:pPr>
            <a:r>
              <a:rPr lang="en-US" sz="3000" b="1" dirty="0">
                <a:latin typeface="Montserrat Ultra-Bold"/>
                <a:sym typeface="Montserrat Ultra-Bold"/>
              </a:rPr>
              <a:t>El </a:t>
            </a:r>
            <a:r>
              <a:rPr lang="en-US" sz="3000" b="1" dirty="0">
                <a:solidFill>
                  <a:srgbClr val="47C8F0"/>
                </a:solidFill>
                <a:latin typeface="Montserrat Ultra-Bold"/>
                <a:sym typeface="Montserrat Ultra-Bold"/>
              </a:rPr>
              <a:t>Banco </a:t>
            </a:r>
            <a:r>
              <a:rPr lang="en-US" sz="3000" b="1" dirty="0" err="1">
                <a:solidFill>
                  <a:srgbClr val="47C8F0"/>
                </a:solidFill>
                <a:latin typeface="Montserrat Ultra-Bold"/>
                <a:sym typeface="Montserrat Ultra-Bold"/>
              </a:rPr>
              <a:t>Centroamericano</a:t>
            </a:r>
            <a:r>
              <a:rPr lang="en-US" sz="3000" b="1" dirty="0">
                <a:solidFill>
                  <a:srgbClr val="47C8F0"/>
                </a:solidFill>
                <a:latin typeface="Montserrat Ultra-Bold"/>
                <a:sym typeface="Montserrat Ultra-Bold"/>
              </a:rPr>
              <a:t> de </a:t>
            </a:r>
            <a:r>
              <a:rPr lang="en-US" sz="3000" b="1" dirty="0" err="1">
                <a:solidFill>
                  <a:srgbClr val="47C8F0"/>
                </a:solidFill>
                <a:latin typeface="Montserrat Ultra-Bold"/>
                <a:sym typeface="Montserrat Ultra-Bold"/>
              </a:rPr>
              <a:t>Integración</a:t>
            </a:r>
            <a:r>
              <a:rPr lang="en-US" sz="3000" b="1" dirty="0">
                <a:solidFill>
                  <a:srgbClr val="47C8F0"/>
                </a:solidFill>
                <a:latin typeface="Montserrat Ultra-Bold"/>
                <a:sym typeface="Montserrat Ultra-Bold"/>
              </a:rPr>
              <a:t> </a:t>
            </a:r>
            <a:r>
              <a:rPr lang="en-US" sz="3000" b="1" dirty="0" err="1">
                <a:solidFill>
                  <a:srgbClr val="47C8F0"/>
                </a:solidFill>
                <a:latin typeface="Montserrat Ultra-Bold"/>
                <a:sym typeface="Montserrat Ultra-Bold"/>
              </a:rPr>
              <a:t>Económica</a:t>
            </a:r>
            <a:r>
              <a:rPr lang="en-US" sz="3000" b="1" dirty="0">
                <a:solidFill>
                  <a:srgbClr val="47C8F0"/>
                </a:solidFill>
                <a:latin typeface="Montserrat Ultra-Bold"/>
                <a:sym typeface="Montserrat Ultra-Bold"/>
              </a:rPr>
              <a:t> (BCIE) </a:t>
            </a:r>
            <a:r>
              <a:rPr lang="en-US" sz="3000" b="1" dirty="0" err="1">
                <a:latin typeface="Montserrat Ultra-Bold"/>
                <a:sym typeface="Montserrat Ultra-Bold"/>
              </a:rPr>
              <a:t>nace</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1960.</a:t>
            </a:r>
          </a:p>
          <a:p>
            <a:pPr>
              <a:lnSpc>
                <a:spcPts val="3254"/>
              </a:lnSpc>
              <a:spcAft>
                <a:spcPts val="600"/>
              </a:spcAft>
            </a:pPr>
            <a:endParaRPr lang="en-US" sz="3200" b="1" dirty="0">
              <a:latin typeface="Montserrat Ultra-Bold"/>
              <a:sym typeface="Montserrat Ultra-Bold"/>
            </a:endParaRPr>
          </a:p>
        </p:txBody>
      </p:sp>
      <p:pic>
        <p:nvPicPr>
          <p:cNvPr id="3" name="Imagen 2">
            <a:extLst>
              <a:ext uri="{FF2B5EF4-FFF2-40B4-BE49-F238E27FC236}">
                <a16:creationId xmlns:a16="http://schemas.microsoft.com/office/drawing/2014/main" id="{F6243AE5-B46C-808C-B225-096775E3601E}"/>
              </a:ext>
            </a:extLst>
          </p:cNvPr>
          <p:cNvPicPr>
            <a:picLocks noChangeAspect="1"/>
          </p:cNvPicPr>
          <p:nvPr/>
        </p:nvPicPr>
        <p:blipFill>
          <a:blip r:embed="rId3"/>
          <a:stretch>
            <a:fillRect/>
          </a:stretch>
        </p:blipFill>
        <p:spPr>
          <a:xfrm>
            <a:off x="16735208" y="9772578"/>
            <a:ext cx="1552792" cy="514422"/>
          </a:xfrm>
          <a:prstGeom prst="rect">
            <a:avLst/>
          </a:prstGeom>
        </p:spPr>
      </p:pic>
      <p:sp>
        <p:nvSpPr>
          <p:cNvPr id="6" name="TextBox 8">
            <a:extLst>
              <a:ext uri="{FF2B5EF4-FFF2-40B4-BE49-F238E27FC236}">
                <a16:creationId xmlns:a16="http://schemas.microsoft.com/office/drawing/2014/main" id="{593FC38D-AFB7-6E35-3607-2813A1948B18}"/>
              </a:ext>
            </a:extLst>
          </p:cNvPr>
          <p:cNvSpPr txBox="1"/>
          <p:nvPr/>
        </p:nvSpPr>
        <p:spPr>
          <a:xfrm>
            <a:off x="9372597" y="2309538"/>
            <a:ext cx="8915400" cy="1000126"/>
          </a:xfrm>
          <a:prstGeom prst="rect">
            <a:avLst/>
          </a:prstGeom>
        </p:spPr>
        <p:txBody>
          <a:bodyPr vert="horz" lIns="91440" tIns="45720" rIns="91440" bIns="45720" rtlCol="0">
            <a:normAutofit/>
          </a:bodyPr>
          <a:lstStyle/>
          <a:p>
            <a:pPr>
              <a:lnSpc>
                <a:spcPts val="3254"/>
              </a:lnSpc>
              <a:spcAft>
                <a:spcPts val="600"/>
              </a:spcAft>
            </a:pPr>
            <a:r>
              <a:rPr lang="en-US" sz="3000" b="1" dirty="0">
                <a:latin typeface="Montserrat Ultra-Bold"/>
                <a:sym typeface="Montserrat Ultra-Bold"/>
              </a:rPr>
              <a:t>La </a:t>
            </a:r>
            <a:r>
              <a:rPr lang="en-US" sz="3000" b="1" dirty="0">
                <a:solidFill>
                  <a:srgbClr val="47C8F0"/>
                </a:solidFill>
                <a:latin typeface="Montserrat Ultra-Bold"/>
                <a:sym typeface="Montserrat Ultra-Bold"/>
              </a:rPr>
              <a:t>Política Ambiental y Social </a:t>
            </a:r>
            <a:r>
              <a:rPr lang="en-US" sz="3000" b="1" dirty="0">
                <a:latin typeface="Montserrat Ultra-Bold"/>
                <a:sym typeface="Montserrat Ultra-Bold"/>
              </a:rPr>
              <a:t>del Banco </a:t>
            </a:r>
            <a:r>
              <a:rPr lang="en-US" sz="3000" b="1" dirty="0" err="1">
                <a:latin typeface="Montserrat Ultra-Bold"/>
                <a:sym typeface="Montserrat Ultra-Bold"/>
              </a:rPr>
              <a:t>nace</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2015.</a:t>
            </a:r>
          </a:p>
        </p:txBody>
      </p:sp>
      <p:sp>
        <p:nvSpPr>
          <p:cNvPr id="7" name="TextBox 8">
            <a:extLst>
              <a:ext uri="{FF2B5EF4-FFF2-40B4-BE49-F238E27FC236}">
                <a16:creationId xmlns:a16="http://schemas.microsoft.com/office/drawing/2014/main" id="{842652FF-3444-4D94-0E26-794C6696BF3B}"/>
              </a:ext>
            </a:extLst>
          </p:cNvPr>
          <p:cNvSpPr txBox="1"/>
          <p:nvPr/>
        </p:nvSpPr>
        <p:spPr>
          <a:xfrm>
            <a:off x="9372600" y="3309664"/>
            <a:ext cx="8915400" cy="1138238"/>
          </a:xfrm>
          <a:prstGeom prst="rect">
            <a:avLst/>
          </a:prstGeom>
        </p:spPr>
        <p:txBody>
          <a:bodyPr vert="horz" lIns="91440" tIns="45720" rIns="91440" bIns="45720" rtlCol="0">
            <a:normAutofit/>
          </a:bodyPr>
          <a:lstStyle/>
          <a:p>
            <a:pPr>
              <a:lnSpc>
                <a:spcPts val="3254"/>
              </a:lnSpc>
              <a:spcAft>
                <a:spcPts val="600"/>
              </a:spcAft>
            </a:pPr>
            <a:r>
              <a:rPr lang="en-US" sz="3000" b="1" dirty="0">
                <a:latin typeface="Montserrat Ultra-Bold"/>
                <a:sym typeface="Montserrat Ultra-Bold"/>
              </a:rPr>
              <a:t>El </a:t>
            </a:r>
            <a:r>
              <a:rPr lang="en-US" sz="3000" b="1" dirty="0">
                <a:solidFill>
                  <a:srgbClr val="47C8F0"/>
                </a:solidFill>
                <a:latin typeface="Montserrat Ultra-Bold"/>
                <a:sym typeface="Montserrat Ultra-Bold"/>
              </a:rPr>
              <a:t>Sistema de </a:t>
            </a:r>
            <a:r>
              <a:rPr lang="en-US" sz="3000" b="1" dirty="0" err="1">
                <a:solidFill>
                  <a:srgbClr val="47C8F0"/>
                </a:solidFill>
                <a:latin typeface="Montserrat Ultra-Bold"/>
                <a:sym typeface="Montserrat Ultra-Bold"/>
              </a:rPr>
              <a:t>Gestión</a:t>
            </a:r>
            <a:r>
              <a:rPr lang="en-US" sz="3000" b="1" dirty="0">
                <a:solidFill>
                  <a:srgbClr val="47C8F0"/>
                </a:solidFill>
                <a:latin typeface="Montserrat Ultra-Bold"/>
                <a:sym typeface="Montserrat Ultra-Bold"/>
              </a:rPr>
              <a:t> Ambiental (SGA) </a:t>
            </a:r>
            <a:r>
              <a:rPr lang="en-US" sz="3000" b="1" dirty="0" err="1">
                <a:latin typeface="Montserrat Ultra-Bold"/>
                <a:sym typeface="Montserrat Ultra-Bold"/>
              </a:rPr>
              <a:t>comienza</a:t>
            </a:r>
            <a:r>
              <a:rPr lang="en-US" sz="3000" b="1" dirty="0">
                <a:latin typeface="Montserrat Ultra-Bold"/>
                <a:sym typeface="Montserrat Ultra-Bold"/>
              </a:rPr>
              <a:t> </a:t>
            </a:r>
            <a:r>
              <a:rPr lang="en-US" sz="3000" b="1" dirty="0" err="1">
                <a:latin typeface="Montserrat Ultra-Bold"/>
                <a:sym typeface="Montserrat Ultra-Bold"/>
              </a:rPr>
              <a:t>en</a:t>
            </a:r>
            <a:endParaRPr lang="en-US" sz="3000" b="1" dirty="0">
              <a:latin typeface="Montserrat Ultra-Bold"/>
              <a:sym typeface="Montserrat Ultra-Bold"/>
            </a:endParaRPr>
          </a:p>
          <a:p>
            <a:pPr>
              <a:lnSpc>
                <a:spcPts val="3254"/>
              </a:lnSpc>
              <a:spcAft>
                <a:spcPts val="600"/>
              </a:spcAft>
            </a:pPr>
            <a:r>
              <a:rPr lang="en-US" sz="3000" b="1" dirty="0">
                <a:latin typeface="Montserrat Ultra-Bold"/>
                <a:sym typeface="Montserrat Ultra-Bold"/>
              </a:rPr>
              <a:t>2017, </a:t>
            </a:r>
            <a:r>
              <a:rPr lang="en-US" sz="3000" b="1" dirty="0" err="1">
                <a:latin typeface="Montserrat Ultra-Bold"/>
                <a:sym typeface="Montserrat Ultra-Bold"/>
              </a:rPr>
              <a:t>en</a:t>
            </a:r>
            <a:r>
              <a:rPr lang="en-US" sz="3000" b="1" dirty="0">
                <a:latin typeface="Montserrat Ultra-Bold"/>
                <a:sym typeface="Montserrat Ultra-Bold"/>
              </a:rPr>
              <a:t> </a:t>
            </a:r>
            <a:r>
              <a:rPr lang="en-US" sz="3000" b="1" dirty="0" err="1">
                <a:latin typeface="Montserrat Ultra-Bold"/>
                <a:sym typeface="Montserrat Ultra-Bold"/>
              </a:rPr>
              <a:t>el</a:t>
            </a:r>
            <a:r>
              <a:rPr lang="en-US" sz="3000" b="1" dirty="0">
                <a:latin typeface="Montserrat Ultra-Bold"/>
                <a:sym typeface="Montserrat Ultra-Bold"/>
              </a:rPr>
              <a:t> </a:t>
            </a:r>
            <a:r>
              <a:rPr lang="en-US" sz="3000" b="1" dirty="0" err="1">
                <a:latin typeface="Montserrat Ultra-Bold"/>
                <a:sym typeface="Montserrat Ultra-Bold"/>
              </a:rPr>
              <a:t>Edificio</a:t>
            </a:r>
            <a:r>
              <a:rPr lang="en-US" sz="3000" b="1" dirty="0">
                <a:latin typeface="Montserrat Ultra-Bold"/>
                <a:sym typeface="Montserrat Ultra-Bold"/>
              </a:rPr>
              <a:t> </a:t>
            </a:r>
            <a:r>
              <a:rPr lang="en-US" sz="3000" b="1" dirty="0" err="1">
                <a:latin typeface="Montserrat Ultra-Bold"/>
                <a:sym typeface="Montserrat Ultra-Bold"/>
              </a:rPr>
              <a:t>Sede</a:t>
            </a:r>
            <a:r>
              <a:rPr lang="en-US" sz="3000" b="1" dirty="0">
                <a:latin typeface="Montserrat Ultra-Bold"/>
                <a:sym typeface="Montserrat Ultra-Bold"/>
              </a:rPr>
              <a:t> de Honduras.</a:t>
            </a:r>
          </a:p>
        </p:txBody>
      </p:sp>
      <p:sp>
        <p:nvSpPr>
          <p:cNvPr id="12" name="TextBox 8">
            <a:extLst>
              <a:ext uri="{FF2B5EF4-FFF2-40B4-BE49-F238E27FC236}">
                <a16:creationId xmlns:a16="http://schemas.microsoft.com/office/drawing/2014/main" id="{06267030-D243-0C3E-055C-D23DED7428A4}"/>
              </a:ext>
            </a:extLst>
          </p:cNvPr>
          <p:cNvSpPr txBox="1"/>
          <p:nvPr/>
        </p:nvSpPr>
        <p:spPr>
          <a:xfrm>
            <a:off x="9372597" y="4838700"/>
            <a:ext cx="8915400" cy="9144000"/>
          </a:xfrm>
          <a:prstGeom prst="rect">
            <a:avLst/>
          </a:prstGeom>
        </p:spPr>
        <p:txBody>
          <a:bodyPr vert="horz" lIns="91440" tIns="45720" rIns="91440" bIns="45720" rtlCol="0">
            <a:normAutofit/>
          </a:bodyPr>
          <a:lstStyle/>
          <a:p>
            <a:pPr>
              <a:lnSpc>
                <a:spcPts val="3254"/>
              </a:lnSpc>
              <a:spcAft>
                <a:spcPts val="600"/>
              </a:spcAft>
            </a:pPr>
            <a:r>
              <a:rPr lang="en-US" sz="3000" b="1" dirty="0">
                <a:latin typeface="Montserrat Ultra-Bold"/>
                <a:sym typeface="Montserrat Ultra-Bold"/>
              </a:rPr>
              <a:t>El </a:t>
            </a:r>
            <a:r>
              <a:rPr lang="en-US" sz="3000" b="1" dirty="0" err="1">
                <a:latin typeface="Montserrat Ultra-Bold"/>
                <a:sym typeface="Montserrat Ultra-Bold"/>
              </a:rPr>
              <a:t>Edificio</a:t>
            </a:r>
            <a:r>
              <a:rPr lang="en-US" sz="3000" b="1" dirty="0">
                <a:latin typeface="Montserrat Ultra-Bold"/>
                <a:sym typeface="Montserrat Ultra-Bold"/>
              </a:rPr>
              <a:t> </a:t>
            </a:r>
            <a:r>
              <a:rPr lang="en-US" sz="3000" b="1" dirty="0" err="1">
                <a:latin typeface="Montserrat Ultra-Bold"/>
                <a:sym typeface="Montserrat Ultra-Bold"/>
              </a:rPr>
              <a:t>Sede</a:t>
            </a:r>
            <a:r>
              <a:rPr lang="en-US" sz="3000" b="1" dirty="0">
                <a:latin typeface="Montserrat Ultra-Bold"/>
                <a:sym typeface="Montserrat Ultra-Bold"/>
              </a:rPr>
              <a:t> </a:t>
            </a:r>
            <a:r>
              <a:rPr lang="en-US" sz="3000" b="1" dirty="0" err="1">
                <a:latin typeface="Montserrat Ultra-Bold"/>
                <a:sym typeface="Montserrat Ultra-Bold"/>
              </a:rPr>
              <a:t>obtuvo</a:t>
            </a:r>
            <a:r>
              <a:rPr lang="en-US" sz="3000" b="1" dirty="0">
                <a:latin typeface="Montserrat Ultra-Bold"/>
                <a:sym typeface="Montserrat Ultra-Bold"/>
              </a:rPr>
              <a:t> la </a:t>
            </a:r>
            <a:r>
              <a:rPr lang="en-US" sz="3000" b="1" dirty="0" err="1">
                <a:solidFill>
                  <a:srgbClr val="47C8F0"/>
                </a:solidFill>
                <a:latin typeface="Montserrat Ultra-Bold"/>
                <a:sym typeface="Montserrat Ultra-Bold"/>
              </a:rPr>
              <a:t>Certificación</a:t>
            </a:r>
            <a:r>
              <a:rPr lang="en-US" sz="3000" b="1" dirty="0">
                <a:solidFill>
                  <a:srgbClr val="47C8F0"/>
                </a:solidFill>
                <a:latin typeface="Montserrat Ultra-Bold"/>
                <a:sym typeface="Montserrat Ultra-Bold"/>
              </a:rPr>
              <a:t> ISO 14001: 2015 </a:t>
            </a:r>
            <a:r>
              <a:rPr lang="en-US" sz="3000" b="1" dirty="0" err="1">
                <a:latin typeface="Montserrat Ultra-Bold"/>
                <a:sym typeface="Montserrat Ultra-Bold"/>
              </a:rPr>
              <a:t>en</a:t>
            </a:r>
            <a:r>
              <a:rPr lang="en-US" sz="3000" b="1" dirty="0">
                <a:latin typeface="Montserrat Ultra-Bold"/>
                <a:sym typeface="Montserrat Ultra-Bold"/>
              </a:rPr>
              <a:t> 2019, </a:t>
            </a:r>
            <a:r>
              <a:rPr lang="en-US" sz="3000" b="1" dirty="0" err="1">
                <a:latin typeface="Montserrat Ultra-Bold"/>
                <a:sym typeface="Montserrat Ultra-Bold"/>
              </a:rPr>
              <a:t>así</a:t>
            </a:r>
            <a:r>
              <a:rPr lang="en-US" sz="3000" b="1" dirty="0">
                <a:latin typeface="Montserrat Ultra-Bold"/>
                <a:sym typeface="Montserrat Ultra-Bold"/>
              </a:rPr>
              <a:t> </a:t>
            </a:r>
            <a:r>
              <a:rPr lang="en-US" sz="3000" b="1" dirty="0" err="1">
                <a:latin typeface="Montserrat Ultra-Bold"/>
                <a:sym typeface="Montserrat Ultra-Bold"/>
              </a:rPr>
              <a:t>como</a:t>
            </a:r>
            <a:r>
              <a:rPr lang="en-US" sz="3000" b="1" dirty="0">
                <a:latin typeface="Montserrat Ultra-Bold"/>
                <a:sym typeface="Montserrat Ultra-Bold"/>
              </a:rPr>
              <a:t> </a:t>
            </a:r>
            <a:r>
              <a:rPr lang="en-US" sz="3000" b="1" dirty="0" err="1">
                <a:latin typeface="Montserrat Ultra-Bold"/>
                <a:sym typeface="Montserrat Ultra-Bold"/>
              </a:rPr>
              <a:t>el</a:t>
            </a:r>
            <a:r>
              <a:rPr lang="en-US" sz="3000" b="1" dirty="0">
                <a:latin typeface="Montserrat Ultra-Bold"/>
                <a:sym typeface="Montserrat Ultra-Bold"/>
              </a:rPr>
              <a:t> resto de </a:t>
            </a:r>
            <a:r>
              <a:rPr lang="en-US" sz="3000" b="1" dirty="0" err="1">
                <a:latin typeface="Montserrat Ultra-Bold"/>
                <a:sym typeface="Montserrat Ultra-Bold"/>
              </a:rPr>
              <a:t>Gerencias</a:t>
            </a:r>
            <a:r>
              <a:rPr lang="en-US" sz="3000" b="1" dirty="0">
                <a:latin typeface="Montserrat Ultra-Bold"/>
                <a:sym typeface="Montserrat Ultra-Bold"/>
              </a:rPr>
              <a:t> </a:t>
            </a:r>
            <a:r>
              <a:rPr lang="en-US" sz="3000" b="1" dirty="0" err="1">
                <a:latin typeface="Montserrat Ultra-Bold"/>
                <a:sym typeface="Montserrat Ultra-Bold"/>
              </a:rPr>
              <a:t>como</a:t>
            </a:r>
            <a:r>
              <a:rPr lang="en-US" sz="3000" b="1" dirty="0">
                <a:latin typeface="Montserrat Ultra-Bold"/>
                <a:sym typeface="Montserrat Ultra-Bold"/>
              </a:rPr>
              <a:t> ser:</a:t>
            </a:r>
          </a:p>
          <a:p>
            <a:pPr indent="-228600">
              <a:lnSpc>
                <a:spcPts val="3254"/>
              </a:lnSpc>
              <a:spcAft>
                <a:spcPts val="600"/>
              </a:spcAft>
              <a:buFont typeface="Arial" panose="020B0604020202020204" pitchFamily="34" charset="0"/>
              <a:buChar char="•"/>
            </a:pPr>
            <a:endParaRPr lang="en-US" sz="3000" b="1" dirty="0">
              <a:latin typeface="Montserrat Ultra-Bold"/>
              <a:sym typeface="Montserrat Ultra-Bold"/>
            </a:endParaRPr>
          </a:p>
          <a:p>
            <a:pPr>
              <a:lnSpc>
                <a:spcPts val="3254"/>
              </a:lnSpc>
              <a:spcAft>
                <a:spcPts val="600"/>
              </a:spcAft>
            </a:pPr>
            <a:r>
              <a:rPr lang="en-US" sz="3000" b="1" dirty="0">
                <a:latin typeface="Montserrat Ultra-Bold"/>
                <a:sym typeface="Montserrat Ultra-Bold"/>
              </a:rPr>
              <a:t>	</a:t>
            </a:r>
            <a:r>
              <a:rPr lang="en-US" sz="3000" b="1" dirty="0">
                <a:solidFill>
                  <a:srgbClr val="47C8F0"/>
                </a:solidFill>
                <a:latin typeface="Montserrat Ultra-Bold"/>
                <a:sym typeface="Montserrat Ultra-Bold"/>
              </a:rPr>
              <a:t>- El Salvador </a:t>
            </a:r>
            <a:r>
              <a:rPr lang="en-US" sz="3000" b="1" dirty="0" err="1">
                <a:latin typeface="Montserrat Ultra-Bold"/>
                <a:sym typeface="Montserrat Ultra-Bold"/>
              </a:rPr>
              <a:t>certificado</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2021.</a:t>
            </a:r>
          </a:p>
          <a:p>
            <a:pPr>
              <a:lnSpc>
                <a:spcPts val="3254"/>
              </a:lnSpc>
              <a:spcAft>
                <a:spcPts val="600"/>
              </a:spcAft>
            </a:pPr>
            <a:r>
              <a:rPr lang="en-US" sz="3000" b="1" dirty="0">
                <a:latin typeface="Montserrat Ultra-Bold"/>
                <a:sym typeface="Montserrat Ultra-Bold"/>
              </a:rPr>
              <a:t>	</a:t>
            </a:r>
            <a:r>
              <a:rPr lang="en-US" sz="3000" b="1" dirty="0">
                <a:solidFill>
                  <a:srgbClr val="47C8F0"/>
                </a:solidFill>
                <a:latin typeface="Montserrat Ultra-Bold"/>
                <a:sym typeface="Montserrat Ultra-Bold"/>
              </a:rPr>
              <a:t>- Guatemala </a:t>
            </a:r>
            <a:r>
              <a:rPr lang="en-US" sz="3000" b="1" dirty="0" err="1">
                <a:latin typeface="Montserrat Ultra-Bold"/>
                <a:sym typeface="Montserrat Ultra-Bold"/>
              </a:rPr>
              <a:t>certificado</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2023.</a:t>
            </a:r>
          </a:p>
          <a:p>
            <a:pPr>
              <a:lnSpc>
                <a:spcPts val="3254"/>
              </a:lnSpc>
              <a:spcAft>
                <a:spcPts val="600"/>
              </a:spcAft>
            </a:pPr>
            <a:r>
              <a:rPr lang="en-US" sz="3000" b="1" dirty="0">
                <a:latin typeface="Montserrat Ultra-Bold"/>
                <a:sym typeface="Montserrat Ultra-Bold"/>
              </a:rPr>
              <a:t>	</a:t>
            </a:r>
            <a:r>
              <a:rPr lang="en-US" sz="3000" b="1" dirty="0">
                <a:solidFill>
                  <a:srgbClr val="47C8F0"/>
                </a:solidFill>
                <a:latin typeface="Montserrat Ultra-Bold"/>
                <a:sym typeface="Montserrat Ultra-Bold"/>
              </a:rPr>
              <a:t>- Nicaragua </a:t>
            </a:r>
            <a:r>
              <a:rPr lang="en-US" sz="3000" b="1" dirty="0" err="1">
                <a:latin typeface="Montserrat Ultra-Bold"/>
                <a:sym typeface="Montserrat Ultra-Bold"/>
              </a:rPr>
              <a:t>certificado</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2023.</a:t>
            </a:r>
          </a:p>
          <a:p>
            <a:pPr>
              <a:lnSpc>
                <a:spcPts val="3254"/>
              </a:lnSpc>
              <a:spcAft>
                <a:spcPts val="600"/>
              </a:spcAft>
            </a:pPr>
            <a:r>
              <a:rPr lang="en-US" sz="3000" b="1" dirty="0">
                <a:latin typeface="Montserrat Ultra-Bold"/>
                <a:sym typeface="Montserrat Ultra-Bold"/>
              </a:rPr>
              <a:t>	</a:t>
            </a:r>
            <a:r>
              <a:rPr lang="en-US" sz="3000" b="1" dirty="0">
                <a:solidFill>
                  <a:srgbClr val="47C8F0"/>
                </a:solidFill>
                <a:latin typeface="Montserrat Ultra-Bold"/>
                <a:sym typeface="Montserrat Ultra-Bold"/>
              </a:rPr>
              <a:t>- Costa Rica </a:t>
            </a:r>
            <a:r>
              <a:rPr lang="en-US" sz="3000" b="1" dirty="0" err="1">
                <a:latin typeface="Montserrat Ultra-Bold"/>
                <a:sym typeface="Montserrat Ultra-Bold"/>
              </a:rPr>
              <a:t>certificado</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2024.</a:t>
            </a:r>
          </a:p>
          <a:p>
            <a:pPr>
              <a:lnSpc>
                <a:spcPts val="3254"/>
              </a:lnSpc>
              <a:spcAft>
                <a:spcPts val="600"/>
              </a:spcAft>
            </a:pPr>
            <a:endParaRPr lang="en-US" sz="3000" b="1" dirty="0">
              <a:latin typeface="Montserrat Ultra-Bold"/>
              <a:sym typeface="Montserrat Ultra-Bold"/>
            </a:endParaRPr>
          </a:p>
          <a:p>
            <a:pPr>
              <a:lnSpc>
                <a:spcPts val="3254"/>
              </a:lnSpc>
              <a:spcAft>
                <a:spcPts val="600"/>
              </a:spcAft>
            </a:pPr>
            <a:r>
              <a:rPr lang="en-US" sz="3000" b="1" dirty="0" err="1">
                <a:latin typeface="Montserrat Ultra-Bold"/>
                <a:sym typeface="Montserrat Ultra-Bold"/>
              </a:rPr>
              <a:t>Actualmente</a:t>
            </a:r>
            <a:r>
              <a:rPr lang="en-US" sz="3000" b="1" dirty="0">
                <a:latin typeface="Montserrat Ultra-Bold"/>
                <a:sym typeface="Montserrat Ultra-Bold"/>
              </a:rPr>
              <a:t> se </a:t>
            </a:r>
            <a:r>
              <a:rPr lang="en-US" sz="3000" b="1" dirty="0" err="1">
                <a:latin typeface="Montserrat Ultra-Bold"/>
                <a:sym typeface="Montserrat Ultra-Bold"/>
              </a:rPr>
              <a:t>está</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a:t>
            </a:r>
            <a:r>
              <a:rPr lang="en-US" sz="3000" b="1" dirty="0" err="1">
                <a:latin typeface="Montserrat Ultra-Bold"/>
                <a:sym typeface="Montserrat Ultra-Bold"/>
              </a:rPr>
              <a:t>proceso</a:t>
            </a:r>
            <a:r>
              <a:rPr lang="en-US" sz="3000" b="1" dirty="0">
                <a:latin typeface="Montserrat Ultra-Bold"/>
                <a:sym typeface="Montserrat Ultra-Bold"/>
              </a:rPr>
              <a:t> de </a:t>
            </a:r>
            <a:r>
              <a:rPr lang="en-US" sz="3000" b="1" dirty="0" err="1">
                <a:latin typeface="Montserrat Ultra-Bold"/>
                <a:sym typeface="Montserrat Ultra-Bold"/>
              </a:rPr>
              <a:t>certificar</a:t>
            </a:r>
            <a:r>
              <a:rPr lang="en-US" sz="3000" b="1" dirty="0">
                <a:latin typeface="Montserrat Ultra-Bold"/>
                <a:sym typeface="Montserrat Ultra-Bold"/>
              </a:rPr>
              <a:t> </a:t>
            </a:r>
            <a:r>
              <a:rPr lang="en-US" sz="3000" b="1" dirty="0" err="1">
                <a:latin typeface="Montserrat Ultra-Bold"/>
                <a:sym typeface="Montserrat Ultra-Bold"/>
              </a:rPr>
              <a:t>el</a:t>
            </a:r>
            <a:r>
              <a:rPr lang="en-US" sz="3000" b="1" dirty="0">
                <a:latin typeface="Montserrat Ultra-Bold"/>
                <a:sym typeface="Montserrat Ultra-Bold"/>
              </a:rPr>
              <a:t> </a:t>
            </a:r>
            <a:r>
              <a:rPr lang="en-US" sz="3000" b="1" dirty="0" err="1">
                <a:latin typeface="Montserrat Ultra-Bold"/>
                <a:sym typeface="Montserrat Ultra-Bold"/>
              </a:rPr>
              <a:t>Edificio</a:t>
            </a:r>
            <a:r>
              <a:rPr lang="en-US" sz="3000" b="1" dirty="0">
                <a:latin typeface="Montserrat Ultra-Bold"/>
                <a:sym typeface="Montserrat Ultra-Bold"/>
              </a:rPr>
              <a:t> Anexo, </a:t>
            </a:r>
            <a:r>
              <a:rPr lang="en-US" sz="3000" b="1" dirty="0" err="1">
                <a:latin typeface="Montserrat Ultra-Bold"/>
                <a:sym typeface="Montserrat Ultra-Bold"/>
              </a:rPr>
              <a:t>en</a:t>
            </a:r>
            <a:r>
              <a:rPr lang="en-US" sz="3000" b="1" dirty="0">
                <a:latin typeface="Montserrat Ultra-Bold"/>
                <a:sym typeface="Montserrat Ultra-Bold"/>
              </a:rPr>
              <a:t> Honduras.</a:t>
            </a:r>
          </a:p>
          <a:p>
            <a:pPr indent="-228600">
              <a:lnSpc>
                <a:spcPct val="90000"/>
              </a:lnSpc>
              <a:spcAft>
                <a:spcPts val="600"/>
              </a:spcAft>
              <a:buFont typeface="Arial" panose="020B0604020202020204" pitchFamily="34" charset="0"/>
              <a:buChar char="•"/>
            </a:pPr>
            <a:endParaRPr lang="en-US" sz="1900" b="1" dirty="0">
              <a:sym typeface="Montserrat Ultra-Bo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TextBox 8"/>
          <p:cNvSpPr txBox="1"/>
          <p:nvPr/>
        </p:nvSpPr>
        <p:spPr>
          <a:xfrm>
            <a:off x="901522" y="1587152"/>
            <a:ext cx="14109878" cy="859081"/>
          </a:xfrm>
          <a:prstGeom prst="rect">
            <a:avLst/>
          </a:prstGeom>
        </p:spPr>
        <p:txBody>
          <a:bodyPr wrap="square" lIns="0" tIns="0" rIns="0" bIns="0" rtlCol="0" anchor="t">
            <a:spAutoFit/>
          </a:bodyPr>
          <a:lstStyle/>
          <a:p>
            <a:pPr algn="l">
              <a:lnSpc>
                <a:spcPts val="3254"/>
              </a:lnSpc>
            </a:pPr>
            <a:r>
              <a:rPr lang="en-US" sz="3500" b="1" dirty="0">
                <a:solidFill>
                  <a:srgbClr val="47C8F0"/>
                </a:solidFill>
                <a:latin typeface="Montserrat Ultra-Bold"/>
                <a:ea typeface="Montserrat Ultra-Bold"/>
                <a:cs typeface="Montserrat Ultra-Bold"/>
                <a:sym typeface="Montserrat Ultra-Bold"/>
              </a:rPr>
              <a:t>En </a:t>
            </a:r>
            <a:r>
              <a:rPr lang="en-US" sz="3500" b="1" dirty="0" err="1">
                <a:solidFill>
                  <a:srgbClr val="47C8F0"/>
                </a:solidFill>
                <a:latin typeface="Montserrat Ultra-Bold"/>
                <a:ea typeface="Montserrat Ultra-Bold"/>
                <a:cs typeface="Montserrat Ultra-Bold"/>
                <a:sym typeface="Montserrat Ultra-Bold"/>
              </a:rPr>
              <a:t>los</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controles</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operacionales</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gestionados</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por</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el</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equipo</a:t>
            </a:r>
            <a:r>
              <a:rPr lang="en-US" sz="3500" b="1" dirty="0">
                <a:solidFill>
                  <a:srgbClr val="47C8F0"/>
                </a:solidFill>
                <a:latin typeface="Montserrat Ultra-Bold"/>
                <a:ea typeface="Montserrat Ultra-Bold"/>
                <a:cs typeface="Montserrat Ultra-Bold"/>
                <a:sym typeface="Montserrat Ultra-Bold"/>
              </a:rPr>
              <a:t> de </a:t>
            </a:r>
            <a:r>
              <a:rPr lang="en-US" sz="3500" b="1" dirty="0" err="1">
                <a:solidFill>
                  <a:srgbClr val="47C8F0"/>
                </a:solidFill>
                <a:latin typeface="Montserrat Ultra-Bold"/>
                <a:ea typeface="Montserrat Ultra-Bold"/>
                <a:cs typeface="Montserrat Ultra-Bold"/>
                <a:sym typeface="Montserrat Ultra-Bold"/>
              </a:rPr>
              <a:t>mantenimiento</a:t>
            </a:r>
            <a:r>
              <a:rPr lang="en-US" sz="3500" b="1" dirty="0">
                <a:solidFill>
                  <a:srgbClr val="47C8F0"/>
                </a:solidFill>
                <a:latin typeface="Montserrat Ultra-Bold"/>
                <a:ea typeface="Montserrat Ultra-Bold"/>
                <a:cs typeface="Montserrat Ultra-Bold"/>
                <a:sym typeface="Montserrat Ultra-Bold"/>
              </a:rPr>
              <a:t> del BCIE</a:t>
            </a:r>
          </a:p>
        </p:txBody>
      </p:sp>
      <p:sp>
        <p:nvSpPr>
          <p:cNvPr id="9" name="TextBox 9"/>
          <p:cNvSpPr txBox="1"/>
          <p:nvPr/>
        </p:nvSpPr>
        <p:spPr>
          <a:xfrm>
            <a:off x="901532" y="949585"/>
            <a:ext cx="11519068" cy="666849"/>
          </a:xfrm>
          <a:prstGeom prst="rect">
            <a:avLst/>
          </a:prstGeom>
        </p:spPr>
        <p:txBody>
          <a:bodyPr wrap="square" lIns="0" tIns="0" rIns="0" bIns="0" rtlCol="0" anchor="t">
            <a:spAutoFit/>
          </a:bodyPr>
          <a:lstStyle/>
          <a:p>
            <a:pPr algn="l">
              <a:lnSpc>
                <a:spcPts val="5239"/>
              </a:lnSpc>
            </a:pPr>
            <a:r>
              <a:rPr lang="en-US" sz="5000" b="1" dirty="0" err="1">
                <a:solidFill>
                  <a:srgbClr val="FFFFFF"/>
                </a:solidFill>
                <a:latin typeface="Montserrat Ultra-Bold"/>
                <a:ea typeface="Montserrat Ultra-Bold"/>
                <a:cs typeface="Montserrat Ultra-Bold"/>
                <a:sym typeface="Montserrat Ultra-Bold"/>
              </a:rPr>
              <a:t>Oportunidades</a:t>
            </a:r>
            <a:r>
              <a:rPr lang="en-US" sz="5000" b="1" dirty="0">
                <a:solidFill>
                  <a:srgbClr val="FFFFFF"/>
                </a:solidFill>
                <a:latin typeface="Montserrat Ultra-Bold"/>
                <a:ea typeface="Montserrat Ultra-Bold"/>
                <a:cs typeface="Montserrat Ultra-Bold"/>
                <a:sym typeface="Montserrat Ultra-Bold"/>
              </a:rPr>
              <a:t> de </a:t>
            </a:r>
            <a:r>
              <a:rPr lang="en-US" sz="5000" b="1" dirty="0" err="1">
                <a:solidFill>
                  <a:srgbClr val="FFFFFF"/>
                </a:solidFill>
                <a:latin typeface="Montserrat Ultra-Bold"/>
                <a:ea typeface="Montserrat Ultra-Bold"/>
                <a:cs typeface="Montserrat Ultra-Bold"/>
                <a:sym typeface="Montserrat Ultra-Bold"/>
              </a:rPr>
              <a:t>Mejora</a:t>
            </a:r>
            <a:r>
              <a:rPr lang="en-US" sz="5000" b="1" dirty="0">
                <a:solidFill>
                  <a:srgbClr val="FFFFFF"/>
                </a:solidFill>
                <a:latin typeface="Montserrat Ultra-Bold"/>
                <a:ea typeface="Montserrat Ultra-Bold"/>
                <a:cs typeface="Montserrat Ultra-Bold"/>
                <a:sym typeface="Montserrat Ultra-Bold"/>
              </a:rPr>
              <a:t> </a:t>
            </a:r>
            <a:r>
              <a:rPr lang="en-US" sz="5000" b="1" dirty="0" err="1">
                <a:solidFill>
                  <a:srgbClr val="FFFFFF"/>
                </a:solidFill>
                <a:latin typeface="Montserrat Ultra-Bold"/>
                <a:ea typeface="Montserrat Ultra-Bold"/>
                <a:cs typeface="Montserrat Ultra-Bold"/>
                <a:sym typeface="Montserrat Ultra-Bold"/>
              </a:rPr>
              <a:t>Identificadas</a:t>
            </a:r>
            <a:endParaRPr lang="en-US" sz="5000" b="1" dirty="0">
              <a:solidFill>
                <a:srgbClr val="FFFFFF"/>
              </a:solidFill>
              <a:latin typeface="Montserrat Ultra-Bold"/>
              <a:ea typeface="Montserrat Ultra-Bold"/>
              <a:cs typeface="Montserrat Ultra-Bold"/>
              <a:sym typeface="Montserrat Ultra-Bold"/>
            </a:endParaRPr>
          </a:p>
        </p:txBody>
      </p:sp>
      <p:sp>
        <p:nvSpPr>
          <p:cNvPr id="2" name="TextBox 8">
            <a:extLst>
              <a:ext uri="{FF2B5EF4-FFF2-40B4-BE49-F238E27FC236}">
                <a16:creationId xmlns:a16="http://schemas.microsoft.com/office/drawing/2014/main" id="{35531D24-D0C6-7518-FC5B-3B6135100E0F}"/>
              </a:ext>
            </a:extLst>
          </p:cNvPr>
          <p:cNvSpPr txBox="1"/>
          <p:nvPr/>
        </p:nvSpPr>
        <p:spPr>
          <a:xfrm>
            <a:off x="762000" y="2857500"/>
            <a:ext cx="16840200" cy="9144000"/>
          </a:xfrm>
          <a:prstGeom prst="rect">
            <a:avLst/>
          </a:prstGeom>
        </p:spPr>
        <p:txBody>
          <a:bodyPr vert="horz" lIns="91440" tIns="45720" rIns="91440" bIns="45720" rtlCol="0">
            <a:normAutofit/>
          </a:bodyPr>
          <a:lstStyle/>
          <a:p>
            <a:pPr marL="514350" indent="-514350">
              <a:lnSpc>
                <a:spcPts val="3254"/>
              </a:lnSpc>
              <a:spcAft>
                <a:spcPts val="600"/>
              </a:spcAft>
              <a:buAutoNum type="arabicPeriod"/>
            </a:pPr>
            <a:r>
              <a:rPr lang="en-US" sz="3500" b="1" dirty="0" err="1">
                <a:solidFill>
                  <a:schemeClr val="bg1"/>
                </a:solidFill>
                <a:latin typeface="Montserrat Ultra-Bold"/>
                <a:sym typeface="Montserrat Ultra-Bold"/>
              </a:rPr>
              <a:t>Evitar</a:t>
            </a:r>
            <a:r>
              <a:rPr lang="en-US" sz="3500" b="1" dirty="0">
                <a:solidFill>
                  <a:schemeClr val="bg1"/>
                </a:solidFill>
                <a:latin typeface="Montserrat Ultra-Bold"/>
                <a:sym typeface="Montserrat Ultra-Bold"/>
              </a:rPr>
              <a:t> re-</a:t>
            </a:r>
            <a:r>
              <a:rPr lang="en-US" sz="3500" b="1" dirty="0" err="1">
                <a:solidFill>
                  <a:schemeClr val="bg1"/>
                </a:solidFill>
                <a:latin typeface="Montserrat Ultra-Bold"/>
                <a:sym typeface="Montserrat Ultra-Bold"/>
              </a:rPr>
              <a:t>procesos</a:t>
            </a:r>
            <a:r>
              <a:rPr lang="en-US" sz="3500" b="1" dirty="0">
                <a:solidFill>
                  <a:schemeClr val="bg1"/>
                </a:solidFill>
                <a:latin typeface="Montserrat Ultra-Bold"/>
                <a:sym typeface="Montserrat Ultra-Bold"/>
              </a:rPr>
              <a:t> </a:t>
            </a:r>
            <a:r>
              <a:rPr lang="en-US" sz="3000" b="1" dirty="0">
                <a:solidFill>
                  <a:schemeClr val="bg1"/>
                </a:solidFill>
                <a:latin typeface="Montserrat Ultra-Bold"/>
                <a:sym typeface="Montserrat Ultra-Bold"/>
              </a:rPr>
              <a:t>al </a:t>
            </a:r>
            <a:r>
              <a:rPr lang="en-US" sz="3000" b="1" dirty="0" err="1">
                <a:solidFill>
                  <a:schemeClr val="bg1"/>
                </a:solidFill>
                <a:latin typeface="Montserrat Ultra-Bold"/>
                <a:sym typeface="Montserrat Ultra-Bold"/>
              </a:rPr>
              <a:t>anotar</a:t>
            </a:r>
            <a:r>
              <a:rPr lang="en-US" sz="3000" b="1" dirty="0">
                <a:solidFill>
                  <a:schemeClr val="bg1"/>
                </a:solidFill>
                <a:latin typeface="Montserrat Ultra-Bold"/>
                <a:sym typeface="Montserrat Ultra-Bold"/>
              </a:rPr>
              <a:t> la </a:t>
            </a:r>
            <a:r>
              <a:rPr lang="en-US" sz="3000" b="1" dirty="0" err="1">
                <a:solidFill>
                  <a:schemeClr val="bg1"/>
                </a:solidFill>
                <a:latin typeface="Montserrat Ultra-Bold"/>
                <a:sym typeface="Montserrat Ultra-Bold"/>
              </a:rPr>
              <a:t>información</a:t>
            </a:r>
            <a:r>
              <a:rPr lang="en-US" sz="3000" b="1" dirty="0">
                <a:solidFill>
                  <a:schemeClr val="bg1"/>
                </a:solidFill>
                <a:latin typeface="Montserrat Ultra-Bold"/>
                <a:sym typeface="Montserrat Ultra-Bold"/>
              </a:rPr>
              <a:t> a mano para luego </a:t>
            </a:r>
            <a:r>
              <a:rPr lang="en-US" sz="3000" b="1" dirty="0" err="1">
                <a:solidFill>
                  <a:schemeClr val="bg1"/>
                </a:solidFill>
                <a:latin typeface="Montserrat Ultra-Bold"/>
                <a:sym typeface="Montserrat Ultra-Bold"/>
              </a:rPr>
              <a:t>digitalizarla</a:t>
            </a:r>
            <a:r>
              <a:rPr lang="en-US" sz="3000" b="1" dirty="0">
                <a:solidFill>
                  <a:schemeClr val="bg1"/>
                </a:solidFill>
                <a:latin typeface="Montserrat Ultra-Bold"/>
                <a:sym typeface="Montserrat Ultra-Bold"/>
              </a:rPr>
              <a:t>.</a:t>
            </a:r>
          </a:p>
          <a:p>
            <a:pPr marL="514350" indent="-514350">
              <a:lnSpc>
                <a:spcPts val="3254"/>
              </a:lnSpc>
              <a:spcAft>
                <a:spcPts val="600"/>
              </a:spcAft>
              <a:buAutoNum type="arabicPeriod"/>
            </a:pPr>
            <a:endParaRPr lang="en-US" sz="3000" b="1" dirty="0">
              <a:solidFill>
                <a:schemeClr val="bg1"/>
              </a:solidFill>
              <a:latin typeface="Montserrat Ultra-Bold"/>
              <a:sym typeface="Montserrat Ultra-Bold"/>
            </a:endParaRPr>
          </a:p>
          <a:p>
            <a:pPr marL="514350" indent="-514350">
              <a:lnSpc>
                <a:spcPts val="3254"/>
              </a:lnSpc>
              <a:spcAft>
                <a:spcPts val="600"/>
              </a:spcAft>
              <a:buFontTx/>
              <a:buAutoNum type="arabicPeriod"/>
            </a:pPr>
            <a:r>
              <a:rPr lang="en-US" sz="3500" b="1" dirty="0" err="1">
                <a:solidFill>
                  <a:schemeClr val="bg1"/>
                </a:solidFill>
                <a:latin typeface="Montserrat Ultra-Bold"/>
                <a:sym typeface="Montserrat Ultra-Bold"/>
              </a:rPr>
              <a:t>Disminuir</a:t>
            </a:r>
            <a:r>
              <a:rPr lang="en-US" sz="3500" b="1" dirty="0">
                <a:solidFill>
                  <a:schemeClr val="bg1"/>
                </a:solidFill>
                <a:latin typeface="Montserrat Ultra-Bold"/>
                <a:sym typeface="Montserrat Ultra-Bold"/>
              </a:rPr>
              <a:t> </a:t>
            </a:r>
            <a:r>
              <a:rPr lang="en-US" sz="3500" b="1" dirty="0" err="1">
                <a:solidFill>
                  <a:schemeClr val="bg1"/>
                </a:solidFill>
                <a:latin typeface="Montserrat Ultra-Bold"/>
                <a:sym typeface="Montserrat Ultra-Bold"/>
              </a:rPr>
              <a:t>errores</a:t>
            </a:r>
            <a:r>
              <a:rPr lang="en-US" sz="3500" b="1" dirty="0">
                <a:solidFill>
                  <a:schemeClr val="bg1"/>
                </a:solidFill>
                <a:latin typeface="Montserrat Ultra-Bold"/>
                <a:sym typeface="Montserrat Ultra-Bold"/>
              </a:rPr>
              <a:t> </a:t>
            </a:r>
            <a:r>
              <a:rPr lang="en-US" sz="3500" b="1" dirty="0" err="1">
                <a:solidFill>
                  <a:schemeClr val="bg1"/>
                </a:solidFill>
                <a:latin typeface="Montserrat Ultra-Bold"/>
                <a:sym typeface="Montserrat Ultra-Bold"/>
              </a:rPr>
              <a:t>humanos</a:t>
            </a:r>
            <a:r>
              <a:rPr lang="en-US" sz="3500" b="1" dirty="0">
                <a:solidFill>
                  <a:schemeClr val="bg1"/>
                </a:solidFill>
                <a:latin typeface="Montserrat Ultra-Bold"/>
                <a:sym typeface="Montserrat Ultra-Bold"/>
              </a:rPr>
              <a:t> </a:t>
            </a:r>
            <a:r>
              <a:rPr lang="en-US" sz="3000" b="1" dirty="0">
                <a:solidFill>
                  <a:schemeClr val="bg1"/>
                </a:solidFill>
                <a:latin typeface="Montserrat Ultra-Bold"/>
                <a:sym typeface="Montserrat Ultra-Bold"/>
              </a:rPr>
              <a:t>al </a:t>
            </a:r>
            <a:r>
              <a:rPr lang="en-US" sz="3000" b="1" dirty="0" err="1">
                <a:solidFill>
                  <a:schemeClr val="bg1"/>
                </a:solidFill>
                <a:latin typeface="Montserrat Ultra-Bold"/>
                <a:sym typeface="Montserrat Ultra-Bold"/>
              </a:rPr>
              <a:t>digitalizar</a:t>
            </a:r>
            <a:r>
              <a:rPr lang="en-US" sz="3000" b="1" dirty="0">
                <a:solidFill>
                  <a:schemeClr val="bg1"/>
                </a:solidFill>
                <a:latin typeface="Montserrat Ultra-Bold"/>
                <a:sym typeface="Montserrat Ultra-Bold"/>
              </a:rPr>
              <a:t> y </a:t>
            </a:r>
            <a:r>
              <a:rPr lang="en-US" sz="3000" b="1" dirty="0" err="1">
                <a:solidFill>
                  <a:schemeClr val="bg1"/>
                </a:solidFill>
                <a:latin typeface="Montserrat Ultra-Bold"/>
                <a:sym typeface="Montserrat Ultra-Bold"/>
              </a:rPr>
              <a:t>calcular</a:t>
            </a:r>
            <a:r>
              <a:rPr lang="en-US" sz="3000" b="1" dirty="0">
                <a:solidFill>
                  <a:schemeClr val="bg1"/>
                </a:solidFill>
                <a:latin typeface="Montserrat Ultra-Bold"/>
                <a:sym typeface="Montserrat Ultra-Bold"/>
              </a:rPr>
              <a:t> la </a:t>
            </a:r>
            <a:r>
              <a:rPr lang="en-US" sz="3000" b="1" dirty="0" err="1">
                <a:solidFill>
                  <a:schemeClr val="bg1"/>
                </a:solidFill>
                <a:latin typeface="Montserrat Ultra-Bold"/>
                <a:sym typeface="Montserrat Ultra-Bold"/>
              </a:rPr>
              <a:t>información</a:t>
            </a:r>
            <a:r>
              <a:rPr lang="en-US" sz="3000" b="1" dirty="0">
                <a:solidFill>
                  <a:schemeClr val="bg1"/>
                </a:solidFill>
                <a:latin typeface="Montserrat Ultra-Bold"/>
                <a:sym typeface="Montserrat Ultra-Bold"/>
              </a:rPr>
              <a:t>.</a:t>
            </a:r>
          </a:p>
          <a:p>
            <a:pPr marL="514350" indent="-514350">
              <a:lnSpc>
                <a:spcPts val="3254"/>
              </a:lnSpc>
              <a:spcAft>
                <a:spcPts val="600"/>
              </a:spcAft>
              <a:buFontTx/>
              <a:buAutoNum type="arabicPeriod"/>
            </a:pPr>
            <a:endParaRPr lang="en-US" sz="3000" b="1" dirty="0">
              <a:solidFill>
                <a:schemeClr val="bg1"/>
              </a:solidFill>
              <a:latin typeface="Montserrat Ultra-Bold"/>
              <a:sym typeface="Montserrat Ultra-Bold"/>
            </a:endParaRPr>
          </a:p>
          <a:p>
            <a:pPr marL="514350" indent="-514350">
              <a:lnSpc>
                <a:spcPts val="3254"/>
              </a:lnSpc>
              <a:spcAft>
                <a:spcPts val="600"/>
              </a:spcAft>
              <a:buFontTx/>
              <a:buAutoNum type="arabicPeriod"/>
            </a:pPr>
            <a:r>
              <a:rPr lang="en-US" sz="3500" b="1" dirty="0" err="1">
                <a:solidFill>
                  <a:schemeClr val="bg1"/>
                </a:solidFill>
                <a:latin typeface="Montserrat Ultra-Bold"/>
                <a:sym typeface="Montserrat Ultra-Bold"/>
              </a:rPr>
              <a:t>Centralizar</a:t>
            </a:r>
            <a:r>
              <a:rPr lang="en-US" sz="3500" b="1" dirty="0">
                <a:solidFill>
                  <a:schemeClr val="bg1"/>
                </a:solidFill>
                <a:latin typeface="Montserrat Ultra-Bold"/>
                <a:sym typeface="Montserrat Ultra-Bold"/>
              </a:rPr>
              <a:t> la </a:t>
            </a:r>
            <a:r>
              <a:rPr lang="en-US" sz="3500" b="1" dirty="0" err="1">
                <a:solidFill>
                  <a:schemeClr val="bg1"/>
                </a:solidFill>
                <a:latin typeface="Montserrat Ultra-Bold"/>
                <a:sym typeface="Montserrat Ultra-Bold"/>
              </a:rPr>
              <a:t>información</a:t>
            </a:r>
            <a:r>
              <a:rPr lang="en-US" sz="35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evitando</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así</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cuellos</a:t>
            </a:r>
            <a:r>
              <a:rPr lang="en-US" sz="3000" b="1" dirty="0">
                <a:solidFill>
                  <a:schemeClr val="bg1"/>
                </a:solidFill>
                <a:latin typeface="Montserrat Ultra-Bold"/>
                <a:sym typeface="Montserrat Ultra-Bold"/>
              </a:rPr>
              <a:t> de </a:t>
            </a:r>
            <a:r>
              <a:rPr lang="en-US" sz="3000" b="1" dirty="0" err="1">
                <a:solidFill>
                  <a:schemeClr val="bg1"/>
                </a:solidFill>
                <a:latin typeface="Montserrat Ultra-Bold"/>
                <a:sym typeface="Montserrat Ultra-Bold"/>
              </a:rPr>
              <a:t>botella</a:t>
            </a:r>
            <a:r>
              <a:rPr lang="en-US" sz="3000" b="1" dirty="0">
                <a:solidFill>
                  <a:schemeClr val="bg1"/>
                </a:solidFill>
                <a:latin typeface="Montserrat Ultra-Bold"/>
                <a:sym typeface="Montserrat Ultra-Bold"/>
              </a:rPr>
              <a:t>.</a:t>
            </a:r>
          </a:p>
          <a:p>
            <a:pPr marL="514350" indent="-514350">
              <a:lnSpc>
                <a:spcPts val="3254"/>
              </a:lnSpc>
              <a:spcAft>
                <a:spcPts val="600"/>
              </a:spcAft>
              <a:buFontTx/>
              <a:buAutoNum type="arabicPeriod"/>
            </a:pPr>
            <a:endParaRPr lang="en-US" sz="3000" b="1" dirty="0">
              <a:solidFill>
                <a:schemeClr val="bg1"/>
              </a:solidFill>
              <a:latin typeface="Montserrat Ultra-Bold"/>
              <a:sym typeface="Montserrat Ultra-Bold"/>
            </a:endParaRPr>
          </a:p>
          <a:p>
            <a:pPr marL="514350" indent="-514350">
              <a:lnSpc>
                <a:spcPts val="3254"/>
              </a:lnSpc>
              <a:spcAft>
                <a:spcPts val="600"/>
              </a:spcAft>
              <a:buFontTx/>
              <a:buAutoNum type="arabicPeriod"/>
            </a:pPr>
            <a:r>
              <a:rPr lang="en-US" sz="3500" b="1" dirty="0" err="1">
                <a:solidFill>
                  <a:schemeClr val="bg1"/>
                </a:solidFill>
                <a:latin typeface="Montserrat Ultra-Bold"/>
                <a:sym typeface="Montserrat Ultra-Bold"/>
              </a:rPr>
              <a:t>Digitalizar</a:t>
            </a:r>
            <a:r>
              <a:rPr lang="en-US" sz="3500" b="1" dirty="0">
                <a:solidFill>
                  <a:schemeClr val="bg1"/>
                </a:solidFill>
                <a:latin typeface="Montserrat Ultra-Bold"/>
                <a:sym typeface="Montserrat Ultra-Bold"/>
              </a:rPr>
              <a:t> </a:t>
            </a:r>
            <a:r>
              <a:rPr lang="en-US" sz="3500" b="1" dirty="0" err="1">
                <a:solidFill>
                  <a:schemeClr val="bg1"/>
                </a:solidFill>
                <a:latin typeface="Montserrat Ultra-Bold"/>
                <a:sym typeface="Montserrat Ultra-Bold"/>
              </a:rPr>
              <a:t>los</a:t>
            </a:r>
            <a:r>
              <a:rPr lang="en-US" sz="3500" b="1" dirty="0">
                <a:solidFill>
                  <a:schemeClr val="bg1"/>
                </a:solidFill>
                <a:latin typeface="Montserrat Ultra-Bold"/>
                <a:sym typeface="Montserrat Ultra-Bold"/>
              </a:rPr>
              <a:t> </a:t>
            </a:r>
            <a:r>
              <a:rPr lang="en-US" sz="3500" b="1" dirty="0" err="1">
                <a:solidFill>
                  <a:schemeClr val="bg1"/>
                </a:solidFill>
                <a:latin typeface="Montserrat Ultra-Bold"/>
                <a:sym typeface="Montserrat Ultra-Bold"/>
              </a:rPr>
              <a:t>controles</a:t>
            </a:r>
            <a:r>
              <a:rPr lang="en-US" sz="35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evitando</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así</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daños</a:t>
            </a:r>
            <a:r>
              <a:rPr lang="en-US" sz="3000" b="1" dirty="0">
                <a:solidFill>
                  <a:schemeClr val="bg1"/>
                </a:solidFill>
                <a:latin typeface="Montserrat Ultra-Bold"/>
                <a:sym typeface="Montserrat Ultra-Bold"/>
              </a:rPr>
              <a:t> o </a:t>
            </a:r>
            <a:r>
              <a:rPr lang="en-US" sz="3000" b="1" dirty="0" err="1">
                <a:solidFill>
                  <a:schemeClr val="bg1"/>
                </a:solidFill>
                <a:latin typeface="Montserrat Ultra-Bold"/>
                <a:sym typeface="Montserrat Ultra-Bold"/>
              </a:rPr>
              <a:t>extravíos</a:t>
            </a:r>
            <a:r>
              <a:rPr lang="en-US" sz="3000" b="1" dirty="0">
                <a:solidFill>
                  <a:schemeClr val="bg1"/>
                </a:solidFill>
                <a:latin typeface="Montserrat Ultra-Bold"/>
                <a:sym typeface="Montserrat Ultra-Bold"/>
              </a:rPr>
              <a:t> de </a:t>
            </a:r>
            <a:r>
              <a:rPr lang="en-US" sz="3000" b="1" dirty="0" err="1">
                <a:solidFill>
                  <a:schemeClr val="bg1"/>
                </a:solidFill>
                <a:latin typeface="Montserrat Ultra-Bold"/>
                <a:sym typeface="Montserrat Ultra-Bold"/>
              </a:rPr>
              <a:t>los</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controles</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físicos</a:t>
            </a:r>
            <a:r>
              <a:rPr lang="en-US" sz="3000" b="1" dirty="0">
                <a:solidFill>
                  <a:schemeClr val="bg1"/>
                </a:solidFill>
                <a:latin typeface="Montserrat Ultra-Bold"/>
                <a:sym typeface="Montserrat Ultra-Bold"/>
              </a:rPr>
              <a:t> y </a:t>
            </a:r>
            <a:r>
              <a:rPr lang="en-US" sz="3000" b="1" dirty="0" err="1">
                <a:solidFill>
                  <a:schemeClr val="bg1"/>
                </a:solidFill>
                <a:latin typeface="Montserrat Ultra-Bold"/>
                <a:sym typeface="Montserrat Ultra-Bold"/>
              </a:rPr>
              <a:t>disminuyendo</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el</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espacio</a:t>
            </a:r>
            <a:r>
              <a:rPr lang="en-US" sz="3000" b="1" dirty="0">
                <a:solidFill>
                  <a:schemeClr val="bg1"/>
                </a:solidFill>
                <a:latin typeface="Montserrat Ultra-Bold"/>
                <a:sym typeface="Montserrat Ultra-Bold"/>
              </a:rPr>
              <a:t> de </a:t>
            </a:r>
            <a:r>
              <a:rPr lang="en-US" sz="3000" b="1" dirty="0" err="1">
                <a:solidFill>
                  <a:schemeClr val="bg1"/>
                </a:solidFill>
                <a:latin typeface="Montserrat Ultra-Bold"/>
                <a:sym typeface="Montserrat Ultra-Bold"/>
              </a:rPr>
              <a:t>almacenamiento</a:t>
            </a:r>
            <a:r>
              <a:rPr lang="en-US" sz="3000" b="1" dirty="0">
                <a:solidFill>
                  <a:schemeClr val="bg1"/>
                </a:solidFill>
                <a:latin typeface="Montserrat Ultra-Bold"/>
                <a:sym typeface="Montserrat Ultra-Bold"/>
              </a:rPr>
              <a:t> y </a:t>
            </a:r>
            <a:r>
              <a:rPr lang="en-US" sz="3000" b="1" dirty="0" err="1">
                <a:solidFill>
                  <a:schemeClr val="bg1"/>
                </a:solidFill>
                <a:latin typeface="Montserrat Ultra-Bold"/>
                <a:sym typeface="Montserrat Ultra-Bold"/>
              </a:rPr>
              <a:t>consumo</a:t>
            </a:r>
            <a:r>
              <a:rPr lang="en-US" sz="3000" b="1" dirty="0">
                <a:solidFill>
                  <a:schemeClr val="bg1"/>
                </a:solidFill>
                <a:latin typeface="Montserrat Ultra-Bold"/>
                <a:sym typeface="Montserrat Ultra-Bold"/>
              </a:rPr>
              <a:t> de </a:t>
            </a:r>
            <a:r>
              <a:rPr lang="en-US" sz="3000" b="1" dirty="0" err="1">
                <a:solidFill>
                  <a:schemeClr val="bg1"/>
                </a:solidFill>
                <a:latin typeface="Montserrat Ultra-Bold"/>
                <a:sym typeface="Montserrat Ultra-Bold"/>
              </a:rPr>
              <a:t>papel</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requerido</a:t>
            </a:r>
            <a:r>
              <a:rPr lang="en-US" sz="3000" b="1" dirty="0">
                <a:solidFill>
                  <a:schemeClr val="bg1"/>
                </a:solidFill>
                <a:latin typeface="Montserrat Ultra-Bold"/>
                <a:sym typeface="Montserrat Ultra-Bold"/>
              </a:rPr>
              <a:t>.</a:t>
            </a:r>
          </a:p>
          <a:p>
            <a:pPr marL="514350" indent="-514350">
              <a:lnSpc>
                <a:spcPts val="3254"/>
              </a:lnSpc>
              <a:spcAft>
                <a:spcPts val="600"/>
              </a:spcAft>
              <a:buFontTx/>
              <a:buAutoNum type="arabicPeriod"/>
            </a:pPr>
            <a:endParaRPr lang="en-US" sz="3000" b="1" dirty="0">
              <a:solidFill>
                <a:schemeClr val="bg1"/>
              </a:solidFill>
              <a:latin typeface="Montserrat Ultra-Bold"/>
              <a:sym typeface="Montserrat Ultra-Bold"/>
            </a:endParaRPr>
          </a:p>
          <a:p>
            <a:pPr marL="514350" indent="-514350">
              <a:lnSpc>
                <a:spcPts val="3254"/>
              </a:lnSpc>
              <a:spcAft>
                <a:spcPts val="600"/>
              </a:spcAft>
              <a:buFontTx/>
              <a:buAutoNum type="arabicPeriod"/>
            </a:pPr>
            <a:r>
              <a:rPr lang="en-US" sz="3500" b="1" dirty="0" err="1">
                <a:solidFill>
                  <a:schemeClr val="bg1"/>
                </a:solidFill>
                <a:latin typeface="Montserrat Ultra-Bold"/>
                <a:sym typeface="Montserrat Ultra-Bold"/>
              </a:rPr>
              <a:t>Mejorar</a:t>
            </a:r>
            <a:r>
              <a:rPr lang="en-US" sz="3500" b="1" dirty="0">
                <a:solidFill>
                  <a:schemeClr val="bg1"/>
                </a:solidFill>
                <a:latin typeface="Montserrat Ultra-Bold"/>
                <a:sym typeface="Montserrat Ultra-Bold"/>
              </a:rPr>
              <a:t> la </a:t>
            </a:r>
            <a:r>
              <a:rPr lang="en-US" sz="3500" b="1" dirty="0" err="1">
                <a:solidFill>
                  <a:schemeClr val="bg1"/>
                </a:solidFill>
                <a:latin typeface="Montserrat Ultra-Bold"/>
                <a:sym typeface="Montserrat Ultra-Bold"/>
              </a:rPr>
              <a:t>calidad</a:t>
            </a:r>
            <a:r>
              <a:rPr lang="en-US" sz="3500" b="1" dirty="0">
                <a:solidFill>
                  <a:schemeClr val="bg1"/>
                </a:solidFill>
                <a:latin typeface="Montserrat Ultra-Bold"/>
                <a:sym typeface="Montserrat Ultra-Bold"/>
              </a:rPr>
              <a:t> de </a:t>
            </a:r>
            <a:r>
              <a:rPr lang="en-US" sz="3500" b="1" dirty="0" err="1">
                <a:solidFill>
                  <a:schemeClr val="bg1"/>
                </a:solidFill>
                <a:latin typeface="Montserrat Ultra-Bold"/>
                <a:sym typeface="Montserrat Ultra-Bold"/>
              </a:rPr>
              <a:t>los</a:t>
            </a:r>
            <a:r>
              <a:rPr lang="en-US" sz="3500" b="1" dirty="0">
                <a:solidFill>
                  <a:schemeClr val="bg1"/>
                </a:solidFill>
                <a:latin typeface="Montserrat Ultra-Bold"/>
                <a:sym typeface="Montserrat Ultra-Bold"/>
              </a:rPr>
              <a:t> </a:t>
            </a:r>
            <a:r>
              <a:rPr lang="en-US" sz="3500" b="1" dirty="0" err="1">
                <a:solidFill>
                  <a:schemeClr val="bg1"/>
                </a:solidFill>
                <a:latin typeface="Montserrat Ultra-Bold"/>
                <a:sym typeface="Montserrat Ultra-Bold"/>
              </a:rPr>
              <a:t>controles</a:t>
            </a:r>
            <a:r>
              <a:rPr lang="en-US" sz="35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garantizando</a:t>
            </a:r>
            <a:r>
              <a:rPr lang="en-US" sz="3000" b="1" dirty="0">
                <a:solidFill>
                  <a:schemeClr val="bg1"/>
                </a:solidFill>
                <a:latin typeface="Montserrat Ultra-Bold"/>
                <a:sym typeface="Montserrat Ultra-Bold"/>
              </a:rPr>
              <a:t> tanto la hora </a:t>
            </a:r>
            <a:r>
              <a:rPr lang="en-US" sz="3000" b="1" dirty="0" err="1">
                <a:solidFill>
                  <a:schemeClr val="bg1"/>
                </a:solidFill>
                <a:latin typeface="Montserrat Ultra-Bold"/>
                <a:sym typeface="Montserrat Ultra-Bold"/>
              </a:rPr>
              <a:t>en</a:t>
            </a:r>
            <a:r>
              <a:rPr lang="en-US" sz="3000" b="1" dirty="0">
                <a:solidFill>
                  <a:schemeClr val="bg1"/>
                </a:solidFill>
                <a:latin typeface="Montserrat Ultra-Bold"/>
                <a:sym typeface="Montserrat Ultra-Bold"/>
              </a:rPr>
              <a:t> que se </a:t>
            </a:r>
            <a:r>
              <a:rPr lang="en-US" sz="3000" b="1" dirty="0" err="1">
                <a:solidFill>
                  <a:schemeClr val="bg1"/>
                </a:solidFill>
                <a:latin typeface="Montserrat Ultra-Bold"/>
                <a:sym typeface="Montserrat Ultra-Bold"/>
              </a:rPr>
              <a:t>realizan</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como</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el</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llenado</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cálculo</a:t>
            </a:r>
            <a:r>
              <a:rPr lang="en-US" sz="3000" b="1" dirty="0">
                <a:solidFill>
                  <a:schemeClr val="bg1"/>
                </a:solidFill>
                <a:latin typeface="Montserrat Ultra-Bold"/>
                <a:sym typeface="Montserrat Ultra-Bold"/>
              </a:rPr>
              <a:t> y </a:t>
            </a:r>
            <a:r>
              <a:rPr lang="en-US" sz="3000" b="1" dirty="0" err="1">
                <a:solidFill>
                  <a:schemeClr val="bg1"/>
                </a:solidFill>
                <a:latin typeface="Montserrat Ultra-Bold"/>
                <a:sym typeface="Montserrat Ultra-Bold"/>
              </a:rPr>
              <a:t>revisión</a:t>
            </a:r>
            <a:r>
              <a:rPr lang="en-US" sz="3000" b="1" dirty="0">
                <a:solidFill>
                  <a:schemeClr val="bg1"/>
                </a:solidFill>
                <a:latin typeface="Montserrat Ultra-Bold"/>
                <a:sym typeface="Montserrat Ultra-Bold"/>
              </a:rPr>
              <a:t> de </a:t>
            </a:r>
            <a:r>
              <a:rPr lang="en-US" sz="3000" b="1" dirty="0" err="1">
                <a:solidFill>
                  <a:schemeClr val="bg1"/>
                </a:solidFill>
                <a:latin typeface="Montserrat Ultra-Bold"/>
                <a:sym typeface="Montserrat Ultra-Bold"/>
              </a:rPr>
              <a:t>estos</a:t>
            </a:r>
            <a:r>
              <a:rPr lang="en-US" sz="3000" b="1" dirty="0">
                <a:solidFill>
                  <a:schemeClr val="bg1"/>
                </a:solidFill>
                <a:latin typeface="Montserrat Ultra-Bold"/>
                <a:sym typeface="Montserrat Ultra-Bold"/>
              </a:rPr>
              <a:t>.</a:t>
            </a:r>
          </a:p>
          <a:p>
            <a:pPr marL="514350" indent="-514350">
              <a:lnSpc>
                <a:spcPts val="3254"/>
              </a:lnSpc>
              <a:spcAft>
                <a:spcPts val="600"/>
              </a:spcAft>
              <a:buFontTx/>
              <a:buAutoNum type="arabicPeriod"/>
            </a:pPr>
            <a:endParaRPr lang="en-US" sz="3000" b="1" dirty="0">
              <a:solidFill>
                <a:schemeClr val="bg1"/>
              </a:solidFill>
              <a:latin typeface="Montserrat Ultra-Bold"/>
              <a:sym typeface="Montserrat Ultra-Bold"/>
            </a:endParaRPr>
          </a:p>
          <a:p>
            <a:pPr>
              <a:lnSpc>
                <a:spcPts val="3254"/>
              </a:lnSpc>
              <a:spcAft>
                <a:spcPts val="600"/>
              </a:spcAft>
            </a:pPr>
            <a:endParaRPr lang="en-US" sz="3000" b="1" dirty="0">
              <a:solidFill>
                <a:schemeClr val="bg1"/>
              </a:solidFill>
              <a:latin typeface="Montserrat Ultra-Bold"/>
              <a:sym typeface="Montserrat Ultra-Bold"/>
            </a:endParaRPr>
          </a:p>
          <a:p>
            <a:pPr marL="514350" indent="-514350">
              <a:lnSpc>
                <a:spcPts val="3254"/>
              </a:lnSpc>
              <a:spcAft>
                <a:spcPts val="600"/>
              </a:spcAft>
              <a:buFontTx/>
              <a:buAutoNum type="arabicPeriod"/>
            </a:pPr>
            <a:endParaRPr lang="en-US" sz="3000" b="1" dirty="0">
              <a:solidFill>
                <a:schemeClr val="bg1"/>
              </a:solidFill>
              <a:latin typeface="Montserrat Ultra-Bold"/>
              <a:sym typeface="Montserrat Ultra-Bold"/>
            </a:endParaRPr>
          </a:p>
          <a:p>
            <a:pPr marL="514350" indent="-514350">
              <a:lnSpc>
                <a:spcPts val="3254"/>
              </a:lnSpc>
              <a:spcAft>
                <a:spcPts val="600"/>
              </a:spcAft>
              <a:buAutoNum type="arabicPeriod"/>
            </a:pPr>
            <a:endParaRPr lang="en-US" sz="3000" b="1" dirty="0">
              <a:solidFill>
                <a:schemeClr val="bg1"/>
              </a:solidFill>
              <a:latin typeface="Montserrat Ultra-Bold"/>
              <a:sym typeface="Montserrat Ultra-Bold"/>
            </a:endParaRPr>
          </a:p>
          <a:p>
            <a:pPr indent="-228600">
              <a:lnSpc>
                <a:spcPct val="90000"/>
              </a:lnSpc>
              <a:spcAft>
                <a:spcPts val="600"/>
              </a:spcAft>
              <a:buFont typeface="Arial" panose="020B0604020202020204" pitchFamily="34" charset="0"/>
              <a:buChar char="•"/>
            </a:pPr>
            <a:endParaRPr lang="en-US" sz="1900" b="1" dirty="0">
              <a:sym typeface="Montserrat Ultra-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8"/>
          <p:cNvSpPr txBox="1"/>
          <p:nvPr/>
        </p:nvSpPr>
        <p:spPr>
          <a:xfrm>
            <a:off x="901522" y="1587152"/>
            <a:ext cx="5997950" cy="422299"/>
          </a:xfrm>
          <a:prstGeom prst="rect">
            <a:avLst/>
          </a:prstGeom>
        </p:spPr>
        <p:txBody>
          <a:bodyPr lIns="0" tIns="0" rIns="0" bIns="0" rtlCol="0" anchor="t">
            <a:spAutoFit/>
          </a:bodyPr>
          <a:lstStyle/>
          <a:p>
            <a:pPr algn="l">
              <a:lnSpc>
                <a:spcPts val="3254"/>
              </a:lnSpc>
            </a:pPr>
            <a:r>
              <a:rPr lang="en-US" sz="2983" b="1" dirty="0">
                <a:solidFill>
                  <a:srgbClr val="47C8F0"/>
                </a:solidFill>
                <a:latin typeface="Montserrat Ultra-Bold"/>
                <a:ea typeface="Montserrat Ultra-Bold"/>
                <a:cs typeface="Montserrat Ultra-Bold"/>
                <a:sym typeface="Montserrat Ultra-Bold"/>
              </a:rPr>
              <a:t>INSERTAR SUBTÍTULO</a:t>
            </a:r>
          </a:p>
        </p:txBody>
      </p:sp>
      <p:sp>
        <p:nvSpPr>
          <p:cNvPr id="9" name="TextBox 9"/>
          <p:cNvSpPr txBox="1"/>
          <p:nvPr/>
        </p:nvSpPr>
        <p:spPr>
          <a:xfrm>
            <a:off x="457200" y="723900"/>
            <a:ext cx="10486998" cy="666849"/>
          </a:xfrm>
          <a:prstGeom prst="rect">
            <a:avLst/>
          </a:prstGeom>
        </p:spPr>
        <p:txBody>
          <a:bodyPr wrap="square" lIns="0" tIns="0" rIns="0" bIns="0" rtlCol="0" anchor="t">
            <a:spAutoFit/>
          </a:bodyPr>
          <a:lstStyle/>
          <a:p>
            <a:pPr lvl="1">
              <a:lnSpc>
                <a:spcPts val="5239"/>
              </a:lnSpc>
            </a:pPr>
            <a:r>
              <a:rPr lang="en-US" sz="4802" b="1" dirty="0" err="1">
                <a:solidFill>
                  <a:srgbClr val="06065C"/>
                </a:solidFill>
                <a:latin typeface="Montserrat Ultra-Bold"/>
                <a:ea typeface="Montserrat Ultra-Bold"/>
                <a:cs typeface="Montserrat Ultra-Bold"/>
                <a:sym typeface="Montserrat Ultra-Bold"/>
              </a:rPr>
              <a:t>Ejemplos</a:t>
            </a:r>
            <a:r>
              <a:rPr lang="en-US" sz="4802" b="1" dirty="0">
                <a:solidFill>
                  <a:srgbClr val="06065C"/>
                </a:solidFill>
                <a:latin typeface="Montserrat Ultra-Bold"/>
                <a:ea typeface="Montserrat Ultra-Bold"/>
                <a:cs typeface="Montserrat Ultra-Bold"/>
                <a:sym typeface="Montserrat Ultra-Bold"/>
              </a:rPr>
              <a:t> de </a:t>
            </a:r>
            <a:r>
              <a:rPr lang="en-US" sz="4802" b="1" dirty="0" err="1">
                <a:solidFill>
                  <a:srgbClr val="06065C"/>
                </a:solidFill>
                <a:latin typeface="Montserrat Ultra-Bold"/>
                <a:ea typeface="Montserrat Ultra-Bold"/>
                <a:cs typeface="Montserrat Ultra-Bold"/>
                <a:sym typeface="Montserrat Ultra-Bold"/>
              </a:rPr>
              <a:t>Controles</a:t>
            </a:r>
            <a:r>
              <a:rPr lang="en-US" sz="4802" b="1" dirty="0">
                <a:solidFill>
                  <a:srgbClr val="06065C"/>
                </a:solidFill>
                <a:latin typeface="Montserrat Ultra-Bold"/>
                <a:ea typeface="Montserrat Ultra-Bold"/>
                <a:cs typeface="Montserrat Ultra-Bold"/>
                <a:sym typeface="Montserrat Ultra-Bold"/>
              </a:rPr>
              <a:t> </a:t>
            </a:r>
            <a:r>
              <a:rPr lang="en-US" sz="4802" b="1" dirty="0" err="1">
                <a:solidFill>
                  <a:srgbClr val="06065C"/>
                </a:solidFill>
                <a:latin typeface="Montserrat Ultra-Bold"/>
                <a:ea typeface="Montserrat Ultra-Bold"/>
                <a:cs typeface="Montserrat Ultra-Bold"/>
                <a:sym typeface="Montserrat Ultra-Bold"/>
              </a:rPr>
              <a:t>Operativos</a:t>
            </a:r>
            <a:endParaRPr lang="en-US" sz="4802" b="1" dirty="0">
              <a:solidFill>
                <a:srgbClr val="06065C"/>
              </a:solidFill>
              <a:latin typeface="Montserrat Ultra-Bold"/>
              <a:ea typeface="Montserrat Ultra-Bold"/>
              <a:cs typeface="Montserrat Ultra-Bold"/>
              <a:sym typeface="Montserrat Ultra-Bo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Box 7"/>
          <p:cNvSpPr txBox="1"/>
          <p:nvPr/>
        </p:nvSpPr>
        <p:spPr>
          <a:xfrm>
            <a:off x="914400" y="1189071"/>
            <a:ext cx="5997950" cy="422299"/>
          </a:xfrm>
          <a:prstGeom prst="rect">
            <a:avLst/>
          </a:prstGeom>
        </p:spPr>
        <p:txBody>
          <a:bodyPr lIns="0" tIns="0" rIns="0" bIns="0" rtlCol="0" anchor="t">
            <a:spAutoFit/>
          </a:bodyPr>
          <a:lstStyle/>
          <a:p>
            <a:pPr algn="l">
              <a:lnSpc>
                <a:spcPts val="3254"/>
              </a:lnSpc>
            </a:pPr>
            <a:endParaRPr lang="en-US" sz="2983" b="1" dirty="0">
              <a:solidFill>
                <a:srgbClr val="47C8F0"/>
              </a:solidFill>
              <a:latin typeface="Montserrat Ultra-Bold"/>
              <a:ea typeface="Montserrat Ultra-Bold"/>
              <a:cs typeface="Montserrat Ultra-Bold"/>
              <a:sym typeface="Montserrat Ultra-Bold"/>
            </a:endParaRPr>
          </a:p>
        </p:txBody>
      </p:sp>
      <p:sp>
        <p:nvSpPr>
          <p:cNvPr id="8" name="TextBox 8"/>
          <p:cNvSpPr txBox="1"/>
          <p:nvPr/>
        </p:nvSpPr>
        <p:spPr>
          <a:xfrm>
            <a:off x="533400" y="237575"/>
            <a:ext cx="5997950" cy="666557"/>
          </a:xfrm>
          <a:prstGeom prst="rect">
            <a:avLst/>
          </a:prstGeom>
        </p:spPr>
        <p:txBody>
          <a:bodyPr lIns="0" tIns="0" rIns="0" bIns="0" rtlCol="0" anchor="t">
            <a:spAutoFit/>
          </a:bodyPr>
          <a:lstStyle/>
          <a:p>
            <a:pPr lvl="1">
              <a:lnSpc>
                <a:spcPts val="5239"/>
              </a:lnSpc>
            </a:pPr>
            <a:r>
              <a:rPr lang="en-US" sz="4802" b="1" dirty="0" err="1">
                <a:solidFill>
                  <a:srgbClr val="FFFFFF"/>
                </a:solidFill>
                <a:latin typeface="Montserrat Ultra-Bold"/>
                <a:ea typeface="Montserrat Ultra-Bold"/>
                <a:cs typeface="Montserrat Ultra-Bold"/>
                <a:sym typeface="Montserrat Ultra-Bold"/>
              </a:rPr>
              <a:t>Objetivos</a:t>
            </a:r>
            <a:endParaRPr lang="en-US" sz="4802" b="1" dirty="0">
              <a:solidFill>
                <a:srgbClr val="FFFFFF"/>
              </a:solidFill>
              <a:latin typeface="Montserrat Ultra-Bold"/>
              <a:ea typeface="Montserrat Ultra-Bold"/>
              <a:cs typeface="Montserrat Ultra-Bold"/>
              <a:sym typeface="Montserrat Ultra-Bold"/>
            </a:endParaRPr>
          </a:p>
        </p:txBody>
      </p:sp>
      <p:sp>
        <p:nvSpPr>
          <p:cNvPr id="2" name="TextBox 8">
            <a:extLst>
              <a:ext uri="{FF2B5EF4-FFF2-40B4-BE49-F238E27FC236}">
                <a16:creationId xmlns:a16="http://schemas.microsoft.com/office/drawing/2014/main" id="{5FF440CE-9591-C14F-50D9-9DB992F332AE}"/>
              </a:ext>
            </a:extLst>
          </p:cNvPr>
          <p:cNvSpPr txBox="1"/>
          <p:nvPr/>
        </p:nvSpPr>
        <p:spPr>
          <a:xfrm>
            <a:off x="304800" y="1438320"/>
            <a:ext cx="11430000" cy="1692771"/>
          </a:xfrm>
          <a:prstGeom prst="rect">
            <a:avLst/>
          </a:prstGeom>
        </p:spPr>
        <p:txBody>
          <a:bodyPr wrap="square" lIns="0" tIns="0" rIns="0" bIns="0" rtlCol="0" anchor="t">
            <a:spAutoFit/>
          </a:bodyPr>
          <a:lstStyle/>
          <a:p>
            <a:pPr algn="just">
              <a:lnSpc>
                <a:spcPts val="3254"/>
              </a:lnSpc>
            </a:pPr>
            <a:r>
              <a:rPr lang="en-US" sz="2983" b="1" dirty="0" err="1">
                <a:solidFill>
                  <a:srgbClr val="47C8F0"/>
                </a:solidFill>
                <a:latin typeface="Montserrat Ultra-Bold"/>
                <a:ea typeface="Montserrat Ultra-Bold"/>
                <a:cs typeface="Montserrat Ultra-Bold"/>
                <a:sym typeface="Montserrat Ultra-Bold"/>
              </a:rPr>
              <a:t>Brindar</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soporte</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técnico</a:t>
            </a:r>
            <a:r>
              <a:rPr lang="en-US" sz="2983" b="1" dirty="0">
                <a:solidFill>
                  <a:srgbClr val="47C8F0"/>
                </a:solidFill>
                <a:latin typeface="Montserrat Ultra-Bold"/>
                <a:ea typeface="Montserrat Ultra-Bold"/>
                <a:cs typeface="Montserrat Ultra-Bold"/>
                <a:sym typeface="Montserrat Ultra-Bold"/>
              </a:rPr>
              <a:t> para </a:t>
            </a:r>
            <a:r>
              <a:rPr lang="en-US" sz="2983" b="1" dirty="0" err="1">
                <a:solidFill>
                  <a:srgbClr val="47C8F0"/>
                </a:solidFill>
                <a:latin typeface="Montserrat Ultra-Bold"/>
                <a:ea typeface="Montserrat Ultra-Bold"/>
                <a:cs typeface="Montserrat Ultra-Bold"/>
                <a:sym typeface="Montserrat Ultra-Bold"/>
              </a:rPr>
              <a:t>contribuir</a:t>
            </a:r>
            <a:r>
              <a:rPr lang="en-US" sz="2983" b="1" dirty="0">
                <a:solidFill>
                  <a:srgbClr val="47C8F0"/>
                </a:solidFill>
                <a:latin typeface="Montserrat Ultra-Bold"/>
                <a:ea typeface="Montserrat Ultra-Bold"/>
                <a:cs typeface="Montserrat Ultra-Bold"/>
                <a:sym typeface="Montserrat Ultra-Bold"/>
              </a:rPr>
              <a:t> a la </a:t>
            </a:r>
            <a:r>
              <a:rPr lang="en-US" sz="2983" b="1" dirty="0" err="1">
                <a:solidFill>
                  <a:srgbClr val="47C8F0"/>
                </a:solidFill>
                <a:latin typeface="Montserrat Ultra-Bold"/>
                <a:ea typeface="Montserrat Ultra-Bold"/>
                <a:cs typeface="Montserrat Ultra-Bold"/>
                <a:sym typeface="Montserrat Ultra-Bold"/>
              </a:rPr>
              <a:t>mejora</a:t>
            </a:r>
            <a:r>
              <a:rPr lang="en-US" sz="2983" b="1" dirty="0">
                <a:solidFill>
                  <a:srgbClr val="47C8F0"/>
                </a:solidFill>
                <a:latin typeface="Montserrat Ultra-Bold"/>
                <a:ea typeface="Montserrat Ultra-Bold"/>
                <a:cs typeface="Montserrat Ultra-Bold"/>
                <a:sym typeface="Montserrat Ultra-Bold"/>
              </a:rPr>
              <a:t> de </a:t>
            </a:r>
            <a:r>
              <a:rPr lang="en-US" sz="2983" b="1" dirty="0" err="1">
                <a:solidFill>
                  <a:srgbClr val="47C8F0"/>
                </a:solidFill>
                <a:latin typeface="Montserrat Ultra-Bold"/>
                <a:ea typeface="Montserrat Ultra-Bold"/>
                <a:cs typeface="Montserrat Ultra-Bold"/>
                <a:sym typeface="Montserrat Ultra-Bold"/>
              </a:rPr>
              <a:t>los</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controles</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operativos</a:t>
            </a:r>
            <a:r>
              <a:rPr lang="en-US" sz="2983" b="1" dirty="0">
                <a:solidFill>
                  <a:srgbClr val="47C8F0"/>
                </a:solidFill>
                <a:latin typeface="Montserrat Ultra-Bold"/>
                <a:ea typeface="Montserrat Ultra-Bold"/>
                <a:cs typeface="Montserrat Ultra-Bold"/>
                <a:sym typeface="Montserrat Ultra-Bold"/>
              </a:rPr>
              <a:t> del Sistema de </a:t>
            </a:r>
            <a:r>
              <a:rPr lang="en-US" sz="2983" b="1" dirty="0" err="1">
                <a:solidFill>
                  <a:srgbClr val="47C8F0"/>
                </a:solidFill>
                <a:latin typeface="Montserrat Ultra-Bold"/>
                <a:ea typeface="Montserrat Ultra-Bold"/>
                <a:cs typeface="Montserrat Ultra-Bold"/>
                <a:sym typeface="Montserrat Ultra-Bold"/>
              </a:rPr>
              <a:t>Gestión</a:t>
            </a:r>
            <a:r>
              <a:rPr lang="en-US" sz="2983" b="1" dirty="0">
                <a:solidFill>
                  <a:srgbClr val="47C8F0"/>
                </a:solidFill>
                <a:latin typeface="Montserrat Ultra-Bold"/>
                <a:ea typeface="Montserrat Ultra-Bold"/>
                <a:cs typeface="Montserrat Ultra-Bold"/>
                <a:sym typeface="Montserrat Ultra-Bold"/>
              </a:rPr>
              <a:t> Ambiental del </a:t>
            </a:r>
            <a:r>
              <a:rPr lang="en-US" sz="2983" b="1" dirty="0" err="1">
                <a:solidFill>
                  <a:srgbClr val="47C8F0"/>
                </a:solidFill>
                <a:latin typeface="Montserrat Ultra-Bold"/>
                <a:ea typeface="Montserrat Ultra-Bold"/>
                <a:cs typeface="Montserrat Ultra-Bold"/>
                <a:sym typeface="Montserrat Ultra-Bold"/>
              </a:rPr>
              <a:t>Edificio</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Sede</a:t>
            </a:r>
            <a:r>
              <a:rPr lang="en-US" sz="2983" b="1" dirty="0">
                <a:solidFill>
                  <a:srgbClr val="47C8F0"/>
                </a:solidFill>
                <a:latin typeface="Montserrat Ultra-Bold"/>
                <a:ea typeface="Montserrat Ultra-Bold"/>
                <a:cs typeface="Montserrat Ultra-Bold"/>
                <a:sym typeface="Montserrat Ultra-Bold"/>
              </a:rPr>
              <a:t> del BCIE a </a:t>
            </a:r>
            <a:r>
              <a:rPr lang="en-US" sz="2983" b="1" dirty="0" err="1">
                <a:solidFill>
                  <a:srgbClr val="47C8F0"/>
                </a:solidFill>
                <a:latin typeface="Montserrat Ultra-Bold"/>
                <a:ea typeface="Montserrat Ultra-Bold"/>
                <a:cs typeface="Montserrat Ultra-Bold"/>
                <a:sym typeface="Montserrat Ultra-Bold"/>
              </a:rPr>
              <a:t>través</a:t>
            </a:r>
            <a:r>
              <a:rPr lang="en-US" sz="2983" b="1" dirty="0">
                <a:solidFill>
                  <a:srgbClr val="47C8F0"/>
                </a:solidFill>
                <a:latin typeface="Montserrat Ultra-Bold"/>
                <a:ea typeface="Montserrat Ultra-Bold"/>
                <a:cs typeface="Montserrat Ultra-Bold"/>
                <a:sym typeface="Montserrat Ultra-Bold"/>
              </a:rPr>
              <a:t> de </a:t>
            </a:r>
            <a:r>
              <a:rPr lang="en-US" sz="2983" b="1" dirty="0" err="1">
                <a:solidFill>
                  <a:srgbClr val="47C8F0"/>
                </a:solidFill>
                <a:latin typeface="Montserrat Ultra-Bold"/>
                <a:ea typeface="Montserrat Ultra-Bold"/>
                <a:cs typeface="Montserrat Ultra-Bold"/>
                <a:sym typeface="Montserrat Ultra-Bold"/>
              </a:rPr>
              <a:t>los</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conocimientos</a:t>
            </a:r>
            <a:r>
              <a:rPr lang="en-US" sz="2983" b="1" dirty="0">
                <a:solidFill>
                  <a:srgbClr val="47C8F0"/>
                </a:solidFill>
                <a:latin typeface="Montserrat Ultra-Bold"/>
                <a:ea typeface="Montserrat Ultra-Bold"/>
                <a:cs typeface="Montserrat Ultra-Bold"/>
                <a:sym typeface="Montserrat Ultra-Bold"/>
              </a:rPr>
              <a:t> y </a:t>
            </a:r>
            <a:r>
              <a:rPr lang="en-US" sz="2983" b="1" dirty="0" err="1">
                <a:solidFill>
                  <a:srgbClr val="47C8F0"/>
                </a:solidFill>
                <a:latin typeface="Montserrat Ultra-Bold"/>
                <a:ea typeface="Montserrat Ultra-Bold"/>
                <a:cs typeface="Montserrat Ultra-Bold"/>
                <a:sym typeface="Montserrat Ultra-Bold"/>
              </a:rPr>
              <a:t>herramientas</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adquiridas</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en</a:t>
            </a:r>
            <a:r>
              <a:rPr lang="en-US" sz="2983" b="1" dirty="0">
                <a:solidFill>
                  <a:srgbClr val="47C8F0"/>
                </a:solidFill>
                <a:latin typeface="Montserrat Ultra-Bold"/>
                <a:ea typeface="Montserrat Ultra-Bold"/>
                <a:cs typeface="Montserrat Ultra-Bold"/>
                <a:sym typeface="Montserrat Ultra-Bold"/>
              </a:rPr>
              <a:t> la Carrera de </a:t>
            </a:r>
            <a:r>
              <a:rPr lang="en-US" sz="2983" b="1" dirty="0" err="1">
                <a:solidFill>
                  <a:srgbClr val="47C8F0"/>
                </a:solidFill>
                <a:latin typeface="Montserrat Ultra-Bold"/>
                <a:ea typeface="Montserrat Ultra-Bold"/>
                <a:cs typeface="Montserrat Ultra-Bold"/>
                <a:sym typeface="Montserrat Ultra-Bold"/>
              </a:rPr>
              <a:t>Ingeniería</a:t>
            </a:r>
            <a:r>
              <a:rPr lang="en-US" sz="2983" b="1" dirty="0">
                <a:solidFill>
                  <a:srgbClr val="47C8F0"/>
                </a:solidFill>
                <a:latin typeface="Montserrat Ultra-Bold"/>
                <a:ea typeface="Montserrat Ultra-Bold"/>
                <a:cs typeface="Montserrat Ultra-Bold"/>
                <a:sym typeface="Montserrat Ultra-Bold"/>
              </a:rPr>
              <a:t> Industrial y de Sistemas </a:t>
            </a:r>
            <a:r>
              <a:rPr lang="en-US" sz="2983" b="1" dirty="0" err="1">
                <a:solidFill>
                  <a:srgbClr val="47C8F0"/>
                </a:solidFill>
                <a:latin typeface="Montserrat Ultra-Bold"/>
                <a:ea typeface="Montserrat Ultra-Bold"/>
                <a:cs typeface="Montserrat Ultra-Bold"/>
                <a:sym typeface="Montserrat Ultra-Bold"/>
              </a:rPr>
              <a:t>en</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el</a:t>
            </a:r>
            <a:r>
              <a:rPr lang="en-US" sz="2983" b="1" dirty="0">
                <a:solidFill>
                  <a:srgbClr val="47C8F0"/>
                </a:solidFill>
                <a:latin typeface="Montserrat Ultra-Bold"/>
                <a:ea typeface="Montserrat Ultra-Bold"/>
                <a:cs typeface="Montserrat Ultra-Bold"/>
                <a:sym typeface="Montserrat Ultra-Bold"/>
              </a:rPr>
              <a:t> Q4   2024.</a:t>
            </a:r>
          </a:p>
        </p:txBody>
      </p:sp>
      <p:sp>
        <p:nvSpPr>
          <p:cNvPr id="3" name="TextBox 8">
            <a:extLst>
              <a:ext uri="{FF2B5EF4-FFF2-40B4-BE49-F238E27FC236}">
                <a16:creationId xmlns:a16="http://schemas.microsoft.com/office/drawing/2014/main" id="{C23C7646-D9CD-0C19-126E-DBAF5B2574EE}"/>
              </a:ext>
            </a:extLst>
          </p:cNvPr>
          <p:cNvSpPr txBox="1"/>
          <p:nvPr/>
        </p:nvSpPr>
        <p:spPr>
          <a:xfrm>
            <a:off x="533400" y="4185182"/>
            <a:ext cx="9309278" cy="3385542"/>
          </a:xfrm>
          <a:prstGeom prst="rect">
            <a:avLst/>
          </a:prstGeom>
        </p:spPr>
        <p:txBody>
          <a:bodyPr wrap="square" lIns="0" tIns="0" rIns="0" bIns="0" rtlCol="0" anchor="t">
            <a:spAutoFit/>
          </a:bodyPr>
          <a:lstStyle/>
          <a:p>
            <a:pPr marL="514350" indent="-514350" algn="just">
              <a:lnSpc>
                <a:spcPts val="3254"/>
              </a:lnSpc>
              <a:buAutoNum type="arabicPeriod"/>
            </a:pPr>
            <a:r>
              <a:rPr lang="es-419" sz="2983" b="1" dirty="0">
                <a:solidFill>
                  <a:schemeClr val="bg1"/>
                </a:solidFill>
                <a:latin typeface="Montserrat Ultra-Bold"/>
                <a:ea typeface="Montserrat Ultra-Bold"/>
                <a:cs typeface="Montserrat Ultra-Bold"/>
                <a:sym typeface="Montserrat Ultra-Bold"/>
              </a:rPr>
              <a:t>Documentar los procesos de los controles operativos del Sistema de Gestión Ambiental del Edificio Sede del BCIE en el último trimestre de 2024. </a:t>
            </a:r>
          </a:p>
          <a:p>
            <a:pPr marL="514350" indent="-514350" algn="just">
              <a:lnSpc>
                <a:spcPts val="3254"/>
              </a:lnSpc>
              <a:buAutoNum type="arabicPeriod"/>
            </a:pPr>
            <a:endParaRPr lang="es-419" sz="2983" b="1" dirty="0">
              <a:solidFill>
                <a:schemeClr val="bg1"/>
              </a:solidFill>
              <a:latin typeface="Montserrat Ultra-Bold"/>
              <a:ea typeface="Montserrat Ultra-Bold"/>
              <a:cs typeface="Montserrat Ultra-Bold"/>
              <a:sym typeface="Montserrat Ultra-Bold"/>
            </a:endParaRPr>
          </a:p>
          <a:p>
            <a:pPr marL="514350" indent="-514350" algn="just">
              <a:lnSpc>
                <a:spcPts val="3254"/>
              </a:lnSpc>
              <a:buAutoNum type="arabicPeriod"/>
            </a:pPr>
            <a:r>
              <a:rPr lang="es-419" sz="2983" b="1" dirty="0">
                <a:solidFill>
                  <a:schemeClr val="bg1"/>
                </a:solidFill>
                <a:latin typeface="Montserrat Ultra-Bold"/>
                <a:ea typeface="Montserrat Ultra-Bold"/>
                <a:cs typeface="Montserrat Ultra-Bold"/>
                <a:sym typeface="Montserrat Ultra-Bold"/>
              </a:rPr>
              <a:t>Analizar la eficiencia de dichos procesos con el apoyo de herramientas estadísticas, sistemas de gestión de la calidad y otros instrumentos ingenieriles a finales de 2024.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7753111-8566-DF80-2FC4-7C5C84418D37}"/>
            </a:ext>
          </a:extLst>
        </p:cNvPr>
        <p:cNvGrpSpPr/>
        <p:nvPr/>
      </p:nvGrpSpPr>
      <p:grpSpPr>
        <a:xfrm>
          <a:off x="0" y="0"/>
          <a:ext cx="0" cy="0"/>
          <a:chOff x="0" y="0"/>
          <a:chExt cx="0" cy="0"/>
        </a:xfrm>
      </p:grpSpPr>
      <p:sp>
        <p:nvSpPr>
          <p:cNvPr id="7" name="TextBox 7">
            <a:extLst>
              <a:ext uri="{FF2B5EF4-FFF2-40B4-BE49-F238E27FC236}">
                <a16:creationId xmlns:a16="http://schemas.microsoft.com/office/drawing/2014/main" id="{2A6841FA-E3E1-AC75-A9B8-06EF365347C1}"/>
              </a:ext>
            </a:extLst>
          </p:cNvPr>
          <p:cNvSpPr txBox="1"/>
          <p:nvPr/>
        </p:nvSpPr>
        <p:spPr>
          <a:xfrm>
            <a:off x="914400" y="1189071"/>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endPar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endParaRPr>
          </a:p>
        </p:txBody>
      </p:sp>
      <p:sp>
        <p:nvSpPr>
          <p:cNvPr id="8" name="TextBox 8">
            <a:extLst>
              <a:ext uri="{FF2B5EF4-FFF2-40B4-BE49-F238E27FC236}">
                <a16:creationId xmlns:a16="http://schemas.microsoft.com/office/drawing/2014/main" id="{2E78E5C1-BDEB-F85D-B598-FC67A1815D83}"/>
              </a:ext>
            </a:extLst>
          </p:cNvPr>
          <p:cNvSpPr txBox="1"/>
          <p:nvPr/>
        </p:nvSpPr>
        <p:spPr>
          <a:xfrm>
            <a:off x="533400" y="237575"/>
            <a:ext cx="5997950" cy="666557"/>
          </a:xfrm>
          <a:prstGeom prst="rect">
            <a:avLst/>
          </a:prstGeom>
        </p:spPr>
        <p:txBody>
          <a:bodyPr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FFFFFF"/>
                </a:solidFill>
                <a:effectLst/>
                <a:uLnTx/>
                <a:uFillTx/>
                <a:latin typeface="Montserrat Ultra-Bold"/>
                <a:ea typeface="Montserrat Ultra-Bold"/>
                <a:cs typeface="Montserrat Ultra-Bold"/>
                <a:sym typeface="Montserrat Ultra-Bold"/>
              </a:rPr>
              <a:t>Objetivos</a:t>
            </a:r>
            <a:endParaRPr kumimoji="0" lang="en-US" sz="4802" b="1" i="0" u="none" strike="noStrike" kern="1200" cap="none" spc="0" normalizeH="0" baseline="0" noProof="0" dirty="0">
              <a:ln>
                <a:noFill/>
              </a:ln>
              <a:solidFill>
                <a:srgbClr val="FFFFFF"/>
              </a:solidFill>
              <a:effectLst/>
              <a:uLnTx/>
              <a:uFillTx/>
              <a:latin typeface="Montserrat Ultra-Bold"/>
              <a:ea typeface="Montserrat Ultra-Bold"/>
              <a:cs typeface="Montserrat Ultra-Bold"/>
              <a:sym typeface="Montserrat Ultra-Bold"/>
            </a:endParaRPr>
          </a:p>
        </p:txBody>
      </p:sp>
      <p:sp>
        <p:nvSpPr>
          <p:cNvPr id="2" name="TextBox 8">
            <a:extLst>
              <a:ext uri="{FF2B5EF4-FFF2-40B4-BE49-F238E27FC236}">
                <a16:creationId xmlns:a16="http://schemas.microsoft.com/office/drawing/2014/main" id="{80DB8EF5-1D61-FE83-D0E7-53DC4276FA1C}"/>
              </a:ext>
            </a:extLst>
          </p:cNvPr>
          <p:cNvSpPr txBox="1"/>
          <p:nvPr/>
        </p:nvSpPr>
        <p:spPr>
          <a:xfrm>
            <a:off x="381000" y="1427434"/>
            <a:ext cx="11430000" cy="1692771"/>
          </a:xfrm>
          <a:prstGeom prst="rect">
            <a:avLst/>
          </a:prstGeom>
        </p:spPr>
        <p:txBody>
          <a:bodyPr wrap="square" lIns="0" tIns="0" rIns="0" bIns="0" rtlCol="0" anchor="t">
            <a:spAutoFit/>
          </a:bodyPr>
          <a:lstStyle/>
          <a:p>
            <a:pPr marL="0" marR="0" lvl="0" indent="0" algn="just" defTabSz="914400" rtl="0" eaLnBrk="1" fontAlgn="auto" latinLnBrk="0" hangingPunct="1">
              <a:lnSpc>
                <a:spcPts val="3254"/>
              </a:lnSpc>
              <a:spcBef>
                <a:spcPts val="0"/>
              </a:spcBef>
              <a:spcAft>
                <a:spcPts val="0"/>
              </a:spcAft>
              <a:buClrTx/>
              <a:buSzTx/>
              <a:buFontTx/>
              <a:buNone/>
              <a:tabLst/>
              <a:defRPr/>
            </a:pP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Brindar</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soporte</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técnico</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para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contribuir</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 la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mejora</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de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los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controles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operativos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del Sistema de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Gestión</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Ambiental del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Edificio</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Sede</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del BCIE a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través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de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los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conocimientos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y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herramientas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adquiridas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en</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la Carrera de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Ingeniería</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Industrial y de Sistemas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en</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el</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Q4   2024.</a:t>
            </a:r>
          </a:p>
        </p:txBody>
      </p:sp>
      <p:sp>
        <p:nvSpPr>
          <p:cNvPr id="4" name="TextBox 8">
            <a:extLst>
              <a:ext uri="{FF2B5EF4-FFF2-40B4-BE49-F238E27FC236}">
                <a16:creationId xmlns:a16="http://schemas.microsoft.com/office/drawing/2014/main" id="{962F3CEA-0F9B-1B67-88B9-60AFB621DAA2}"/>
              </a:ext>
            </a:extLst>
          </p:cNvPr>
          <p:cNvSpPr txBox="1"/>
          <p:nvPr/>
        </p:nvSpPr>
        <p:spPr>
          <a:xfrm>
            <a:off x="533400" y="3695700"/>
            <a:ext cx="9309278" cy="5078313"/>
          </a:xfrm>
          <a:prstGeom prst="rect">
            <a:avLst/>
          </a:prstGeom>
        </p:spPr>
        <p:txBody>
          <a:bodyPr wrap="square" lIns="0" tIns="0" rIns="0" bIns="0" rtlCol="0" anchor="t">
            <a:spAutoFit/>
          </a:bodyPr>
          <a:lstStyle/>
          <a:p>
            <a:pPr marL="514350" marR="0" lvl="0" indent="-514350" algn="just" defTabSz="914400" rtl="0" eaLnBrk="1" fontAlgn="auto" latinLnBrk="0" hangingPunct="1">
              <a:lnSpc>
                <a:spcPts val="3254"/>
              </a:lnSpc>
              <a:spcBef>
                <a:spcPts val="0"/>
              </a:spcBef>
              <a:spcAft>
                <a:spcPts val="0"/>
              </a:spcAft>
              <a:buClrTx/>
              <a:buSzTx/>
              <a:buFontTx/>
              <a:buAutoNum type="arabicPeriod"/>
              <a:tabLst/>
              <a:defRPr/>
            </a:pPr>
            <a:endPar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endParaRPr>
          </a:p>
          <a:p>
            <a:pPr marL="0" marR="0" lvl="0" indent="0" algn="just" defTabSz="914400" rtl="0" eaLnBrk="1" fontAlgn="auto" latinLnBrk="0" hangingPunct="1">
              <a:lnSpc>
                <a:spcPts val="3254"/>
              </a:lnSpc>
              <a:spcBef>
                <a:spcPts val="0"/>
              </a:spcBef>
              <a:spcAft>
                <a:spcPts val="0"/>
              </a:spcAft>
              <a:buClrTx/>
              <a:buSzTx/>
              <a:buFontTx/>
              <a:buNone/>
              <a:tabLst/>
              <a:defRPr/>
            </a:pPr>
            <a:r>
              <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rPr>
              <a:t>3. Realizar propuestas de mejora que permitan el  incremento de la eficiencia en los controles operacionales.</a:t>
            </a:r>
          </a:p>
          <a:p>
            <a:pPr marL="0" marR="0" lvl="0" indent="0" algn="just" defTabSz="914400" rtl="0" eaLnBrk="1" fontAlgn="auto" latinLnBrk="0" hangingPunct="1">
              <a:lnSpc>
                <a:spcPts val="3254"/>
              </a:lnSpc>
              <a:spcBef>
                <a:spcPts val="0"/>
              </a:spcBef>
              <a:spcAft>
                <a:spcPts val="0"/>
              </a:spcAft>
              <a:buClrTx/>
              <a:buSzTx/>
              <a:buFontTx/>
              <a:buNone/>
              <a:tabLst/>
              <a:defRPr/>
            </a:pPr>
            <a:endPar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endParaRPr>
          </a:p>
          <a:p>
            <a:pPr marL="0" marR="0" lvl="0" indent="0" algn="just" defTabSz="914400" rtl="0" eaLnBrk="1" fontAlgn="auto" latinLnBrk="0" hangingPunct="1">
              <a:lnSpc>
                <a:spcPts val="3254"/>
              </a:lnSpc>
              <a:spcBef>
                <a:spcPts val="0"/>
              </a:spcBef>
              <a:spcAft>
                <a:spcPts val="0"/>
              </a:spcAft>
              <a:buClrTx/>
              <a:buSzTx/>
              <a:buFontTx/>
              <a:buNone/>
              <a:tabLst/>
              <a:defRPr/>
            </a:pPr>
            <a:r>
              <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rPr>
              <a:t>4. Implementar las mejoras propuestas para la evaluación de estas y contrastar el método actual contra el método propuesto.*</a:t>
            </a:r>
          </a:p>
          <a:p>
            <a:pPr marL="0" marR="0" lvl="0" indent="0" algn="just" defTabSz="914400" rtl="0" eaLnBrk="1" fontAlgn="auto" latinLnBrk="0" hangingPunct="1">
              <a:lnSpc>
                <a:spcPts val="3254"/>
              </a:lnSpc>
              <a:spcBef>
                <a:spcPts val="0"/>
              </a:spcBef>
              <a:spcAft>
                <a:spcPts val="0"/>
              </a:spcAft>
              <a:buClrTx/>
              <a:buSzTx/>
              <a:buFontTx/>
              <a:buNone/>
              <a:tabLst/>
              <a:defRPr/>
            </a:pPr>
            <a:endParaRPr lang="es-419" sz="2983" b="1" dirty="0">
              <a:solidFill>
                <a:prstClr val="white"/>
              </a:solidFill>
              <a:latin typeface="Montserrat Ultra-Bold"/>
              <a:ea typeface="Montserrat Ultra-Bold"/>
              <a:cs typeface="Montserrat Ultra-Bold"/>
              <a:sym typeface="Montserrat Ultra-Bold"/>
            </a:endParaRPr>
          </a:p>
          <a:p>
            <a:pPr marL="0" marR="0" lvl="0" indent="0" algn="just" defTabSz="914400" rtl="0" eaLnBrk="1" fontAlgn="auto" latinLnBrk="0" hangingPunct="1">
              <a:lnSpc>
                <a:spcPts val="3254"/>
              </a:lnSpc>
              <a:spcBef>
                <a:spcPts val="0"/>
              </a:spcBef>
              <a:spcAft>
                <a:spcPts val="0"/>
              </a:spcAft>
              <a:buClrTx/>
              <a:buSzTx/>
              <a:buFontTx/>
              <a:buNone/>
              <a:tabLst/>
              <a:defRPr/>
            </a:pPr>
            <a:endPar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endParaRPr>
          </a:p>
          <a:p>
            <a:pPr marL="0" marR="0" lvl="0" indent="0" algn="just" defTabSz="914400" rtl="0" eaLnBrk="1" fontAlgn="auto" latinLnBrk="0" hangingPunct="1">
              <a:lnSpc>
                <a:spcPts val="3254"/>
              </a:lnSpc>
              <a:spcBef>
                <a:spcPts val="0"/>
              </a:spcBef>
              <a:spcAft>
                <a:spcPts val="0"/>
              </a:spcAft>
              <a:buClrTx/>
              <a:buSzTx/>
              <a:buFontTx/>
              <a:buNone/>
              <a:tabLst/>
              <a:defRPr/>
            </a:pPr>
            <a:r>
              <a:rPr lang="es-419" sz="2400" b="1" dirty="0">
                <a:solidFill>
                  <a:prstClr val="white"/>
                </a:solidFill>
                <a:latin typeface="Montserrat Ultra-Bold"/>
                <a:ea typeface="Montserrat Ultra-Bold"/>
                <a:cs typeface="Montserrat Ultra-Bold"/>
                <a:sym typeface="Montserrat Ultra-Bold"/>
              </a:rPr>
              <a:t>*En proceso de revisión para solicitud de aprobación para implementación.</a:t>
            </a:r>
            <a:endPar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endParaRPr>
          </a:p>
          <a:p>
            <a:pPr marL="514350" marR="0" lvl="0" indent="-514350" algn="just" defTabSz="914400" rtl="0" eaLnBrk="1" fontAlgn="auto" latinLnBrk="0" hangingPunct="1">
              <a:lnSpc>
                <a:spcPts val="3254"/>
              </a:lnSpc>
              <a:spcBef>
                <a:spcPts val="0"/>
              </a:spcBef>
              <a:spcAft>
                <a:spcPts val="0"/>
              </a:spcAft>
              <a:buClrTx/>
              <a:buSzTx/>
              <a:buFontTx/>
              <a:buAutoNum type="arabicPeriod"/>
              <a:tabLst/>
              <a:defRPr/>
            </a:pPr>
            <a:endPar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endParaRPr>
          </a:p>
        </p:txBody>
      </p:sp>
    </p:spTree>
    <p:extLst>
      <p:ext uri="{BB962C8B-B14F-4D97-AF65-F5344CB8AC3E}">
        <p14:creationId xmlns:p14="http://schemas.microsoft.com/office/powerpoint/2010/main" val="2996422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3183A22-EE31-6FC7-EED6-CF0F56BB69DE}"/>
            </a:ext>
          </a:extLst>
        </p:cNvPr>
        <p:cNvGrpSpPr/>
        <p:nvPr/>
      </p:nvGrpSpPr>
      <p:grpSpPr>
        <a:xfrm>
          <a:off x="0" y="0"/>
          <a:ext cx="0" cy="0"/>
          <a:chOff x="0" y="0"/>
          <a:chExt cx="0" cy="0"/>
        </a:xfrm>
      </p:grpSpPr>
      <p:sp>
        <p:nvSpPr>
          <p:cNvPr id="8" name="TextBox 8">
            <a:extLst>
              <a:ext uri="{FF2B5EF4-FFF2-40B4-BE49-F238E27FC236}">
                <a16:creationId xmlns:a16="http://schemas.microsoft.com/office/drawing/2014/main" id="{D32F0A33-B219-1641-D44F-6E028E32B82A}"/>
              </a:ext>
            </a:extLst>
          </p:cNvPr>
          <p:cNvSpPr txBox="1"/>
          <p:nvPr/>
        </p:nvSpPr>
        <p:spPr>
          <a:xfrm>
            <a:off x="901522" y="1740768"/>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POBLACIÓN</a:t>
            </a:r>
          </a:p>
        </p:txBody>
      </p:sp>
      <p:sp>
        <p:nvSpPr>
          <p:cNvPr id="9" name="TextBox 9">
            <a:extLst>
              <a:ext uri="{FF2B5EF4-FFF2-40B4-BE49-F238E27FC236}">
                <a16:creationId xmlns:a16="http://schemas.microsoft.com/office/drawing/2014/main" id="{0DAB7404-480B-2D62-8D94-854892C63021}"/>
              </a:ext>
            </a:extLst>
          </p:cNvPr>
          <p:cNvSpPr txBox="1"/>
          <p:nvPr/>
        </p:nvSpPr>
        <p:spPr>
          <a:xfrm>
            <a:off x="457200" y="723900"/>
            <a:ext cx="10486998" cy="666849"/>
          </a:xfrm>
          <a:prstGeom prst="rect">
            <a:avLst/>
          </a:prstGeom>
        </p:spPr>
        <p:txBody>
          <a:bodyPr wrap="square"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rPr>
              <a:t>Población &amp; </a:t>
            </a: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Muestra</a:t>
            </a:r>
            <a:endPar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endParaRPr>
          </a:p>
        </p:txBody>
      </p:sp>
      <p:sp>
        <p:nvSpPr>
          <p:cNvPr id="2" name="TextBox 8">
            <a:extLst>
              <a:ext uri="{FF2B5EF4-FFF2-40B4-BE49-F238E27FC236}">
                <a16:creationId xmlns:a16="http://schemas.microsoft.com/office/drawing/2014/main" id="{B8BCCE2C-BF61-4A84-4696-125BD1657B85}"/>
              </a:ext>
            </a:extLst>
          </p:cNvPr>
          <p:cNvSpPr txBox="1"/>
          <p:nvPr/>
        </p:nvSpPr>
        <p:spPr>
          <a:xfrm>
            <a:off x="4419600" y="4560072"/>
            <a:ext cx="9448800" cy="423193"/>
          </a:xfrm>
          <a:prstGeom prst="rect">
            <a:avLst/>
          </a:prstGeom>
        </p:spPr>
        <p:txBody>
          <a:bodyPr wrap="square"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PONER AQUI LOS CIRCULITOS DE LOS PAÍSES</a:t>
            </a:r>
          </a:p>
        </p:txBody>
      </p:sp>
      <p:sp>
        <p:nvSpPr>
          <p:cNvPr id="3" name="TextBox 8">
            <a:extLst>
              <a:ext uri="{FF2B5EF4-FFF2-40B4-BE49-F238E27FC236}">
                <a16:creationId xmlns:a16="http://schemas.microsoft.com/office/drawing/2014/main" id="{210CB7D8-63FC-A009-91A6-1D11EF288BD5}"/>
              </a:ext>
            </a:extLst>
          </p:cNvPr>
          <p:cNvSpPr txBox="1"/>
          <p:nvPr/>
        </p:nvSpPr>
        <p:spPr>
          <a:xfrm>
            <a:off x="901522" y="2287685"/>
            <a:ext cx="14033678" cy="1269578"/>
          </a:xfrm>
          <a:prstGeom prst="rect">
            <a:avLst/>
          </a:prstGeom>
        </p:spPr>
        <p:txBody>
          <a:bodyPr wrap="square" lIns="0" tIns="0" rIns="0" bIns="0" rtlCol="0" anchor="t">
            <a:spAutoFit/>
          </a:bodyPr>
          <a:lstStyle/>
          <a:p>
            <a:pPr marL="0" marR="0" lvl="0" indent="0" algn="just" defTabSz="914400" rtl="0" eaLnBrk="1" fontAlgn="auto" latinLnBrk="0" hangingPunct="1">
              <a:lnSpc>
                <a:spcPts val="3254"/>
              </a:lnSpc>
              <a:spcBef>
                <a:spcPts val="0"/>
              </a:spcBef>
              <a:spcAft>
                <a:spcPts val="0"/>
              </a:spcAft>
              <a:buClrTx/>
              <a:buSzTx/>
              <a:buFontTx/>
              <a:buNone/>
              <a:tabLst/>
              <a:defRPr/>
            </a:pPr>
            <a:r>
              <a:rPr lang="es-419" sz="2983" b="1" dirty="0">
                <a:latin typeface="Montserrat Ultra-Bold"/>
                <a:ea typeface="Montserrat Ultra-Bold"/>
                <a:cs typeface="Montserrat Ultra-Bold"/>
                <a:sym typeface="Montserrat Ultra-Bold"/>
              </a:rPr>
              <a:t>El </a:t>
            </a:r>
            <a:r>
              <a:rPr kumimoji="0" lang="es-419" sz="2983" b="1" i="0" u="none" strike="noStrike" kern="1200" cap="none" spc="0" normalizeH="0" baseline="0" noProof="0" dirty="0">
                <a:ln>
                  <a:noFill/>
                </a:ln>
                <a:effectLst/>
                <a:uLnTx/>
                <a:uFillTx/>
                <a:latin typeface="Montserrat Ultra-Bold"/>
                <a:ea typeface="Montserrat Ultra-Bold"/>
                <a:cs typeface="Montserrat Ultra-Bold"/>
                <a:sym typeface="Montserrat Ultra-Bold"/>
              </a:rPr>
              <a:t>Departamento de Servicios Administrativos en cada uno de los 5 sitios de Centroamérica, específicamente los técnicos de mantenimiento y monitores ambientales de cada país. </a:t>
            </a:r>
            <a:endParaRPr kumimoji="0" lang="en-US" sz="2983" b="1" i="0" u="none" strike="noStrike" kern="1200" cap="none" spc="0" normalizeH="0" baseline="0" noProof="0" dirty="0">
              <a:ln>
                <a:noFill/>
              </a:ln>
              <a:effectLst/>
              <a:uLnTx/>
              <a:uFillTx/>
              <a:latin typeface="Montserrat Ultra-Bold"/>
              <a:ea typeface="Montserrat Ultra-Bold"/>
              <a:cs typeface="Montserrat Ultra-Bold"/>
              <a:sym typeface="Montserrat Ultra-Bold"/>
            </a:endParaRPr>
          </a:p>
        </p:txBody>
      </p:sp>
      <p:sp>
        <p:nvSpPr>
          <p:cNvPr id="4" name="TextBox 8">
            <a:extLst>
              <a:ext uri="{FF2B5EF4-FFF2-40B4-BE49-F238E27FC236}">
                <a16:creationId xmlns:a16="http://schemas.microsoft.com/office/drawing/2014/main" id="{C9EEA56A-C3EA-624B-C326-1C1284F7D28F}"/>
              </a:ext>
            </a:extLst>
          </p:cNvPr>
          <p:cNvSpPr txBox="1"/>
          <p:nvPr/>
        </p:nvSpPr>
        <p:spPr>
          <a:xfrm>
            <a:off x="901522" y="6031361"/>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MUESTRA</a:t>
            </a:r>
          </a:p>
        </p:txBody>
      </p:sp>
      <p:sp>
        <p:nvSpPr>
          <p:cNvPr id="5" name="TextBox 8">
            <a:extLst>
              <a:ext uri="{FF2B5EF4-FFF2-40B4-BE49-F238E27FC236}">
                <a16:creationId xmlns:a16="http://schemas.microsoft.com/office/drawing/2014/main" id="{3A2C3378-F314-2BD1-215A-E7A3845BBAA2}"/>
              </a:ext>
            </a:extLst>
          </p:cNvPr>
          <p:cNvSpPr txBox="1"/>
          <p:nvPr/>
        </p:nvSpPr>
        <p:spPr>
          <a:xfrm>
            <a:off x="901522" y="6667500"/>
            <a:ext cx="16776878" cy="1269578"/>
          </a:xfrm>
          <a:prstGeom prst="rect">
            <a:avLst/>
          </a:prstGeom>
        </p:spPr>
        <p:txBody>
          <a:bodyPr wrap="square" lIns="0" tIns="0" rIns="0" bIns="0" rtlCol="0" anchor="t">
            <a:spAutoFit/>
          </a:bodyPr>
          <a:lstStyle/>
          <a:p>
            <a:pPr marL="0" marR="0" lvl="0" indent="0" algn="just" defTabSz="914400" rtl="0" eaLnBrk="1" fontAlgn="auto" latinLnBrk="0" hangingPunct="1">
              <a:lnSpc>
                <a:spcPts val="3254"/>
              </a:lnSpc>
              <a:spcBef>
                <a:spcPts val="0"/>
              </a:spcBef>
              <a:spcAft>
                <a:spcPts val="0"/>
              </a:spcAft>
              <a:buClrTx/>
              <a:buSzTx/>
              <a:buFontTx/>
              <a:buNone/>
              <a:tabLst/>
              <a:defRPr/>
            </a:pPr>
            <a:r>
              <a:rPr lang="es-419" sz="2983" b="1" dirty="0">
                <a:latin typeface="Montserrat Ultra-Bold"/>
                <a:ea typeface="Montserrat Ultra-Bold"/>
                <a:cs typeface="Montserrat Ultra-Bold"/>
                <a:sym typeface="Montserrat Ultra-Bold"/>
              </a:rPr>
              <a:t>El Departamento de Servicios Administrativos de Honduras, específicamente el equipo de mantenimiento (15 técnicos) y el monitor ambiental. Los técnicos se encargan del llenado de los controles operativos los cuales, posteriormente, son analizados por el monitor ambiental de Honduras.</a:t>
            </a:r>
            <a:endParaRPr kumimoji="0" lang="en-US" sz="2983" b="1" i="0" u="none" strike="noStrike" kern="1200" cap="none" spc="0" normalizeH="0" baseline="0" noProof="0" dirty="0">
              <a:ln>
                <a:noFill/>
              </a:ln>
              <a:effectLst/>
              <a:uLnTx/>
              <a:uFillTx/>
              <a:latin typeface="Montserrat Ultra-Bold"/>
              <a:ea typeface="Montserrat Ultra-Bold"/>
              <a:cs typeface="Montserrat Ultra-Bold"/>
              <a:sym typeface="Montserrat Ultra-Bold"/>
            </a:endParaRPr>
          </a:p>
        </p:txBody>
      </p:sp>
    </p:spTree>
    <p:extLst>
      <p:ext uri="{BB962C8B-B14F-4D97-AF65-F5344CB8AC3E}">
        <p14:creationId xmlns:p14="http://schemas.microsoft.com/office/powerpoint/2010/main" val="1262143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8"/>
          <p:cNvSpPr txBox="1"/>
          <p:nvPr/>
        </p:nvSpPr>
        <p:spPr>
          <a:xfrm>
            <a:off x="381000" y="266700"/>
            <a:ext cx="5997950" cy="666557"/>
          </a:xfrm>
          <a:prstGeom prst="rect">
            <a:avLst/>
          </a:prstGeom>
        </p:spPr>
        <p:txBody>
          <a:bodyPr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Desarrollo</a:t>
            </a:r>
          </a:p>
        </p:txBody>
      </p:sp>
      <p:pic>
        <p:nvPicPr>
          <p:cNvPr id="4" name="Imagen 3">
            <a:extLst>
              <a:ext uri="{FF2B5EF4-FFF2-40B4-BE49-F238E27FC236}">
                <a16:creationId xmlns:a16="http://schemas.microsoft.com/office/drawing/2014/main" id="{89A76CF7-8263-07B2-1478-90D5D8AC1B2B}"/>
              </a:ext>
            </a:extLst>
          </p:cNvPr>
          <p:cNvPicPr>
            <a:picLocks noChangeAspect="1"/>
          </p:cNvPicPr>
          <p:nvPr/>
        </p:nvPicPr>
        <p:blipFill>
          <a:blip r:embed="rId3"/>
          <a:stretch>
            <a:fillRect/>
          </a:stretch>
        </p:blipFill>
        <p:spPr>
          <a:xfrm>
            <a:off x="15422976" y="9258300"/>
            <a:ext cx="2865024" cy="866853"/>
          </a:xfrm>
          <a:prstGeom prst="rect">
            <a:avLst/>
          </a:prstGeom>
        </p:spPr>
      </p:pic>
      <p:pic>
        <p:nvPicPr>
          <p:cNvPr id="6" name="Imagen 5">
            <a:extLst>
              <a:ext uri="{FF2B5EF4-FFF2-40B4-BE49-F238E27FC236}">
                <a16:creationId xmlns:a16="http://schemas.microsoft.com/office/drawing/2014/main" id="{EA139E76-B114-CDEF-5ED2-C918C26C862E}"/>
              </a:ext>
            </a:extLst>
          </p:cNvPr>
          <p:cNvPicPr>
            <a:picLocks noChangeAspect="1"/>
          </p:cNvPicPr>
          <p:nvPr/>
        </p:nvPicPr>
        <p:blipFill>
          <a:blip r:embed="rId4"/>
          <a:stretch>
            <a:fillRect/>
          </a:stretch>
        </p:blipFill>
        <p:spPr>
          <a:xfrm>
            <a:off x="408214" y="8722908"/>
            <a:ext cx="3401786" cy="1402245"/>
          </a:xfrm>
          <a:prstGeom prst="rect">
            <a:avLst/>
          </a:prstGeom>
        </p:spPr>
      </p:pic>
      <p:sp>
        <p:nvSpPr>
          <p:cNvPr id="7" name="TextBox 7"/>
          <p:cNvSpPr txBox="1"/>
          <p:nvPr/>
        </p:nvSpPr>
        <p:spPr>
          <a:xfrm>
            <a:off x="370114" y="2910459"/>
            <a:ext cx="13296979" cy="2962349"/>
          </a:xfrm>
          <a:prstGeom prst="rect">
            <a:avLst/>
          </a:prstGeom>
        </p:spPr>
        <p:txBody>
          <a:bodyPr wrap="square" lIns="0" tIns="0" rIns="0" bIns="0" rtlCol="0" anchor="t">
            <a:spAutoFit/>
          </a:bodyPr>
          <a:lstStyle/>
          <a:p>
            <a:pPr algn="just">
              <a:lnSpc>
                <a:spcPts val="3254"/>
              </a:lnSpc>
            </a:pPr>
            <a:endParaRPr lang="es-419" sz="2983" b="1" dirty="0">
              <a:latin typeface="Montserrat Ultra-Bold"/>
              <a:ea typeface="Montserrat Ultra-Bold"/>
              <a:cs typeface="Montserrat Ultra-Bold"/>
              <a:sym typeface="Montserrat Ultra-Bold"/>
            </a:endParaRPr>
          </a:p>
          <a:p>
            <a:pPr algn="just">
              <a:lnSpc>
                <a:spcPts val="3254"/>
              </a:lnSpc>
            </a:pPr>
            <a:r>
              <a:rPr lang="es-419" sz="2983" b="1" dirty="0">
                <a:solidFill>
                  <a:srgbClr val="47C8F0"/>
                </a:solidFill>
                <a:latin typeface="Montserrat Ultra-Bold"/>
                <a:sym typeface="Montserrat Ultra-Bold"/>
              </a:rPr>
              <a:t>Controles:</a:t>
            </a:r>
          </a:p>
          <a:p>
            <a:pPr marL="514350" indent="-514350" algn="just">
              <a:lnSpc>
                <a:spcPts val="3254"/>
              </a:lnSpc>
              <a:buAutoNum type="arabicPeriod"/>
            </a:pPr>
            <a:r>
              <a:rPr lang="es-419" sz="2983" b="1" dirty="0">
                <a:solidFill>
                  <a:srgbClr val="47C8F0"/>
                </a:solidFill>
                <a:latin typeface="Montserrat Ultra-Bold"/>
                <a:sym typeface="Montserrat Ultra-Bold"/>
              </a:rPr>
              <a:t>Formato de Lecturas Diarias de Consumo de Agua.</a:t>
            </a:r>
          </a:p>
          <a:p>
            <a:pPr marL="514350" indent="-514350" algn="just">
              <a:lnSpc>
                <a:spcPts val="3254"/>
              </a:lnSpc>
              <a:buAutoNum type="arabicPeriod"/>
            </a:pPr>
            <a:r>
              <a:rPr lang="es-419" sz="2983" b="1" dirty="0">
                <a:solidFill>
                  <a:srgbClr val="47C8F0"/>
                </a:solidFill>
                <a:latin typeface="Montserrat Ultra-Bold"/>
                <a:sym typeface="Montserrat Ultra-Bold"/>
              </a:rPr>
              <a:t>Formato de Residuos No Valorizables.</a:t>
            </a:r>
          </a:p>
          <a:p>
            <a:pPr marL="514350" indent="-514350" algn="just">
              <a:lnSpc>
                <a:spcPts val="3254"/>
              </a:lnSpc>
              <a:buAutoNum type="arabicPeriod"/>
            </a:pPr>
            <a:r>
              <a:rPr lang="es-419" sz="2983" b="1" dirty="0">
                <a:solidFill>
                  <a:srgbClr val="47C8F0"/>
                </a:solidFill>
                <a:latin typeface="Montserrat Ultra-Bold"/>
                <a:sym typeface="Montserrat Ultra-Bold"/>
              </a:rPr>
              <a:t>Formato de Residuos Valorizables.</a:t>
            </a:r>
          </a:p>
          <a:p>
            <a:pPr marL="514350" indent="-514350" algn="just">
              <a:lnSpc>
                <a:spcPts val="3254"/>
              </a:lnSpc>
              <a:buAutoNum type="arabicPeriod"/>
            </a:pPr>
            <a:r>
              <a:rPr lang="es-419" sz="2983" b="1" dirty="0">
                <a:solidFill>
                  <a:srgbClr val="47C8F0"/>
                </a:solidFill>
                <a:latin typeface="Montserrat Ultra-Bold"/>
                <a:sym typeface="Montserrat Ultra-Bold"/>
              </a:rPr>
              <a:t>Formato de Consumo de Papel.</a:t>
            </a:r>
          </a:p>
          <a:p>
            <a:pPr marL="514350" indent="-514350" algn="just">
              <a:lnSpc>
                <a:spcPts val="3254"/>
              </a:lnSpc>
              <a:buAutoNum type="arabicPeriod"/>
            </a:pPr>
            <a:r>
              <a:rPr lang="es-419" sz="2983" b="1" dirty="0">
                <a:solidFill>
                  <a:srgbClr val="47C8F0"/>
                </a:solidFill>
                <a:latin typeface="Montserrat Ultra-Bold"/>
                <a:sym typeface="Montserrat Ultra-Bold"/>
              </a:rPr>
              <a:t>Formato de Consumo de Energía de Equipos de Alto Consumo.</a:t>
            </a:r>
          </a:p>
        </p:txBody>
      </p:sp>
      <p:sp>
        <p:nvSpPr>
          <p:cNvPr id="11" name="TextBox 7">
            <a:extLst>
              <a:ext uri="{FF2B5EF4-FFF2-40B4-BE49-F238E27FC236}">
                <a16:creationId xmlns:a16="http://schemas.microsoft.com/office/drawing/2014/main" id="{FC585082-8147-099F-004A-F5DD5B6EA630}"/>
              </a:ext>
            </a:extLst>
          </p:cNvPr>
          <p:cNvSpPr txBox="1"/>
          <p:nvPr/>
        </p:nvSpPr>
        <p:spPr>
          <a:xfrm>
            <a:off x="370113" y="1257300"/>
            <a:ext cx="10678887" cy="1692771"/>
          </a:xfrm>
          <a:prstGeom prst="rect">
            <a:avLst/>
          </a:prstGeom>
        </p:spPr>
        <p:txBody>
          <a:bodyPr wrap="square" lIns="0" tIns="0" rIns="0" bIns="0" rtlCol="0" anchor="t">
            <a:spAutoFit/>
          </a:bodyPr>
          <a:lstStyle/>
          <a:p>
            <a:pPr algn="just">
              <a:lnSpc>
                <a:spcPts val="3254"/>
              </a:lnSpc>
            </a:pPr>
            <a:r>
              <a:rPr lang="es-419" sz="2983" b="1" dirty="0">
                <a:latin typeface="Montserrat Ultra-Bold"/>
                <a:ea typeface="Montserrat Ultra-Bold"/>
                <a:cs typeface="Montserrat Ultra-Bold"/>
                <a:sym typeface="Montserrat Ultra-Bold"/>
              </a:rPr>
              <a:t>El desarrollo del proyecto de mejora consiste en la documentación de procesos actuales de 5 controles operacionales, propuestas de mejora para cada proceso y documentación de los procesos mejorados. </a:t>
            </a:r>
          </a:p>
        </p:txBody>
      </p:sp>
      <p:sp>
        <p:nvSpPr>
          <p:cNvPr id="12" name="TextBox 7">
            <a:extLst>
              <a:ext uri="{FF2B5EF4-FFF2-40B4-BE49-F238E27FC236}">
                <a16:creationId xmlns:a16="http://schemas.microsoft.com/office/drawing/2014/main" id="{5906573D-220C-D2F1-1DF9-4C4E3BDDEFCA}"/>
              </a:ext>
            </a:extLst>
          </p:cNvPr>
          <p:cNvSpPr txBox="1"/>
          <p:nvPr/>
        </p:nvSpPr>
        <p:spPr>
          <a:xfrm>
            <a:off x="337456" y="6478010"/>
            <a:ext cx="5001986" cy="2962349"/>
          </a:xfrm>
          <a:prstGeom prst="rect">
            <a:avLst/>
          </a:prstGeom>
        </p:spPr>
        <p:txBody>
          <a:bodyPr wrap="square" lIns="0" tIns="0" rIns="0" bIns="0" rtlCol="0" anchor="t">
            <a:spAutoFit/>
          </a:bodyPr>
          <a:lstStyle/>
          <a:p>
            <a:pPr algn="just">
              <a:lnSpc>
                <a:spcPts val="3254"/>
              </a:lnSpc>
            </a:pPr>
            <a:endParaRPr lang="es-419" sz="2983" b="1" dirty="0">
              <a:latin typeface="Montserrat Ultra-Bold"/>
              <a:ea typeface="Montserrat Ultra-Bold"/>
              <a:cs typeface="Montserrat Ultra-Bold"/>
              <a:sym typeface="Montserrat Ultra-Bold"/>
            </a:endParaRPr>
          </a:p>
          <a:p>
            <a:pPr algn="just">
              <a:lnSpc>
                <a:spcPts val="3254"/>
              </a:lnSpc>
            </a:pPr>
            <a:r>
              <a:rPr lang="es-419" sz="2983" b="1" dirty="0">
                <a:latin typeface="Montserrat Ultra-Bold"/>
                <a:ea typeface="Montserrat Ultra-Bold"/>
                <a:cs typeface="Montserrat Ultra-Bold"/>
                <a:sym typeface="Montserrat Ultra-Bold"/>
              </a:rPr>
              <a:t>Para este proyecto se documentaron los procesos que se necesitan para llenar los datos de 6 hojas del Formato de Indicadores de Ecoeficiencia: </a:t>
            </a:r>
          </a:p>
        </p:txBody>
      </p:sp>
      <p:sp>
        <p:nvSpPr>
          <p:cNvPr id="13" name="TextBox 7">
            <a:extLst>
              <a:ext uri="{FF2B5EF4-FFF2-40B4-BE49-F238E27FC236}">
                <a16:creationId xmlns:a16="http://schemas.microsoft.com/office/drawing/2014/main" id="{B7944179-E1E0-58D6-9CB7-6B370E677CF3}"/>
              </a:ext>
            </a:extLst>
          </p:cNvPr>
          <p:cNvSpPr txBox="1"/>
          <p:nvPr/>
        </p:nvSpPr>
        <p:spPr>
          <a:xfrm>
            <a:off x="6019800" y="6461681"/>
            <a:ext cx="3989693" cy="3385542"/>
          </a:xfrm>
          <a:prstGeom prst="rect">
            <a:avLst/>
          </a:prstGeom>
        </p:spPr>
        <p:txBody>
          <a:bodyPr wrap="square" lIns="0" tIns="0" rIns="0" bIns="0" rtlCol="0" anchor="t">
            <a:spAutoFit/>
          </a:bodyPr>
          <a:lstStyle/>
          <a:p>
            <a:pPr algn="just">
              <a:lnSpc>
                <a:spcPts val="3254"/>
              </a:lnSpc>
            </a:pPr>
            <a:endParaRPr lang="es-419" sz="2983" b="1" dirty="0">
              <a:latin typeface="Montserrat Ultra-Bold"/>
              <a:ea typeface="Montserrat Ultra-Bold"/>
              <a:cs typeface="Montserrat Ultra-Bold"/>
              <a:sym typeface="Montserrat Ultra-Bold"/>
            </a:endParaRPr>
          </a:p>
          <a:p>
            <a:pPr marL="514350" indent="-514350" algn="just">
              <a:lnSpc>
                <a:spcPts val="3254"/>
              </a:lnSpc>
              <a:buAutoNum type="arabicPeriod"/>
            </a:pPr>
            <a:r>
              <a:rPr lang="es-419" sz="2983" b="1" dirty="0">
                <a:solidFill>
                  <a:srgbClr val="47C8F0"/>
                </a:solidFill>
                <a:latin typeface="Montserrat Ultra-Bold"/>
                <a:sym typeface="Montserrat Ultra-Bold"/>
              </a:rPr>
              <a:t>Agua</a:t>
            </a:r>
          </a:p>
          <a:p>
            <a:pPr marL="514350" indent="-514350" algn="just">
              <a:lnSpc>
                <a:spcPts val="3254"/>
              </a:lnSpc>
              <a:buAutoNum type="arabicPeriod"/>
            </a:pPr>
            <a:r>
              <a:rPr lang="es-419" sz="2983" b="1" dirty="0">
                <a:solidFill>
                  <a:srgbClr val="47C8F0"/>
                </a:solidFill>
                <a:latin typeface="Montserrat Ultra-Bold"/>
                <a:sym typeface="Montserrat Ultra-Bold"/>
              </a:rPr>
              <a:t>Otros (Agua) </a:t>
            </a:r>
          </a:p>
          <a:p>
            <a:pPr marL="514350" indent="-514350" algn="just">
              <a:lnSpc>
                <a:spcPts val="3254"/>
              </a:lnSpc>
              <a:buAutoNum type="arabicPeriod"/>
            </a:pPr>
            <a:r>
              <a:rPr lang="es-419" sz="2983" b="1" dirty="0">
                <a:solidFill>
                  <a:srgbClr val="47C8F0"/>
                </a:solidFill>
                <a:latin typeface="Montserrat Ultra-Bold"/>
                <a:sym typeface="Montserrat Ultra-Bold"/>
              </a:rPr>
              <a:t>Agua por áreas </a:t>
            </a:r>
          </a:p>
          <a:p>
            <a:pPr marL="514350" indent="-514350" algn="just">
              <a:lnSpc>
                <a:spcPts val="3254"/>
              </a:lnSpc>
              <a:buAutoNum type="arabicPeriod"/>
            </a:pPr>
            <a:r>
              <a:rPr lang="es-419" sz="2983" b="1" dirty="0" err="1">
                <a:solidFill>
                  <a:srgbClr val="47C8F0"/>
                </a:solidFill>
                <a:latin typeface="Montserrat Ultra-Bold"/>
                <a:sym typeface="Montserrat Ultra-Bold"/>
              </a:rPr>
              <a:t>Eq</a:t>
            </a:r>
            <a:r>
              <a:rPr lang="es-419" sz="2983" b="1" dirty="0">
                <a:solidFill>
                  <a:srgbClr val="47C8F0"/>
                </a:solidFill>
                <a:latin typeface="Montserrat Ultra-Bold"/>
                <a:sym typeface="Montserrat Ultra-Bold"/>
              </a:rPr>
              <a:t> de Alto Consumo </a:t>
            </a:r>
          </a:p>
          <a:p>
            <a:pPr marL="514350" indent="-514350" algn="just">
              <a:lnSpc>
                <a:spcPts val="3254"/>
              </a:lnSpc>
              <a:buAutoNum type="arabicPeriod"/>
            </a:pPr>
            <a:r>
              <a:rPr lang="es-419" sz="2983" b="1" dirty="0">
                <a:solidFill>
                  <a:srgbClr val="47C8F0"/>
                </a:solidFill>
                <a:latin typeface="Montserrat Ultra-Bold"/>
                <a:sym typeface="Montserrat Ultra-Bold"/>
              </a:rPr>
              <a:t>Papel </a:t>
            </a:r>
          </a:p>
          <a:p>
            <a:pPr marL="514350" indent="-514350" algn="just">
              <a:lnSpc>
                <a:spcPts val="3254"/>
              </a:lnSpc>
              <a:buAutoNum type="arabicPeriod"/>
            </a:pPr>
            <a:r>
              <a:rPr lang="es-419" sz="2983" b="1" dirty="0">
                <a:solidFill>
                  <a:srgbClr val="47C8F0"/>
                </a:solidFill>
                <a:latin typeface="Montserrat Ultra-Bold"/>
                <a:sym typeface="Montserrat Ultra-Bold"/>
              </a:rPr>
              <a:t>[Residuos de Operación] Normal. </a:t>
            </a:r>
            <a:endParaRPr lang="en-US" sz="2983" b="1" dirty="0">
              <a:solidFill>
                <a:srgbClr val="47C8F0"/>
              </a:solidFill>
              <a:latin typeface="Montserrat Ultra-Bold"/>
              <a:sym typeface="Montserrat Ultra-Bo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29346-E808-582E-AD13-33B15C4BA1B0}"/>
            </a:ext>
          </a:extLst>
        </p:cNvPr>
        <p:cNvGrpSpPr/>
        <p:nvPr/>
      </p:nvGrpSpPr>
      <p:grpSpPr>
        <a:xfrm>
          <a:off x="0" y="0"/>
          <a:ext cx="0" cy="0"/>
          <a:chOff x="0" y="0"/>
          <a:chExt cx="0" cy="0"/>
        </a:xfrm>
      </p:grpSpPr>
      <p:sp>
        <p:nvSpPr>
          <p:cNvPr id="8" name="TextBox 8">
            <a:extLst>
              <a:ext uri="{FF2B5EF4-FFF2-40B4-BE49-F238E27FC236}">
                <a16:creationId xmlns:a16="http://schemas.microsoft.com/office/drawing/2014/main" id="{9F897133-34B0-2AAF-DAB5-D836725DB009}"/>
              </a:ext>
            </a:extLst>
          </p:cNvPr>
          <p:cNvSpPr txBox="1"/>
          <p:nvPr/>
        </p:nvSpPr>
        <p:spPr>
          <a:xfrm>
            <a:off x="914400" y="495300"/>
            <a:ext cx="5997950" cy="422299"/>
          </a:xfrm>
          <a:prstGeom prst="rect">
            <a:avLst/>
          </a:prstGeom>
        </p:spPr>
        <p:txBody>
          <a:bodyPr lIns="0" tIns="0" rIns="0" bIns="0" rtlCol="0" anchor="t">
            <a:spAutoFit/>
          </a:bodyPr>
          <a:lstStyle/>
          <a:p>
            <a:pPr algn="l">
              <a:lnSpc>
                <a:spcPts val="3254"/>
              </a:lnSpc>
            </a:pPr>
            <a:r>
              <a:rPr lang="en-US" sz="2983" b="1" dirty="0" err="1">
                <a:solidFill>
                  <a:srgbClr val="47C8F0"/>
                </a:solidFill>
                <a:latin typeface="Montserrat Ultra-Bold"/>
                <a:ea typeface="Montserrat Ultra-Bold"/>
                <a:cs typeface="Montserrat Ultra-Bold"/>
                <a:sym typeface="Montserrat Ultra-Bold"/>
              </a:rPr>
              <a:t>Indicadores</a:t>
            </a:r>
            <a:r>
              <a:rPr lang="en-US" sz="2983" b="1" dirty="0">
                <a:solidFill>
                  <a:srgbClr val="47C8F0"/>
                </a:solidFill>
                <a:latin typeface="Montserrat Ultra-Bold"/>
                <a:ea typeface="Montserrat Ultra-Bold"/>
                <a:cs typeface="Montserrat Ultra-Bold"/>
                <a:sym typeface="Montserrat Ultra-Bold"/>
              </a:rPr>
              <a:t> de </a:t>
            </a:r>
            <a:r>
              <a:rPr lang="en-US" sz="2983" b="1" dirty="0" err="1">
                <a:solidFill>
                  <a:srgbClr val="47C8F0"/>
                </a:solidFill>
                <a:latin typeface="Montserrat Ultra-Bold"/>
                <a:ea typeface="Montserrat Ultra-Bold"/>
                <a:cs typeface="Montserrat Ultra-Bold"/>
                <a:sym typeface="Montserrat Ultra-Bold"/>
              </a:rPr>
              <a:t>Ecoeficiencia</a:t>
            </a:r>
            <a:r>
              <a:rPr lang="en-US" sz="2983" b="1" dirty="0">
                <a:solidFill>
                  <a:srgbClr val="47C8F0"/>
                </a:solidFill>
                <a:latin typeface="Montserrat Ultra-Bold"/>
                <a:ea typeface="Montserrat Ultra-Bold"/>
                <a:cs typeface="Montserrat Ultra-Bold"/>
                <a:sym typeface="Montserrat Ultra-Bold"/>
              </a:rPr>
              <a:t> - Agua</a:t>
            </a:r>
          </a:p>
        </p:txBody>
      </p:sp>
      <p:pic>
        <p:nvPicPr>
          <p:cNvPr id="2" name="Picture 22">
            <a:extLst>
              <a:ext uri="{FF2B5EF4-FFF2-40B4-BE49-F238E27FC236}">
                <a16:creationId xmlns:a16="http://schemas.microsoft.com/office/drawing/2014/main" id="{2D5CC5CB-DF4B-820F-C591-3834950B3BEB}"/>
              </a:ext>
            </a:extLst>
          </p:cNvPr>
          <p:cNvPicPr>
            <a:picLocks noChangeAspect="1"/>
          </p:cNvPicPr>
          <p:nvPr/>
        </p:nvPicPr>
        <p:blipFill>
          <a:blip r:embed="rId2"/>
          <a:stretch>
            <a:fillRect/>
          </a:stretch>
        </p:blipFill>
        <p:spPr>
          <a:xfrm>
            <a:off x="1600200" y="1371242"/>
            <a:ext cx="13533998" cy="8382358"/>
          </a:xfrm>
          <a:prstGeom prst="rect">
            <a:avLst/>
          </a:prstGeom>
        </p:spPr>
      </p:pic>
    </p:spTree>
    <p:extLst>
      <p:ext uri="{BB962C8B-B14F-4D97-AF65-F5344CB8AC3E}">
        <p14:creationId xmlns:p14="http://schemas.microsoft.com/office/powerpoint/2010/main" val="17875025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141</TotalTime>
  <Words>1106</Words>
  <Application>Microsoft Office PowerPoint</Application>
  <PresentationFormat>Personalizado</PresentationFormat>
  <Paragraphs>103</Paragraphs>
  <Slides>14</Slides>
  <Notes>3</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PPT_UNITEC.ai</dc:title>
  <dc:creator>Emerson</dc:creator>
  <cp:lastModifiedBy>CAMILA NAZARET VALLADARES LOZANO</cp:lastModifiedBy>
  <cp:revision>7</cp:revision>
  <dcterms:created xsi:type="dcterms:W3CDTF">2006-08-16T00:00:00Z</dcterms:created>
  <dcterms:modified xsi:type="dcterms:W3CDTF">2025-02-10T22:40:27Z</dcterms:modified>
  <dc:identifier>DAGZxVXQhWM</dc:identifier>
</cp:coreProperties>
</file>