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sldIdLst>
    <p:sldId id="256" r:id="rId2"/>
    <p:sldId id="258" r:id="rId3"/>
    <p:sldId id="261" r:id="rId4"/>
    <p:sldId id="260" r:id="rId5"/>
    <p:sldId id="262" r:id="rId6"/>
    <p:sldId id="263" r:id="rId7"/>
    <p:sldId id="292" r:id="rId8"/>
    <p:sldId id="265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1CD98C-7C9F-4DAE-B3C7-EF8DAAEBB0B8}">
          <p14:sldIdLst>
            <p14:sldId id="256"/>
            <p14:sldId id="258"/>
            <p14:sldId id="261"/>
            <p14:sldId id="260"/>
            <p14:sldId id="262"/>
            <p14:sldId id="263"/>
            <p14:sldId id="292"/>
            <p14:sldId id="265"/>
            <p14:sldId id="293"/>
            <p14:sldId id="294"/>
            <p14:sldId id="295"/>
            <p14:sldId id="296"/>
            <p14:sldId id="297"/>
            <p14:sldId id="298"/>
            <p14:sldId id="299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040CBA-8DEE-437A-82B2-32CAAF53871F}" v="9" dt="2025-01-30T14:27:55.6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47" autoAdjust="0"/>
    <p:restoredTop sz="94672"/>
  </p:normalViewPr>
  <p:slideViewPr>
    <p:cSldViewPr snapToGrid="0" snapToObjects="1">
      <p:cViewPr varScale="1">
        <p:scale>
          <a:sx n="66" d="100"/>
          <a:sy n="66" d="100"/>
        </p:scale>
        <p:origin x="8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FA6929-DD73-40A9-A585-1692CED603F1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C1D8F2-303D-4CCF-B729-A1BCFA46B62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" sz="1400"/>
            <a:t>Supervisa operaciones administrativas en centrales renovables y algunos aspectos de las térmicas.</a:t>
          </a:r>
          <a:endParaRPr lang="en-US" sz="1400"/>
        </a:p>
      </dgm:t>
    </dgm:pt>
    <dgm:pt modelId="{CCDBB0AA-31B0-4819-B19C-DC97D03703D4}" type="parTrans" cxnId="{C70B77A8-0E49-469B-B8C4-4B0B3F0CEABF}">
      <dgm:prSet/>
      <dgm:spPr/>
      <dgm:t>
        <a:bodyPr/>
        <a:lstStyle/>
        <a:p>
          <a:endParaRPr lang="en-US" sz="1400"/>
        </a:p>
      </dgm:t>
    </dgm:pt>
    <dgm:pt modelId="{0A3255A2-4510-47F8-9BE7-41DC66BCDB05}" type="sibTrans" cxnId="{C70B77A8-0E49-469B-B8C4-4B0B3F0CEABF}">
      <dgm:prSet/>
      <dgm:spPr/>
      <dgm:t>
        <a:bodyPr/>
        <a:lstStyle/>
        <a:p>
          <a:endParaRPr lang="en-US" sz="1400"/>
        </a:p>
      </dgm:t>
    </dgm:pt>
    <dgm:pt modelId="{EAD152FE-79D1-4030-A2D5-A98E4B1E150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" sz="1400"/>
            <a:t>Administra flota vehicular, inventarios y contratos, asegurando la trazabilidad y eficiencia en la gestión de recursos.</a:t>
          </a:r>
          <a:endParaRPr lang="en-US" sz="1400"/>
        </a:p>
      </dgm:t>
    </dgm:pt>
    <dgm:pt modelId="{7DF82491-83FF-450A-8EC9-8BA42D9661D5}" type="parTrans" cxnId="{4D62C980-3F91-40F0-B867-C5D12159369C}">
      <dgm:prSet/>
      <dgm:spPr/>
      <dgm:t>
        <a:bodyPr/>
        <a:lstStyle/>
        <a:p>
          <a:endParaRPr lang="en-US" sz="1400"/>
        </a:p>
      </dgm:t>
    </dgm:pt>
    <dgm:pt modelId="{F4656291-5465-4782-B21C-47C4382F104D}" type="sibTrans" cxnId="{4D62C980-3F91-40F0-B867-C5D12159369C}">
      <dgm:prSet/>
      <dgm:spPr/>
      <dgm:t>
        <a:bodyPr/>
        <a:lstStyle/>
        <a:p>
          <a:endParaRPr lang="en-US" sz="1400"/>
        </a:p>
      </dgm:t>
    </dgm:pt>
    <dgm:pt modelId="{93CD31A1-22C9-4976-9259-3E71DAD5D9C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" sz="1400" dirty="0"/>
            <a:t>Facilita la adquisición oportuna de bienes y servicios,. manteniendo relación con proveedores</a:t>
          </a:r>
          <a:endParaRPr lang="en-US" sz="1400" dirty="0"/>
        </a:p>
      </dgm:t>
    </dgm:pt>
    <dgm:pt modelId="{EA14DE12-963B-473C-8EF5-91B79D03132F}" type="parTrans" cxnId="{BA1B6324-5D38-4D08-9ECD-597A508FAC1E}">
      <dgm:prSet/>
      <dgm:spPr/>
      <dgm:t>
        <a:bodyPr/>
        <a:lstStyle/>
        <a:p>
          <a:endParaRPr lang="en-US" sz="1400"/>
        </a:p>
      </dgm:t>
    </dgm:pt>
    <dgm:pt modelId="{8DE0640F-80AB-4F80-9003-3458D8F3F3FF}" type="sibTrans" cxnId="{BA1B6324-5D38-4D08-9ECD-597A508FAC1E}">
      <dgm:prSet/>
      <dgm:spPr/>
      <dgm:t>
        <a:bodyPr/>
        <a:lstStyle/>
        <a:p>
          <a:endParaRPr lang="en-US" sz="1400"/>
        </a:p>
      </dgm:t>
    </dgm:pt>
    <dgm:pt modelId="{CEC7C0AC-021A-4E74-90BD-E7F599AA6EDD}" type="pres">
      <dgm:prSet presAssocID="{B1FA6929-DD73-40A9-A585-1692CED603F1}" presName="root" presStyleCnt="0">
        <dgm:presLayoutVars>
          <dgm:dir/>
          <dgm:resizeHandles val="exact"/>
        </dgm:presLayoutVars>
      </dgm:prSet>
      <dgm:spPr/>
    </dgm:pt>
    <dgm:pt modelId="{EC2EC970-2BE6-4E19-9F59-6F6B454703B5}" type="pres">
      <dgm:prSet presAssocID="{06C1D8F2-303D-4CCF-B729-A1BCFA46B620}" presName="compNode" presStyleCnt="0"/>
      <dgm:spPr/>
    </dgm:pt>
    <dgm:pt modelId="{D2071EDA-194C-4568-ADBB-89191BBD1FAE}" type="pres">
      <dgm:prSet presAssocID="{06C1D8F2-303D-4CCF-B729-A1BCFA46B620}" presName="iconRect" presStyleLbl="node1" presStyleIdx="0" presStyleCnt="3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B260DA72-9D44-4BD6-920F-7C44854D79B6}" type="pres">
      <dgm:prSet presAssocID="{06C1D8F2-303D-4CCF-B729-A1BCFA46B620}" presName="spaceRect" presStyleCnt="0"/>
      <dgm:spPr/>
    </dgm:pt>
    <dgm:pt modelId="{E205F6DA-3F9B-4278-9925-D8C4FE998B6D}" type="pres">
      <dgm:prSet presAssocID="{06C1D8F2-303D-4CCF-B729-A1BCFA46B620}" presName="textRect" presStyleLbl="revTx" presStyleIdx="0" presStyleCnt="3">
        <dgm:presLayoutVars>
          <dgm:chMax val="1"/>
          <dgm:chPref val="1"/>
        </dgm:presLayoutVars>
      </dgm:prSet>
      <dgm:spPr/>
    </dgm:pt>
    <dgm:pt modelId="{544DF49F-D734-4BDC-8364-55B4FF26A172}" type="pres">
      <dgm:prSet presAssocID="{0A3255A2-4510-47F8-9BE7-41DC66BCDB05}" presName="sibTrans" presStyleCnt="0"/>
      <dgm:spPr/>
    </dgm:pt>
    <dgm:pt modelId="{8AB226B2-39F8-4EAA-B82F-3A7CC4395D33}" type="pres">
      <dgm:prSet presAssocID="{EAD152FE-79D1-4030-A2D5-A98E4B1E1503}" presName="compNode" presStyleCnt="0"/>
      <dgm:spPr/>
    </dgm:pt>
    <dgm:pt modelId="{87FB77E1-7EE5-4D37-9247-C705CC605238}" type="pres">
      <dgm:prSet presAssocID="{EAD152FE-79D1-4030-A2D5-A98E4B1E1503}" presName="iconRect" presStyleLbl="node1" presStyleIdx="1" presStyleCnt="3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 Bubble"/>
        </a:ext>
      </dgm:extLst>
    </dgm:pt>
    <dgm:pt modelId="{FB4EE00E-CD23-4F27-A412-49D594381C58}" type="pres">
      <dgm:prSet presAssocID="{EAD152FE-79D1-4030-A2D5-A98E4B1E1503}" presName="spaceRect" presStyleCnt="0"/>
      <dgm:spPr/>
    </dgm:pt>
    <dgm:pt modelId="{C5435C5D-CEE5-409C-A942-634663FB2EDB}" type="pres">
      <dgm:prSet presAssocID="{EAD152FE-79D1-4030-A2D5-A98E4B1E1503}" presName="textRect" presStyleLbl="revTx" presStyleIdx="1" presStyleCnt="3">
        <dgm:presLayoutVars>
          <dgm:chMax val="1"/>
          <dgm:chPref val="1"/>
        </dgm:presLayoutVars>
      </dgm:prSet>
      <dgm:spPr/>
    </dgm:pt>
    <dgm:pt modelId="{8B6F5F45-15F2-4422-B82E-F1363E3CEDEC}" type="pres">
      <dgm:prSet presAssocID="{F4656291-5465-4782-B21C-47C4382F104D}" presName="sibTrans" presStyleCnt="0"/>
      <dgm:spPr/>
    </dgm:pt>
    <dgm:pt modelId="{2F5294ED-6C4F-4FFF-A21D-C7D6A4A93163}" type="pres">
      <dgm:prSet presAssocID="{93CD31A1-22C9-4976-9259-3E71DAD5D9C1}" presName="compNode" presStyleCnt="0"/>
      <dgm:spPr/>
    </dgm:pt>
    <dgm:pt modelId="{8E9C72E5-3A6B-4C0F-92AE-8F47765E0975}" type="pres">
      <dgm:prSet presAssocID="{93CD31A1-22C9-4976-9259-3E71DAD5D9C1}" presName="iconRect" presStyleLbl="node1" presStyleIdx="2" presStyleCnt="3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93F0A115-37B6-4C52-846A-453CC89D88FD}" type="pres">
      <dgm:prSet presAssocID="{93CD31A1-22C9-4976-9259-3E71DAD5D9C1}" presName="spaceRect" presStyleCnt="0"/>
      <dgm:spPr/>
    </dgm:pt>
    <dgm:pt modelId="{86F75F0C-BB22-459C-98E0-8E1D41DDD7BE}" type="pres">
      <dgm:prSet presAssocID="{93CD31A1-22C9-4976-9259-3E71DAD5D9C1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D39FBE02-6395-4EF4-A3E4-C1B7A3351595}" type="presOf" srcId="{06C1D8F2-303D-4CCF-B729-A1BCFA46B620}" destId="{E205F6DA-3F9B-4278-9925-D8C4FE998B6D}" srcOrd="0" destOrd="0" presId="urn:microsoft.com/office/officeart/2018/2/layout/IconLabelList"/>
    <dgm:cxn modelId="{25413A06-C556-437F-8B6A-9A20FC5A72D0}" type="presOf" srcId="{B1FA6929-DD73-40A9-A585-1692CED603F1}" destId="{CEC7C0AC-021A-4E74-90BD-E7F599AA6EDD}" srcOrd="0" destOrd="0" presId="urn:microsoft.com/office/officeart/2018/2/layout/IconLabelList"/>
    <dgm:cxn modelId="{BA1B6324-5D38-4D08-9ECD-597A508FAC1E}" srcId="{B1FA6929-DD73-40A9-A585-1692CED603F1}" destId="{93CD31A1-22C9-4976-9259-3E71DAD5D9C1}" srcOrd="2" destOrd="0" parTransId="{EA14DE12-963B-473C-8EF5-91B79D03132F}" sibTransId="{8DE0640F-80AB-4F80-9003-3458D8F3F3FF}"/>
    <dgm:cxn modelId="{74CA0A47-BAF4-47EA-906C-AE327D3E6DFD}" type="presOf" srcId="{93CD31A1-22C9-4976-9259-3E71DAD5D9C1}" destId="{86F75F0C-BB22-459C-98E0-8E1D41DDD7BE}" srcOrd="0" destOrd="0" presId="urn:microsoft.com/office/officeart/2018/2/layout/IconLabelList"/>
    <dgm:cxn modelId="{E606AB56-9BF7-45D9-BC50-D35B24054D0F}" type="presOf" srcId="{EAD152FE-79D1-4030-A2D5-A98E4B1E1503}" destId="{C5435C5D-CEE5-409C-A942-634663FB2EDB}" srcOrd="0" destOrd="0" presId="urn:microsoft.com/office/officeart/2018/2/layout/IconLabelList"/>
    <dgm:cxn modelId="{4D62C980-3F91-40F0-B867-C5D12159369C}" srcId="{B1FA6929-DD73-40A9-A585-1692CED603F1}" destId="{EAD152FE-79D1-4030-A2D5-A98E4B1E1503}" srcOrd="1" destOrd="0" parTransId="{7DF82491-83FF-450A-8EC9-8BA42D9661D5}" sibTransId="{F4656291-5465-4782-B21C-47C4382F104D}"/>
    <dgm:cxn modelId="{C70B77A8-0E49-469B-B8C4-4B0B3F0CEABF}" srcId="{B1FA6929-DD73-40A9-A585-1692CED603F1}" destId="{06C1D8F2-303D-4CCF-B729-A1BCFA46B620}" srcOrd="0" destOrd="0" parTransId="{CCDBB0AA-31B0-4819-B19C-DC97D03703D4}" sibTransId="{0A3255A2-4510-47F8-9BE7-41DC66BCDB05}"/>
    <dgm:cxn modelId="{8F035C78-F3F5-4D60-9365-92FF7880046B}" type="presParOf" srcId="{CEC7C0AC-021A-4E74-90BD-E7F599AA6EDD}" destId="{EC2EC970-2BE6-4E19-9F59-6F6B454703B5}" srcOrd="0" destOrd="0" presId="urn:microsoft.com/office/officeart/2018/2/layout/IconLabelList"/>
    <dgm:cxn modelId="{008EDD2E-EB6C-42D7-8706-1A554C8DAB5B}" type="presParOf" srcId="{EC2EC970-2BE6-4E19-9F59-6F6B454703B5}" destId="{D2071EDA-194C-4568-ADBB-89191BBD1FAE}" srcOrd="0" destOrd="0" presId="urn:microsoft.com/office/officeart/2018/2/layout/IconLabelList"/>
    <dgm:cxn modelId="{7CB0E38C-68FA-44BD-8E2A-614594D473C6}" type="presParOf" srcId="{EC2EC970-2BE6-4E19-9F59-6F6B454703B5}" destId="{B260DA72-9D44-4BD6-920F-7C44854D79B6}" srcOrd="1" destOrd="0" presId="urn:microsoft.com/office/officeart/2018/2/layout/IconLabelList"/>
    <dgm:cxn modelId="{6AD1CD20-16AA-4AC6-A380-3740B5C06E72}" type="presParOf" srcId="{EC2EC970-2BE6-4E19-9F59-6F6B454703B5}" destId="{E205F6DA-3F9B-4278-9925-D8C4FE998B6D}" srcOrd="2" destOrd="0" presId="urn:microsoft.com/office/officeart/2018/2/layout/IconLabelList"/>
    <dgm:cxn modelId="{4A084A49-3192-4E9E-AC79-369FFE2684E4}" type="presParOf" srcId="{CEC7C0AC-021A-4E74-90BD-E7F599AA6EDD}" destId="{544DF49F-D734-4BDC-8364-55B4FF26A172}" srcOrd="1" destOrd="0" presId="urn:microsoft.com/office/officeart/2018/2/layout/IconLabelList"/>
    <dgm:cxn modelId="{2F0AA38A-A22A-4C76-8725-1F5EB197EE1A}" type="presParOf" srcId="{CEC7C0AC-021A-4E74-90BD-E7F599AA6EDD}" destId="{8AB226B2-39F8-4EAA-B82F-3A7CC4395D33}" srcOrd="2" destOrd="0" presId="urn:microsoft.com/office/officeart/2018/2/layout/IconLabelList"/>
    <dgm:cxn modelId="{18AE0AE8-2B69-4ED0-8C5F-B07780E5C0E9}" type="presParOf" srcId="{8AB226B2-39F8-4EAA-B82F-3A7CC4395D33}" destId="{87FB77E1-7EE5-4D37-9247-C705CC605238}" srcOrd="0" destOrd="0" presId="urn:microsoft.com/office/officeart/2018/2/layout/IconLabelList"/>
    <dgm:cxn modelId="{322CE2BB-250D-47FF-8D2A-87D1E397D45D}" type="presParOf" srcId="{8AB226B2-39F8-4EAA-B82F-3A7CC4395D33}" destId="{FB4EE00E-CD23-4F27-A412-49D594381C58}" srcOrd="1" destOrd="0" presId="urn:microsoft.com/office/officeart/2018/2/layout/IconLabelList"/>
    <dgm:cxn modelId="{B8B2BFA6-1AA1-4EC4-A5B3-767B74DB5653}" type="presParOf" srcId="{8AB226B2-39F8-4EAA-B82F-3A7CC4395D33}" destId="{C5435C5D-CEE5-409C-A942-634663FB2EDB}" srcOrd="2" destOrd="0" presId="urn:microsoft.com/office/officeart/2018/2/layout/IconLabelList"/>
    <dgm:cxn modelId="{3EC7AC74-185E-4CF8-968F-1A80C268071F}" type="presParOf" srcId="{CEC7C0AC-021A-4E74-90BD-E7F599AA6EDD}" destId="{8B6F5F45-15F2-4422-B82E-F1363E3CEDEC}" srcOrd="3" destOrd="0" presId="urn:microsoft.com/office/officeart/2018/2/layout/IconLabelList"/>
    <dgm:cxn modelId="{BD854E99-669D-4AF7-B5D2-448A57DF15C0}" type="presParOf" srcId="{CEC7C0AC-021A-4E74-90BD-E7F599AA6EDD}" destId="{2F5294ED-6C4F-4FFF-A21D-C7D6A4A93163}" srcOrd="4" destOrd="0" presId="urn:microsoft.com/office/officeart/2018/2/layout/IconLabelList"/>
    <dgm:cxn modelId="{49C0AB23-3438-459D-A12B-54F3195FB2D3}" type="presParOf" srcId="{2F5294ED-6C4F-4FFF-A21D-C7D6A4A93163}" destId="{8E9C72E5-3A6B-4C0F-92AE-8F47765E0975}" srcOrd="0" destOrd="0" presId="urn:microsoft.com/office/officeart/2018/2/layout/IconLabelList"/>
    <dgm:cxn modelId="{D21EF58B-12D7-43B8-A5D5-D50D153C12E9}" type="presParOf" srcId="{2F5294ED-6C4F-4FFF-A21D-C7D6A4A93163}" destId="{93F0A115-37B6-4C52-846A-453CC89D88FD}" srcOrd="1" destOrd="0" presId="urn:microsoft.com/office/officeart/2018/2/layout/IconLabelList"/>
    <dgm:cxn modelId="{01774F2E-A1D5-4D92-AFC1-F2F20B8DF1E9}" type="presParOf" srcId="{2F5294ED-6C4F-4FFF-A21D-C7D6A4A93163}" destId="{86F75F0C-BB22-459C-98E0-8E1D41DDD7B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071EDA-194C-4568-ADBB-89191BBD1FAE}">
      <dsp:nvSpPr>
        <dsp:cNvPr id="0" name=""/>
        <dsp:cNvSpPr/>
      </dsp:nvSpPr>
      <dsp:spPr>
        <a:xfrm>
          <a:off x="427635" y="826245"/>
          <a:ext cx="695302" cy="695302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05F6DA-3F9B-4278-9925-D8C4FE998B6D}">
      <dsp:nvSpPr>
        <dsp:cNvPr id="0" name=""/>
        <dsp:cNvSpPr/>
      </dsp:nvSpPr>
      <dsp:spPr>
        <a:xfrm>
          <a:off x="2728" y="1842672"/>
          <a:ext cx="1545117" cy="11238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/>
            <a:t>Supervisa operaciones administrativas en centrales renovables y algunos aspectos de las térmicas.</a:t>
          </a:r>
          <a:endParaRPr lang="en-US" sz="1400" kern="1200"/>
        </a:p>
      </dsp:txBody>
      <dsp:txXfrm>
        <a:off x="2728" y="1842672"/>
        <a:ext cx="1545117" cy="1123831"/>
      </dsp:txXfrm>
    </dsp:sp>
    <dsp:sp modelId="{87FB77E1-7EE5-4D37-9247-C705CC605238}">
      <dsp:nvSpPr>
        <dsp:cNvPr id="0" name=""/>
        <dsp:cNvSpPr/>
      </dsp:nvSpPr>
      <dsp:spPr>
        <a:xfrm>
          <a:off x="2243148" y="826245"/>
          <a:ext cx="695302" cy="695302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435C5D-CEE5-409C-A942-634663FB2EDB}">
      <dsp:nvSpPr>
        <dsp:cNvPr id="0" name=""/>
        <dsp:cNvSpPr/>
      </dsp:nvSpPr>
      <dsp:spPr>
        <a:xfrm>
          <a:off x="1818241" y="1842672"/>
          <a:ext cx="1545117" cy="11238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/>
            <a:t>Administra flota vehicular, inventarios y contratos, asegurando la trazabilidad y eficiencia en la gestión de recursos.</a:t>
          </a:r>
          <a:endParaRPr lang="en-US" sz="1400" kern="1200"/>
        </a:p>
      </dsp:txBody>
      <dsp:txXfrm>
        <a:off x="1818241" y="1842672"/>
        <a:ext cx="1545117" cy="1123831"/>
      </dsp:txXfrm>
    </dsp:sp>
    <dsp:sp modelId="{8E9C72E5-3A6B-4C0F-92AE-8F47765E0975}">
      <dsp:nvSpPr>
        <dsp:cNvPr id="0" name=""/>
        <dsp:cNvSpPr/>
      </dsp:nvSpPr>
      <dsp:spPr>
        <a:xfrm>
          <a:off x="4058661" y="826245"/>
          <a:ext cx="695302" cy="695302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F75F0C-BB22-459C-98E0-8E1D41DDD7BE}">
      <dsp:nvSpPr>
        <dsp:cNvPr id="0" name=""/>
        <dsp:cNvSpPr/>
      </dsp:nvSpPr>
      <dsp:spPr>
        <a:xfrm>
          <a:off x="3633754" y="1842672"/>
          <a:ext cx="1545117" cy="11238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Facilita la adquisición oportuna de bienes y servicios,. manteniendo relación con proveedores</a:t>
          </a:r>
          <a:endParaRPr lang="en-US" sz="1400" kern="1200" dirty="0"/>
        </a:p>
      </dsp:txBody>
      <dsp:txXfrm>
        <a:off x="3633754" y="1842672"/>
        <a:ext cx="1545117" cy="11238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67C77-81A5-3744-89F3-7E17EF1ED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147176-5FFB-5A48-841B-76ED95EDFF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16399A-C3B4-8E42-A437-782959B4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5FA00-8599-6F49-A1AA-BFA954FB2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EFDB8-B4CA-EC46-92A2-3B75BAD82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991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25735-4CC2-404A-8092-EDB21A7A6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2E9E53-5586-5643-9B09-5D5FA0598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F468A-3209-CF44-9A0D-BA6397139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018016-06B6-E743-9B86-F06FD25BE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DFA62-2B95-3249-B33B-6DCA35EF8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18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184E2F-6F80-0C46-9099-1571C2234D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C7424F-3204-844D-8F70-50E8367F10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0A7F2-9F74-F74C-9AF9-25ED0E9B3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F32AF-7D76-C44D-A4F6-D981D74B1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86990-E226-2244-A212-414D3A808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264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DD3F4-E19A-5D40-AF17-ACA8454A8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55EE4-6C45-9C43-9E77-3834BEE594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12D54-DE71-C049-B6E0-2D06EE121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F3495-DFD5-E744-83F8-31357A448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49E3C-6ECE-EB46-AFD5-5E23A8D76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14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DFF9D-7CE2-604D-94D0-534DA0C85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61F7C2-CE70-0349-86D2-3B2A03FAC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7CA34-2C91-4C47-A8F7-A55C33734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9E16FF-5350-E848-BE74-6BAF9166A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70BB8-2939-8B45-98EB-97B419C0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43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C6C7A-4128-8C4E-9EE5-A5201EDCF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AFF842-F868-8449-AAEB-F6BA395029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5918F9-80F4-2240-99E7-7D06E2CA22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4A7DA4-8388-0646-BE06-F06CF02E3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A33B3E-41AE-5547-8D9C-A2E6BC04A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FD9D7D-95C3-9941-ACBD-5AB461503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14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D0B15-A1ED-E44E-BAF3-5B5C6613D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D6190C-26BC-1B44-8FC3-67CB390095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BBD12E-CC08-5E43-9F14-4B2752CD6E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3CB317-1FCF-8540-87B9-EFA80D2DC7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1201E3-11B2-B94B-B235-076F23A804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3DC97E-3943-6E42-9745-E51966EF9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E11DA5-2F18-0443-A4AB-67B9DB10F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F013DB-71E6-B143-B82F-787D7FCA8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58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2B826-5728-3246-B6E9-487C8434D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CD839-7F85-414A-ACDB-7C06DF05F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98BC49-13AD-2D46-BE7C-6464CD2FB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ACA857-80F6-D34E-9B7B-C7D9CAC43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739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99B6CA-B4B6-3643-BDE2-845264A9D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4B031A-DA41-894D-8F7B-D0AB43DDE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C7834B-3B50-C249-AE0B-667839038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724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2982A-2808-4848-B9E2-48B6BC6C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4DF62-648C-4047-BF67-C12D7CAC4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1FD028-CCA4-884B-BA16-F6F0B33876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779186-6FFF-6B49-822D-26C04ACD4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B6EB02-B94B-7744-8752-07B494425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D59BD5-613A-5344-8B8E-C6167FDF8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25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5ACF2-019E-2140-B527-EA5FE55F3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934693-B3DB-754A-AAC9-AB95FE39EC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04C17B-9628-D243-8EE5-4CCF7E571F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837F38-9EA7-9645-9011-03280B7F5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5695CC-FD27-2140-9EA9-89F4217D9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45B15-8BF4-5942-949B-1FA16D719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95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ACE9B3-7E0D-AF45-97F6-612619913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4B8D5D-B43A-B94C-A902-DF61E60ED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DA0F8-2591-C349-A8F7-5B0B556F02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46A37-CDDE-3E4C-B493-C70B8BB014B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C52D3-D022-D24E-B5B1-F203B41FBC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996E8-3FC8-7045-AF2D-0C2F8411F2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27E09-8E17-324A-A50D-C78A0ADF3E5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9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170A6-0E70-F943-8B67-C159A95E9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7725" y="744718"/>
            <a:ext cx="5807066" cy="4114769"/>
          </a:xfrm>
        </p:spPr>
        <p:txBody>
          <a:bodyPr>
            <a:noAutofit/>
          </a:bodyPr>
          <a:lstStyle/>
          <a:p>
            <a:pPr algn="l"/>
            <a:r>
              <a:rPr lang="es-ES" sz="4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MEJORA DE PROCESOS EN GESTIÓN DE INVENTARIOS Y FLOTA VEHICULAR EN TERRA ENERGÍA</a:t>
            </a:r>
            <a:endParaRPr lang="en-US" sz="4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CD9B5D-20A0-2C4D-AFD2-FE1319DE85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9234" y="5131049"/>
            <a:ext cx="6987160" cy="940144"/>
          </a:xfrm>
        </p:spPr>
        <p:txBody>
          <a:bodyPr>
            <a:normAutofit/>
          </a:bodyPr>
          <a:lstStyle/>
          <a:p>
            <a:pPr algn="l"/>
            <a:r>
              <a:rPr lang="es-HN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11851117       JOSE CARLOS GALLEGOS LOZANO</a:t>
            </a:r>
          </a:p>
        </p:txBody>
      </p:sp>
    </p:spTree>
    <p:extLst>
      <p:ext uri="{BB962C8B-B14F-4D97-AF65-F5344CB8AC3E}">
        <p14:creationId xmlns:p14="http://schemas.microsoft.com/office/powerpoint/2010/main" val="3784505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09D5BE-6A70-9BCE-F7C0-13AD375FE0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B2E0A-A309-0FFB-541E-B377187F9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60" y="313425"/>
            <a:ext cx="764145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GESTIÓN DE INVENTARIOS</a:t>
            </a:r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590FEE98-7E61-CDFE-6170-085A549121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49D382A5-83D2-2DFC-D20C-875B985176C2}"/>
              </a:ext>
            </a:extLst>
          </p:cNvPr>
          <p:cNvCxnSpPr/>
          <p:nvPr/>
        </p:nvCxnSpPr>
        <p:spPr>
          <a:xfrm>
            <a:off x="838200" y="1435510"/>
            <a:ext cx="10747342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image8.png" descr="Diagrama, Esquemático&#10;&#10;Descripción generada automáticamente">
            <a:extLst>
              <a:ext uri="{FF2B5EF4-FFF2-40B4-BE49-F238E27FC236}">
                <a16:creationId xmlns:a16="http://schemas.microsoft.com/office/drawing/2014/main" id="{1A3D8A4A-7AED-6FB4-04C4-81EC10D259C3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393371" y="1638988"/>
            <a:ext cx="9390743" cy="390546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033079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8D59E7-A4ED-C4F5-FF5A-E478C1D9D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D6E22-7E82-750C-457C-336702661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60" y="313425"/>
            <a:ext cx="764145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GESTIÓN DE INVENTARIOS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A8602-3886-2C0B-99D5-2607D8C09E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81065"/>
            <a:ext cx="10747342" cy="329586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000" b="1" dirty="0"/>
              <a:t>Estandarización del Proceso de Recepción de Inventario</a:t>
            </a:r>
          </a:p>
          <a:p>
            <a:pPr algn="just"/>
            <a:r>
              <a:rPr lang="es-ES" sz="2000" dirty="0"/>
              <a:t>Diseño de un flujograma con las etapas desde la recepción hasta el almacenamiento final.</a:t>
            </a:r>
          </a:p>
          <a:p>
            <a:pPr algn="just"/>
            <a:r>
              <a:rPr lang="es-ES" sz="2000" dirty="0"/>
              <a:t>Inspección inmediata tras desaduanaje, evitando problemas posteriores con proveedores.</a:t>
            </a:r>
          </a:p>
          <a:p>
            <a:pPr algn="just"/>
            <a:r>
              <a:rPr lang="es-ES" sz="2000" dirty="0"/>
              <a:t>Revisiones periódicas por Logística y Servicios para mantener el orden.</a:t>
            </a:r>
          </a:p>
          <a:p>
            <a:pPr algn="just"/>
            <a:endParaRPr lang="es-ES" sz="2000" dirty="0"/>
          </a:p>
          <a:p>
            <a:pPr marL="0" indent="0" algn="just">
              <a:buNone/>
            </a:pPr>
            <a:r>
              <a:rPr lang="es-ES" sz="2000" b="1" dirty="0"/>
              <a:t>Resultado esperado</a:t>
            </a:r>
            <a:r>
              <a:rPr lang="es-ES" sz="2000" dirty="0"/>
              <a:t>: Mayor control, organización y eficiencia en el manejo del inventario, asegurando la trazabilidad y reduciendo discrepancias.</a:t>
            </a:r>
            <a:endParaRPr lang="en-US" sz="2000" dirty="0"/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271AB552-A873-8950-67DD-5D976DFC1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734A061-8E34-65B2-3EFF-405A48A8AD6A}"/>
              </a:ext>
            </a:extLst>
          </p:cNvPr>
          <p:cNvCxnSpPr/>
          <p:nvPr/>
        </p:nvCxnSpPr>
        <p:spPr>
          <a:xfrm>
            <a:off x="838200" y="1435510"/>
            <a:ext cx="10747342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461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7985F2-58B6-6059-6378-C874B4394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D448C-1A29-303C-5E97-DE7DF7A77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60" y="313425"/>
            <a:ext cx="764145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GESTIÓN DE FLOTA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15EFA-B617-84E2-9CD8-CA32F8FDE3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81065"/>
            <a:ext cx="10747342" cy="1647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000" b="1" dirty="0"/>
              <a:t>Centralización de la Información</a:t>
            </a:r>
            <a:endParaRPr lang="es-E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/>
              <a:t>Consolidación de todas las bases de datos en un único sistema digital.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/>
              <a:t>Eliminación de registros duplicados y actualización de documentación vehicular.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/>
              <a:t>Clasificación de vehículos por empresa y registro de mantenimientos, asignaciones y kilometraje.</a:t>
            </a:r>
          </a:p>
          <a:p>
            <a:pPr marL="0" indent="0">
              <a:buNone/>
            </a:pPr>
            <a:endParaRPr lang="es-ES" sz="2000" dirty="0"/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A2970A9E-8BD8-556A-9A87-B9485A94E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6CE7407F-581B-3218-0F1A-8D8584F96D72}"/>
              </a:ext>
            </a:extLst>
          </p:cNvPr>
          <p:cNvCxnSpPr/>
          <p:nvPr/>
        </p:nvCxnSpPr>
        <p:spPr>
          <a:xfrm>
            <a:off x="838200" y="1435510"/>
            <a:ext cx="10747342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5" name="image2.png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4409D996-9125-CAFD-DCCF-39046E518B2F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746023" y="3528374"/>
            <a:ext cx="8680512" cy="23903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02849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82D8B9-0541-1B5A-6866-5D3B26D2B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8B285-F80E-8A85-86E6-02119A268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60" y="313425"/>
            <a:ext cx="764145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GESTIÓN DE FLOTA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5C2E9-2336-32D0-9728-0CBE652AD1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78339"/>
            <a:ext cx="4923971" cy="1647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000" b="1" dirty="0"/>
              <a:t>Desarrollo de Aplicación en PowerApps</a:t>
            </a:r>
          </a:p>
          <a:p>
            <a:r>
              <a:rPr lang="es-ES" sz="2000" dirty="0"/>
              <a:t>Validaciones automáticas para ingreso estandarizado de datos.</a:t>
            </a:r>
          </a:p>
          <a:p>
            <a:r>
              <a:rPr lang="es-ES" sz="2000" dirty="0"/>
              <a:t>Registro de mantenimientos, reportes de incidentes y reservas de vehículos.</a:t>
            </a:r>
          </a:p>
          <a:p>
            <a:r>
              <a:rPr lang="es-ES" sz="2000" dirty="0"/>
              <a:t>Supervisa y controla la flota en tiempo real.</a:t>
            </a:r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6F628F7E-4D59-2D91-A2A2-6E8AA9F7C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44FD06F6-49DF-2E8F-9E41-A9605EF564DA}"/>
              </a:ext>
            </a:extLst>
          </p:cNvPr>
          <p:cNvCxnSpPr/>
          <p:nvPr/>
        </p:nvCxnSpPr>
        <p:spPr>
          <a:xfrm>
            <a:off x="838200" y="1435510"/>
            <a:ext cx="10747342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FA4B32F9-7263-A7DB-2B43-53AE7547D1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6865" y="1638986"/>
            <a:ext cx="2383477" cy="424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75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5DE5EF-96A4-B061-CCE7-CDE3D3E70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66118-8F0F-64DB-216E-B2E662EE7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60" y="313425"/>
            <a:ext cx="764145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GESTIÓN DE FLOTA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3609B-A691-D98C-BD70-14031940AB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78340"/>
            <a:ext cx="10747342" cy="3675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000" b="1" dirty="0"/>
              <a:t>Desarrollo de Aplicación en PowerApps</a:t>
            </a:r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CF9DD777-2363-4FF5-C7C4-C87350A577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B53B257C-7F25-7DF0-FBBB-9AF56028B8D8}"/>
              </a:ext>
            </a:extLst>
          </p:cNvPr>
          <p:cNvCxnSpPr/>
          <p:nvPr/>
        </p:nvCxnSpPr>
        <p:spPr>
          <a:xfrm>
            <a:off x="838200" y="1435510"/>
            <a:ext cx="10747342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D53C4E6C-8D95-093E-26FA-527DDDE1E3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9482" y="2045894"/>
            <a:ext cx="2374241" cy="4184765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590C3ED9-CB31-4ABD-6226-2B35FDEFC6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2450" y="2045893"/>
            <a:ext cx="2374241" cy="4187535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A52052C3-927B-035F-9C13-1628A7A619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7973" y="1959794"/>
            <a:ext cx="2374241" cy="427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362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7CECA0-F922-C9A0-C74C-5A351E4A9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5F689-976A-8841-5486-0392E6628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60" y="313425"/>
            <a:ext cx="764145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GESTIÓN DE FLOTA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BEEE3-71F5-AD77-180E-6D7552CEE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78340"/>
            <a:ext cx="10747342" cy="3675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000" b="1" dirty="0"/>
              <a:t>Desarrollo de Aplicación en PowerApps</a:t>
            </a:r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DF7798FD-D4E1-D679-CA75-7CB7571A3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B278D397-7BE8-69BB-6BC0-6905C21A4E9B}"/>
              </a:ext>
            </a:extLst>
          </p:cNvPr>
          <p:cNvCxnSpPr/>
          <p:nvPr/>
        </p:nvCxnSpPr>
        <p:spPr>
          <a:xfrm>
            <a:off x="838200" y="1435510"/>
            <a:ext cx="10747342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B8660609-46A9-A2B6-6657-9E887DF2C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4267" y="2045895"/>
            <a:ext cx="2425474" cy="4266560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D1BC91D8-6CB0-A203-63EA-1505599A22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3681" y="2045894"/>
            <a:ext cx="2425474" cy="4217772"/>
          </a:xfrm>
          <a:prstGeom prst="rect">
            <a:avLst/>
          </a:prstGeom>
        </p:spPr>
      </p:pic>
      <p:pic>
        <p:nvPicPr>
          <p:cNvPr id="14" name="Picture 13" descr="A screenshot of a login box&#10;&#10;Description automatically generated">
            <a:extLst>
              <a:ext uri="{FF2B5EF4-FFF2-40B4-BE49-F238E27FC236}">
                <a16:creationId xmlns:a16="http://schemas.microsoft.com/office/drawing/2014/main" id="{DE6F9AAB-22B2-EE96-ED4F-F41798EC51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260" y="2045895"/>
            <a:ext cx="2366067" cy="4217772"/>
          </a:xfrm>
          <a:prstGeom prst="rect">
            <a:avLst/>
          </a:prstGeom>
        </p:spPr>
      </p:pic>
      <p:pic>
        <p:nvPicPr>
          <p:cNvPr id="16" name="Picture 15" descr="A screenshot of a phone&#10;&#10;Description automatically generated">
            <a:extLst>
              <a:ext uri="{FF2B5EF4-FFF2-40B4-BE49-F238E27FC236}">
                <a16:creationId xmlns:a16="http://schemas.microsoft.com/office/drawing/2014/main" id="{A2B64AF9-5DAB-2C2A-0EB2-61C1277AA4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2638" y="2086006"/>
            <a:ext cx="2103898" cy="372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88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67D5-B224-E143-9C6B-A94A9B8BC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C862E-EBA4-C443-BD4B-A3FB3959E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1164"/>
            <a:ext cx="10515600" cy="3243979"/>
          </a:xfrm>
        </p:spPr>
        <p:txBody>
          <a:bodyPr>
            <a:noAutofit/>
          </a:bodyPr>
          <a:lstStyle/>
          <a:p>
            <a:pPr algn="just"/>
            <a:r>
              <a:rPr lang="es-ES" sz="1800" dirty="0"/>
              <a:t>El diagnóstico de los procesos reveló áreas clave de mejora, como discrepancias en registros y dispersión de datos, lo que permitió implementar soluciones efectivas para la gestión de inventarios y flotas.</a:t>
            </a:r>
          </a:p>
          <a:p>
            <a:pPr algn="just"/>
            <a:r>
              <a:rPr lang="es-ES" sz="1800" dirty="0"/>
              <a:t>La creación de un protocolo estandarizado para la gestión de inventarios mejoró la organización y el control de los almacenes, asegurando una documentación precisa y un seguimiento efectivo.</a:t>
            </a:r>
          </a:p>
          <a:p>
            <a:pPr algn="just"/>
            <a:r>
              <a:rPr lang="es-ES" sz="1800" dirty="0"/>
              <a:t>La implementación de un sistema integrado para la gestión de flota e inventarios mejoró el control de los recursos, reduciendo discrepancias y garantizando una gestión más eficiente, lo que contribuyó a la sostenibilidad de la empresa.</a:t>
            </a:r>
          </a:p>
          <a:p>
            <a:pPr algn="just"/>
            <a:r>
              <a:rPr lang="es-ES" sz="1800" dirty="0"/>
              <a:t>El desarrollo de un sistema digital para la gestión de flotas consolidó la información en una base de datos precisa y accesible, mejorando la recolección de datos, la toma de decisiones y reduciendo la pérdida de información.</a:t>
            </a:r>
            <a:endParaRPr lang="en-US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4619E4F9-D490-8944-8906-55408E5D2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9BAC610-C23E-4E7B-A6EF-8068E350A60D}"/>
              </a:ext>
            </a:extLst>
          </p:cNvPr>
          <p:cNvCxnSpPr/>
          <p:nvPr/>
        </p:nvCxnSpPr>
        <p:spPr>
          <a:xfrm>
            <a:off x="838200" y="1435510"/>
            <a:ext cx="638851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655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67D5-B224-E143-9C6B-A94A9B8BC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/>
              <a:t>GENERALIDADES DE LA EMPRESA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C862E-EBA4-C443-BD4B-A3FB3959E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5181600" cy="39992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1800" b="1" dirty="0"/>
              <a:t>SOLUCIONES ENERGÉTICAS S.A. DE C.V. (SOLER)</a:t>
            </a:r>
            <a:endParaRPr lang="es-E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s-ES" sz="1800" dirty="0"/>
              <a:t>División de </a:t>
            </a:r>
            <a:r>
              <a:rPr lang="es-ES" sz="1800" b="1" dirty="0"/>
              <a:t>Terra Energía</a:t>
            </a:r>
            <a:r>
              <a:rPr lang="es-ES" sz="1800" dirty="0"/>
              <a:t>, enfocada en la generación de energía renovable en </a:t>
            </a:r>
            <a:r>
              <a:rPr lang="es-ES" sz="1800" b="1" dirty="0"/>
              <a:t>Centroamérica y Perú</a:t>
            </a:r>
            <a:r>
              <a:rPr lang="es-ES" sz="1800" dirty="0"/>
              <a:t> (hidroeléctrica, eólica y solar).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1800" dirty="0"/>
              <a:t>Compromiso con la </a:t>
            </a:r>
            <a:r>
              <a:rPr lang="es-ES" sz="1800" b="1" dirty="0"/>
              <a:t>sostenibilidad, eficiencia e innovación</a:t>
            </a:r>
            <a:r>
              <a:rPr lang="es-ES" sz="1800" dirty="0"/>
              <a:t>, bajo estándares ambientales, sociales y de gobernanza (ASG).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1800" b="1" dirty="0"/>
              <a:t>Terra Energía</a:t>
            </a:r>
            <a:r>
              <a:rPr lang="es-ES" sz="1800" dirty="0"/>
              <a:t> cuenta con </a:t>
            </a:r>
            <a:r>
              <a:rPr lang="es-ES" sz="1800" b="1" dirty="0"/>
              <a:t>+1050 MW de capacidad instalada</a:t>
            </a:r>
            <a:r>
              <a:rPr lang="es-ES" sz="1800" dirty="0"/>
              <a:t>, combinando fuentes térmicas y renovables para una mayor seguridad energética en la región.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b="15452"/>
          <a:stretch/>
        </p:blipFill>
        <p:spPr>
          <a:xfrm>
            <a:off x="7119999" y="1680451"/>
            <a:ext cx="4078927" cy="3464755"/>
          </a:xfrm>
        </p:spPr>
      </p:pic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4619E4F9-D490-8944-8906-55408E5D2A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9BAC610-C23E-4E7B-A6EF-8068E350A60D}"/>
              </a:ext>
            </a:extLst>
          </p:cNvPr>
          <p:cNvCxnSpPr>
            <a:cxnSpLocks/>
          </p:cNvCxnSpPr>
          <p:nvPr/>
        </p:nvCxnSpPr>
        <p:spPr>
          <a:xfrm>
            <a:off x="838200" y="1435510"/>
            <a:ext cx="763706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726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67D5-B224-E143-9C6B-A94A9B8BC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/>
              <a:t>DEPARTAMENTO DE LOGÍSTICA Y SERVICIOS</a:t>
            </a:r>
            <a:endParaRPr lang="en-US" dirty="0"/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E2A1A58E-A0BF-CEA5-5065-88B985F9A68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3574719"/>
              </p:ext>
            </p:extLst>
          </p:nvPr>
        </p:nvGraphicFramePr>
        <p:xfrm>
          <a:off x="838200" y="1690688"/>
          <a:ext cx="5181600" cy="3792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4619E4F9-D490-8944-8906-55408E5D2A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9BAC610-C23E-4E7B-A6EF-8068E350A60D}"/>
              </a:ext>
            </a:extLst>
          </p:cNvPr>
          <p:cNvCxnSpPr>
            <a:cxnSpLocks/>
          </p:cNvCxnSpPr>
          <p:nvPr/>
        </p:nvCxnSpPr>
        <p:spPr>
          <a:xfrm>
            <a:off x="838200" y="1435510"/>
            <a:ext cx="9961903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7" descr="A group of people in a garage&#10;&#10;Description automatically generated"/>
          <p:cNvPicPr>
            <a:picLocks noGrp="1" noChangeAspect="1"/>
          </p:cNvPicPr>
          <p:nvPr>
            <p:ph sz="half" idx="2"/>
          </p:nvPr>
        </p:nvPicPr>
        <p:blipFill>
          <a:blip r:embed="rId9"/>
          <a:srcRect/>
          <a:stretch/>
        </p:blipFill>
        <p:spPr>
          <a:xfrm>
            <a:off x="7536600" y="1690688"/>
            <a:ext cx="3263503" cy="3792750"/>
          </a:xfrm>
        </p:spPr>
      </p:pic>
    </p:spTree>
    <p:extLst>
      <p:ext uri="{BB962C8B-B14F-4D97-AF65-F5344CB8AC3E}">
        <p14:creationId xmlns:p14="http://schemas.microsoft.com/office/powerpoint/2010/main" val="814536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67D5-B224-E143-9C6B-A94A9B8BC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PLANTEAMIENTO DEL PROBLEMA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C862E-EBA4-C443-BD4B-A3FB3959E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80058"/>
            <a:ext cx="10515600" cy="29331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000" dirty="0"/>
              <a:t>La gestión del inventario y la flota vehicular en SOLER enfrenta desafíos debido a la falta de automatización y controles efectivos.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b="1" dirty="0"/>
              <a:t>Inventario:</a:t>
            </a:r>
            <a:r>
              <a:rPr lang="es-ES" sz="2000" dirty="0"/>
              <a:t> Existen discrepancias entre el stock físico y los registros en JDE1, ocasionadas por salidas no registradas y ausencia de códigos en algunos ítems, lo que afecta la precisión en la gestión de materiales.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b="1" dirty="0"/>
              <a:t>Flota Vehicular:</a:t>
            </a:r>
            <a:r>
              <a:rPr lang="es-ES" sz="2000" dirty="0"/>
              <a:t> La dependencia de procesos manuales genera información desactualizada e inconsistente, dificultando el control de los vehículos, la planificación de mantenimientos y la asignación eficiente de recursos.</a:t>
            </a:r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4619E4F9-D490-8944-8906-55408E5D2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9BAC610-C23E-4E7B-A6EF-8068E350A60D}"/>
              </a:ext>
            </a:extLst>
          </p:cNvPr>
          <p:cNvCxnSpPr>
            <a:cxnSpLocks/>
          </p:cNvCxnSpPr>
          <p:nvPr/>
        </p:nvCxnSpPr>
        <p:spPr>
          <a:xfrm>
            <a:off x="838200" y="1435510"/>
            <a:ext cx="7913914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946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67D5-B224-E143-9C6B-A94A9B8BC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60" y="313425"/>
            <a:ext cx="5449479" cy="1325563"/>
          </a:xfrm>
        </p:spPr>
        <p:txBody>
          <a:bodyPr>
            <a:normAutofit/>
          </a:bodyPr>
          <a:lstStyle/>
          <a:p>
            <a:r>
              <a:rPr lang="en-US" sz="4000" dirty="0"/>
              <a:t>OBJETIVOS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C862E-EBA4-C443-BD4B-A3FB3959E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45173"/>
            <a:ext cx="10747342" cy="3394484"/>
          </a:xfrm>
        </p:spPr>
        <p:txBody>
          <a:bodyPr>
            <a:noAutofit/>
          </a:bodyPr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r>
              <a:rPr lang="es-ES" sz="2000" b="0" i="0" u="none" strike="noStrike" baseline="0" dirty="0">
                <a:solidFill>
                  <a:srgbClr val="000000"/>
                </a:solidFill>
                <a:latin typeface="Segoe UI" panose="020B0502040204020203" pitchFamily="34" charset="0"/>
              </a:rPr>
              <a:t>Analizar el estado actual del control de inventarios y de la gestión de flota para identificar áreas de mejora en los procesos de adquisición, almacenamiento y asignación de bienes y servicios. </a:t>
            </a:r>
          </a:p>
          <a:p>
            <a:r>
              <a:rPr lang="es-ES" sz="2000" b="0" i="0" u="none" strike="noStrike" baseline="0" dirty="0">
                <a:solidFill>
                  <a:srgbClr val="000000"/>
                </a:solidFill>
                <a:latin typeface="Segoe UI" panose="020B0502040204020203" pitchFamily="34" charset="0"/>
              </a:rPr>
              <a:t>Diseñar un protocolo estandarizado para la gestión de inventarios que contemple la clasificación de materiales, el control de entradas y salidas, y la rotación de productos, asegurando una adecuada documentación y seguimiento. </a:t>
            </a:r>
          </a:p>
          <a:p>
            <a:r>
              <a:rPr lang="es-ES" sz="2000" b="0" i="0" u="none" strike="noStrike" baseline="0" dirty="0">
                <a:solidFill>
                  <a:srgbClr val="000000"/>
                </a:solidFill>
                <a:latin typeface="Segoe UI" panose="020B0502040204020203" pitchFamily="34" charset="0"/>
              </a:rPr>
              <a:t>Diseñar un sistema digital de gestión de flota que facilite la recolección de datos sobre el uso y mantenimiento de los vehículos, permitiendo la toma de decisiones.</a:t>
            </a:r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4619E4F9-D490-8944-8906-55408E5D2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9BAC610-C23E-4E7B-A6EF-8068E350A60D}"/>
              </a:ext>
            </a:extLst>
          </p:cNvPr>
          <p:cNvCxnSpPr>
            <a:cxnSpLocks/>
          </p:cNvCxnSpPr>
          <p:nvPr/>
        </p:nvCxnSpPr>
        <p:spPr>
          <a:xfrm>
            <a:off x="704260" y="1290367"/>
            <a:ext cx="2583543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191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67D5-B224-E143-9C6B-A94A9B8BC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60" y="313425"/>
            <a:ext cx="825105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ANÁLISIS DEL ESTADO ACTUAL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C862E-EBA4-C443-BD4B-A3FB3959E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014" y="1638988"/>
            <a:ext cx="10511972" cy="39921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000" b="1" dirty="0"/>
              <a:t>Inventario en Cuyamapa</a:t>
            </a:r>
            <a:endParaRPr lang="es-E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/>
              <a:t>Organización física adecuada, pero con desorden y falta de limpieza.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/>
              <a:t>Ítems sin códigos de identificación, afectando el registro y control.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/>
              <a:t>Materiales en mal estado almacenados incorrectamente.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/>
              <a:t>Clasificación por tipo y frecuencia de uso, pero con acumulación de artículos sin clasificar.</a:t>
            </a:r>
          </a:p>
          <a:p>
            <a:pPr marL="0" indent="0">
              <a:buNone/>
            </a:pPr>
            <a:endParaRPr lang="es-ES" sz="2000" dirty="0"/>
          </a:p>
          <a:p>
            <a:pPr marL="0" indent="0">
              <a:buNone/>
            </a:pPr>
            <a:r>
              <a:rPr lang="es-ES" sz="2000" b="1" dirty="0"/>
              <a:t>Gestión de Flota Vehicular</a:t>
            </a:r>
            <a:endParaRPr lang="es-E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/>
              <a:t>Falta de documentación completa en expedientes vehiculares.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/>
              <a:t>Registros desactualizados y sin una base de datos centralizada.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/>
              <a:t>Cumplimiento parcial de la política interna 03-Flo5-PO-21011.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/>
              <a:t>Dificultades en la trazabilidad y control de mantenimiento, kilometraje y asignación de vehículos.</a:t>
            </a:r>
          </a:p>
          <a:p>
            <a:pPr marL="0" indent="0">
              <a:buNone/>
            </a:pPr>
            <a:endParaRPr lang="es-ES" sz="2000" dirty="0"/>
          </a:p>
          <a:p>
            <a:pPr marL="0" indent="0" algn="just">
              <a:buNone/>
            </a:pP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4619E4F9-D490-8944-8906-55408E5D2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9BAC610-C23E-4E7B-A6EF-8068E350A60D}"/>
              </a:ext>
            </a:extLst>
          </p:cNvPr>
          <p:cNvCxnSpPr>
            <a:cxnSpLocks/>
          </p:cNvCxnSpPr>
          <p:nvPr/>
        </p:nvCxnSpPr>
        <p:spPr>
          <a:xfrm>
            <a:off x="838200" y="1435510"/>
            <a:ext cx="6447971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3693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3EA3672-41F9-3792-7132-A08FDB886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9B224-DB76-6A11-B677-673DBE012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ANÁLISIS DEL ESTADO ACTUAL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BFBF7-CB12-8C00-663F-BB70DE5D878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s-ES" sz="2000" dirty="0"/>
          </a:p>
          <a:p>
            <a:pPr marL="0" indent="0" algn="just">
              <a:buNone/>
            </a:pP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A223249B-2370-2382-D591-249390D85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80434AB-E639-A0BA-0383-7575BC65348A}"/>
              </a:ext>
            </a:extLst>
          </p:cNvPr>
          <p:cNvCxnSpPr>
            <a:cxnSpLocks/>
          </p:cNvCxnSpPr>
          <p:nvPr/>
        </p:nvCxnSpPr>
        <p:spPr>
          <a:xfrm>
            <a:off x="838200" y="1435510"/>
            <a:ext cx="6447971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" name="image4.png">
            <a:extLst>
              <a:ext uri="{FF2B5EF4-FFF2-40B4-BE49-F238E27FC236}">
                <a16:creationId xmlns:a16="http://schemas.microsoft.com/office/drawing/2014/main" id="{487AF8F1-6687-F2F6-4225-31F9EEC4AF11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341028" y="4825858"/>
            <a:ext cx="2357418" cy="11932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90CEA0-D723-37D4-C652-391B1FFBB4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582" y="4825859"/>
            <a:ext cx="2357418" cy="119326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47F506-9A0C-8267-CC4F-E95AC32CEE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1637533"/>
            <a:ext cx="9363075" cy="30670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27B584-964B-785E-205E-4144FC5BF8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10474" y="4825859"/>
            <a:ext cx="2578781" cy="99307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92436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67D5-B224-E143-9C6B-A94A9B8BC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60" y="313425"/>
            <a:ext cx="764145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GESTIÓN DE INVENTARIOS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C862E-EBA4-C443-BD4B-A3FB3959E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38988"/>
            <a:ext cx="5257800" cy="403609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000" b="1" dirty="0"/>
              <a:t>Implementación de Conteos Cíclicos</a:t>
            </a:r>
          </a:p>
          <a:p>
            <a:pPr algn="just"/>
            <a:r>
              <a:rPr lang="es-ES" sz="2000" dirty="0"/>
              <a:t>Verificación diaria de 5 ítems, priorizando materiales de alta rotación o valor (Clasificación ABC).</a:t>
            </a:r>
          </a:p>
          <a:p>
            <a:pPr algn="just"/>
            <a:r>
              <a:rPr lang="es-ES" sz="2000" dirty="0"/>
              <a:t>Mantiene registros actualizados sin interrumpir operaciones.</a:t>
            </a:r>
          </a:p>
          <a:p>
            <a:pPr algn="just"/>
            <a:r>
              <a:rPr lang="es-ES" sz="2000" dirty="0"/>
              <a:t>Reduce la necesidad de inventarios generales y permite detectar discrepancias a tiempo.</a:t>
            </a:r>
          </a:p>
          <a:p>
            <a:pPr algn="just"/>
            <a:r>
              <a:rPr lang="es-ES" sz="2000" dirty="0"/>
              <a:t>Limpieza mensual para preservar calidad y seguridad en los materiales.</a:t>
            </a:r>
          </a:p>
          <a:p>
            <a:pPr algn="just"/>
            <a:r>
              <a:rPr lang="es-ES" sz="2000" dirty="0"/>
              <a:t>Charlas informativas para el personal sobre responsabilidades y auditorías futuras.</a:t>
            </a:r>
            <a:endParaRPr lang="en-US" sz="2000" dirty="0"/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4619E4F9-D490-8944-8906-55408E5D2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9BAC610-C23E-4E7B-A6EF-8068E350A60D}"/>
              </a:ext>
            </a:extLst>
          </p:cNvPr>
          <p:cNvCxnSpPr/>
          <p:nvPr/>
        </p:nvCxnSpPr>
        <p:spPr>
          <a:xfrm>
            <a:off x="838200" y="1435510"/>
            <a:ext cx="10747342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C200071B-9175-8F1C-4E69-D72653A01D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8579" y="2761073"/>
            <a:ext cx="4906963" cy="169589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51657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ABFB64-FD9B-B58D-DD1C-0AC4AA3A4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A8B7A-39CA-7ACA-9811-C1827454B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60" y="313425"/>
            <a:ext cx="764145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GESTIÓN DE INVENTARIOS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AF7B8-D5E3-6EA7-A7C9-3DE3902F79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38988"/>
            <a:ext cx="5257800" cy="2671755"/>
          </a:xfrm>
        </p:spPr>
        <p:txBody>
          <a:bodyPr>
            <a:noAutofit/>
          </a:bodyPr>
          <a:lstStyle/>
          <a:p>
            <a:pPr algn="just"/>
            <a:r>
              <a:rPr lang="es-ES" sz="2000" b="1" dirty="0"/>
              <a:t>Uso de Fichas Manuales</a:t>
            </a:r>
          </a:p>
          <a:p>
            <a:pPr algn="just"/>
            <a:r>
              <a:rPr lang="es-ES" sz="2000" dirty="0"/>
              <a:t>Registro temporal de entradas y salidas cuando el sistema JDE1 no esté disponible.</a:t>
            </a:r>
          </a:p>
          <a:p>
            <a:pPr algn="just"/>
            <a:r>
              <a:rPr lang="es-ES" sz="2000" dirty="0"/>
              <a:t>Garantiza la trazabilidad y evita pérdida de información crítica.</a:t>
            </a:r>
          </a:p>
          <a:p>
            <a:pPr algn="just"/>
            <a:r>
              <a:rPr lang="es-ES" sz="2000" dirty="0"/>
              <a:t>Debe integrarse al sistema digital tan pronto como sea posible.</a:t>
            </a:r>
            <a:endParaRPr lang="en-US" sz="2000" dirty="0"/>
          </a:p>
        </p:txBody>
      </p:sp>
      <p:pic>
        <p:nvPicPr>
          <p:cNvPr id="4" name="Content Placeholder 6" descr="A picture containing icon&#10;&#10;Description automatically generated">
            <a:extLst>
              <a:ext uri="{FF2B5EF4-FFF2-40B4-BE49-F238E27FC236}">
                <a16:creationId xmlns:a16="http://schemas.microsoft.com/office/drawing/2014/main" id="{6092678C-CF16-1289-CB57-C3A0FA998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535" y="5964878"/>
            <a:ext cx="1544782" cy="34757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4994CCC7-2123-8849-EE66-9895ED6C9C42}"/>
              </a:ext>
            </a:extLst>
          </p:cNvPr>
          <p:cNvCxnSpPr/>
          <p:nvPr/>
        </p:nvCxnSpPr>
        <p:spPr>
          <a:xfrm>
            <a:off x="838200" y="1435510"/>
            <a:ext cx="10747342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blank table with numbers&#10;&#10;Description automatically generated with medium confidence">
            <a:extLst>
              <a:ext uri="{FF2B5EF4-FFF2-40B4-BE49-F238E27FC236}">
                <a16:creationId xmlns:a16="http://schemas.microsoft.com/office/drawing/2014/main" id="{46A9C422-CA43-7D81-9230-E2932C37F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1169" y="1638988"/>
            <a:ext cx="3138805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0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3763</TotalTime>
  <Words>872</Words>
  <Application>Microsoft Office PowerPoint</Application>
  <PresentationFormat>Panorámica</PresentationFormat>
  <Paragraphs>72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Office Theme</vt:lpstr>
      <vt:lpstr>MEJORA DE PROCESOS EN GESTIÓN DE INVENTARIOS Y FLOTA VEHICULAR EN TERRA ENERGÍA</vt:lpstr>
      <vt:lpstr>GENERALIDADES DE LA EMPRESA</vt:lpstr>
      <vt:lpstr>DEPARTAMENTO DE LOGÍSTICA Y SERVICIOS</vt:lpstr>
      <vt:lpstr>PLANTEAMIENTO DEL PROBLEMA</vt:lpstr>
      <vt:lpstr>OBJETIVOS</vt:lpstr>
      <vt:lpstr>ANÁLISIS DEL ESTADO ACTUAL</vt:lpstr>
      <vt:lpstr>ANÁLISIS DEL ESTADO ACTUAL</vt:lpstr>
      <vt:lpstr>GESTIÓN DE INVENTARIOS</vt:lpstr>
      <vt:lpstr>GESTIÓN DE INVENTARIOS</vt:lpstr>
      <vt:lpstr>GESTIÓN DE INVENTARIOS</vt:lpstr>
      <vt:lpstr>GESTIÓN DE INVENTARIOS</vt:lpstr>
      <vt:lpstr>GESTIÓN DE FLOTA</vt:lpstr>
      <vt:lpstr>GESTIÓN DE FLOTA</vt:lpstr>
      <vt:lpstr>GESTIÓN DE FLOTA</vt:lpstr>
      <vt:lpstr>GESTIÓN DE FLOTA</vt:lpstr>
      <vt:lpstr>CONCLUSIONES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INSERTE TÍTULO AQUÍ</dc:title>
  <dc:creator>JENNIFER DANIELA AGUILERA CASTILLO</dc:creator>
  <cp:lastModifiedBy>JOSE CARLOS GALLEGOS LOZANO</cp:lastModifiedBy>
  <cp:revision>27</cp:revision>
  <dcterms:created xsi:type="dcterms:W3CDTF">2021-01-27T23:19:03Z</dcterms:created>
  <dcterms:modified xsi:type="dcterms:W3CDTF">2025-02-12T15:58:03Z</dcterms:modified>
</cp:coreProperties>
</file>