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0.xml" ContentType="application/vnd.openxmlformats-officedocument.drawingml.chart+xml"/>
  <Override PartName="/word/charts/style30.xml" ContentType="application/vnd.ms-office.chartstyle+xml"/>
  <Override PartName="/word/charts/colors30.xml" ContentType="application/vnd.ms-office.chartcolorstyle+xml"/>
  <Override PartName="/word/charts/chart31.xml" ContentType="application/vnd.openxmlformats-officedocument.drawingml.chart+xml"/>
  <Override PartName="/word/charts/style31.xml" ContentType="application/vnd.ms-office.chartstyle+xml"/>
  <Override PartName="/word/charts/colors31.xml" ContentType="application/vnd.ms-office.chartcolorstyle+xml"/>
  <Override PartName="/word/charts/chart32.xml" ContentType="application/vnd.openxmlformats-officedocument.drawingml.chart+xml"/>
  <Override PartName="/word/charts/style32.xml" ContentType="application/vnd.ms-office.chartstyle+xml"/>
  <Override PartName="/word/charts/colors32.xml" ContentType="application/vnd.ms-office.chartcolorstyle+xml"/>
  <Override PartName="/word/charts/chart33.xml" ContentType="application/vnd.openxmlformats-officedocument.drawingml.chart+xml"/>
  <Override PartName="/word/charts/style33.xml" ContentType="application/vnd.ms-office.chartstyle+xml"/>
  <Override PartName="/word/charts/colors33.xml" ContentType="application/vnd.ms-office.chartcolorstyle+xml"/>
  <Override PartName="/word/charts/chart34.xml" ContentType="application/vnd.openxmlformats-officedocument.drawingml.chart+xml"/>
  <Override PartName="/word/charts/style34.xml" ContentType="application/vnd.ms-office.chartstyle+xml"/>
  <Override PartName="/word/charts/colors34.xml" ContentType="application/vnd.ms-office.chartcolorstyle+xml"/>
  <Override PartName="/word/charts/chart35.xml" ContentType="application/vnd.openxmlformats-officedocument.drawingml.chart+xml"/>
  <Override PartName="/word/charts/style35.xml" ContentType="application/vnd.ms-office.chartstyle+xml"/>
  <Override PartName="/word/charts/colors35.xml" ContentType="application/vnd.ms-office.chartcolorstyle+xml"/>
  <Override PartName="/word/charts/chart36.xml" ContentType="application/vnd.openxmlformats-officedocument.drawingml.chart+xml"/>
  <Override PartName="/word/charts/style36.xml" ContentType="application/vnd.ms-office.chartstyle+xml"/>
  <Override PartName="/word/charts/colors36.xml" ContentType="application/vnd.ms-office.chartcolorstyle+xml"/>
  <Override PartName="/word/charts/chart37.xml" ContentType="application/vnd.openxmlformats-officedocument.drawingml.chart+xml"/>
  <Override PartName="/word/charts/style37.xml" ContentType="application/vnd.ms-office.chartstyle+xml"/>
  <Override PartName="/word/charts/colors37.xml" ContentType="application/vnd.ms-office.chartcolorstyle+xml"/>
  <Override PartName="/word/charts/chart38.xml" ContentType="application/vnd.openxmlformats-officedocument.drawingml.chart+xml"/>
  <Override PartName="/word/charts/style38.xml" ContentType="application/vnd.ms-office.chartstyle+xml"/>
  <Override PartName="/word/charts/colors38.xml" ContentType="application/vnd.ms-office.chartcolorstyle+xml"/>
  <Override PartName="/word/charts/chart39.xml" ContentType="application/vnd.openxmlformats-officedocument.drawingml.chart+xml"/>
  <Override PartName="/word/charts/style39.xml" ContentType="application/vnd.ms-office.chartstyle+xml"/>
  <Override PartName="/word/charts/colors39.xml" ContentType="application/vnd.ms-office.chartcolorstyle+xml"/>
  <Override PartName="/word/charts/chart40.xml" ContentType="application/vnd.openxmlformats-officedocument.drawingml.chart+xml"/>
  <Override PartName="/word/charts/style40.xml" ContentType="application/vnd.ms-office.chartstyle+xml"/>
  <Override PartName="/word/charts/colors40.xml" ContentType="application/vnd.ms-office.chartcolorstyle+xml"/>
  <Override PartName="/word/charts/chart41.xml" ContentType="application/vnd.openxmlformats-officedocument.drawingml.chart+xml"/>
  <Override PartName="/word/charts/style41.xml" ContentType="application/vnd.ms-office.chartstyle+xml"/>
  <Override PartName="/word/charts/colors41.xml" ContentType="application/vnd.ms-office.chartcolorstyle+xml"/>
  <Override PartName="/word/charts/chart42.xml" ContentType="application/vnd.openxmlformats-officedocument.drawingml.chart+xml"/>
  <Override PartName="/word/charts/style42.xml" ContentType="application/vnd.ms-office.chartstyle+xml"/>
  <Override PartName="/word/charts/colors42.xml" ContentType="application/vnd.ms-office.chartcolorstyle+xml"/>
  <Override PartName="/word/charts/chart43.xml" ContentType="application/vnd.openxmlformats-officedocument.drawingml.chart+xml"/>
  <Override PartName="/word/charts/style43.xml" ContentType="application/vnd.ms-office.chartstyle+xml"/>
  <Override PartName="/word/charts/colors43.xml" ContentType="application/vnd.ms-office.chartcolorstyle+xml"/>
  <Override PartName="/word/charts/chart44.xml" ContentType="application/vnd.openxmlformats-officedocument.drawingml.chart+xml"/>
  <Override PartName="/word/charts/style44.xml" ContentType="application/vnd.ms-office.chartstyle+xml"/>
  <Override PartName="/word/charts/colors44.xml" ContentType="application/vnd.ms-office.chartcolorstyle+xml"/>
  <Override PartName="/word/charts/chart45.xml" ContentType="application/vnd.openxmlformats-officedocument.drawingml.chart+xml"/>
  <Override PartName="/word/charts/style45.xml" ContentType="application/vnd.ms-office.chartstyle+xml"/>
  <Override PartName="/word/charts/colors45.xml" ContentType="application/vnd.ms-office.chartcolorstyl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A9DFCF9" w14:textId="7EFE17D5" w:rsidR="007D5C9B" w:rsidRDefault="00957657" w:rsidP="007D5C9B">
      <w:pPr>
        <w:ind w:left="2336"/>
        <w:rPr>
          <w:rFonts w:ascii="Times New Roman" w:eastAsia="Times New Roman" w:hAnsi="Times New Roman" w:cs="Times New Roman"/>
          <w:sz w:val="20"/>
          <w:szCs w:val="20"/>
        </w:rPr>
      </w:pPr>
      <w:bookmarkStart w:id="0" w:name="_Hlk153481555"/>
      <w:bookmarkEnd w:id="0"/>
      <w:r>
        <w:rPr>
          <w:noProof/>
          <w:lang w:val="es-HN" w:eastAsia="es-HN"/>
        </w:rPr>
        <w:drawing>
          <wp:inline distT="0" distB="0" distL="0" distR="0" wp14:anchorId="6EA61D1D" wp14:editId="7EFE5B36">
            <wp:extent cx="2823882" cy="640080"/>
            <wp:effectExtent l="0" t="0" r="0" b="7620"/>
            <wp:docPr id="1" name="Imagen 1" descr="UNITEC a col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UNITEC a color"/>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2823882" cy="640080"/>
                    </a:xfrm>
                    <a:prstGeom prst="rect">
                      <a:avLst/>
                    </a:prstGeom>
                    <a:noFill/>
                    <a:ln>
                      <a:noFill/>
                    </a:ln>
                  </pic:spPr>
                </pic:pic>
              </a:graphicData>
            </a:graphic>
          </wp:inline>
        </w:drawing>
      </w:r>
    </w:p>
    <w:p w14:paraId="69FE9DCB" w14:textId="77777777" w:rsidR="007D5C9B" w:rsidRDefault="007D5C9B" w:rsidP="007D5C9B">
      <w:pPr>
        <w:rPr>
          <w:rFonts w:ascii="Times New Roman" w:eastAsia="Times New Roman" w:hAnsi="Times New Roman" w:cs="Times New Roman"/>
          <w:sz w:val="20"/>
          <w:szCs w:val="20"/>
        </w:rPr>
      </w:pPr>
    </w:p>
    <w:p w14:paraId="67F85D92" w14:textId="77777777" w:rsidR="007D5C9B" w:rsidRDefault="007D5C9B" w:rsidP="007D5C9B">
      <w:pPr>
        <w:spacing w:before="1"/>
        <w:rPr>
          <w:rFonts w:ascii="Times New Roman" w:eastAsia="Times New Roman" w:hAnsi="Times New Roman" w:cs="Times New Roman"/>
          <w:sz w:val="18"/>
          <w:szCs w:val="18"/>
        </w:rPr>
      </w:pPr>
    </w:p>
    <w:p w14:paraId="3E2A884D" w14:textId="77777777" w:rsidR="007D5C9B" w:rsidRPr="00F25F2B" w:rsidRDefault="007D5C9B" w:rsidP="007D5C9B">
      <w:pPr>
        <w:jc w:val="center"/>
        <w:rPr>
          <w:rFonts w:ascii="Times New Roman" w:hAnsi="Times New Roman" w:cs="Times New Roman"/>
          <w:b/>
          <w:sz w:val="32"/>
          <w:szCs w:val="32"/>
          <w:lang w:val="es-HN"/>
        </w:rPr>
      </w:pPr>
      <w:r w:rsidRPr="00F25F2B">
        <w:rPr>
          <w:rFonts w:ascii="Times New Roman" w:hAnsi="Times New Roman" w:cs="Times New Roman"/>
          <w:b/>
          <w:sz w:val="32"/>
          <w:szCs w:val="32"/>
          <w:lang w:val="es-HN"/>
        </w:rPr>
        <w:t>FACULTAD DE</w:t>
      </w:r>
      <w:r w:rsidRPr="00F25F2B">
        <w:rPr>
          <w:rFonts w:ascii="Times New Roman" w:hAnsi="Times New Roman" w:cs="Times New Roman"/>
          <w:b/>
          <w:spacing w:val="-6"/>
          <w:sz w:val="32"/>
          <w:szCs w:val="32"/>
          <w:lang w:val="es-HN"/>
        </w:rPr>
        <w:t xml:space="preserve"> </w:t>
      </w:r>
      <w:r w:rsidRPr="00F25F2B">
        <w:rPr>
          <w:rFonts w:ascii="Times New Roman" w:hAnsi="Times New Roman" w:cs="Times New Roman"/>
          <w:b/>
          <w:sz w:val="32"/>
          <w:szCs w:val="32"/>
          <w:lang w:val="es-HN"/>
        </w:rPr>
        <w:t>POSTGRADO</w:t>
      </w:r>
    </w:p>
    <w:p w14:paraId="00BBB8C9" w14:textId="4304C69D" w:rsidR="007D5C9B" w:rsidRDefault="007D5C9B" w:rsidP="007D5C9B">
      <w:pPr>
        <w:jc w:val="center"/>
        <w:rPr>
          <w:rFonts w:ascii="Times New Roman" w:hAnsi="Times New Roman" w:cs="Times New Roman"/>
          <w:b/>
          <w:sz w:val="32"/>
          <w:szCs w:val="32"/>
          <w:lang w:val="es-HN"/>
        </w:rPr>
      </w:pPr>
      <w:r>
        <w:rPr>
          <w:rFonts w:ascii="Times New Roman" w:hAnsi="Times New Roman" w:cs="Times New Roman"/>
          <w:b/>
          <w:sz w:val="32"/>
          <w:szCs w:val="32"/>
          <w:lang w:val="es-HN"/>
        </w:rPr>
        <w:t>T</w:t>
      </w:r>
      <w:r w:rsidR="00B82183">
        <w:rPr>
          <w:rFonts w:ascii="Times New Roman" w:hAnsi="Times New Roman" w:cs="Times New Roman"/>
          <w:b/>
          <w:sz w:val="32"/>
          <w:szCs w:val="32"/>
          <w:lang w:val="es-HN"/>
        </w:rPr>
        <w:t>ESIS DE POSTGRADO</w:t>
      </w:r>
    </w:p>
    <w:p w14:paraId="3CAC9D15" w14:textId="77777777" w:rsidR="00F11352" w:rsidRPr="00F25F2B" w:rsidRDefault="00F11352" w:rsidP="007D5C9B">
      <w:pPr>
        <w:jc w:val="center"/>
        <w:rPr>
          <w:rFonts w:ascii="Times New Roman" w:hAnsi="Times New Roman" w:cs="Times New Roman"/>
          <w:b/>
          <w:bCs/>
          <w:sz w:val="32"/>
          <w:szCs w:val="32"/>
          <w:lang w:val="es-HN"/>
        </w:rPr>
      </w:pPr>
    </w:p>
    <w:p w14:paraId="28352C68" w14:textId="4306770A" w:rsidR="00B13D65" w:rsidRDefault="003E7515" w:rsidP="00B13D65">
      <w:pPr>
        <w:spacing w:before="8"/>
        <w:jc w:val="center"/>
        <w:rPr>
          <w:rFonts w:ascii="Times New Roman" w:hAnsi="Times New Roman" w:cs="Times New Roman"/>
          <w:b/>
          <w:sz w:val="32"/>
          <w:lang w:val="es-HN"/>
        </w:rPr>
      </w:pPr>
      <w:r w:rsidRPr="003E7515">
        <w:rPr>
          <w:rFonts w:ascii="Times New Roman" w:hAnsi="Times New Roman" w:cs="Times New Roman"/>
          <w:b/>
          <w:sz w:val="32"/>
          <w:lang w:val="es-HN"/>
        </w:rPr>
        <w:t>MODELO PREDICTIVO DEL COMPORTAMIENTO DE LA CUENTA TOTAL ACTIVO DE LOS BALANCES GENERALES DE LOS BANCOS COMERCIALES DE HONDURAS DEL PERIODO ENERO A SEPTIEMBRE 2023</w:t>
      </w:r>
    </w:p>
    <w:p w14:paraId="08E67F49" w14:textId="77777777" w:rsidR="00B13D65" w:rsidRPr="006F4460" w:rsidRDefault="00B13D65" w:rsidP="007D5C9B">
      <w:pPr>
        <w:spacing w:before="8"/>
        <w:rPr>
          <w:rFonts w:ascii="Times New Roman" w:eastAsia="Times New Roman" w:hAnsi="Times New Roman" w:cs="Times New Roman"/>
          <w:sz w:val="20"/>
          <w:szCs w:val="20"/>
          <w:lang w:val="es-HN"/>
        </w:rPr>
      </w:pPr>
    </w:p>
    <w:p w14:paraId="5EE34B9A" w14:textId="77777777" w:rsidR="007D5C9B" w:rsidRPr="001812C5" w:rsidRDefault="007D5C9B" w:rsidP="007D5C9B">
      <w:pPr>
        <w:jc w:val="center"/>
        <w:rPr>
          <w:rFonts w:ascii="Times New Roman" w:hAnsi="Times New Roman" w:cs="Times New Roman"/>
          <w:b/>
          <w:sz w:val="32"/>
          <w:szCs w:val="32"/>
          <w:lang w:val="es-HN"/>
        </w:rPr>
      </w:pPr>
      <w:r w:rsidRPr="00F25F2B">
        <w:rPr>
          <w:rFonts w:ascii="Times New Roman" w:hAnsi="Times New Roman" w:cs="Times New Roman"/>
          <w:b/>
          <w:sz w:val="32"/>
          <w:szCs w:val="32"/>
          <w:lang w:val="es-HN"/>
        </w:rPr>
        <w:t>SUSTENTADO POR:</w:t>
      </w:r>
    </w:p>
    <w:p w14:paraId="50D83759" w14:textId="77777777" w:rsidR="007D5C9B" w:rsidRPr="006F4460" w:rsidRDefault="007D5C9B" w:rsidP="007D5C9B">
      <w:pPr>
        <w:spacing w:before="1"/>
        <w:rPr>
          <w:rFonts w:ascii="Times New Roman" w:eastAsia="Times New Roman" w:hAnsi="Times New Roman" w:cs="Times New Roman"/>
          <w:b/>
          <w:bCs/>
          <w:sz w:val="47"/>
          <w:szCs w:val="47"/>
          <w:lang w:val="es-HN"/>
        </w:rPr>
      </w:pPr>
    </w:p>
    <w:p w14:paraId="1529CBEC" w14:textId="78C37173" w:rsidR="00A63A8F" w:rsidRDefault="00A63A8F" w:rsidP="00A63A8F">
      <w:pPr>
        <w:ind w:left="557" w:right="393"/>
        <w:jc w:val="center"/>
        <w:rPr>
          <w:rFonts w:ascii="Times New Roman" w:hAnsi="Times New Roman"/>
          <w:b/>
          <w:sz w:val="32"/>
          <w:szCs w:val="32"/>
          <w:lang w:val="es-HN"/>
        </w:rPr>
      </w:pPr>
      <w:r>
        <w:rPr>
          <w:rFonts w:ascii="Times New Roman" w:hAnsi="Times New Roman"/>
          <w:b/>
          <w:sz w:val="32"/>
          <w:szCs w:val="32"/>
          <w:lang w:val="es-HN"/>
        </w:rPr>
        <w:t>ELIAS ARIEL ORTÍZ FLORES</w:t>
      </w:r>
    </w:p>
    <w:p w14:paraId="11D80ECC" w14:textId="77777777" w:rsidR="00463E68" w:rsidRDefault="00463E68" w:rsidP="00463E68">
      <w:pPr>
        <w:ind w:left="557" w:right="393"/>
        <w:jc w:val="center"/>
        <w:rPr>
          <w:rFonts w:ascii="Times New Roman" w:hAnsi="Times New Roman"/>
          <w:b/>
          <w:sz w:val="32"/>
          <w:szCs w:val="32"/>
          <w:lang w:val="es-HN"/>
        </w:rPr>
      </w:pPr>
      <w:r>
        <w:rPr>
          <w:rFonts w:ascii="Times New Roman" w:hAnsi="Times New Roman"/>
          <w:b/>
          <w:sz w:val="32"/>
          <w:szCs w:val="32"/>
          <w:lang w:val="es-HN"/>
        </w:rPr>
        <w:t>KERLIM ESCARLETH VARELA PALMA</w:t>
      </w:r>
    </w:p>
    <w:p w14:paraId="7416501D" w14:textId="77777777" w:rsidR="007D5C9B" w:rsidRPr="006F4460" w:rsidRDefault="007D5C9B" w:rsidP="007D5C9B">
      <w:pPr>
        <w:rPr>
          <w:rFonts w:ascii="Times New Roman" w:eastAsia="Times New Roman" w:hAnsi="Times New Roman" w:cs="Times New Roman"/>
          <w:lang w:val="es-HN"/>
        </w:rPr>
      </w:pPr>
    </w:p>
    <w:p w14:paraId="170C5CE7" w14:textId="77777777" w:rsidR="007D5C9B" w:rsidRPr="00F25F2B" w:rsidRDefault="007D5C9B" w:rsidP="007D5C9B">
      <w:pPr>
        <w:jc w:val="center"/>
        <w:rPr>
          <w:rFonts w:ascii="Times New Roman" w:hAnsi="Times New Roman" w:cs="Times New Roman"/>
          <w:b/>
          <w:sz w:val="32"/>
          <w:szCs w:val="32"/>
          <w:lang w:val="es-HN"/>
        </w:rPr>
      </w:pPr>
    </w:p>
    <w:p w14:paraId="5054C0D7" w14:textId="77777777" w:rsidR="007D5C9B" w:rsidRPr="00F25F2B" w:rsidRDefault="007D5C9B" w:rsidP="007D5C9B">
      <w:pPr>
        <w:jc w:val="center"/>
        <w:rPr>
          <w:rFonts w:ascii="Times New Roman" w:hAnsi="Times New Roman" w:cs="Times New Roman"/>
          <w:b/>
          <w:sz w:val="32"/>
          <w:szCs w:val="32"/>
          <w:lang w:val="es-HN"/>
        </w:rPr>
      </w:pPr>
      <w:r w:rsidRPr="00F25F2B">
        <w:rPr>
          <w:rFonts w:ascii="Times New Roman" w:hAnsi="Times New Roman" w:cs="Times New Roman"/>
          <w:b/>
          <w:sz w:val="32"/>
          <w:szCs w:val="32"/>
          <w:lang w:val="es-HN"/>
        </w:rPr>
        <w:t>PREVIA INVESTIDURA AL TÍTULO DE</w:t>
      </w:r>
    </w:p>
    <w:p w14:paraId="5E76D76A" w14:textId="77777777" w:rsidR="007D5C9B" w:rsidRPr="006F4460" w:rsidRDefault="007D5C9B" w:rsidP="007D5C9B">
      <w:pPr>
        <w:spacing w:before="4"/>
        <w:rPr>
          <w:rFonts w:ascii="Times New Roman" w:eastAsia="Times New Roman" w:hAnsi="Times New Roman" w:cs="Times New Roman"/>
          <w:b/>
          <w:bCs/>
          <w:sz w:val="47"/>
          <w:szCs w:val="47"/>
          <w:lang w:val="es-HN"/>
        </w:rPr>
      </w:pPr>
    </w:p>
    <w:p w14:paraId="1032D926" w14:textId="77777777" w:rsidR="007D5C9B" w:rsidRDefault="007D5C9B" w:rsidP="007D5C9B">
      <w:pPr>
        <w:ind w:left="557" w:right="388"/>
        <w:jc w:val="center"/>
        <w:rPr>
          <w:rFonts w:ascii="Times New Roman" w:hAnsi="Times New Roman"/>
          <w:b/>
          <w:sz w:val="32"/>
          <w:lang w:val="es-HN"/>
        </w:rPr>
      </w:pPr>
      <w:r w:rsidRPr="00F25F2B">
        <w:rPr>
          <w:rFonts w:ascii="Times New Roman" w:hAnsi="Times New Roman" w:cs="Times New Roman"/>
          <w:b/>
          <w:sz w:val="32"/>
          <w:szCs w:val="32"/>
          <w:lang w:val="es-HN"/>
        </w:rPr>
        <w:t>MÁSTER EN</w:t>
      </w:r>
      <w:r w:rsidRPr="006F4460">
        <w:rPr>
          <w:rFonts w:ascii="Times New Roman" w:hAnsi="Times New Roman"/>
          <w:b/>
          <w:sz w:val="32"/>
          <w:lang w:val="es-HN"/>
        </w:rPr>
        <w:t xml:space="preserve"> </w:t>
      </w:r>
    </w:p>
    <w:p w14:paraId="09C13FE7" w14:textId="622F84A0" w:rsidR="007D5C9B" w:rsidRPr="007D5C9B" w:rsidRDefault="00FF0740" w:rsidP="007D5C9B">
      <w:pPr>
        <w:ind w:left="557" w:right="388"/>
        <w:jc w:val="center"/>
        <w:rPr>
          <w:rFonts w:ascii="Times New Roman" w:eastAsia="Times New Roman" w:hAnsi="Times New Roman" w:cs="Times New Roman"/>
          <w:b/>
          <w:sz w:val="32"/>
          <w:szCs w:val="32"/>
          <w:lang w:val="es-HN"/>
        </w:rPr>
      </w:pPr>
      <w:r>
        <w:rPr>
          <w:rFonts w:ascii="Times New Roman" w:hAnsi="Times New Roman"/>
          <w:b/>
          <w:sz w:val="32"/>
          <w:szCs w:val="32"/>
          <w:lang w:val="es-HN"/>
        </w:rPr>
        <w:t>ANALÍTICA DE NEGOCIOS</w:t>
      </w:r>
    </w:p>
    <w:p w14:paraId="55BD4421" w14:textId="77777777" w:rsidR="007D5C9B" w:rsidRPr="006F4460" w:rsidRDefault="007D5C9B" w:rsidP="007D5C9B">
      <w:pPr>
        <w:rPr>
          <w:rFonts w:ascii="Times New Roman" w:eastAsia="Times New Roman" w:hAnsi="Times New Roman" w:cs="Times New Roman"/>
          <w:sz w:val="32"/>
          <w:szCs w:val="32"/>
          <w:lang w:val="es-HN"/>
        </w:rPr>
      </w:pPr>
    </w:p>
    <w:p w14:paraId="58EB7D34" w14:textId="77777777" w:rsidR="007D5C9B" w:rsidRPr="006F4460" w:rsidRDefault="007D5C9B" w:rsidP="007D5C9B">
      <w:pPr>
        <w:rPr>
          <w:rFonts w:ascii="Times New Roman" w:eastAsia="Times New Roman" w:hAnsi="Times New Roman" w:cs="Times New Roman"/>
          <w:sz w:val="32"/>
          <w:szCs w:val="32"/>
          <w:lang w:val="es-HN"/>
        </w:rPr>
      </w:pPr>
    </w:p>
    <w:p w14:paraId="5D2F1E36" w14:textId="77777777" w:rsidR="007D5C9B" w:rsidRDefault="007D5C9B" w:rsidP="007D5C9B">
      <w:pPr>
        <w:rPr>
          <w:rFonts w:ascii="Times New Roman" w:eastAsia="Times New Roman" w:hAnsi="Times New Roman" w:cs="Times New Roman"/>
          <w:sz w:val="32"/>
          <w:szCs w:val="32"/>
          <w:lang w:val="es-HN"/>
        </w:rPr>
      </w:pPr>
    </w:p>
    <w:p w14:paraId="529C168A" w14:textId="77777777" w:rsidR="00B13D65" w:rsidRDefault="00B13D65" w:rsidP="007D5C9B">
      <w:pPr>
        <w:rPr>
          <w:rFonts w:ascii="Times New Roman" w:eastAsia="Times New Roman" w:hAnsi="Times New Roman" w:cs="Times New Roman"/>
          <w:sz w:val="32"/>
          <w:szCs w:val="32"/>
          <w:lang w:val="es-HN"/>
        </w:rPr>
      </w:pPr>
    </w:p>
    <w:p w14:paraId="735DB151" w14:textId="77777777" w:rsidR="00B13D65" w:rsidRPr="002A6AAB" w:rsidRDefault="00B13D65" w:rsidP="007D5C9B">
      <w:pPr>
        <w:rPr>
          <w:rFonts w:ascii="Times New Roman" w:eastAsia="Times New Roman" w:hAnsi="Times New Roman" w:cs="Times New Roman"/>
          <w:sz w:val="32"/>
          <w:szCs w:val="32"/>
          <w:lang w:val="es-HN"/>
        </w:rPr>
      </w:pPr>
    </w:p>
    <w:p w14:paraId="7ABEC460" w14:textId="77777777" w:rsidR="00B13D65" w:rsidRDefault="00B13D65" w:rsidP="007D5C9B">
      <w:pPr>
        <w:rPr>
          <w:rFonts w:ascii="Times New Roman" w:eastAsia="Times New Roman" w:hAnsi="Times New Roman" w:cs="Times New Roman"/>
          <w:sz w:val="32"/>
          <w:szCs w:val="32"/>
          <w:lang w:val="es-HN"/>
        </w:rPr>
      </w:pPr>
    </w:p>
    <w:p w14:paraId="29EF085E" w14:textId="77777777" w:rsidR="00B13D65" w:rsidRDefault="00B13D65" w:rsidP="007D5C9B">
      <w:pPr>
        <w:rPr>
          <w:rFonts w:ascii="Times New Roman" w:eastAsia="Times New Roman" w:hAnsi="Times New Roman" w:cs="Times New Roman"/>
          <w:sz w:val="32"/>
          <w:szCs w:val="32"/>
          <w:lang w:val="es-HN"/>
        </w:rPr>
      </w:pPr>
    </w:p>
    <w:p w14:paraId="51417420" w14:textId="77777777" w:rsidR="00B13D65" w:rsidRPr="006F4460" w:rsidRDefault="00B13D65" w:rsidP="007D5C9B">
      <w:pPr>
        <w:rPr>
          <w:rFonts w:ascii="Times New Roman" w:eastAsia="Times New Roman" w:hAnsi="Times New Roman" w:cs="Times New Roman"/>
          <w:sz w:val="32"/>
          <w:szCs w:val="32"/>
          <w:lang w:val="es-HN"/>
        </w:rPr>
      </w:pPr>
    </w:p>
    <w:p w14:paraId="73A6F427" w14:textId="77777777" w:rsidR="007D5C9B" w:rsidRPr="007D5C9B" w:rsidRDefault="007D5C9B" w:rsidP="007D5C9B">
      <w:pPr>
        <w:spacing w:before="7"/>
        <w:rPr>
          <w:rFonts w:ascii="Times New Roman" w:eastAsia="Times New Roman" w:hAnsi="Times New Roman" w:cs="Times New Roman"/>
          <w:sz w:val="30"/>
          <w:szCs w:val="30"/>
          <w:lang w:val="es-HN"/>
        </w:rPr>
      </w:pPr>
    </w:p>
    <w:p w14:paraId="66F163A4" w14:textId="6CFE7A4C" w:rsidR="007D5C9B" w:rsidRPr="007D5C9B" w:rsidRDefault="00492EB5" w:rsidP="007D5C9B">
      <w:pPr>
        <w:jc w:val="center"/>
        <w:rPr>
          <w:rFonts w:ascii="Times New Roman" w:hAnsi="Times New Roman" w:cs="Times New Roman"/>
          <w:b/>
          <w:sz w:val="32"/>
          <w:szCs w:val="32"/>
          <w:lang w:val="es-HN"/>
        </w:rPr>
      </w:pPr>
      <w:r>
        <w:rPr>
          <w:rFonts w:ascii="Times New Roman" w:hAnsi="Times New Roman" w:cs="Times New Roman"/>
          <w:b/>
          <w:sz w:val="32"/>
          <w:szCs w:val="32"/>
          <w:lang w:val="es-HN"/>
        </w:rPr>
        <w:t>TEGUCIGALPA</w:t>
      </w:r>
      <w:r w:rsidRPr="007D5C9B">
        <w:rPr>
          <w:rFonts w:ascii="Times New Roman" w:hAnsi="Times New Roman" w:cs="Times New Roman"/>
          <w:b/>
          <w:sz w:val="32"/>
          <w:szCs w:val="32"/>
          <w:lang w:val="es-HN"/>
        </w:rPr>
        <w:t>, FRANCISCO</w:t>
      </w:r>
      <w:r w:rsidR="00FF0740">
        <w:rPr>
          <w:rFonts w:ascii="Times New Roman" w:hAnsi="Times New Roman" w:cs="Times New Roman"/>
          <w:b/>
          <w:sz w:val="32"/>
          <w:szCs w:val="32"/>
          <w:lang w:val="es-HN"/>
        </w:rPr>
        <w:t xml:space="preserve"> MORAZÁN</w:t>
      </w:r>
      <w:r w:rsidR="007D5C9B" w:rsidRPr="007D5C9B">
        <w:rPr>
          <w:rFonts w:ascii="Times New Roman" w:hAnsi="Times New Roman" w:cs="Times New Roman"/>
          <w:b/>
          <w:sz w:val="32"/>
          <w:szCs w:val="32"/>
          <w:lang w:val="es-HN"/>
        </w:rPr>
        <w:t xml:space="preserve">, HONDURAS, C.A. </w:t>
      </w:r>
    </w:p>
    <w:p w14:paraId="558884EF" w14:textId="77777777" w:rsidR="007D5C9B" w:rsidRPr="007D5C9B" w:rsidRDefault="007D5C9B" w:rsidP="007D5C9B">
      <w:pPr>
        <w:spacing w:before="4"/>
        <w:rPr>
          <w:rFonts w:ascii="Times New Roman" w:hAnsi="Times New Roman" w:cs="Times New Roman"/>
          <w:b/>
          <w:sz w:val="32"/>
          <w:szCs w:val="32"/>
          <w:lang w:val="es-HN"/>
        </w:rPr>
      </w:pPr>
    </w:p>
    <w:p w14:paraId="2642E86F" w14:textId="179A4AFC" w:rsidR="007D5C9B" w:rsidRPr="00B13D65" w:rsidRDefault="001447D1" w:rsidP="00B13D65">
      <w:pPr>
        <w:ind w:left="2074" w:right="1908"/>
        <w:jc w:val="center"/>
        <w:rPr>
          <w:rFonts w:ascii="Times New Roman" w:hAnsi="Times New Roman"/>
          <w:sz w:val="20"/>
          <w:lang w:val="es-HN"/>
        </w:rPr>
      </w:pPr>
      <w:r w:rsidRPr="00B82183">
        <w:rPr>
          <w:rFonts w:ascii="Times New Roman" w:hAnsi="Times New Roman" w:cs="Times New Roman"/>
          <w:b/>
          <w:sz w:val="32"/>
          <w:szCs w:val="32"/>
          <w:lang w:val="es-HN"/>
        </w:rPr>
        <w:t>FEBRERO</w:t>
      </w:r>
      <w:r w:rsidR="007D5C9B" w:rsidRPr="00B82183">
        <w:rPr>
          <w:rFonts w:ascii="Times New Roman" w:hAnsi="Times New Roman" w:cs="Times New Roman"/>
          <w:b/>
          <w:sz w:val="32"/>
          <w:szCs w:val="32"/>
          <w:lang w:val="es-HN"/>
        </w:rPr>
        <w:t xml:space="preserve">, </w:t>
      </w:r>
      <w:r w:rsidR="00FF0740" w:rsidRPr="00B82183">
        <w:rPr>
          <w:rFonts w:ascii="Times New Roman" w:hAnsi="Times New Roman" w:cs="Times New Roman"/>
          <w:b/>
          <w:sz w:val="32"/>
          <w:szCs w:val="32"/>
          <w:lang w:val="es-HN"/>
        </w:rPr>
        <w:t>202</w:t>
      </w:r>
      <w:r w:rsidR="002221F6" w:rsidRPr="00B82183">
        <w:rPr>
          <w:rFonts w:ascii="Times New Roman" w:hAnsi="Times New Roman" w:cs="Times New Roman"/>
          <w:b/>
          <w:sz w:val="32"/>
          <w:szCs w:val="32"/>
          <w:lang w:val="es-HN"/>
        </w:rPr>
        <w:t>4</w:t>
      </w:r>
      <w:r w:rsidR="007D5C9B" w:rsidRPr="007D5C9B">
        <w:rPr>
          <w:rFonts w:ascii="Times New Roman" w:hAnsi="Times New Roman" w:cs="Times New Roman"/>
          <w:sz w:val="20"/>
          <w:szCs w:val="20"/>
          <w:lang w:val="es-HN"/>
        </w:rPr>
        <w:br w:type="page"/>
      </w:r>
    </w:p>
    <w:p w14:paraId="5CA55511" w14:textId="0D06029B" w:rsidR="007D5C9B" w:rsidRDefault="007D5C9B" w:rsidP="00DD1FCA">
      <w:pPr>
        <w:spacing w:line="360" w:lineRule="auto"/>
        <w:jc w:val="center"/>
        <w:rPr>
          <w:rFonts w:ascii="Times New Roman" w:hAnsi="Times New Roman" w:cs="Times New Roman"/>
          <w:b/>
          <w:sz w:val="32"/>
          <w:szCs w:val="32"/>
          <w:lang w:val="es-HN"/>
        </w:rPr>
      </w:pPr>
      <w:r w:rsidRPr="00D3123C">
        <w:rPr>
          <w:rFonts w:ascii="Times New Roman" w:hAnsi="Times New Roman" w:cs="Times New Roman"/>
          <w:b/>
          <w:sz w:val="32"/>
          <w:szCs w:val="32"/>
          <w:lang w:val="es-HN"/>
        </w:rPr>
        <w:lastRenderedPageBreak/>
        <w:t>UNIVERSIDAD TECNOLÓGICA CENTROAMERICANA</w:t>
      </w:r>
    </w:p>
    <w:p w14:paraId="4DBD5780" w14:textId="77777777" w:rsidR="007D5C9B" w:rsidRPr="00D3123C" w:rsidRDefault="007D5C9B" w:rsidP="00DD1FCA">
      <w:pPr>
        <w:spacing w:line="360" w:lineRule="auto"/>
        <w:jc w:val="center"/>
        <w:rPr>
          <w:rFonts w:ascii="Times New Roman" w:hAnsi="Times New Roman" w:cs="Times New Roman"/>
          <w:b/>
          <w:sz w:val="32"/>
          <w:szCs w:val="32"/>
          <w:lang w:val="es-HN"/>
        </w:rPr>
      </w:pPr>
      <w:r w:rsidRPr="00D3123C">
        <w:rPr>
          <w:rFonts w:ascii="Times New Roman" w:hAnsi="Times New Roman" w:cs="Times New Roman"/>
          <w:b/>
          <w:sz w:val="32"/>
          <w:szCs w:val="32"/>
          <w:lang w:val="es-HN"/>
        </w:rPr>
        <w:t>UNITEC</w:t>
      </w:r>
    </w:p>
    <w:p w14:paraId="73D299AC" w14:textId="77777777" w:rsidR="007D5C9B" w:rsidRDefault="007D5C9B" w:rsidP="00DD1FCA">
      <w:pPr>
        <w:spacing w:before="19" w:line="360" w:lineRule="auto"/>
        <w:ind w:left="2074" w:right="1908"/>
        <w:jc w:val="center"/>
        <w:rPr>
          <w:rFonts w:ascii="Times New Roman"/>
          <w:b/>
          <w:sz w:val="32"/>
          <w:lang w:val="es-HN"/>
        </w:rPr>
      </w:pPr>
    </w:p>
    <w:p w14:paraId="736C7DA1" w14:textId="77777777" w:rsidR="00DD1FCA" w:rsidRDefault="007D5C9B" w:rsidP="00DD1FCA">
      <w:pPr>
        <w:spacing w:before="19" w:line="360" w:lineRule="auto"/>
        <w:ind w:left="2074" w:right="1908"/>
        <w:jc w:val="center"/>
        <w:rPr>
          <w:rFonts w:ascii="Times New Roman"/>
          <w:b/>
          <w:sz w:val="32"/>
          <w:lang w:val="es-HN"/>
        </w:rPr>
      </w:pPr>
      <w:r w:rsidRPr="006F4460">
        <w:rPr>
          <w:rFonts w:ascii="Times New Roman"/>
          <w:b/>
          <w:sz w:val="32"/>
          <w:lang w:val="es-HN"/>
        </w:rPr>
        <w:t>FACULTAD DE POSTGRADO</w:t>
      </w:r>
    </w:p>
    <w:p w14:paraId="23964A01" w14:textId="77777777" w:rsidR="00DD1FCA" w:rsidRDefault="00DD1FCA" w:rsidP="00DD1FCA">
      <w:pPr>
        <w:spacing w:before="19" w:line="360" w:lineRule="auto"/>
        <w:ind w:left="2074" w:right="1908"/>
        <w:jc w:val="center"/>
        <w:rPr>
          <w:rFonts w:ascii="Times New Roman"/>
          <w:b/>
          <w:sz w:val="32"/>
          <w:lang w:val="es-HN"/>
        </w:rPr>
      </w:pPr>
    </w:p>
    <w:p w14:paraId="715E42F5" w14:textId="738DD7A2" w:rsidR="007D5C9B" w:rsidRPr="006F4460" w:rsidRDefault="007D5C9B" w:rsidP="00DD1FCA">
      <w:pPr>
        <w:spacing w:before="19" w:line="360" w:lineRule="auto"/>
        <w:ind w:left="2074" w:right="1908"/>
        <w:jc w:val="center"/>
        <w:rPr>
          <w:rFonts w:ascii="Times New Roman" w:eastAsia="Times New Roman" w:hAnsi="Times New Roman" w:cs="Times New Roman"/>
          <w:sz w:val="32"/>
          <w:szCs w:val="32"/>
          <w:lang w:val="es-HN"/>
        </w:rPr>
      </w:pPr>
      <w:r w:rsidRPr="006F4460">
        <w:rPr>
          <w:rFonts w:ascii="Times New Roman"/>
          <w:b/>
          <w:sz w:val="32"/>
          <w:lang w:val="es-HN"/>
        </w:rPr>
        <w:t>AUTORIDADES</w:t>
      </w:r>
      <w:r w:rsidRPr="006F4460">
        <w:rPr>
          <w:rFonts w:ascii="Times New Roman"/>
          <w:b/>
          <w:spacing w:val="-9"/>
          <w:sz w:val="32"/>
          <w:lang w:val="es-HN"/>
        </w:rPr>
        <w:t xml:space="preserve"> </w:t>
      </w:r>
      <w:r w:rsidRPr="006F4460">
        <w:rPr>
          <w:rFonts w:ascii="Times New Roman"/>
          <w:b/>
          <w:sz w:val="32"/>
          <w:lang w:val="es-HN"/>
        </w:rPr>
        <w:t>UNIVERSITARIAS</w:t>
      </w:r>
    </w:p>
    <w:p w14:paraId="483BAB5D" w14:textId="77777777" w:rsidR="007D5C9B" w:rsidRPr="006F4460" w:rsidRDefault="007D5C9B" w:rsidP="00DD1FCA">
      <w:pPr>
        <w:spacing w:line="360" w:lineRule="auto"/>
        <w:rPr>
          <w:rFonts w:ascii="Times New Roman" w:eastAsia="Times New Roman" w:hAnsi="Times New Roman" w:cs="Times New Roman"/>
          <w:b/>
          <w:bCs/>
          <w:sz w:val="32"/>
          <w:szCs w:val="32"/>
          <w:lang w:val="es-HN"/>
        </w:rPr>
      </w:pPr>
    </w:p>
    <w:p w14:paraId="15404C38" w14:textId="77777777" w:rsidR="00583016" w:rsidRPr="006F4460" w:rsidRDefault="00583016" w:rsidP="00583016">
      <w:pPr>
        <w:spacing w:before="187"/>
        <w:ind w:left="2073" w:right="1908"/>
        <w:jc w:val="center"/>
        <w:rPr>
          <w:rFonts w:ascii="Times New Roman" w:eastAsia="Times New Roman" w:hAnsi="Times New Roman" w:cs="Times New Roman"/>
          <w:sz w:val="32"/>
          <w:szCs w:val="32"/>
          <w:lang w:val="es-HN"/>
        </w:rPr>
      </w:pPr>
      <w:r>
        <w:rPr>
          <w:rFonts w:ascii="Times New Roman"/>
          <w:b/>
          <w:sz w:val="32"/>
          <w:lang w:val="es-HN"/>
        </w:rPr>
        <w:t xml:space="preserve">PRESIDENTE EJECUTIVO / </w:t>
      </w:r>
      <w:r w:rsidRPr="006F4460">
        <w:rPr>
          <w:rFonts w:ascii="Times New Roman"/>
          <w:b/>
          <w:sz w:val="32"/>
          <w:lang w:val="es-HN"/>
        </w:rPr>
        <w:t>RECTOR</w:t>
      </w:r>
      <w:r>
        <w:rPr>
          <w:rFonts w:ascii="Times New Roman"/>
          <w:b/>
          <w:sz w:val="32"/>
          <w:lang w:val="es-HN"/>
        </w:rPr>
        <w:t>A</w:t>
      </w:r>
    </w:p>
    <w:p w14:paraId="5EB8BE02" w14:textId="77777777" w:rsidR="00583016" w:rsidRPr="006F4460" w:rsidRDefault="00583016" w:rsidP="00583016">
      <w:pPr>
        <w:jc w:val="center"/>
        <w:rPr>
          <w:rFonts w:ascii="Times New Roman" w:eastAsia="Times New Roman" w:hAnsi="Times New Roman" w:cs="Times New Roman"/>
          <w:b/>
          <w:bCs/>
          <w:sz w:val="32"/>
          <w:szCs w:val="32"/>
          <w:lang w:val="es-HN"/>
        </w:rPr>
      </w:pPr>
      <w:r>
        <w:rPr>
          <w:rFonts w:ascii="Times New Roman" w:hAnsi="Times New Roman"/>
          <w:b/>
          <w:sz w:val="32"/>
          <w:lang w:val="es-HN"/>
        </w:rPr>
        <w:t>ROSALPINA RODRÌGUEZ</w:t>
      </w:r>
    </w:p>
    <w:p w14:paraId="705E3F5F" w14:textId="77777777" w:rsidR="00583016" w:rsidRDefault="00583016" w:rsidP="00583016">
      <w:pPr>
        <w:spacing w:before="4"/>
        <w:jc w:val="center"/>
        <w:rPr>
          <w:rFonts w:ascii="Times New Roman" w:eastAsia="Times New Roman" w:hAnsi="Times New Roman" w:cs="Times New Roman"/>
          <w:b/>
          <w:bCs/>
          <w:sz w:val="30"/>
          <w:szCs w:val="30"/>
          <w:lang w:val="es-HN"/>
        </w:rPr>
      </w:pPr>
    </w:p>
    <w:p w14:paraId="6AB207E2" w14:textId="77777777" w:rsidR="00583016" w:rsidRDefault="00583016" w:rsidP="00583016">
      <w:pPr>
        <w:spacing w:before="4"/>
        <w:jc w:val="center"/>
        <w:rPr>
          <w:rFonts w:ascii="Times New Roman" w:eastAsia="Times New Roman" w:hAnsi="Times New Roman" w:cs="Times New Roman"/>
          <w:b/>
          <w:bCs/>
          <w:sz w:val="30"/>
          <w:szCs w:val="30"/>
          <w:lang w:val="es-HN"/>
        </w:rPr>
      </w:pPr>
    </w:p>
    <w:p w14:paraId="4AE56A5A" w14:textId="77777777" w:rsidR="00583016" w:rsidRDefault="00583016" w:rsidP="00583016">
      <w:pPr>
        <w:spacing w:before="4"/>
        <w:rPr>
          <w:rFonts w:ascii="Times New Roman" w:eastAsia="Times New Roman" w:hAnsi="Times New Roman" w:cs="Times New Roman"/>
          <w:b/>
          <w:bCs/>
          <w:sz w:val="30"/>
          <w:szCs w:val="30"/>
          <w:lang w:val="es-HN"/>
        </w:rPr>
      </w:pPr>
    </w:p>
    <w:p w14:paraId="5E2DE532" w14:textId="77777777" w:rsidR="00583016" w:rsidRDefault="00583016" w:rsidP="00583016">
      <w:pPr>
        <w:spacing w:line="355" w:lineRule="auto"/>
        <w:ind w:left="2420" w:right="2254" w:hanging="3"/>
        <w:jc w:val="center"/>
        <w:rPr>
          <w:rFonts w:ascii="Times New Roman" w:hAnsi="Times New Roman"/>
          <w:b/>
          <w:sz w:val="32"/>
          <w:lang w:val="es-HN"/>
        </w:rPr>
      </w:pPr>
      <w:r w:rsidRPr="006F4460">
        <w:rPr>
          <w:rFonts w:ascii="Times New Roman" w:hAnsi="Times New Roman"/>
          <w:b/>
          <w:sz w:val="32"/>
          <w:lang w:val="es-HN"/>
        </w:rPr>
        <w:t xml:space="preserve">SECRETARIO GENERAL </w:t>
      </w:r>
      <w:r>
        <w:rPr>
          <w:rFonts w:ascii="Times New Roman" w:hAnsi="Times New Roman"/>
          <w:b/>
          <w:sz w:val="32"/>
          <w:lang w:val="es-HN"/>
        </w:rPr>
        <w:t>/ PRORRECTOR</w:t>
      </w:r>
    </w:p>
    <w:p w14:paraId="21BE9B96" w14:textId="77777777" w:rsidR="00583016" w:rsidRDefault="00583016" w:rsidP="00583016">
      <w:pPr>
        <w:spacing w:line="355" w:lineRule="auto"/>
        <w:ind w:left="2420" w:right="2254" w:hanging="3"/>
        <w:rPr>
          <w:rFonts w:ascii="Times New Roman" w:hAnsi="Times New Roman"/>
          <w:b/>
          <w:sz w:val="32"/>
          <w:lang w:val="es-HN"/>
        </w:rPr>
      </w:pPr>
      <w:r>
        <w:rPr>
          <w:rFonts w:ascii="Times New Roman" w:hAnsi="Times New Roman"/>
          <w:b/>
          <w:sz w:val="32"/>
          <w:lang w:val="es-HN"/>
        </w:rPr>
        <w:t>ROGER MARTÍNEZ MIRALDA</w:t>
      </w:r>
    </w:p>
    <w:p w14:paraId="28639CF7" w14:textId="77777777" w:rsidR="00583016" w:rsidRDefault="00583016" w:rsidP="00583016">
      <w:pPr>
        <w:spacing w:line="355" w:lineRule="auto"/>
        <w:ind w:left="2420" w:right="2254" w:hanging="3"/>
        <w:jc w:val="center"/>
        <w:rPr>
          <w:rFonts w:ascii="Times New Roman" w:hAnsi="Times New Roman"/>
          <w:b/>
          <w:sz w:val="32"/>
          <w:lang w:val="es-HN"/>
        </w:rPr>
      </w:pPr>
    </w:p>
    <w:p w14:paraId="1089708C" w14:textId="77777777" w:rsidR="00583016" w:rsidRDefault="00583016" w:rsidP="00583016">
      <w:pPr>
        <w:spacing w:line="355" w:lineRule="auto"/>
        <w:ind w:left="2420" w:right="2254" w:hanging="3"/>
        <w:jc w:val="center"/>
        <w:rPr>
          <w:rFonts w:ascii="Times New Roman" w:hAnsi="Times New Roman"/>
          <w:b/>
          <w:sz w:val="32"/>
          <w:lang w:val="es-HN"/>
        </w:rPr>
      </w:pPr>
    </w:p>
    <w:p w14:paraId="03AF62E9" w14:textId="77777777" w:rsidR="00583016" w:rsidRDefault="00583016" w:rsidP="00583016">
      <w:pPr>
        <w:jc w:val="center"/>
        <w:rPr>
          <w:rFonts w:ascii="Times New Roman" w:hAnsi="Times New Roman" w:cs="Times New Roman"/>
          <w:b/>
          <w:bCs/>
          <w:sz w:val="32"/>
          <w:szCs w:val="32"/>
          <w:lang w:val="es-HN"/>
        </w:rPr>
      </w:pPr>
      <w:r w:rsidRPr="0045464C">
        <w:rPr>
          <w:rFonts w:ascii="Times New Roman" w:hAnsi="Times New Roman" w:cs="Times New Roman"/>
          <w:b/>
          <w:bCs/>
          <w:sz w:val="32"/>
          <w:szCs w:val="32"/>
          <w:lang w:val="es-HN"/>
        </w:rPr>
        <w:t>VICERRECTOR ACAD</w:t>
      </w:r>
      <w:r>
        <w:rPr>
          <w:rFonts w:ascii="Times New Roman" w:hAnsi="Times New Roman" w:cs="Times New Roman"/>
          <w:b/>
          <w:bCs/>
          <w:sz w:val="32"/>
          <w:szCs w:val="32"/>
          <w:lang w:val="es-HN"/>
        </w:rPr>
        <w:t>É</w:t>
      </w:r>
      <w:r w:rsidRPr="0045464C">
        <w:rPr>
          <w:rFonts w:ascii="Times New Roman" w:hAnsi="Times New Roman" w:cs="Times New Roman"/>
          <w:b/>
          <w:bCs/>
          <w:sz w:val="32"/>
          <w:szCs w:val="32"/>
          <w:lang w:val="es-HN"/>
        </w:rPr>
        <w:t>MICO NACI</w:t>
      </w:r>
      <w:r>
        <w:rPr>
          <w:rFonts w:ascii="Times New Roman" w:hAnsi="Times New Roman" w:cs="Times New Roman"/>
          <w:b/>
          <w:bCs/>
          <w:sz w:val="32"/>
          <w:szCs w:val="32"/>
          <w:lang w:val="es-HN"/>
        </w:rPr>
        <w:t>O</w:t>
      </w:r>
      <w:r w:rsidRPr="0045464C">
        <w:rPr>
          <w:rFonts w:ascii="Times New Roman" w:hAnsi="Times New Roman" w:cs="Times New Roman"/>
          <w:b/>
          <w:bCs/>
          <w:sz w:val="32"/>
          <w:szCs w:val="32"/>
          <w:lang w:val="es-HN"/>
        </w:rPr>
        <w:t>NAL</w:t>
      </w:r>
    </w:p>
    <w:p w14:paraId="7A723306" w14:textId="77777777" w:rsidR="00583016" w:rsidRPr="0045464C" w:rsidRDefault="00583016" w:rsidP="00583016">
      <w:pPr>
        <w:jc w:val="center"/>
        <w:rPr>
          <w:rFonts w:ascii="Times New Roman" w:hAnsi="Times New Roman" w:cs="Times New Roman"/>
          <w:b/>
          <w:bCs/>
          <w:sz w:val="32"/>
          <w:szCs w:val="32"/>
          <w:lang w:val="es-HN"/>
        </w:rPr>
      </w:pPr>
      <w:r>
        <w:rPr>
          <w:rFonts w:ascii="Times New Roman" w:hAnsi="Times New Roman" w:cs="Times New Roman"/>
          <w:b/>
          <w:bCs/>
          <w:sz w:val="32"/>
          <w:szCs w:val="32"/>
          <w:lang w:val="es-HN"/>
        </w:rPr>
        <w:t>JAVIER ABRAHAM SALGADO LEZAMA</w:t>
      </w:r>
    </w:p>
    <w:p w14:paraId="1AD7153B" w14:textId="77777777" w:rsidR="00DD1FCA" w:rsidRDefault="00DD1FCA" w:rsidP="00DD1FCA">
      <w:pPr>
        <w:spacing w:line="360" w:lineRule="auto"/>
        <w:ind w:left="557" w:right="395"/>
        <w:jc w:val="center"/>
        <w:rPr>
          <w:rFonts w:ascii="Times New Roman"/>
          <w:b/>
          <w:sz w:val="32"/>
          <w:lang w:val="es-HN"/>
        </w:rPr>
      </w:pPr>
    </w:p>
    <w:p w14:paraId="0373FAE9" w14:textId="77777777" w:rsidR="00DD1FCA" w:rsidRDefault="00DD1FCA" w:rsidP="00DD1FCA">
      <w:pPr>
        <w:spacing w:line="360" w:lineRule="auto"/>
        <w:ind w:left="557" w:right="395"/>
        <w:jc w:val="center"/>
        <w:rPr>
          <w:rFonts w:ascii="Times New Roman"/>
          <w:b/>
          <w:sz w:val="32"/>
          <w:lang w:val="es-HN"/>
        </w:rPr>
      </w:pPr>
    </w:p>
    <w:p w14:paraId="53BA2145" w14:textId="216DD160" w:rsidR="007D5C9B" w:rsidRPr="00DD1FCA" w:rsidRDefault="000611E2" w:rsidP="00DD1FCA">
      <w:pPr>
        <w:spacing w:line="360" w:lineRule="auto"/>
        <w:ind w:left="557" w:right="395"/>
        <w:jc w:val="center"/>
        <w:rPr>
          <w:rFonts w:ascii="Times New Roman" w:eastAsia="Times New Roman" w:hAnsi="Times New Roman" w:cs="Times New Roman"/>
          <w:sz w:val="32"/>
          <w:szCs w:val="32"/>
          <w:lang w:val="es-HN"/>
        </w:rPr>
      </w:pPr>
      <w:r>
        <w:rPr>
          <w:rFonts w:ascii="Times New Roman"/>
          <w:b/>
          <w:sz w:val="32"/>
          <w:lang w:val="es-HN"/>
        </w:rPr>
        <w:t>D</w:t>
      </w:r>
      <w:r w:rsidR="00256900">
        <w:rPr>
          <w:rFonts w:ascii="Times New Roman"/>
          <w:b/>
          <w:sz w:val="32"/>
          <w:lang w:val="es-HN"/>
        </w:rPr>
        <w:t>IRECTORA NACIONAL</w:t>
      </w:r>
      <w:r w:rsidR="007D5C9B" w:rsidRPr="006F4460">
        <w:rPr>
          <w:rFonts w:ascii="Times New Roman"/>
          <w:b/>
          <w:sz w:val="32"/>
          <w:lang w:val="es-HN"/>
        </w:rPr>
        <w:t xml:space="preserve"> DE</w:t>
      </w:r>
      <w:r w:rsidR="007D5C9B" w:rsidRPr="006F4460">
        <w:rPr>
          <w:rFonts w:ascii="Times New Roman"/>
          <w:b/>
          <w:spacing w:val="-11"/>
          <w:sz w:val="32"/>
          <w:lang w:val="es-HN"/>
        </w:rPr>
        <w:t xml:space="preserve"> </w:t>
      </w:r>
      <w:r w:rsidR="007D5C9B" w:rsidRPr="006F4460">
        <w:rPr>
          <w:rFonts w:ascii="Times New Roman"/>
          <w:b/>
          <w:sz w:val="32"/>
          <w:lang w:val="es-HN"/>
        </w:rPr>
        <w:t>POSTGRADO</w:t>
      </w:r>
    </w:p>
    <w:p w14:paraId="269B3301" w14:textId="1F26DB31" w:rsidR="007D5C9B" w:rsidRDefault="00957657" w:rsidP="00DD1FCA">
      <w:pPr>
        <w:widowControl/>
        <w:spacing w:after="160" w:line="360" w:lineRule="auto"/>
        <w:jc w:val="center"/>
        <w:rPr>
          <w:rFonts w:ascii="Times New Roman" w:hAnsi="Times New Roman" w:cs="Times New Roman"/>
          <w:sz w:val="20"/>
          <w:szCs w:val="20"/>
          <w:lang w:val="es-HN"/>
        </w:rPr>
      </w:pPr>
      <w:r>
        <w:rPr>
          <w:rFonts w:ascii="Times New Roman" w:hAnsi="Times New Roman"/>
          <w:b/>
          <w:sz w:val="32"/>
          <w:szCs w:val="32"/>
          <w:lang w:val="es-HN"/>
        </w:rPr>
        <w:t>ANA DEL CARMEN RETTALLY</w:t>
      </w:r>
      <w:r w:rsidR="00DD1FCA">
        <w:rPr>
          <w:rFonts w:ascii="Times New Roman" w:hAnsi="Times New Roman"/>
          <w:b/>
          <w:sz w:val="32"/>
          <w:szCs w:val="32"/>
          <w:lang w:val="es-HN"/>
        </w:rPr>
        <w:t xml:space="preserve"> VARGAS</w:t>
      </w:r>
    </w:p>
    <w:p w14:paraId="2B006629" w14:textId="77777777" w:rsidR="007D5C9B" w:rsidRPr="00F11352" w:rsidRDefault="007D5C9B" w:rsidP="00F11352">
      <w:pPr>
        <w:widowControl/>
        <w:spacing w:after="160" w:line="259" w:lineRule="auto"/>
        <w:rPr>
          <w:rFonts w:ascii="Times New Roman" w:hAnsi="Times New Roman" w:cs="Times New Roman"/>
          <w:sz w:val="20"/>
          <w:szCs w:val="20"/>
          <w:lang w:val="es-HN"/>
        </w:rPr>
      </w:pPr>
      <w:r>
        <w:rPr>
          <w:rFonts w:ascii="Times New Roman" w:hAnsi="Times New Roman" w:cs="Times New Roman"/>
          <w:sz w:val="20"/>
          <w:szCs w:val="20"/>
          <w:lang w:val="es-HN"/>
        </w:rPr>
        <w:br w:type="page"/>
      </w:r>
    </w:p>
    <w:p w14:paraId="7FFE633D" w14:textId="60FDEA7B" w:rsidR="009550A2" w:rsidRDefault="003E7515" w:rsidP="00513459">
      <w:pPr>
        <w:spacing w:before="177"/>
        <w:ind w:right="48"/>
        <w:jc w:val="center"/>
        <w:rPr>
          <w:rFonts w:ascii="Times New Roman" w:hAnsi="Times New Roman" w:cs="Times New Roman"/>
          <w:b/>
          <w:sz w:val="32"/>
          <w:lang w:val="es-HN"/>
        </w:rPr>
      </w:pPr>
      <w:r w:rsidRPr="003E7515">
        <w:rPr>
          <w:rFonts w:ascii="Times New Roman" w:hAnsi="Times New Roman" w:cs="Times New Roman"/>
          <w:b/>
          <w:sz w:val="32"/>
          <w:lang w:val="es-HN"/>
        </w:rPr>
        <w:lastRenderedPageBreak/>
        <w:t>MODELO PREDICTIVO DEL COMPORTAMIENTO DE LA CUENTA TOTAL ACTIVO DE LOS BALANCES GENERALES DE LOS BANCOS COMERCIALES DE HONDURAS DEL PERIODO ENERO A SEPTIEMBRE 2023</w:t>
      </w:r>
    </w:p>
    <w:p w14:paraId="528E0BD4" w14:textId="77777777" w:rsidR="003E7515" w:rsidRDefault="003E7515" w:rsidP="00513459">
      <w:pPr>
        <w:spacing w:before="177"/>
        <w:ind w:right="48"/>
        <w:jc w:val="center"/>
        <w:rPr>
          <w:rFonts w:ascii="Times New Roman" w:hAnsi="Times New Roman" w:cs="Times New Roman"/>
          <w:b/>
          <w:sz w:val="32"/>
          <w:lang w:val="es-HN"/>
        </w:rPr>
      </w:pPr>
    </w:p>
    <w:p w14:paraId="698FAEEB" w14:textId="4ED4B32A" w:rsidR="007D5C9B" w:rsidRPr="00D3123C" w:rsidRDefault="007D5C9B" w:rsidP="001A1BB9">
      <w:pPr>
        <w:spacing w:before="177"/>
        <w:ind w:left="557" w:right="393"/>
        <w:jc w:val="center"/>
        <w:rPr>
          <w:rFonts w:ascii="Times New Roman" w:hAnsi="Times New Roman" w:cs="Times New Roman"/>
          <w:b/>
          <w:sz w:val="32"/>
          <w:lang w:val="es-HN"/>
        </w:rPr>
      </w:pPr>
      <w:r w:rsidRPr="00D3123C">
        <w:rPr>
          <w:rFonts w:ascii="Times New Roman" w:hAnsi="Times New Roman" w:cs="Times New Roman"/>
          <w:b/>
          <w:sz w:val="32"/>
          <w:lang w:val="es-HN"/>
        </w:rPr>
        <w:t>TRABAJO PRESENTADO EN CUMPLIMIENTO DE LOS REQUISITOS EXIGIDOS PARA OPTAR AL TÍTULO DE</w:t>
      </w:r>
    </w:p>
    <w:p w14:paraId="48365632" w14:textId="77777777" w:rsidR="007D5C9B" w:rsidRPr="00D3123C" w:rsidRDefault="007D5C9B" w:rsidP="007D5C9B">
      <w:pPr>
        <w:spacing w:before="177"/>
        <w:ind w:left="557" w:right="393"/>
        <w:jc w:val="center"/>
        <w:rPr>
          <w:rFonts w:ascii="Times New Roman" w:hAnsi="Times New Roman" w:cs="Times New Roman"/>
          <w:b/>
          <w:sz w:val="32"/>
          <w:lang w:val="es-HN"/>
        </w:rPr>
      </w:pPr>
      <w:r w:rsidRPr="00D3123C">
        <w:rPr>
          <w:rFonts w:ascii="Times New Roman" w:hAnsi="Times New Roman" w:cs="Times New Roman"/>
          <w:b/>
          <w:sz w:val="32"/>
          <w:lang w:val="es-HN"/>
        </w:rPr>
        <w:t>MÁSTER EN</w:t>
      </w:r>
    </w:p>
    <w:p w14:paraId="67959A6C" w14:textId="77777777" w:rsidR="007D5C9B" w:rsidRPr="006F4460" w:rsidRDefault="007D5C9B" w:rsidP="007D5C9B">
      <w:pPr>
        <w:spacing w:before="7"/>
        <w:rPr>
          <w:rFonts w:ascii="Times New Roman" w:eastAsia="Times New Roman" w:hAnsi="Times New Roman" w:cs="Times New Roman"/>
          <w:b/>
          <w:bCs/>
          <w:sz w:val="26"/>
          <w:szCs w:val="26"/>
          <w:lang w:val="es-HN"/>
        </w:rPr>
      </w:pPr>
    </w:p>
    <w:p w14:paraId="71520E67" w14:textId="701ED693" w:rsidR="00F11352" w:rsidRPr="007D5C9B" w:rsidRDefault="00CF0F50" w:rsidP="00F11352">
      <w:pPr>
        <w:ind w:left="557" w:right="388"/>
        <w:jc w:val="center"/>
        <w:rPr>
          <w:rFonts w:ascii="Times New Roman" w:eastAsia="Times New Roman" w:hAnsi="Times New Roman" w:cs="Times New Roman"/>
          <w:b/>
          <w:sz w:val="32"/>
          <w:szCs w:val="32"/>
          <w:lang w:val="es-HN"/>
        </w:rPr>
      </w:pPr>
      <w:r>
        <w:rPr>
          <w:rFonts w:ascii="Times New Roman" w:hAnsi="Times New Roman"/>
          <w:b/>
          <w:sz w:val="32"/>
          <w:szCs w:val="32"/>
          <w:lang w:val="es-HN"/>
        </w:rPr>
        <w:t>ANALÍTICA DE NEGOCIOS</w:t>
      </w:r>
    </w:p>
    <w:p w14:paraId="73FF7835" w14:textId="77777777" w:rsidR="007D5C9B" w:rsidRPr="006F4460" w:rsidRDefault="007D5C9B" w:rsidP="007D5C9B">
      <w:pPr>
        <w:rPr>
          <w:rFonts w:ascii="Times New Roman" w:eastAsia="Times New Roman" w:hAnsi="Times New Roman" w:cs="Times New Roman"/>
          <w:b/>
          <w:bCs/>
          <w:sz w:val="20"/>
          <w:szCs w:val="20"/>
          <w:lang w:val="es-HN"/>
        </w:rPr>
      </w:pPr>
    </w:p>
    <w:p w14:paraId="2AB36D96" w14:textId="77777777" w:rsidR="007D5C9B" w:rsidRPr="006F4460" w:rsidRDefault="007D5C9B" w:rsidP="007D5C9B">
      <w:pPr>
        <w:rPr>
          <w:rFonts w:ascii="Times New Roman" w:eastAsia="Times New Roman" w:hAnsi="Times New Roman" w:cs="Times New Roman"/>
          <w:b/>
          <w:bCs/>
          <w:sz w:val="20"/>
          <w:szCs w:val="20"/>
          <w:lang w:val="es-HN"/>
        </w:rPr>
      </w:pPr>
    </w:p>
    <w:p w14:paraId="407FCF5C" w14:textId="77777777" w:rsidR="007D5C9B" w:rsidRPr="006F4460" w:rsidRDefault="007D5C9B" w:rsidP="007D5C9B">
      <w:pPr>
        <w:rPr>
          <w:rFonts w:ascii="Times New Roman" w:eastAsia="Times New Roman" w:hAnsi="Times New Roman" w:cs="Times New Roman"/>
          <w:b/>
          <w:bCs/>
          <w:sz w:val="20"/>
          <w:szCs w:val="20"/>
          <w:lang w:val="es-HN"/>
        </w:rPr>
      </w:pPr>
    </w:p>
    <w:p w14:paraId="0242DB49" w14:textId="77777777" w:rsidR="007D5C9B" w:rsidRPr="006F4460" w:rsidRDefault="007D5C9B" w:rsidP="007D5C9B">
      <w:pPr>
        <w:spacing w:before="10"/>
        <w:rPr>
          <w:rFonts w:ascii="Times New Roman" w:eastAsia="Times New Roman" w:hAnsi="Times New Roman" w:cs="Times New Roman"/>
          <w:b/>
          <w:bCs/>
          <w:sz w:val="18"/>
          <w:szCs w:val="18"/>
          <w:lang w:val="es-HN"/>
        </w:rPr>
      </w:pPr>
    </w:p>
    <w:p w14:paraId="3311D780" w14:textId="77777777" w:rsidR="007D5C9B" w:rsidRPr="006F4460" w:rsidRDefault="007D5C9B" w:rsidP="007D5C9B">
      <w:pPr>
        <w:spacing w:before="9"/>
        <w:rPr>
          <w:rFonts w:ascii="Times New Roman" w:eastAsia="Times New Roman" w:hAnsi="Times New Roman" w:cs="Times New Roman"/>
          <w:b/>
          <w:bCs/>
          <w:sz w:val="18"/>
          <w:szCs w:val="18"/>
          <w:lang w:val="es-HN"/>
        </w:rPr>
      </w:pPr>
    </w:p>
    <w:p w14:paraId="4E850691" w14:textId="6D28C8EB" w:rsidR="007D5C9B" w:rsidRPr="00D3123C" w:rsidRDefault="007D5C9B" w:rsidP="007D5C9B">
      <w:pPr>
        <w:spacing w:before="177"/>
        <w:ind w:left="557" w:right="393"/>
        <w:jc w:val="center"/>
        <w:rPr>
          <w:rFonts w:ascii="Times New Roman" w:hAnsi="Times New Roman" w:cs="Times New Roman"/>
          <w:b/>
          <w:sz w:val="32"/>
          <w:lang w:val="es-HN"/>
        </w:rPr>
      </w:pPr>
      <w:r w:rsidRPr="00D3123C">
        <w:rPr>
          <w:rFonts w:ascii="Times New Roman" w:hAnsi="Times New Roman" w:cs="Times New Roman"/>
          <w:b/>
          <w:sz w:val="32"/>
          <w:lang w:val="es-HN"/>
        </w:rPr>
        <w:t>ASESOR</w:t>
      </w:r>
      <w:r w:rsidR="00CB12C5">
        <w:rPr>
          <w:rFonts w:ascii="Times New Roman" w:hAnsi="Times New Roman" w:cs="Times New Roman"/>
          <w:b/>
          <w:sz w:val="32"/>
          <w:lang w:val="es-HN"/>
        </w:rPr>
        <w:t>A</w:t>
      </w:r>
      <w:r w:rsidRPr="00D3123C">
        <w:rPr>
          <w:rFonts w:ascii="Times New Roman" w:hAnsi="Times New Roman" w:cs="Times New Roman"/>
          <w:b/>
          <w:sz w:val="32"/>
          <w:lang w:val="es-HN"/>
        </w:rPr>
        <w:t xml:space="preserve"> </w:t>
      </w:r>
      <w:r w:rsidR="001067EA">
        <w:rPr>
          <w:rFonts w:ascii="Times New Roman" w:hAnsi="Times New Roman" w:cs="Times New Roman"/>
          <w:b/>
          <w:sz w:val="32"/>
          <w:lang w:val="es-HN"/>
        </w:rPr>
        <w:t>METODOLOGIC</w:t>
      </w:r>
      <w:r w:rsidR="00CB12C5">
        <w:rPr>
          <w:rFonts w:ascii="Times New Roman" w:hAnsi="Times New Roman" w:cs="Times New Roman"/>
          <w:b/>
          <w:sz w:val="32"/>
          <w:lang w:val="es-HN"/>
        </w:rPr>
        <w:t>A</w:t>
      </w:r>
    </w:p>
    <w:p w14:paraId="6059C3F0" w14:textId="77777777" w:rsidR="007D5C9B" w:rsidRPr="006F4460" w:rsidRDefault="007D5C9B" w:rsidP="007D5C9B">
      <w:pPr>
        <w:spacing w:before="7"/>
        <w:rPr>
          <w:rFonts w:ascii="Times New Roman" w:eastAsia="Times New Roman" w:hAnsi="Times New Roman" w:cs="Times New Roman"/>
          <w:b/>
          <w:bCs/>
          <w:sz w:val="26"/>
          <w:szCs w:val="26"/>
          <w:lang w:val="es-HN"/>
        </w:rPr>
      </w:pPr>
    </w:p>
    <w:p w14:paraId="6EBEB12A" w14:textId="03529493" w:rsidR="007D5C9B" w:rsidRDefault="00355720" w:rsidP="007D5C9B">
      <w:pPr>
        <w:ind w:left="1586" w:right="1405"/>
        <w:jc w:val="center"/>
        <w:rPr>
          <w:rFonts w:ascii="Times New Roman" w:hAnsi="Times New Roman"/>
          <w:b/>
          <w:sz w:val="32"/>
          <w:szCs w:val="32"/>
          <w:lang w:val="es-HN"/>
        </w:rPr>
      </w:pPr>
      <w:r>
        <w:rPr>
          <w:rFonts w:ascii="Times New Roman" w:hAnsi="Times New Roman"/>
          <w:b/>
          <w:sz w:val="32"/>
          <w:szCs w:val="32"/>
          <w:lang w:val="es-HN"/>
        </w:rPr>
        <w:t>ALBA GABRIELA GARAY ROMERO</w:t>
      </w:r>
    </w:p>
    <w:p w14:paraId="1182161B" w14:textId="77777777" w:rsidR="001067EA" w:rsidRDefault="001067EA" w:rsidP="007D5C9B">
      <w:pPr>
        <w:ind w:left="1586" w:right="1405"/>
        <w:jc w:val="center"/>
        <w:rPr>
          <w:rFonts w:ascii="Times New Roman" w:hAnsi="Times New Roman"/>
          <w:b/>
          <w:sz w:val="32"/>
          <w:szCs w:val="32"/>
          <w:lang w:val="es-HN"/>
        </w:rPr>
      </w:pPr>
    </w:p>
    <w:p w14:paraId="219D5789" w14:textId="7C203084" w:rsidR="001067EA" w:rsidRDefault="001067EA" w:rsidP="007D5C9B">
      <w:pPr>
        <w:ind w:left="1586" w:right="1405"/>
        <w:jc w:val="center"/>
        <w:rPr>
          <w:rFonts w:ascii="Times New Roman" w:hAnsi="Times New Roman"/>
          <w:b/>
          <w:sz w:val="32"/>
          <w:szCs w:val="32"/>
          <w:lang w:val="es-HN"/>
        </w:rPr>
      </w:pPr>
      <w:r>
        <w:rPr>
          <w:rFonts w:ascii="Times New Roman" w:hAnsi="Times New Roman"/>
          <w:b/>
          <w:sz w:val="32"/>
          <w:szCs w:val="32"/>
          <w:lang w:val="es-HN"/>
        </w:rPr>
        <w:t>ASESOR TEM</w:t>
      </w:r>
      <w:r w:rsidR="005258D9">
        <w:rPr>
          <w:rFonts w:ascii="Times New Roman" w:hAnsi="Times New Roman"/>
          <w:b/>
          <w:sz w:val="32"/>
          <w:szCs w:val="32"/>
          <w:lang w:val="es-HN"/>
        </w:rPr>
        <w:t>Á</w:t>
      </w:r>
      <w:r>
        <w:rPr>
          <w:rFonts w:ascii="Times New Roman" w:hAnsi="Times New Roman"/>
          <w:b/>
          <w:sz w:val="32"/>
          <w:szCs w:val="32"/>
          <w:lang w:val="es-HN"/>
        </w:rPr>
        <w:t>TICO</w:t>
      </w:r>
    </w:p>
    <w:p w14:paraId="17228A7B" w14:textId="43336390" w:rsidR="001067EA" w:rsidRPr="00F11352" w:rsidRDefault="001067EA" w:rsidP="00463E68">
      <w:pPr>
        <w:ind w:left="1586" w:right="1405"/>
        <w:jc w:val="center"/>
        <w:rPr>
          <w:rFonts w:ascii="Times New Roman" w:eastAsia="Times New Roman" w:hAnsi="Times New Roman" w:cs="Times New Roman"/>
          <w:sz w:val="32"/>
          <w:szCs w:val="32"/>
          <w:lang w:val="es-HN"/>
        </w:rPr>
      </w:pPr>
      <w:r>
        <w:rPr>
          <w:rFonts w:ascii="Times New Roman" w:hAnsi="Times New Roman"/>
          <w:b/>
          <w:sz w:val="32"/>
          <w:szCs w:val="32"/>
          <w:lang w:val="es-HN"/>
        </w:rPr>
        <w:t>JULIO ESTEBAN RAMOS</w:t>
      </w:r>
    </w:p>
    <w:p w14:paraId="249F9670" w14:textId="77777777" w:rsidR="007D5C9B" w:rsidRPr="006F4460" w:rsidRDefault="007D5C9B" w:rsidP="007D5C9B">
      <w:pPr>
        <w:rPr>
          <w:rFonts w:ascii="Times New Roman" w:eastAsia="Times New Roman" w:hAnsi="Times New Roman" w:cs="Times New Roman"/>
          <w:b/>
          <w:bCs/>
          <w:lang w:val="es-HN"/>
        </w:rPr>
      </w:pPr>
    </w:p>
    <w:p w14:paraId="195B1C09" w14:textId="77777777" w:rsidR="007D5C9B" w:rsidRPr="006F4460" w:rsidRDefault="007D5C9B" w:rsidP="007D5C9B">
      <w:pPr>
        <w:rPr>
          <w:rFonts w:ascii="Times New Roman" w:eastAsia="Times New Roman" w:hAnsi="Times New Roman" w:cs="Times New Roman"/>
          <w:b/>
          <w:bCs/>
          <w:lang w:val="es-HN"/>
        </w:rPr>
      </w:pPr>
    </w:p>
    <w:p w14:paraId="574F3479" w14:textId="77777777" w:rsidR="007D5C9B" w:rsidRPr="006F4460" w:rsidRDefault="007D5C9B" w:rsidP="007D5C9B">
      <w:pPr>
        <w:rPr>
          <w:rFonts w:ascii="Times New Roman" w:eastAsia="Times New Roman" w:hAnsi="Times New Roman" w:cs="Times New Roman"/>
          <w:b/>
          <w:bCs/>
          <w:lang w:val="es-HN"/>
        </w:rPr>
      </w:pPr>
    </w:p>
    <w:p w14:paraId="149CF06F" w14:textId="77777777" w:rsidR="00F11352" w:rsidRDefault="007D5C9B" w:rsidP="007D5C9B">
      <w:pPr>
        <w:spacing w:before="157" w:line="439" w:lineRule="auto"/>
        <w:ind w:left="1592" w:right="1405"/>
        <w:jc w:val="center"/>
        <w:rPr>
          <w:rFonts w:ascii="Times New Roman" w:hAnsi="Times New Roman"/>
          <w:b/>
          <w:sz w:val="32"/>
          <w:lang w:val="es-HN"/>
        </w:rPr>
      </w:pPr>
      <w:r w:rsidRPr="006F4460">
        <w:rPr>
          <w:rFonts w:ascii="Times New Roman" w:hAnsi="Times New Roman"/>
          <w:b/>
          <w:sz w:val="32"/>
          <w:lang w:val="es-HN"/>
        </w:rPr>
        <w:t xml:space="preserve">MIEMBROS DE LA TERNA: </w:t>
      </w:r>
    </w:p>
    <w:p w14:paraId="63C08A12" w14:textId="20E766E8" w:rsidR="00F11352" w:rsidRDefault="00231D5E" w:rsidP="00F11352">
      <w:pPr>
        <w:ind w:left="1586" w:right="1405"/>
        <w:jc w:val="center"/>
        <w:rPr>
          <w:rFonts w:ascii="Times New Roman" w:hAnsi="Times New Roman"/>
          <w:b/>
          <w:sz w:val="32"/>
          <w:szCs w:val="32"/>
          <w:lang w:val="es-HN"/>
        </w:rPr>
      </w:pPr>
      <w:r>
        <w:rPr>
          <w:rFonts w:ascii="Times New Roman" w:hAnsi="Times New Roman"/>
          <w:b/>
          <w:sz w:val="32"/>
          <w:szCs w:val="32"/>
          <w:lang w:val="es-HN"/>
        </w:rPr>
        <w:t xml:space="preserve">DANIEL ANTONIO LUNA RODRIGUEZ </w:t>
      </w:r>
    </w:p>
    <w:p w14:paraId="6C7DB3C5" w14:textId="0817C072" w:rsidR="00F11352" w:rsidRPr="00F11352" w:rsidRDefault="00231D5E" w:rsidP="00F11352">
      <w:pPr>
        <w:ind w:left="1586" w:right="1405"/>
        <w:jc w:val="center"/>
        <w:rPr>
          <w:rFonts w:ascii="Times New Roman" w:eastAsia="Times New Roman" w:hAnsi="Times New Roman" w:cs="Times New Roman"/>
          <w:sz w:val="32"/>
          <w:szCs w:val="32"/>
          <w:lang w:val="es-HN"/>
        </w:rPr>
      </w:pPr>
      <w:r>
        <w:rPr>
          <w:rFonts w:ascii="Times New Roman" w:hAnsi="Times New Roman"/>
          <w:b/>
          <w:sz w:val="32"/>
          <w:szCs w:val="32"/>
          <w:lang w:val="es-HN"/>
        </w:rPr>
        <w:t>KEVIN EDUARDO FUNEZ FUNEZ</w:t>
      </w:r>
    </w:p>
    <w:p w14:paraId="2D66879A" w14:textId="49C920DF" w:rsidR="00F11352" w:rsidRPr="00F11352" w:rsidRDefault="00231D5E" w:rsidP="00F11352">
      <w:pPr>
        <w:ind w:left="1586" w:right="1405"/>
        <w:jc w:val="center"/>
        <w:rPr>
          <w:rFonts w:ascii="Times New Roman" w:eastAsia="Times New Roman" w:hAnsi="Times New Roman" w:cs="Times New Roman"/>
          <w:sz w:val="32"/>
          <w:szCs w:val="32"/>
          <w:lang w:val="es-HN"/>
        </w:rPr>
      </w:pPr>
      <w:r>
        <w:rPr>
          <w:rFonts w:ascii="Times New Roman" w:hAnsi="Times New Roman"/>
          <w:b/>
          <w:sz w:val="32"/>
          <w:szCs w:val="32"/>
          <w:lang w:val="es-HN"/>
        </w:rPr>
        <w:t>CARLOS ROBERTO AMADOR</w:t>
      </w:r>
    </w:p>
    <w:p w14:paraId="516CDC50" w14:textId="77777777" w:rsidR="00F11352" w:rsidRDefault="00F11352" w:rsidP="00F11352">
      <w:pPr>
        <w:ind w:left="1586" w:right="1405"/>
        <w:jc w:val="center"/>
        <w:rPr>
          <w:rFonts w:ascii="Times New Roman" w:eastAsia="Times New Roman" w:hAnsi="Times New Roman" w:cs="Times New Roman"/>
          <w:sz w:val="32"/>
          <w:szCs w:val="32"/>
          <w:lang w:val="es-HN"/>
        </w:rPr>
      </w:pPr>
    </w:p>
    <w:p w14:paraId="584CB9D6" w14:textId="77777777" w:rsidR="00F11352" w:rsidRPr="00F11352" w:rsidRDefault="00F11352" w:rsidP="00F11352">
      <w:pPr>
        <w:ind w:left="1586" w:right="1405"/>
        <w:jc w:val="center"/>
        <w:rPr>
          <w:rFonts w:ascii="Times New Roman" w:eastAsia="Times New Roman" w:hAnsi="Times New Roman" w:cs="Times New Roman"/>
          <w:sz w:val="32"/>
          <w:szCs w:val="32"/>
          <w:lang w:val="es-HN"/>
        </w:rPr>
      </w:pPr>
    </w:p>
    <w:p w14:paraId="1282193E" w14:textId="77777777" w:rsidR="007D5C9B" w:rsidRPr="006F4460" w:rsidRDefault="007D5C9B" w:rsidP="007D5C9B">
      <w:pPr>
        <w:jc w:val="center"/>
        <w:rPr>
          <w:rFonts w:ascii="Times New Roman" w:eastAsia="Times New Roman" w:hAnsi="Times New Roman" w:cs="Times New Roman"/>
          <w:sz w:val="32"/>
          <w:szCs w:val="32"/>
          <w:lang w:val="es-HN"/>
        </w:rPr>
        <w:sectPr w:rsidR="007D5C9B" w:rsidRPr="006F4460" w:rsidSect="00E26E51">
          <w:footerReference w:type="default" r:id="rId12"/>
          <w:pgSz w:w="12240" w:h="15840"/>
          <w:pgMar w:top="1418" w:right="1418" w:bottom="1418" w:left="1418" w:header="0" w:footer="1049" w:gutter="0"/>
          <w:cols w:space="720"/>
        </w:sectPr>
      </w:pPr>
    </w:p>
    <w:p w14:paraId="633A6954" w14:textId="77777777" w:rsidR="007D5C9B" w:rsidRDefault="007D5C9B" w:rsidP="007D5C9B">
      <w:pPr>
        <w:spacing w:before="2"/>
        <w:rPr>
          <w:rFonts w:ascii="Times New Roman" w:eastAsia="Times New Roman" w:hAnsi="Times New Roman" w:cs="Times New Roman"/>
          <w:sz w:val="32"/>
          <w:szCs w:val="32"/>
          <w:lang w:val="es-HN"/>
        </w:rPr>
      </w:pPr>
      <w:bookmarkStart w:id="1" w:name="_bookmark80"/>
      <w:bookmarkStart w:id="2" w:name="_bookmark81"/>
      <w:bookmarkEnd w:id="1"/>
      <w:bookmarkEnd w:id="2"/>
    </w:p>
    <w:p w14:paraId="52E7ADEE" w14:textId="77777777" w:rsidR="007D5C9B" w:rsidRPr="006F4460" w:rsidRDefault="007D5C9B" w:rsidP="007D5C9B">
      <w:pPr>
        <w:spacing w:before="2"/>
        <w:rPr>
          <w:rFonts w:ascii="Times New Roman" w:eastAsia="Times New Roman" w:hAnsi="Times New Roman" w:cs="Times New Roman"/>
          <w:sz w:val="32"/>
          <w:szCs w:val="32"/>
          <w:lang w:val="es-HN"/>
        </w:rPr>
      </w:pPr>
    </w:p>
    <w:p w14:paraId="1D086B50" w14:textId="77777777" w:rsidR="007D5C9B" w:rsidRPr="00D3123C" w:rsidRDefault="007D5C9B" w:rsidP="007D5C9B">
      <w:pPr>
        <w:jc w:val="center"/>
        <w:rPr>
          <w:rFonts w:ascii="Times New Roman" w:hAnsi="Times New Roman" w:cs="Times New Roman"/>
          <w:b/>
          <w:bCs/>
          <w:sz w:val="32"/>
          <w:szCs w:val="32"/>
          <w:lang w:val="es-HN"/>
        </w:rPr>
      </w:pPr>
      <w:r w:rsidRPr="00D3123C">
        <w:rPr>
          <w:rFonts w:ascii="Times New Roman" w:hAnsi="Times New Roman" w:cs="Times New Roman"/>
          <w:b/>
          <w:sz w:val="32"/>
          <w:szCs w:val="32"/>
          <w:lang w:val="es-HN"/>
        </w:rPr>
        <w:t>DERECHOS DE</w:t>
      </w:r>
      <w:r w:rsidRPr="00D3123C">
        <w:rPr>
          <w:rFonts w:ascii="Times New Roman" w:hAnsi="Times New Roman" w:cs="Times New Roman"/>
          <w:b/>
          <w:spacing w:val="-5"/>
          <w:sz w:val="32"/>
          <w:szCs w:val="32"/>
          <w:lang w:val="es-HN"/>
        </w:rPr>
        <w:t xml:space="preserve"> </w:t>
      </w:r>
      <w:r w:rsidRPr="00D3123C">
        <w:rPr>
          <w:rFonts w:ascii="Times New Roman" w:hAnsi="Times New Roman" w:cs="Times New Roman"/>
          <w:b/>
          <w:sz w:val="32"/>
          <w:szCs w:val="32"/>
          <w:lang w:val="es-HN"/>
        </w:rPr>
        <w:t>AUTOR</w:t>
      </w:r>
    </w:p>
    <w:p w14:paraId="6709AC75" w14:textId="77777777" w:rsidR="007D5C9B" w:rsidRPr="006F4460" w:rsidRDefault="007D5C9B" w:rsidP="007D5C9B">
      <w:pPr>
        <w:rPr>
          <w:rFonts w:ascii="Times New Roman" w:eastAsia="Times New Roman" w:hAnsi="Times New Roman" w:cs="Times New Roman"/>
          <w:b/>
          <w:bCs/>
          <w:sz w:val="28"/>
          <w:szCs w:val="28"/>
          <w:lang w:val="es-HN"/>
        </w:rPr>
      </w:pPr>
    </w:p>
    <w:p w14:paraId="792A00E2" w14:textId="77777777" w:rsidR="007D5C9B" w:rsidRPr="006F4460" w:rsidRDefault="007D5C9B" w:rsidP="007D5C9B">
      <w:pPr>
        <w:rPr>
          <w:rFonts w:ascii="Times New Roman" w:eastAsia="Times New Roman" w:hAnsi="Times New Roman" w:cs="Times New Roman"/>
          <w:b/>
          <w:bCs/>
          <w:sz w:val="28"/>
          <w:szCs w:val="28"/>
          <w:lang w:val="es-HN"/>
        </w:rPr>
      </w:pPr>
    </w:p>
    <w:p w14:paraId="5B70CC05" w14:textId="77777777" w:rsidR="007D5C9B" w:rsidRPr="006F4460" w:rsidRDefault="007D5C9B" w:rsidP="007D5C9B">
      <w:pPr>
        <w:rPr>
          <w:rFonts w:ascii="Times New Roman" w:eastAsia="Times New Roman" w:hAnsi="Times New Roman" w:cs="Times New Roman"/>
          <w:b/>
          <w:bCs/>
          <w:sz w:val="28"/>
          <w:szCs w:val="28"/>
          <w:lang w:val="es-HN"/>
        </w:rPr>
      </w:pPr>
    </w:p>
    <w:p w14:paraId="114FC7A4" w14:textId="77777777" w:rsidR="007D5C9B" w:rsidRPr="006F4460" w:rsidRDefault="007D5C9B" w:rsidP="007D5C9B">
      <w:pPr>
        <w:rPr>
          <w:rFonts w:ascii="Times New Roman" w:eastAsia="Times New Roman" w:hAnsi="Times New Roman" w:cs="Times New Roman"/>
          <w:b/>
          <w:bCs/>
          <w:sz w:val="28"/>
          <w:szCs w:val="28"/>
          <w:lang w:val="es-HN"/>
        </w:rPr>
      </w:pPr>
    </w:p>
    <w:p w14:paraId="3CAAA0AA" w14:textId="77777777" w:rsidR="007D5C9B" w:rsidRPr="006F4460" w:rsidRDefault="007D5C9B" w:rsidP="007D5C9B">
      <w:pPr>
        <w:rPr>
          <w:rFonts w:ascii="Times New Roman" w:eastAsia="Times New Roman" w:hAnsi="Times New Roman" w:cs="Times New Roman"/>
          <w:b/>
          <w:bCs/>
          <w:sz w:val="28"/>
          <w:szCs w:val="28"/>
          <w:lang w:val="es-HN"/>
        </w:rPr>
      </w:pPr>
    </w:p>
    <w:p w14:paraId="78E27B89" w14:textId="77777777" w:rsidR="007D5C9B" w:rsidRPr="006F4460" w:rsidRDefault="007D5C9B" w:rsidP="007D5C9B">
      <w:pPr>
        <w:rPr>
          <w:rFonts w:ascii="Times New Roman" w:eastAsia="Times New Roman" w:hAnsi="Times New Roman" w:cs="Times New Roman"/>
          <w:b/>
          <w:bCs/>
          <w:sz w:val="28"/>
          <w:szCs w:val="28"/>
          <w:lang w:val="es-HN"/>
        </w:rPr>
      </w:pPr>
    </w:p>
    <w:p w14:paraId="23AA388C" w14:textId="77777777" w:rsidR="007D5C9B" w:rsidRPr="006F4460" w:rsidRDefault="007D5C9B" w:rsidP="007D5C9B">
      <w:pPr>
        <w:rPr>
          <w:rFonts w:ascii="Times New Roman" w:eastAsia="Times New Roman" w:hAnsi="Times New Roman" w:cs="Times New Roman"/>
          <w:b/>
          <w:bCs/>
          <w:sz w:val="28"/>
          <w:szCs w:val="28"/>
          <w:lang w:val="es-HN"/>
        </w:rPr>
      </w:pPr>
    </w:p>
    <w:p w14:paraId="54481D6A" w14:textId="77777777" w:rsidR="007D5C9B" w:rsidRPr="006F4460" w:rsidRDefault="007D5C9B" w:rsidP="007D5C9B">
      <w:pPr>
        <w:rPr>
          <w:rFonts w:ascii="Times New Roman" w:eastAsia="Times New Roman" w:hAnsi="Times New Roman" w:cs="Times New Roman"/>
          <w:b/>
          <w:bCs/>
          <w:sz w:val="28"/>
          <w:szCs w:val="28"/>
          <w:lang w:val="es-HN"/>
        </w:rPr>
      </w:pPr>
    </w:p>
    <w:p w14:paraId="6D9D3B14" w14:textId="77777777" w:rsidR="007D5C9B" w:rsidRPr="006F4460" w:rsidRDefault="007D5C9B" w:rsidP="007D5C9B">
      <w:pPr>
        <w:rPr>
          <w:rFonts w:ascii="Times New Roman" w:eastAsia="Times New Roman" w:hAnsi="Times New Roman" w:cs="Times New Roman"/>
          <w:b/>
          <w:bCs/>
          <w:sz w:val="28"/>
          <w:szCs w:val="28"/>
          <w:lang w:val="es-HN"/>
        </w:rPr>
      </w:pPr>
    </w:p>
    <w:p w14:paraId="43F06AB9" w14:textId="77777777" w:rsidR="007D5C9B" w:rsidRPr="006F4460" w:rsidRDefault="007D5C9B" w:rsidP="007D5C9B">
      <w:pPr>
        <w:rPr>
          <w:rFonts w:ascii="Times New Roman" w:eastAsia="Times New Roman" w:hAnsi="Times New Roman" w:cs="Times New Roman"/>
          <w:b/>
          <w:bCs/>
          <w:sz w:val="28"/>
          <w:szCs w:val="28"/>
          <w:lang w:val="es-HN"/>
        </w:rPr>
      </w:pPr>
    </w:p>
    <w:p w14:paraId="793B09CE" w14:textId="77777777" w:rsidR="007D5C9B" w:rsidRPr="006F4460" w:rsidRDefault="007D5C9B" w:rsidP="007D5C9B">
      <w:pPr>
        <w:rPr>
          <w:rFonts w:ascii="Times New Roman" w:eastAsia="Times New Roman" w:hAnsi="Times New Roman" w:cs="Times New Roman"/>
          <w:b/>
          <w:bCs/>
          <w:sz w:val="28"/>
          <w:szCs w:val="28"/>
          <w:lang w:val="es-HN"/>
        </w:rPr>
      </w:pPr>
    </w:p>
    <w:p w14:paraId="68F4126E" w14:textId="77777777" w:rsidR="007D5C9B" w:rsidRPr="006F4460" w:rsidRDefault="007D5C9B" w:rsidP="007D5C9B">
      <w:pPr>
        <w:rPr>
          <w:rFonts w:ascii="Times New Roman" w:eastAsia="Times New Roman" w:hAnsi="Times New Roman" w:cs="Times New Roman"/>
          <w:b/>
          <w:bCs/>
          <w:sz w:val="28"/>
          <w:szCs w:val="28"/>
          <w:lang w:val="es-HN"/>
        </w:rPr>
      </w:pPr>
    </w:p>
    <w:p w14:paraId="7673E3B1" w14:textId="77777777" w:rsidR="007D5C9B" w:rsidRPr="006F4460" w:rsidRDefault="007D5C9B" w:rsidP="007D5C9B">
      <w:pPr>
        <w:rPr>
          <w:rFonts w:ascii="Times New Roman" w:eastAsia="Times New Roman" w:hAnsi="Times New Roman" w:cs="Times New Roman"/>
          <w:b/>
          <w:bCs/>
          <w:sz w:val="28"/>
          <w:szCs w:val="28"/>
          <w:lang w:val="es-HN"/>
        </w:rPr>
      </w:pPr>
    </w:p>
    <w:p w14:paraId="56F3066B" w14:textId="77777777" w:rsidR="007D5C9B" w:rsidRPr="006F4460" w:rsidRDefault="007D5C9B" w:rsidP="007D5C9B">
      <w:pPr>
        <w:rPr>
          <w:rFonts w:ascii="Times New Roman" w:eastAsia="Times New Roman" w:hAnsi="Times New Roman" w:cs="Times New Roman"/>
          <w:b/>
          <w:bCs/>
          <w:sz w:val="28"/>
          <w:szCs w:val="28"/>
          <w:lang w:val="es-HN"/>
        </w:rPr>
      </w:pPr>
    </w:p>
    <w:p w14:paraId="444A204C" w14:textId="77777777" w:rsidR="007D5C9B" w:rsidRPr="006F4460" w:rsidRDefault="007D5C9B" w:rsidP="000E61AF">
      <w:pPr>
        <w:spacing w:before="3"/>
        <w:jc w:val="center"/>
        <w:rPr>
          <w:rFonts w:ascii="Times New Roman" w:eastAsia="Times New Roman" w:hAnsi="Times New Roman" w:cs="Times New Roman"/>
          <w:b/>
          <w:bCs/>
          <w:sz w:val="37"/>
          <w:szCs w:val="37"/>
          <w:lang w:val="es-HN"/>
        </w:rPr>
      </w:pPr>
    </w:p>
    <w:p w14:paraId="6AC5CCE3" w14:textId="3707B520" w:rsidR="007D5C9B" w:rsidRPr="006F4460" w:rsidRDefault="007D5C9B" w:rsidP="000E61AF">
      <w:pPr>
        <w:pStyle w:val="Textoindependiente"/>
        <w:ind w:left="0" w:firstLine="0"/>
        <w:jc w:val="center"/>
        <w:rPr>
          <w:lang w:val="es-HN"/>
        </w:rPr>
      </w:pPr>
      <w:r w:rsidRPr="006F4460">
        <w:rPr>
          <w:lang w:val="es-HN"/>
        </w:rPr>
        <w:t>© Copyright</w:t>
      </w:r>
      <w:r w:rsidRPr="006F4460">
        <w:rPr>
          <w:spacing w:val="-4"/>
          <w:lang w:val="es-HN"/>
        </w:rPr>
        <w:t xml:space="preserve"> </w:t>
      </w:r>
      <w:r w:rsidR="009D7CF1">
        <w:rPr>
          <w:lang w:val="es-HN"/>
        </w:rPr>
        <w:t>20</w:t>
      </w:r>
      <w:r w:rsidR="00957657">
        <w:rPr>
          <w:lang w:val="es-HN"/>
        </w:rPr>
        <w:t>2</w:t>
      </w:r>
      <w:r w:rsidR="001812C5">
        <w:rPr>
          <w:lang w:val="es-HN"/>
        </w:rPr>
        <w:t>4</w:t>
      </w:r>
    </w:p>
    <w:p w14:paraId="10492F13" w14:textId="0086C691" w:rsidR="0011066A" w:rsidRPr="0011066A" w:rsidRDefault="0011066A" w:rsidP="000E61AF">
      <w:pPr>
        <w:jc w:val="center"/>
        <w:rPr>
          <w:rFonts w:ascii="Times New Roman" w:eastAsia="Times New Roman" w:hAnsi="Times New Roman"/>
          <w:sz w:val="24"/>
          <w:szCs w:val="24"/>
          <w:lang w:val="es-HN"/>
        </w:rPr>
      </w:pPr>
      <w:r w:rsidRPr="0011066A">
        <w:rPr>
          <w:rFonts w:ascii="Times New Roman" w:eastAsia="Times New Roman" w:hAnsi="Times New Roman"/>
          <w:sz w:val="24"/>
          <w:szCs w:val="24"/>
          <w:lang w:val="es-HN"/>
        </w:rPr>
        <w:t xml:space="preserve">Elias </w:t>
      </w:r>
      <w:r>
        <w:rPr>
          <w:rFonts w:ascii="Times New Roman" w:eastAsia="Times New Roman" w:hAnsi="Times New Roman"/>
          <w:sz w:val="24"/>
          <w:szCs w:val="24"/>
          <w:lang w:val="es-HN"/>
        </w:rPr>
        <w:t>A</w:t>
      </w:r>
      <w:r w:rsidRPr="0011066A">
        <w:rPr>
          <w:rFonts w:ascii="Times New Roman" w:eastAsia="Times New Roman" w:hAnsi="Times New Roman"/>
          <w:sz w:val="24"/>
          <w:szCs w:val="24"/>
          <w:lang w:val="es-HN"/>
        </w:rPr>
        <w:t xml:space="preserve">riel </w:t>
      </w:r>
      <w:r>
        <w:rPr>
          <w:rFonts w:ascii="Times New Roman" w:eastAsia="Times New Roman" w:hAnsi="Times New Roman"/>
          <w:sz w:val="24"/>
          <w:szCs w:val="24"/>
          <w:lang w:val="es-HN"/>
        </w:rPr>
        <w:t>O</w:t>
      </w:r>
      <w:r w:rsidRPr="0011066A">
        <w:rPr>
          <w:rFonts w:ascii="Times New Roman" w:eastAsia="Times New Roman" w:hAnsi="Times New Roman"/>
          <w:sz w:val="24"/>
          <w:szCs w:val="24"/>
          <w:lang w:val="es-HN"/>
        </w:rPr>
        <w:t xml:space="preserve">rtíz </w:t>
      </w:r>
      <w:r>
        <w:rPr>
          <w:rFonts w:ascii="Times New Roman" w:eastAsia="Times New Roman" w:hAnsi="Times New Roman"/>
          <w:sz w:val="24"/>
          <w:szCs w:val="24"/>
          <w:lang w:val="es-HN"/>
        </w:rPr>
        <w:t>F</w:t>
      </w:r>
      <w:r w:rsidRPr="0011066A">
        <w:rPr>
          <w:rFonts w:ascii="Times New Roman" w:eastAsia="Times New Roman" w:hAnsi="Times New Roman"/>
          <w:sz w:val="24"/>
          <w:szCs w:val="24"/>
          <w:lang w:val="es-HN"/>
        </w:rPr>
        <w:t>lores</w:t>
      </w:r>
    </w:p>
    <w:p w14:paraId="04B0E969" w14:textId="042D83D8" w:rsidR="007D5C9B" w:rsidRPr="006F4460" w:rsidRDefault="0011066A" w:rsidP="000E61AF">
      <w:pPr>
        <w:jc w:val="center"/>
        <w:rPr>
          <w:rFonts w:ascii="Times New Roman" w:eastAsia="Times New Roman" w:hAnsi="Times New Roman" w:cs="Times New Roman"/>
          <w:sz w:val="24"/>
          <w:szCs w:val="24"/>
          <w:lang w:val="es-HN"/>
        </w:rPr>
      </w:pPr>
      <w:r w:rsidRPr="0011066A">
        <w:rPr>
          <w:rFonts w:ascii="Times New Roman" w:eastAsia="Times New Roman" w:hAnsi="Times New Roman"/>
          <w:sz w:val="24"/>
          <w:szCs w:val="24"/>
          <w:lang w:val="es-HN"/>
        </w:rPr>
        <w:t xml:space="preserve">Kerlim </w:t>
      </w:r>
      <w:r>
        <w:rPr>
          <w:rFonts w:ascii="Times New Roman" w:eastAsia="Times New Roman" w:hAnsi="Times New Roman"/>
          <w:sz w:val="24"/>
          <w:szCs w:val="24"/>
          <w:lang w:val="es-HN"/>
        </w:rPr>
        <w:t>E</w:t>
      </w:r>
      <w:r w:rsidRPr="0011066A">
        <w:rPr>
          <w:rFonts w:ascii="Times New Roman" w:eastAsia="Times New Roman" w:hAnsi="Times New Roman"/>
          <w:sz w:val="24"/>
          <w:szCs w:val="24"/>
          <w:lang w:val="es-HN"/>
        </w:rPr>
        <w:t xml:space="preserve">scarleth </w:t>
      </w:r>
      <w:r>
        <w:rPr>
          <w:rFonts w:ascii="Times New Roman" w:eastAsia="Times New Roman" w:hAnsi="Times New Roman"/>
          <w:sz w:val="24"/>
          <w:szCs w:val="24"/>
          <w:lang w:val="es-HN"/>
        </w:rPr>
        <w:t>V</w:t>
      </w:r>
      <w:r w:rsidRPr="0011066A">
        <w:rPr>
          <w:rFonts w:ascii="Times New Roman" w:eastAsia="Times New Roman" w:hAnsi="Times New Roman"/>
          <w:sz w:val="24"/>
          <w:szCs w:val="24"/>
          <w:lang w:val="es-HN"/>
        </w:rPr>
        <w:t xml:space="preserve">arela </w:t>
      </w:r>
      <w:r>
        <w:rPr>
          <w:rFonts w:ascii="Times New Roman" w:eastAsia="Times New Roman" w:hAnsi="Times New Roman"/>
          <w:sz w:val="24"/>
          <w:szCs w:val="24"/>
          <w:lang w:val="es-HN"/>
        </w:rPr>
        <w:t>P</w:t>
      </w:r>
      <w:r w:rsidRPr="0011066A">
        <w:rPr>
          <w:rFonts w:ascii="Times New Roman" w:eastAsia="Times New Roman" w:hAnsi="Times New Roman"/>
          <w:sz w:val="24"/>
          <w:szCs w:val="24"/>
          <w:lang w:val="es-HN"/>
        </w:rPr>
        <w:t>alma</w:t>
      </w:r>
    </w:p>
    <w:p w14:paraId="11F709E9" w14:textId="77777777" w:rsidR="007D5C9B" w:rsidRPr="006F4460" w:rsidRDefault="007D5C9B" w:rsidP="007D5C9B">
      <w:pPr>
        <w:rPr>
          <w:rFonts w:ascii="Times New Roman" w:eastAsia="Times New Roman" w:hAnsi="Times New Roman" w:cs="Times New Roman"/>
          <w:sz w:val="24"/>
          <w:szCs w:val="24"/>
          <w:lang w:val="es-HN"/>
        </w:rPr>
      </w:pPr>
    </w:p>
    <w:p w14:paraId="4D43DBED" w14:textId="77777777" w:rsidR="007D5C9B" w:rsidRPr="006F4460" w:rsidRDefault="007D5C9B" w:rsidP="007D5C9B">
      <w:pPr>
        <w:rPr>
          <w:rFonts w:ascii="Times New Roman" w:eastAsia="Times New Roman" w:hAnsi="Times New Roman" w:cs="Times New Roman"/>
          <w:sz w:val="24"/>
          <w:szCs w:val="24"/>
          <w:lang w:val="es-HN"/>
        </w:rPr>
      </w:pPr>
    </w:p>
    <w:p w14:paraId="3F58FA59" w14:textId="77777777" w:rsidR="007D5C9B" w:rsidRPr="006F4460" w:rsidRDefault="007D5C9B" w:rsidP="007D5C9B">
      <w:pPr>
        <w:rPr>
          <w:rFonts w:ascii="Times New Roman" w:eastAsia="Times New Roman" w:hAnsi="Times New Roman" w:cs="Times New Roman"/>
          <w:sz w:val="24"/>
          <w:szCs w:val="24"/>
          <w:lang w:val="es-HN"/>
        </w:rPr>
      </w:pPr>
    </w:p>
    <w:p w14:paraId="53890DB6" w14:textId="77777777" w:rsidR="007D5C9B" w:rsidRPr="006F4460" w:rsidRDefault="007D5C9B" w:rsidP="007D5C9B">
      <w:pPr>
        <w:rPr>
          <w:rFonts w:ascii="Times New Roman" w:eastAsia="Times New Roman" w:hAnsi="Times New Roman" w:cs="Times New Roman"/>
          <w:sz w:val="24"/>
          <w:szCs w:val="24"/>
          <w:lang w:val="es-HN"/>
        </w:rPr>
      </w:pPr>
    </w:p>
    <w:p w14:paraId="4BDFCFBD" w14:textId="77777777" w:rsidR="007D5C9B" w:rsidRPr="006F4460" w:rsidRDefault="007D5C9B" w:rsidP="007D5C9B">
      <w:pPr>
        <w:rPr>
          <w:rFonts w:ascii="Times New Roman" w:eastAsia="Times New Roman" w:hAnsi="Times New Roman" w:cs="Times New Roman"/>
          <w:sz w:val="24"/>
          <w:szCs w:val="24"/>
          <w:lang w:val="es-HN"/>
        </w:rPr>
      </w:pPr>
    </w:p>
    <w:p w14:paraId="64317095" w14:textId="77777777" w:rsidR="007D5C9B" w:rsidRPr="006F4460" w:rsidRDefault="007D5C9B" w:rsidP="007D5C9B">
      <w:pPr>
        <w:rPr>
          <w:rFonts w:ascii="Times New Roman" w:eastAsia="Times New Roman" w:hAnsi="Times New Roman" w:cs="Times New Roman"/>
          <w:sz w:val="24"/>
          <w:szCs w:val="24"/>
          <w:lang w:val="es-HN"/>
        </w:rPr>
      </w:pPr>
    </w:p>
    <w:p w14:paraId="57B8E5AF" w14:textId="77777777" w:rsidR="007D5C9B" w:rsidRPr="006F4460" w:rsidRDefault="007D5C9B" w:rsidP="007D5C9B">
      <w:pPr>
        <w:rPr>
          <w:rFonts w:ascii="Times New Roman" w:eastAsia="Times New Roman" w:hAnsi="Times New Roman" w:cs="Times New Roman"/>
          <w:sz w:val="24"/>
          <w:szCs w:val="24"/>
          <w:lang w:val="es-HN"/>
        </w:rPr>
      </w:pPr>
    </w:p>
    <w:p w14:paraId="6B505771" w14:textId="77777777" w:rsidR="007D5C9B" w:rsidRPr="006F4460" w:rsidRDefault="007D5C9B" w:rsidP="007D5C9B">
      <w:pPr>
        <w:rPr>
          <w:rFonts w:ascii="Times New Roman" w:eastAsia="Times New Roman" w:hAnsi="Times New Roman" w:cs="Times New Roman"/>
          <w:sz w:val="24"/>
          <w:szCs w:val="24"/>
          <w:lang w:val="es-HN"/>
        </w:rPr>
      </w:pPr>
    </w:p>
    <w:p w14:paraId="04378756" w14:textId="77777777" w:rsidR="007D5C9B" w:rsidRPr="006F4460" w:rsidRDefault="007D5C9B" w:rsidP="007D5C9B">
      <w:pPr>
        <w:rPr>
          <w:rFonts w:ascii="Times New Roman" w:eastAsia="Times New Roman" w:hAnsi="Times New Roman" w:cs="Times New Roman"/>
          <w:sz w:val="24"/>
          <w:szCs w:val="24"/>
          <w:lang w:val="es-HN"/>
        </w:rPr>
      </w:pPr>
    </w:p>
    <w:p w14:paraId="614F9654" w14:textId="77777777" w:rsidR="007D5C9B" w:rsidRDefault="007D5C9B" w:rsidP="007D5C9B">
      <w:pPr>
        <w:rPr>
          <w:rFonts w:ascii="Times New Roman" w:eastAsia="Times New Roman" w:hAnsi="Times New Roman" w:cs="Times New Roman"/>
          <w:sz w:val="24"/>
          <w:szCs w:val="24"/>
          <w:lang w:val="es-HN"/>
        </w:rPr>
      </w:pPr>
    </w:p>
    <w:p w14:paraId="46B4BE2D" w14:textId="77777777" w:rsidR="0011066A" w:rsidRDefault="0011066A" w:rsidP="007D5C9B">
      <w:pPr>
        <w:rPr>
          <w:rFonts w:ascii="Times New Roman" w:eastAsia="Times New Roman" w:hAnsi="Times New Roman" w:cs="Times New Roman"/>
          <w:sz w:val="24"/>
          <w:szCs w:val="24"/>
          <w:lang w:val="es-HN"/>
        </w:rPr>
      </w:pPr>
    </w:p>
    <w:p w14:paraId="1047A53C" w14:textId="77777777" w:rsidR="0011066A" w:rsidRDefault="0011066A" w:rsidP="007D5C9B">
      <w:pPr>
        <w:rPr>
          <w:rFonts w:ascii="Times New Roman" w:eastAsia="Times New Roman" w:hAnsi="Times New Roman" w:cs="Times New Roman"/>
          <w:sz w:val="24"/>
          <w:szCs w:val="24"/>
          <w:lang w:val="es-HN"/>
        </w:rPr>
      </w:pPr>
    </w:p>
    <w:p w14:paraId="70F7389E" w14:textId="77777777" w:rsidR="0011066A" w:rsidRDefault="0011066A" w:rsidP="007D5C9B">
      <w:pPr>
        <w:rPr>
          <w:rFonts w:ascii="Times New Roman" w:eastAsia="Times New Roman" w:hAnsi="Times New Roman" w:cs="Times New Roman"/>
          <w:sz w:val="24"/>
          <w:szCs w:val="24"/>
          <w:lang w:val="es-HN"/>
        </w:rPr>
      </w:pPr>
    </w:p>
    <w:p w14:paraId="66E57EB5" w14:textId="77777777" w:rsidR="0011066A" w:rsidRDefault="0011066A" w:rsidP="007D5C9B">
      <w:pPr>
        <w:rPr>
          <w:rFonts w:ascii="Times New Roman" w:eastAsia="Times New Roman" w:hAnsi="Times New Roman" w:cs="Times New Roman"/>
          <w:sz w:val="24"/>
          <w:szCs w:val="24"/>
          <w:lang w:val="es-HN"/>
        </w:rPr>
      </w:pPr>
    </w:p>
    <w:p w14:paraId="269AA4EE" w14:textId="77777777" w:rsidR="0011066A" w:rsidRDefault="0011066A" w:rsidP="007D5C9B">
      <w:pPr>
        <w:rPr>
          <w:rFonts w:ascii="Times New Roman" w:eastAsia="Times New Roman" w:hAnsi="Times New Roman" w:cs="Times New Roman"/>
          <w:sz w:val="24"/>
          <w:szCs w:val="24"/>
          <w:lang w:val="es-HN"/>
        </w:rPr>
      </w:pPr>
    </w:p>
    <w:p w14:paraId="01FADFC0" w14:textId="77777777" w:rsidR="0011066A" w:rsidRDefault="0011066A" w:rsidP="007D5C9B">
      <w:pPr>
        <w:rPr>
          <w:rFonts w:ascii="Times New Roman" w:eastAsia="Times New Roman" w:hAnsi="Times New Roman" w:cs="Times New Roman"/>
          <w:sz w:val="24"/>
          <w:szCs w:val="24"/>
          <w:lang w:val="es-HN"/>
        </w:rPr>
      </w:pPr>
    </w:p>
    <w:p w14:paraId="448807F7" w14:textId="77777777" w:rsidR="0011066A" w:rsidRDefault="0011066A" w:rsidP="007D5C9B">
      <w:pPr>
        <w:rPr>
          <w:rFonts w:ascii="Times New Roman" w:eastAsia="Times New Roman" w:hAnsi="Times New Roman" w:cs="Times New Roman"/>
          <w:sz w:val="24"/>
          <w:szCs w:val="24"/>
          <w:lang w:val="es-HN"/>
        </w:rPr>
      </w:pPr>
    </w:p>
    <w:p w14:paraId="555A597D" w14:textId="77777777" w:rsidR="0011066A" w:rsidRDefault="0011066A" w:rsidP="007D5C9B">
      <w:pPr>
        <w:rPr>
          <w:rFonts w:ascii="Times New Roman" w:eastAsia="Times New Roman" w:hAnsi="Times New Roman" w:cs="Times New Roman"/>
          <w:sz w:val="24"/>
          <w:szCs w:val="24"/>
          <w:lang w:val="es-HN"/>
        </w:rPr>
      </w:pPr>
    </w:p>
    <w:p w14:paraId="5F5FC86F" w14:textId="77777777" w:rsidR="0011066A" w:rsidRPr="006F4460" w:rsidRDefault="0011066A" w:rsidP="007D5C9B">
      <w:pPr>
        <w:rPr>
          <w:rFonts w:ascii="Times New Roman" w:eastAsia="Times New Roman" w:hAnsi="Times New Roman" w:cs="Times New Roman"/>
          <w:sz w:val="24"/>
          <w:szCs w:val="24"/>
          <w:lang w:val="es-HN"/>
        </w:rPr>
      </w:pPr>
    </w:p>
    <w:p w14:paraId="4546F52C" w14:textId="77777777" w:rsidR="007D5C9B" w:rsidRPr="006F4460" w:rsidRDefault="007D5C9B" w:rsidP="007D5C9B">
      <w:pPr>
        <w:rPr>
          <w:rFonts w:ascii="Times New Roman" w:eastAsia="Times New Roman" w:hAnsi="Times New Roman" w:cs="Times New Roman"/>
          <w:sz w:val="24"/>
          <w:szCs w:val="24"/>
          <w:lang w:val="es-HN"/>
        </w:rPr>
      </w:pPr>
    </w:p>
    <w:p w14:paraId="19A823D5" w14:textId="7A7EABE8" w:rsidR="007D5C9B" w:rsidRDefault="007D5C9B" w:rsidP="0092413C">
      <w:pPr>
        <w:pStyle w:val="Textoindependiente"/>
        <w:spacing w:before="147"/>
        <w:ind w:left="0" w:right="4" w:firstLine="0"/>
        <w:jc w:val="center"/>
        <w:rPr>
          <w:lang w:val="es-HN"/>
        </w:rPr>
      </w:pPr>
      <w:r w:rsidRPr="006F4460">
        <w:rPr>
          <w:lang w:val="es-HN"/>
        </w:rPr>
        <w:t>Todos los derechos son</w:t>
      </w:r>
      <w:r w:rsidRPr="006F4460">
        <w:rPr>
          <w:spacing w:val="-8"/>
          <w:lang w:val="es-HN"/>
        </w:rPr>
        <w:t xml:space="preserve"> </w:t>
      </w:r>
      <w:r w:rsidRPr="006F4460">
        <w:rPr>
          <w:lang w:val="es-HN"/>
        </w:rPr>
        <w:t>reservados.</w:t>
      </w:r>
    </w:p>
    <w:p w14:paraId="60D5B0EE" w14:textId="77777777" w:rsidR="00DA1668" w:rsidRPr="006F4460" w:rsidRDefault="00DA1668" w:rsidP="00DA1668">
      <w:pPr>
        <w:spacing w:before="8"/>
        <w:jc w:val="center"/>
        <w:rPr>
          <w:rFonts w:ascii="Times New Roman" w:eastAsia="Times New Roman" w:hAnsi="Times New Roman" w:cs="Times New Roman"/>
          <w:sz w:val="10"/>
          <w:szCs w:val="10"/>
          <w:lang w:val="es-HN"/>
        </w:rPr>
      </w:pPr>
      <w:r>
        <w:rPr>
          <w:noProof/>
          <w:lang w:val="es-HN" w:eastAsia="es-HN"/>
        </w:rPr>
        <w:lastRenderedPageBreak/>
        <w:drawing>
          <wp:inline distT="0" distB="0" distL="0" distR="0" wp14:anchorId="1139CC58" wp14:editId="7160FC85">
            <wp:extent cx="2017058" cy="457200"/>
            <wp:effectExtent l="0" t="0" r="2540" b="0"/>
            <wp:docPr id="2" name="Imagen 2" descr="UNITEC a col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UNITEC a color"/>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2017058" cy="457200"/>
                    </a:xfrm>
                    <a:prstGeom prst="rect">
                      <a:avLst/>
                    </a:prstGeom>
                    <a:noFill/>
                    <a:ln>
                      <a:noFill/>
                    </a:ln>
                  </pic:spPr>
                </pic:pic>
              </a:graphicData>
            </a:graphic>
          </wp:inline>
        </w:drawing>
      </w:r>
    </w:p>
    <w:p w14:paraId="00F17641" w14:textId="77777777" w:rsidR="00DA1668" w:rsidRPr="006F4460" w:rsidRDefault="00DA1668" w:rsidP="00DA1668">
      <w:pPr>
        <w:rPr>
          <w:rFonts w:ascii="Times New Roman" w:eastAsia="Times New Roman" w:hAnsi="Times New Roman" w:cs="Times New Roman"/>
          <w:sz w:val="24"/>
          <w:szCs w:val="24"/>
          <w:lang w:val="es-HN"/>
        </w:rPr>
      </w:pPr>
    </w:p>
    <w:p w14:paraId="4A523C48" w14:textId="77777777" w:rsidR="00DA1668" w:rsidRPr="006F4460" w:rsidRDefault="00DA1668" w:rsidP="00DA1668">
      <w:pPr>
        <w:spacing w:before="7"/>
        <w:rPr>
          <w:rFonts w:ascii="Times New Roman" w:eastAsia="Times New Roman" w:hAnsi="Times New Roman" w:cs="Times New Roman"/>
          <w:sz w:val="21"/>
          <w:szCs w:val="21"/>
          <w:lang w:val="es-HN"/>
        </w:rPr>
      </w:pPr>
    </w:p>
    <w:p w14:paraId="4FDF777D" w14:textId="77777777" w:rsidR="00DA1668" w:rsidRPr="00A55A07" w:rsidRDefault="00DA1668" w:rsidP="00DA1668">
      <w:pPr>
        <w:ind w:left="100"/>
        <w:jc w:val="center"/>
        <w:rPr>
          <w:rFonts w:ascii="Times New Roman" w:hAnsi="Times New Roman"/>
          <w:b/>
          <w:sz w:val="32"/>
          <w:szCs w:val="28"/>
          <w:lang w:val="es-HN"/>
        </w:rPr>
      </w:pPr>
      <w:bookmarkStart w:id="3" w:name="_Toc474331371"/>
      <w:r w:rsidRPr="00A55A07">
        <w:rPr>
          <w:rFonts w:ascii="Times New Roman" w:hAnsi="Times New Roman"/>
          <w:b/>
          <w:sz w:val="32"/>
          <w:szCs w:val="28"/>
          <w:lang w:val="es-HN"/>
        </w:rPr>
        <w:t>FACULTAD DE POSTGRADO</w:t>
      </w:r>
      <w:bookmarkEnd w:id="3"/>
    </w:p>
    <w:p w14:paraId="4AF7D9D7" w14:textId="77777777" w:rsidR="00DA1668" w:rsidRPr="006F4460" w:rsidRDefault="00DA1668" w:rsidP="00DA1668">
      <w:pPr>
        <w:spacing w:before="7"/>
        <w:rPr>
          <w:rFonts w:ascii="Times New Roman" w:eastAsia="Times New Roman" w:hAnsi="Times New Roman" w:cs="Times New Roman"/>
          <w:b/>
          <w:bCs/>
          <w:lang w:val="es-HN"/>
        </w:rPr>
      </w:pPr>
    </w:p>
    <w:p w14:paraId="216CE85F" w14:textId="77777777" w:rsidR="00DA1668" w:rsidRDefault="00DA1668" w:rsidP="00DA1668">
      <w:pPr>
        <w:spacing w:before="9"/>
        <w:jc w:val="center"/>
        <w:rPr>
          <w:rFonts w:ascii="Times New Roman" w:hAnsi="Times New Roman" w:cs="Times New Roman"/>
          <w:b/>
          <w:sz w:val="32"/>
          <w:lang w:val="es-HN"/>
        </w:rPr>
      </w:pPr>
      <w:r w:rsidRPr="003E7515">
        <w:rPr>
          <w:rFonts w:ascii="Times New Roman" w:hAnsi="Times New Roman" w:cs="Times New Roman"/>
          <w:b/>
          <w:sz w:val="32"/>
          <w:lang w:val="es-HN"/>
        </w:rPr>
        <w:t>MODELO PREDICTIVO DEL COMPORTAMIENTO DE LA CUENTA TOTAL ACTIVO DE LOS BALANCES GENERALES DE LOS BANCOS COMERCIALES DE HONDURAS DEL PERIODO ENERO A SEPTIEMBRE 2023</w:t>
      </w:r>
    </w:p>
    <w:p w14:paraId="6A1B4120" w14:textId="77777777" w:rsidR="00DA1668" w:rsidRDefault="00DA1668" w:rsidP="00DA1668">
      <w:pPr>
        <w:spacing w:before="9"/>
        <w:jc w:val="center"/>
        <w:rPr>
          <w:rFonts w:ascii="Times New Roman" w:hAnsi="Times New Roman" w:cs="Times New Roman"/>
          <w:b/>
          <w:sz w:val="32"/>
          <w:lang w:val="es-HN"/>
        </w:rPr>
      </w:pPr>
    </w:p>
    <w:p w14:paraId="329E66CE" w14:textId="77777777" w:rsidR="00DA1668" w:rsidRPr="006F4460" w:rsidRDefault="00DA1668" w:rsidP="00DA1668">
      <w:pPr>
        <w:spacing w:before="9"/>
        <w:rPr>
          <w:rFonts w:ascii="Times New Roman" w:eastAsia="Times New Roman" w:hAnsi="Times New Roman" w:cs="Times New Roman"/>
          <w:b/>
          <w:bCs/>
          <w:sz w:val="23"/>
          <w:szCs w:val="23"/>
          <w:lang w:val="es-HN"/>
        </w:rPr>
      </w:pPr>
    </w:p>
    <w:p w14:paraId="01DAC22F" w14:textId="77777777" w:rsidR="00DA1668" w:rsidRDefault="00DA1668" w:rsidP="00DA1668">
      <w:pPr>
        <w:tabs>
          <w:tab w:val="left" w:pos="8931"/>
        </w:tabs>
        <w:ind w:left="557" w:right="393"/>
        <w:jc w:val="center"/>
        <w:rPr>
          <w:rFonts w:ascii="Times New Roman"/>
          <w:b/>
          <w:sz w:val="32"/>
          <w:szCs w:val="28"/>
          <w:lang w:val="es-HN"/>
        </w:rPr>
      </w:pPr>
      <w:r w:rsidRPr="00A63A8F">
        <w:rPr>
          <w:rFonts w:ascii="Times New Roman"/>
          <w:b/>
          <w:sz w:val="32"/>
          <w:szCs w:val="28"/>
          <w:lang w:val="es-HN"/>
        </w:rPr>
        <w:t xml:space="preserve">ELIAS </w:t>
      </w:r>
      <w:r>
        <w:rPr>
          <w:rFonts w:ascii="Times New Roman"/>
          <w:b/>
          <w:sz w:val="32"/>
          <w:szCs w:val="28"/>
          <w:lang w:val="es-HN"/>
        </w:rPr>
        <w:t>A</w:t>
      </w:r>
      <w:r w:rsidRPr="00A63A8F">
        <w:rPr>
          <w:rFonts w:ascii="Times New Roman"/>
          <w:b/>
          <w:sz w:val="32"/>
          <w:szCs w:val="28"/>
          <w:lang w:val="es-HN"/>
        </w:rPr>
        <w:t xml:space="preserve">RIEL </w:t>
      </w:r>
      <w:r>
        <w:rPr>
          <w:rFonts w:ascii="Times New Roman"/>
          <w:b/>
          <w:sz w:val="32"/>
          <w:szCs w:val="28"/>
          <w:lang w:val="es-HN"/>
        </w:rPr>
        <w:t>O</w:t>
      </w:r>
      <w:r w:rsidRPr="00A63A8F">
        <w:rPr>
          <w:rFonts w:ascii="Times New Roman"/>
          <w:b/>
          <w:sz w:val="32"/>
          <w:szCs w:val="28"/>
          <w:lang w:val="es-HN"/>
        </w:rPr>
        <w:t>RT</w:t>
      </w:r>
      <w:r w:rsidRPr="00A63A8F">
        <w:rPr>
          <w:rFonts w:ascii="Times New Roman"/>
          <w:b/>
          <w:sz w:val="32"/>
          <w:szCs w:val="28"/>
          <w:lang w:val="es-HN"/>
        </w:rPr>
        <w:t>Í</w:t>
      </w:r>
      <w:r w:rsidRPr="00A63A8F">
        <w:rPr>
          <w:rFonts w:ascii="Times New Roman"/>
          <w:b/>
          <w:sz w:val="32"/>
          <w:szCs w:val="28"/>
          <w:lang w:val="es-HN"/>
        </w:rPr>
        <w:t xml:space="preserve">Z </w:t>
      </w:r>
      <w:r>
        <w:rPr>
          <w:rFonts w:ascii="Times New Roman"/>
          <w:b/>
          <w:sz w:val="32"/>
          <w:szCs w:val="28"/>
          <w:lang w:val="es-HN"/>
        </w:rPr>
        <w:t>F</w:t>
      </w:r>
      <w:r w:rsidRPr="00A63A8F">
        <w:rPr>
          <w:rFonts w:ascii="Times New Roman"/>
          <w:b/>
          <w:sz w:val="32"/>
          <w:szCs w:val="28"/>
          <w:lang w:val="es-HN"/>
        </w:rPr>
        <w:t>LORES</w:t>
      </w:r>
    </w:p>
    <w:p w14:paraId="40583448" w14:textId="77777777" w:rsidR="00DA1668" w:rsidRDefault="00DA1668" w:rsidP="00DA1668">
      <w:pPr>
        <w:tabs>
          <w:tab w:val="left" w:pos="8931"/>
        </w:tabs>
        <w:ind w:left="557" w:right="429"/>
        <w:jc w:val="center"/>
        <w:rPr>
          <w:rFonts w:ascii="Times New Roman"/>
          <w:b/>
          <w:sz w:val="32"/>
          <w:szCs w:val="28"/>
          <w:lang w:val="es-HN"/>
        </w:rPr>
      </w:pPr>
      <w:r>
        <w:rPr>
          <w:rFonts w:ascii="Times New Roman"/>
          <w:b/>
          <w:sz w:val="32"/>
          <w:szCs w:val="28"/>
          <w:lang w:val="es-HN"/>
        </w:rPr>
        <w:t>KERLIM ESCARLETH VARELA PALMA</w:t>
      </w:r>
    </w:p>
    <w:p w14:paraId="12DA7246" w14:textId="77777777" w:rsidR="00DA1668" w:rsidRPr="006F4460" w:rsidRDefault="00DA1668" w:rsidP="00DA1668">
      <w:pPr>
        <w:rPr>
          <w:rFonts w:ascii="Times New Roman" w:eastAsia="Times New Roman" w:hAnsi="Times New Roman" w:cs="Times New Roman"/>
          <w:b/>
          <w:bCs/>
          <w:sz w:val="24"/>
          <w:szCs w:val="24"/>
          <w:lang w:val="es-HN"/>
        </w:rPr>
      </w:pPr>
    </w:p>
    <w:p w14:paraId="615E8FD0" w14:textId="77777777" w:rsidR="00DA1668" w:rsidRDefault="00DA1668" w:rsidP="00DA1668">
      <w:pPr>
        <w:ind w:left="4363"/>
        <w:rPr>
          <w:rFonts w:ascii="Times New Roman"/>
          <w:b/>
          <w:sz w:val="24"/>
          <w:lang w:val="es-HN"/>
        </w:rPr>
      </w:pPr>
      <w:r w:rsidRPr="006F4460">
        <w:rPr>
          <w:rFonts w:ascii="Times New Roman"/>
          <w:b/>
          <w:sz w:val="24"/>
          <w:lang w:val="es-HN"/>
        </w:rPr>
        <w:t>Resumen</w:t>
      </w:r>
    </w:p>
    <w:p w14:paraId="03C01B19" w14:textId="77777777" w:rsidR="00DA1668" w:rsidRDefault="00DA1668" w:rsidP="00DA1668">
      <w:pPr>
        <w:rPr>
          <w:rFonts w:ascii="Times New Roman"/>
          <w:b/>
          <w:sz w:val="24"/>
          <w:lang w:val="es-HN"/>
        </w:rPr>
      </w:pPr>
    </w:p>
    <w:p w14:paraId="7BDC3D35" w14:textId="18EA8054" w:rsidR="00DA1668" w:rsidRPr="00275462" w:rsidRDefault="00DA1668" w:rsidP="00DA1668">
      <w:pPr>
        <w:spacing w:after="120" w:line="360" w:lineRule="auto"/>
        <w:ind w:firstLine="709"/>
        <w:jc w:val="both"/>
        <w:rPr>
          <w:rFonts w:ascii="Times New Roman" w:hAnsi="Times New Roman" w:cs="Times New Roman"/>
          <w:sz w:val="24"/>
          <w:szCs w:val="24"/>
          <w:lang w:val="es-HN"/>
        </w:rPr>
      </w:pPr>
      <w:r w:rsidRPr="005A0DF0">
        <w:rPr>
          <w:rFonts w:ascii="Times New Roman" w:hAnsi="Times New Roman" w:cs="Times New Roman"/>
          <w:sz w:val="24"/>
          <w:szCs w:val="24"/>
          <w:lang w:val="es-HN"/>
        </w:rPr>
        <w:t xml:space="preserve">El objetivo final de nuestra investigación fue </w:t>
      </w:r>
      <w:r w:rsidRPr="00275462">
        <w:rPr>
          <w:rFonts w:ascii="Times New Roman" w:hAnsi="Times New Roman" w:cs="Times New Roman"/>
          <w:sz w:val="24"/>
          <w:szCs w:val="24"/>
          <w:lang w:val="es-HN"/>
        </w:rPr>
        <w:t xml:space="preserve">proponer un modelo de aprendizaje automático para predecir </w:t>
      </w:r>
      <w:r w:rsidR="000D33A8">
        <w:rPr>
          <w:rFonts w:ascii="Times New Roman" w:hAnsi="Times New Roman" w:cs="Times New Roman"/>
          <w:sz w:val="24"/>
          <w:szCs w:val="24"/>
          <w:lang w:val="es-HN"/>
        </w:rPr>
        <w:t xml:space="preserve">los resultados </w:t>
      </w:r>
      <w:r w:rsidRPr="00275462">
        <w:rPr>
          <w:rFonts w:ascii="Times New Roman" w:hAnsi="Times New Roman" w:cs="Times New Roman"/>
          <w:sz w:val="24"/>
          <w:szCs w:val="24"/>
          <w:lang w:val="es-HN"/>
        </w:rPr>
        <w:t xml:space="preserve">de la cuenta total activo de los balances generales de los bancos comerciales de Honduras para el periodo de enero a septiembre de 2023.  Nuestro proyecto de investigación final mediante un modelo de aprendizaje automático de auto regresión estará en la capacidad de beneficiar a </w:t>
      </w:r>
      <w:r w:rsidR="00622C40">
        <w:rPr>
          <w:rFonts w:ascii="Times New Roman" w:hAnsi="Times New Roman" w:cs="Times New Roman"/>
          <w:sz w:val="24"/>
          <w:szCs w:val="24"/>
          <w:lang w:val="es-HN"/>
        </w:rPr>
        <w:t>las autoridades financieras</w:t>
      </w:r>
      <w:r w:rsidR="006318BC">
        <w:rPr>
          <w:rFonts w:ascii="Times New Roman" w:hAnsi="Times New Roman" w:cs="Times New Roman"/>
          <w:sz w:val="24"/>
          <w:szCs w:val="24"/>
          <w:lang w:val="es-HN"/>
        </w:rPr>
        <w:t xml:space="preserve">, </w:t>
      </w:r>
      <w:r w:rsidRPr="00275462">
        <w:rPr>
          <w:rFonts w:ascii="Times New Roman" w:hAnsi="Times New Roman" w:cs="Times New Roman"/>
          <w:sz w:val="24"/>
          <w:szCs w:val="24"/>
          <w:lang w:val="es-HN"/>
        </w:rPr>
        <w:t xml:space="preserve">bancos comerciales, inversionistas y clientes del sector bancario comercial </w:t>
      </w:r>
      <w:r w:rsidR="000D33A8">
        <w:rPr>
          <w:rFonts w:ascii="Times New Roman" w:hAnsi="Times New Roman" w:cs="Times New Roman"/>
          <w:sz w:val="24"/>
          <w:szCs w:val="24"/>
          <w:lang w:val="es-HN"/>
        </w:rPr>
        <w:t>d</w:t>
      </w:r>
      <w:r w:rsidRPr="00275462">
        <w:rPr>
          <w:rFonts w:ascii="Times New Roman" w:hAnsi="Times New Roman" w:cs="Times New Roman"/>
          <w:sz w:val="24"/>
          <w:szCs w:val="24"/>
          <w:lang w:val="es-HN"/>
        </w:rPr>
        <w:t xml:space="preserve">e Honduras a: </w:t>
      </w:r>
      <w:r w:rsidR="00066827">
        <w:rPr>
          <w:rFonts w:ascii="Times New Roman" w:hAnsi="Times New Roman" w:cs="Times New Roman"/>
          <w:sz w:val="24"/>
          <w:szCs w:val="24"/>
          <w:lang w:val="es-HN"/>
        </w:rPr>
        <w:t>detectar anomalías, o</w:t>
      </w:r>
      <w:r w:rsidRPr="00275462">
        <w:rPr>
          <w:rFonts w:ascii="Times New Roman" w:hAnsi="Times New Roman" w:cs="Times New Roman"/>
          <w:sz w:val="24"/>
          <w:szCs w:val="24"/>
          <w:lang w:val="es-HN"/>
        </w:rPr>
        <w:t>ptimizar recursos, eficientar la toma de decisiones, mejorar la gestión financiera</w:t>
      </w:r>
      <w:r w:rsidR="00066827">
        <w:rPr>
          <w:rFonts w:ascii="Times New Roman" w:hAnsi="Times New Roman" w:cs="Times New Roman"/>
          <w:sz w:val="24"/>
          <w:szCs w:val="24"/>
          <w:lang w:val="es-HN"/>
        </w:rPr>
        <w:t>,</w:t>
      </w:r>
      <w:r w:rsidRPr="00275462">
        <w:rPr>
          <w:rFonts w:ascii="Times New Roman" w:hAnsi="Times New Roman" w:cs="Times New Roman"/>
          <w:sz w:val="24"/>
          <w:szCs w:val="24"/>
          <w:lang w:val="es-HN"/>
        </w:rPr>
        <w:t xml:space="preserve"> identificar y evaluar riesgos financieros futuros.  El proceso metodológico implementado para el cumplimento de nuestro objetivo de investigación fue el modelo CRISP-DM (Cross-industry standard process for data mining)</w:t>
      </w:r>
      <w:r w:rsidR="002A2DBB">
        <w:rPr>
          <w:rFonts w:ascii="Times New Roman" w:hAnsi="Times New Roman" w:cs="Times New Roman"/>
          <w:sz w:val="24"/>
          <w:szCs w:val="24"/>
          <w:lang w:val="es-HN"/>
        </w:rPr>
        <w:t>, e</w:t>
      </w:r>
      <w:r w:rsidRPr="00275462">
        <w:rPr>
          <w:rFonts w:ascii="Times New Roman" w:hAnsi="Times New Roman" w:cs="Times New Roman"/>
          <w:sz w:val="24"/>
          <w:szCs w:val="24"/>
          <w:lang w:val="es-HN"/>
        </w:rPr>
        <w:t>l objetivo de</w:t>
      </w:r>
      <w:r w:rsidR="002A2DBB">
        <w:rPr>
          <w:rFonts w:ascii="Times New Roman" w:hAnsi="Times New Roman" w:cs="Times New Roman"/>
          <w:sz w:val="24"/>
          <w:szCs w:val="24"/>
          <w:lang w:val="es-HN"/>
        </w:rPr>
        <w:t xml:space="preserve"> aplicar</w:t>
      </w:r>
      <w:r w:rsidRPr="00275462">
        <w:rPr>
          <w:rFonts w:ascii="Times New Roman" w:hAnsi="Times New Roman" w:cs="Times New Roman"/>
          <w:sz w:val="24"/>
          <w:szCs w:val="24"/>
          <w:lang w:val="es-HN"/>
        </w:rPr>
        <w:t xml:space="preserve"> CRISP–DM es</w:t>
      </w:r>
      <w:r w:rsidR="002A2DBB">
        <w:rPr>
          <w:rFonts w:ascii="Times New Roman" w:hAnsi="Times New Roman" w:cs="Times New Roman"/>
          <w:sz w:val="24"/>
          <w:szCs w:val="24"/>
          <w:lang w:val="es-HN"/>
        </w:rPr>
        <w:t xml:space="preserve"> para</w:t>
      </w:r>
      <w:r w:rsidRPr="00275462">
        <w:rPr>
          <w:rFonts w:ascii="Times New Roman" w:hAnsi="Times New Roman" w:cs="Times New Roman"/>
          <w:sz w:val="24"/>
          <w:szCs w:val="24"/>
          <w:lang w:val="es-HN"/>
        </w:rPr>
        <w:t xml:space="preserve"> desarrollar </w:t>
      </w:r>
      <w:r w:rsidR="00904657">
        <w:rPr>
          <w:rFonts w:ascii="Times New Roman" w:hAnsi="Times New Roman" w:cs="Times New Roman"/>
          <w:sz w:val="24"/>
          <w:szCs w:val="24"/>
          <w:lang w:val="es-HN"/>
        </w:rPr>
        <w:t xml:space="preserve">un </w:t>
      </w:r>
      <w:r w:rsidRPr="00275462">
        <w:rPr>
          <w:rFonts w:ascii="Times New Roman" w:hAnsi="Times New Roman" w:cs="Times New Roman"/>
          <w:sz w:val="24"/>
          <w:szCs w:val="24"/>
          <w:lang w:val="es-HN"/>
        </w:rPr>
        <w:t>modelo</w:t>
      </w:r>
      <w:r w:rsidR="00904657">
        <w:rPr>
          <w:rFonts w:ascii="Times New Roman" w:hAnsi="Times New Roman" w:cs="Times New Roman"/>
          <w:sz w:val="24"/>
          <w:szCs w:val="24"/>
          <w:lang w:val="es-HN"/>
        </w:rPr>
        <w:t xml:space="preserve"> de </w:t>
      </w:r>
      <w:r w:rsidR="00D05836" w:rsidRPr="00D05836">
        <w:rPr>
          <w:rFonts w:ascii="Times New Roman" w:hAnsi="Times New Roman" w:cs="Times New Roman"/>
          <w:sz w:val="24"/>
          <w:szCs w:val="24"/>
          <w:lang w:val="es-HN"/>
        </w:rPr>
        <w:t xml:space="preserve">machine learning </w:t>
      </w:r>
      <w:r w:rsidR="00904657">
        <w:rPr>
          <w:rFonts w:ascii="Times New Roman" w:hAnsi="Times New Roman" w:cs="Times New Roman"/>
          <w:sz w:val="24"/>
          <w:szCs w:val="24"/>
          <w:lang w:val="es-HN"/>
        </w:rPr>
        <w:t>aplicando</w:t>
      </w:r>
      <w:r w:rsidR="002A2DBB">
        <w:rPr>
          <w:rFonts w:ascii="Times New Roman" w:hAnsi="Times New Roman" w:cs="Times New Roman"/>
          <w:sz w:val="24"/>
          <w:szCs w:val="24"/>
          <w:lang w:val="es-HN"/>
        </w:rPr>
        <w:t xml:space="preserve"> </w:t>
      </w:r>
      <w:r w:rsidR="00904657">
        <w:rPr>
          <w:rFonts w:ascii="Times New Roman" w:hAnsi="Times New Roman" w:cs="Times New Roman"/>
          <w:sz w:val="24"/>
          <w:szCs w:val="24"/>
          <w:lang w:val="es-HN"/>
        </w:rPr>
        <w:t>las</w:t>
      </w:r>
      <w:r w:rsidR="002A2DBB">
        <w:rPr>
          <w:rFonts w:ascii="Times New Roman" w:hAnsi="Times New Roman" w:cs="Times New Roman"/>
          <w:sz w:val="24"/>
          <w:szCs w:val="24"/>
          <w:lang w:val="es-HN"/>
        </w:rPr>
        <w:t xml:space="preserve"> </w:t>
      </w:r>
      <w:r w:rsidRPr="00275462">
        <w:rPr>
          <w:rFonts w:ascii="Times New Roman" w:hAnsi="Times New Roman" w:cs="Times New Roman"/>
          <w:sz w:val="24"/>
          <w:szCs w:val="24"/>
          <w:lang w:val="es-HN"/>
        </w:rPr>
        <w:t>seis fases</w:t>
      </w:r>
      <w:r w:rsidR="00904657">
        <w:rPr>
          <w:rFonts w:ascii="Times New Roman" w:hAnsi="Times New Roman" w:cs="Times New Roman"/>
          <w:sz w:val="24"/>
          <w:szCs w:val="24"/>
          <w:lang w:val="es-HN"/>
        </w:rPr>
        <w:t xml:space="preserve"> de</w:t>
      </w:r>
      <w:r w:rsidRPr="00275462">
        <w:rPr>
          <w:rFonts w:ascii="Times New Roman" w:hAnsi="Times New Roman" w:cs="Times New Roman"/>
          <w:sz w:val="24"/>
          <w:szCs w:val="24"/>
          <w:lang w:val="es-HN"/>
        </w:rPr>
        <w:t>: compresión del negocio, compresión de los datos, preparación de lo</w:t>
      </w:r>
      <w:r w:rsidR="004A3D97">
        <w:rPr>
          <w:rFonts w:ascii="Times New Roman" w:hAnsi="Times New Roman" w:cs="Times New Roman"/>
          <w:sz w:val="24"/>
          <w:szCs w:val="24"/>
          <w:lang w:val="es-HN"/>
        </w:rPr>
        <w:t>s</w:t>
      </w:r>
      <w:r w:rsidRPr="00275462">
        <w:rPr>
          <w:rFonts w:ascii="Times New Roman" w:hAnsi="Times New Roman" w:cs="Times New Roman"/>
          <w:sz w:val="24"/>
          <w:szCs w:val="24"/>
          <w:lang w:val="es-HN"/>
        </w:rPr>
        <w:t xml:space="preserve"> datos, modelado, evaluación y despliegue. El aplicar un modelo de machine learning </w:t>
      </w:r>
      <w:r w:rsidR="00904657" w:rsidRPr="00275462">
        <w:rPr>
          <w:rFonts w:ascii="Times New Roman" w:hAnsi="Times New Roman" w:cs="Times New Roman"/>
          <w:sz w:val="24"/>
          <w:szCs w:val="24"/>
          <w:lang w:val="es-HN"/>
        </w:rPr>
        <w:t>permitió</w:t>
      </w:r>
      <w:r w:rsidRPr="00275462">
        <w:rPr>
          <w:rFonts w:ascii="Times New Roman" w:hAnsi="Times New Roman" w:cs="Times New Roman"/>
          <w:sz w:val="24"/>
          <w:szCs w:val="24"/>
          <w:lang w:val="es-HN"/>
        </w:rPr>
        <w:t xml:space="preserve"> reforzar el análisis que se obtiene con las observaciones de las series de tiempo, a su vez logra obtener resultados a futuros de una forma matemática valida, estos resultados ayudan </w:t>
      </w:r>
      <w:r w:rsidR="00904657">
        <w:rPr>
          <w:rFonts w:ascii="Times New Roman" w:hAnsi="Times New Roman" w:cs="Times New Roman"/>
          <w:sz w:val="24"/>
          <w:szCs w:val="24"/>
          <w:lang w:val="es-HN"/>
        </w:rPr>
        <w:t xml:space="preserve">al nete regulador de los bancos, </w:t>
      </w:r>
      <w:r w:rsidRPr="00275462">
        <w:rPr>
          <w:rFonts w:ascii="Times New Roman" w:hAnsi="Times New Roman" w:cs="Times New Roman"/>
          <w:sz w:val="24"/>
          <w:szCs w:val="24"/>
          <w:lang w:val="es-HN"/>
        </w:rPr>
        <w:t>clientes, inversiones y los mismos bancos replantear sus estrategias y tomar mejores decisiones.</w:t>
      </w:r>
    </w:p>
    <w:p w14:paraId="4B25241F" w14:textId="1B7F4AC5" w:rsidR="00DA1668" w:rsidRPr="003A6787" w:rsidRDefault="00DA1668" w:rsidP="00DA1668">
      <w:pPr>
        <w:rPr>
          <w:rFonts w:ascii="Times New Roman" w:eastAsia="Times New Roman" w:hAnsi="Times New Roman" w:cs="Times New Roman"/>
          <w:sz w:val="24"/>
          <w:szCs w:val="24"/>
          <w:lang w:val="es-HN"/>
        </w:rPr>
      </w:pPr>
      <w:r w:rsidRPr="006F4460">
        <w:rPr>
          <w:rFonts w:ascii="Times New Roman"/>
          <w:b/>
          <w:sz w:val="24"/>
          <w:lang w:val="es-HN"/>
        </w:rPr>
        <w:t>Palabras</w:t>
      </w:r>
      <w:r w:rsidRPr="006F4460">
        <w:rPr>
          <w:rFonts w:ascii="Times New Roman"/>
          <w:b/>
          <w:spacing w:val="-4"/>
          <w:sz w:val="24"/>
          <w:lang w:val="es-HN"/>
        </w:rPr>
        <w:t xml:space="preserve"> </w:t>
      </w:r>
      <w:r w:rsidRPr="006F4460">
        <w:rPr>
          <w:rFonts w:ascii="Times New Roman"/>
          <w:b/>
          <w:sz w:val="24"/>
          <w:lang w:val="es-HN"/>
        </w:rPr>
        <w:t>claves:</w:t>
      </w:r>
      <w:r>
        <w:rPr>
          <w:rFonts w:ascii="Times New Roman"/>
          <w:b/>
          <w:sz w:val="24"/>
          <w:lang w:val="es-HN"/>
        </w:rPr>
        <w:t xml:space="preserve"> (Aprendizaje autom</w:t>
      </w:r>
      <w:r>
        <w:rPr>
          <w:rFonts w:ascii="Times New Roman"/>
          <w:b/>
          <w:sz w:val="24"/>
          <w:lang w:val="es-HN"/>
        </w:rPr>
        <w:t>á</w:t>
      </w:r>
      <w:r>
        <w:rPr>
          <w:rFonts w:ascii="Times New Roman"/>
          <w:b/>
          <w:sz w:val="24"/>
          <w:lang w:val="es-HN"/>
        </w:rPr>
        <w:t>tico, cuenta total activo, modelo de auto regresi</w:t>
      </w:r>
      <w:r>
        <w:rPr>
          <w:rFonts w:ascii="Times New Roman"/>
          <w:b/>
          <w:sz w:val="24"/>
          <w:lang w:val="es-HN"/>
        </w:rPr>
        <w:t>ó</w:t>
      </w:r>
      <w:r>
        <w:rPr>
          <w:rFonts w:ascii="Times New Roman"/>
          <w:b/>
          <w:sz w:val="24"/>
          <w:lang w:val="es-HN"/>
        </w:rPr>
        <w:t xml:space="preserve">n </w:t>
      </w:r>
      <w:r w:rsidR="00CD30DA">
        <w:rPr>
          <w:rFonts w:ascii="Times New Roman"/>
          <w:b/>
          <w:sz w:val="24"/>
          <w:lang w:val="es-HN"/>
        </w:rPr>
        <w:t xml:space="preserve">y </w:t>
      </w:r>
      <w:r>
        <w:rPr>
          <w:rFonts w:ascii="Times New Roman"/>
          <w:b/>
          <w:sz w:val="24"/>
          <w:lang w:val="es-HN"/>
        </w:rPr>
        <w:t>series de tiempo)</w:t>
      </w:r>
    </w:p>
    <w:p w14:paraId="6AE79B7E" w14:textId="77777777" w:rsidR="00DA1668" w:rsidRPr="006F4460" w:rsidRDefault="00DA1668" w:rsidP="00DA1668">
      <w:pPr>
        <w:spacing w:before="8"/>
        <w:jc w:val="center"/>
        <w:rPr>
          <w:rFonts w:ascii="Times New Roman" w:eastAsia="Times New Roman" w:hAnsi="Times New Roman" w:cs="Times New Roman"/>
          <w:sz w:val="10"/>
          <w:szCs w:val="10"/>
          <w:lang w:val="es-HN"/>
        </w:rPr>
      </w:pPr>
      <w:r>
        <w:rPr>
          <w:noProof/>
          <w:lang w:val="es-HN" w:eastAsia="es-HN"/>
        </w:rPr>
        <w:lastRenderedPageBreak/>
        <w:drawing>
          <wp:inline distT="0" distB="0" distL="0" distR="0" wp14:anchorId="30C46F22" wp14:editId="7AE825B8">
            <wp:extent cx="2017058" cy="457200"/>
            <wp:effectExtent l="0" t="0" r="2540" b="0"/>
            <wp:docPr id="4" name="Imagen 4" descr="UNITEC a col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UNITEC a color"/>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2017058" cy="457200"/>
                    </a:xfrm>
                    <a:prstGeom prst="rect">
                      <a:avLst/>
                    </a:prstGeom>
                    <a:noFill/>
                    <a:ln>
                      <a:noFill/>
                    </a:ln>
                  </pic:spPr>
                </pic:pic>
              </a:graphicData>
            </a:graphic>
          </wp:inline>
        </w:drawing>
      </w:r>
    </w:p>
    <w:p w14:paraId="52450FA2" w14:textId="77777777" w:rsidR="00DA1668" w:rsidRPr="006F4460" w:rsidRDefault="00DA1668" w:rsidP="00DA1668">
      <w:pPr>
        <w:rPr>
          <w:rFonts w:ascii="Times New Roman" w:eastAsia="Times New Roman" w:hAnsi="Times New Roman" w:cs="Times New Roman"/>
          <w:sz w:val="24"/>
          <w:szCs w:val="24"/>
          <w:lang w:val="es-HN"/>
        </w:rPr>
      </w:pPr>
    </w:p>
    <w:p w14:paraId="3E759231" w14:textId="77777777" w:rsidR="00DA1668" w:rsidRPr="006F4460" w:rsidRDefault="00DA1668" w:rsidP="00DA1668">
      <w:pPr>
        <w:spacing w:before="7"/>
        <w:rPr>
          <w:rFonts w:ascii="Times New Roman" w:eastAsia="Times New Roman" w:hAnsi="Times New Roman" w:cs="Times New Roman"/>
          <w:sz w:val="21"/>
          <w:szCs w:val="21"/>
          <w:lang w:val="es-HN"/>
        </w:rPr>
      </w:pPr>
    </w:p>
    <w:p w14:paraId="3F76418F" w14:textId="77777777" w:rsidR="00DA1668" w:rsidRDefault="00DA1668" w:rsidP="00DA1668">
      <w:pPr>
        <w:widowControl/>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jc w:val="center"/>
        <w:rPr>
          <w:rFonts w:ascii="Times New Roman" w:eastAsia="Times New Roman" w:hAnsi="Times New Roman" w:cs="Times New Roman"/>
          <w:b/>
          <w:sz w:val="32"/>
          <w:szCs w:val="32"/>
          <w:lang w:eastAsia="es-HN"/>
        </w:rPr>
      </w:pPr>
      <w:r w:rsidRPr="00174454">
        <w:rPr>
          <w:rFonts w:ascii="Times New Roman" w:eastAsia="Times New Roman" w:hAnsi="Times New Roman" w:cs="Times New Roman"/>
          <w:b/>
          <w:sz w:val="32"/>
          <w:szCs w:val="32"/>
          <w:lang w:eastAsia="es-HN"/>
        </w:rPr>
        <w:t>GRADUATE SCHOOL</w:t>
      </w:r>
    </w:p>
    <w:p w14:paraId="59317979" w14:textId="77777777" w:rsidR="00DA1810" w:rsidRPr="00174454" w:rsidRDefault="00DA1810" w:rsidP="00DA1668">
      <w:pPr>
        <w:widowControl/>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jc w:val="center"/>
        <w:rPr>
          <w:rFonts w:ascii="Times New Roman" w:eastAsia="Times New Roman" w:hAnsi="Times New Roman" w:cs="Times New Roman"/>
          <w:b/>
          <w:sz w:val="32"/>
          <w:szCs w:val="32"/>
          <w:lang w:eastAsia="es-HN"/>
        </w:rPr>
      </w:pPr>
    </w:p>
    <w:p w14:paraId="2EC82201" w14:textId="379E2C39" w:rsidR="00DA1668" w:rsidRDefault="00302656" w:rsidP="003B1922">
      <w:pPr>
        <w:jc w:val="center"/>
        <w:rPr>
          <w:rFonts w:ascii="Times New Roman" w:hAnsi="Times New Roman" w:cs="Times New Roman"/>
          <w:b/>
          <w:sz w:val="32"/>
        </w:rPr>
      </w:pPr>
      <w:r>
        <w:rPr>
          <w:rFonts w:ascii="Times New Roman" w:hAnsi="Times New Roman" w:cs="Times New Roman"/>
          <w:b/>
          <w:sz w:val="32"/>
        </w:rPr>
        <w:t>PREDICTABLE</w:t>
      </w:r>
      <w:r w:rsidR="003B1922" w:rsidRPr="003B1922">
        <w:rPr>
          <w:rFonts w:ascii="Times New Roman" w:hAnsi="Times New Roman" w:cs="Times New Roman"/>
          <w:b/>
          <w:sz w:val="32"/>
        </w:rPr>
        <w:t xml:space="preserve"> MODEL OF THE BEHAVIOR OF THE </w:t>
      </w:r>
      <w:r w:rsidRPr="003B1922">
        <w:rPr>
          <w:rFonts w:ascii="Times New Roman" w:hAnsi="Times New Roman" w:cs="Times New Roman"/>
          <w:b/>
          <w:sz w:val="32"/>
        </w:rPr>
        <w:t xml:space="preserve">ACCOUNT </w:t>
      </w:r>
      <w:r w:rsidR="003B1922" w:rsidRPr="003B1922">
        <w:rPr>
          <w:rFonts w:ascii="Times New Roman" w:hAnsi="Times New Roman" w:cs="Times New Roman"/>
          <w:b/>
          <w:sz w:val="32"/>
        </w:rPr>
        <w:t xml:space="preserve">TOTAL </w:t>
      </w:r>
      <w:r>
        <w:rPr>
          <w:rFonts w:ascii="Times New Roman" w:hAnsi="Times New Roman" w:cs="Times New Roman"/>
          <w:b/>
          <w:sz w:val="32"/>
        </w:rPr>
        <w:t xml:space="preserve">ASSET </w:t>
      </w:r>
      <w:r w:rsidR="003B1922" w:rsidRPr="003B1922">
        <w:rPr>
          <w:rFonts w:ascii="Times New Roman" w:hAnsi="Times New Roman" w:cs="Times New Roman"/>
          <w:b/>
          <w:sz w:val="32"/>
        </w:rPr>
        <w:t>OF THE GENERAL BALANCE</w:t>
      </w:r>
      <w:r>
        <w:rPr>
          <w:rFonts w:ascii="Times New Roman" w:hAnsi="Times New Roman" w:cs="Times New Roman"/>
          <w:b/>
          <w:sz w:val="32"/>
        </w:rPr>
        <w:t xml:space="preserve"> SHEETS</w:t>
      </w:r>
      <w:r w:rsidR="003B1922" w:rsidRPr="003B1922">
        <w:rPr>
          <w:rFonts w:ascii="Times New Roman" w:hAnsi="Times New Roman" w:cs="Times New Roman"/>
          <w:b/>
          <w:sz w:val="32"/>
        </w:rPr>
        <w:t xml:space="preserve"> OF THE COMMERCIAL BANKS OF HONDURAS </w:t>
      </w:r>
      <w:r>
        <w:rPr>
          <w:rFonts w:ascii="Times New Roman" w:hAnsi="Times New Roman" w:cs="Times New Roman"/>
          <w:b/>
          <w:sz w:val="32"/>
        </w:rPr>
        <w:t>IN</w:t>
      </w:r>
      <w:r w:rsidR="003B1922" w:rsidRPr="003B1922">
        <w:rPr>
          <w:rFonts w:ascii="Times New Roman" w:hAnsi="Times New Roman" w:cs="Times New Roman"/>
          <w:b/>
          <w:sz w:val="32"/>
        </w:rPr>
        <w:t xml:space="preserve"> THE PERIOD JANUARY TO SEPTEMBER 2023</w:t>
      </w:r>
    </w:p>
    <w:p w14:paraId="28D908AD" w14:textId="77777777" w:rsidR="00736BD7" w:rsidRPr="003B1922" w:rsidRDefault="00736BD7" w:rsidP="003B1922">
      <w:pPr>
        <w:jc w:val="center"/>
        <w:rPr>
          <w:rFonts w:ascii="Times New Roman" w:eastAsia="Times New Roman" w:hAnsi="Times New Roman" w:cs="Times New Roman"/>
          <w:b/>
          <w:bCs/>
          <w:sz w:val="24"/>
          <w:szCs w:val="24"/>
        </w:rPr>
      </w:pPr>
    </w:p>
    <w:p w14:paraId="4ECD45D2" w14:textId="77777777" w:rsidR="00DA1668" w:rsidRPr="003B1922" w:rsidRDefault="00DA1668" w:rsidP="00DA1668">
      <w:pPr>
        <w:spacing w:before="9"/>
        <w:rPr>
          <w:rFonts w:ascii="Times New Roman" w:eastAsia="Times New Roman" w:hAnsi="Times New Roman" w:cs="Times New Roman"/>
          <w:b/>
          <w:bCs/>
          <w:sz w:val="23"/>
          <w:szCs w:val="23"/>
        </w:rPr>
      </w:pPr>
    </w:p>
    <w:p w14:paraId="33FC71BD" w14:textId="77777777" w:rsidR="00DA1668" w:rsidRDefault="00DA1668" w:rsidP="00DA1668">
      <w:pPr>
        <w:ind w:left="557" w:right="393"/>
        <w:jc w:val="center"/>
        <w:rPr>
          <w:rFonts w:ascii="Times New Roman" w:hAnsi="Times New Roman"/>
          <w:b/>
          <w:sz w:val="32"/>
          <w:szCs w:val="32"/>
          <w:lang w:val="es-HN"/>
        </w:rPr>
      </w:pPr>
      <w:r>
        <w:rPr>
          <w:rFonts w:ascii="Times New Roman" w:hAnsi="Times New Roman"/>
          <w:b/>
          <w:sz w:val="32"/>
          <w:szCs w:val="32"/>
          <w:lang w:val="es-HN"/>
        </w:rPr>
        <w:t>ELIAS ARIEL ORTÍZ FLORES</w:t>
      </w:r>
    </w:p>
    <w:p w14:paraId="76A44170" w14:textId="77777777" w:rsidR="00DA1668" w:rsidRDefault="00DA1668" w:rsidP="00DA1668">
      <w:pPr>
        <w:ind w:left="557" w:right="393"/>
        <w:jc w:val="center"/>
        <w:rPr>
          <w:rFonts w:ascii="Times New Roman" w:hAnsi="Times New Roman"/>
          <w:b/>
          <w:sz w:val="32"/>
          <w:szCs w:val="32"/>
          <w:lang w:val="es-HN"/>
        </w:rPr>
      </w:pPr>
      <w:r>
        <w:rPr>
          <w:rFonts w:ascii="Times New Roman" w:hAnsi="Times New Roman"/>
          <w:b/>
          <w:sz w:val="32"/>
          <w:szCs w:val="32"/>
          <w:lang w:val="es-HN"/>
        </w:rPr>
        <w:t>KERLIM ESCARLETH VARELA PALMA</w:t>
      </w:r>
    </w:p>
    <w:p w14:paraId="4AE10AC9" w14:textId="77777777" w:rsidR="00DA1668" w:rsidRPr="006F4460" w:rsidRDefault="00DA1668" w:rsidP="00DA1668">
      <w:pPr>
        <w:rPr>
          <w:rFonts w:ascii="Times New Roman" w:eastAsia="Times New Roman" w:hAnsi="Times New Roman" w:cs="Times New Roman"/>
          <w:b/>
          <w:bCs/>
          <w:sz w:val="24"/>
          <w:szCs w:val="24"/>
          <w:lang w:val="es-HN"/>
        </w:rPr>
      </w:pPr>
    </w:p>
    <w:p w14:paraId="36679098" w14:textId="77777777" w:rsidR="00DA1668" w:rsidRPr="00275462" w:rsidRDefault="00DA1668" w:rsidP="00DA1668">
      <w:pPr>
        <w:ind w:left="4363"/>
        <w:rPr>
          <w:rFonts w:ascii="Times New Roman" w:eastAsia="Times New Roman" w:hAnsi="Times New Roman" w:cs="Times New Roman"/>
          <w:sz w:val="24"/>
          <w:szCs w:val="24"/>
        </w:rPr>
      </w:pPr>
      <w:r w:rsidRPr="00275462">
        <w:rPr>
          <w:rFonts w:ascii="Times New Roman"/>
          <w:b/>
          <w:sz w:val="24"/>
        </w:rPr>
        <w:t>Abstract</w:t>
      </w:r>
    </w:p>
    <w:p w14:paraId="5CF6E496" w14:textId="443B46A2" w:rsidR="00DA1668" w:rsidRPr="00275462" w:rsidRDefault="007E4989" w:rsidP="00DA1668">
      <w:pPr>
        <w:pStyle w:val="TextoPrincipal"/>
        <w:rPr>
          <w:b/>
          <w:lang w:val="en-US"/>
        </w:rPr>
      </w:pPr>
      <w:r w:rsidRPr="007E4989">
        <w:rPr>
          <w:lang w:val="en-US"/>
        </w:rPr>
        <w:t>The final objective of our research was to propose a machine learning model to predict the results of the total asset account of the general balance sheets of the commercial banks in Honduras from the period january to september 2023. Our final project was applying a machine learning model of simple auto regression, this model will be able to: benefit financial authorities, commercial banks, investors and clients of the commercial banking sector of Honduras to: detect anomalies, optimize resources, decision making more efficient, improve financial management, identify and evaluate future financial risks. The methodological process implemented to accomplish; our research objective was the CRISP-DM model (Cross-industry standard process for data mining). The objective of applying CRISP–DM is to develop a machine learning model applying the six phases of: business compression, data compression, data preparation, modeling, evaluation and deployment. Applying a machine learning model allowed us to reinforce the analysis obtained with time series observations, in turn achieving future results in a valid mathematical way, these results help the regulatory network of banks</w:t>
      </w:r>
      <w:r w:rsidR="003C3888">
        <w:rPr>
          <w:lang w:val="en-US"/>
        </w:rPr>
        <w:t>.</w:t>
      </w:r>
    </w:p>
    <w:p w14:paraId="06AC361F" w14:textId="77777777" w:rsidR="00DA1668" w:rsidRPr="00275462" w:rsidRDefault="00DA1668" w:rsidP="00DA1668">
      <w:pPr>
        <w:rPr>
          <w:rFonts w:ascii="Times New Roman"/>
          <w:b/>
          <w:sz w:val="24"/>
        </w:rPr>
      </w:pPr>
    </w:p>
    <w:p w14:paraId="2FCE147F" w14:textId="4BD6F4FC" w:rsidR="00DA1668" w:rsidRPr="007E4989" w:rsidRDefault="007E4989" w:rsidP="00DA1668">
      <w:pPr>
        <w:sectPr w:rsidR="00DA1668" w:rsidRPr="007E4989" w:rsidSect="00E26E51">
          <w:pgSz w:w="12240" w:h="15840" w:code="1"/>
          <w:pgMar w:top="1440" w:right="1440" w:bottom="1440" w:left="1440" w:header="709" w:footer="709" w:gutter="0"/>
          <w:cols w:space="708"/>
          <w:docGrid w:linePitch="360"/>
        </w:sectPr>
      </w:pPr>
      <w:r w:rsidRPr="007E4989">
        <w:rPr>
          <w:rFonts w:ascii="Times New Roman"/>
          <w:b/>
          <w:sz w:val="24"/>
        </w:rPr>
        <w:t>Key Wor</w:t>
      </w:r>
      <w:r>
        <w:rPr>
          <w:rFonts w:ascii="Times New Roman"/>
          <w:b/>
          <w:sz w:val="24"/>
        </w:rPr>
        <w:t>ds</w:t>
      </w:r>
      <w:r w:rsidRPr="007E4989">
        <w:rPr>
          <w:rFonts w:ascii="Times New Roman"/>
          <w:b/>
          <w:sz w:val="24"/>
        </w:rPr>
        <w:t xml:space="preserve">: (machine learning, </w:t>
      </w:r>
      <w:r w:rsidR="00F60306" w:rsidRPr="007E4989">
        <w:rPr>
          <w:rFonts w:ascii="Times New Roman"/>
          <w:b/>
          <w:sz w:val="24"/>
        </w:rPr>
        <w:t>total asset account</w:t>
      </w:r>
      <w:r w:rsidR="00F60306">
        <w:rPr>
          <w:rFonts w:ascii="Times New Roman"/>
          <w:b/>
          <w:sz w:val="24"/>
        </w:rPr>
        <w:t xml:space="preserve">, </w:t>
      </w:r>
      <w:r w:rsidRPr="007E4989">
        <w:rPr>
          <w:rFonts w:ascii="Times New Roman"/>
          <w:b/>
          <w:sz w:val="24"/>
        </w:rPr>
        <w:t>simple autoregression model</w:t>
      </w:r>
      <w:r w:rsidR="00CD30DA">
        <w:rPr>
          <w:rFonts w:ascii="Times New Roman"/>
          <w:b/>
          <w:sz w:val="24"/>
        </w:rPr>
        <w:t xml:space="preserve"> and</w:t>
      </w:r>
      <w:r w:rsidRPr="007E4989">
        <w:rPr>
          <w:rFonts w:ascii="Times New Roman"/>
          <w:b/>
          <w:sz w:val="24"/>
        </w:rPr>
        <w:t xml:space="preserve"> time series)</w:t>
      </w:r>
    </w:p>
    <w:p w14:paraId="0FF51293" w14:textId="77777777" w:rsidR="00DA1668" w:rsidRDefault="00DA1668" w:rsidP="00DA1668">
      <w:pPr>
        <w:pStyle w:val="Ttulo1"/>
      </w:pPr>
      <w:bookmarkStart w:id="4" w:name="_Toc474331173"/>
      <w:bookmarkStart w:id="5" w:name="_Toc474331372"/>
      <w:bookmarkStart w:id="6" w:name="_Toc158832884"/>
      <w:r w:rsidRPr="00C52E7B">
        <w:lastRenderedPageBreak/>
        <w:t>DEDICATORIA</w:t>
      </w:r>
      <w:bookmarkEnd w:id="4"/>
      <w:bookmarkEnd w:id="5"/>
      <w:bookmarkEnd w:id="6"/>
    </w:p>
    <w:p w14:paraId="47D63AFD" w14:textId="77777777" w:rsidR="00DA1668" w:rsidRPr="00723942" w:rsidRDefault="00DA1668" w:rsidP="00DA1668">
      <w:pPr>
        <w:pStyle w:val="TextoPrincipal"/>
      </w:pPr>
    </w:p>
    <w:p w14:paraId="00A1CE7C" w14:textId="77777777" w:rsidR="00DA1668" w:rsidRDefault="00DA1668" w:rsidP="00DA1668">
      <w:pPr>
        <w:pStyle w:val="TextoPrincipal"/>
      </w:pPr>
      <w:bookmarkStart w:id="7" w:name="_Hlk132794110"/>
      <w:r>
        <w:t>Dedicado a mis padres; mis motores diarios quienes siempre me han inculcado el temor a Dios y a nunca darme por vencida en mis proyectos, gracias a ellos hoy soy una master en analítica de negocios</w:t>
      </w:r>
      <w:bookmarkEnd w:id="7"/>
      <w:r>
        <w:t>.</w:t>
      </w:r>
    </w:p>
    <w:p w14:paraId="5A7B24F7" w14:textId="77777777" w:rsidR="00DA1668" w:rsidRDefault="00DA1668">
      <w:pPr>
        <w:pStyle w:val="TextoPrincipal"/>
        <w:numPr>
          <w:ilvl w:val="0"/>
          <w:numId w:val="10"/>
        </w:numPr>
        <w:jc w:val="right"/>
        <w:rPr>
          <w:b/>
          <w:bCs/>
        </w:rPr>
      </w:pPr>
      <w:r w:rsidRPr="00D54BC9">
        <w:rPr>
          <w:b/>
          <w:bCs/>
        </w:rPr>
        <w:t>Kerlim Varela Palma</w:t>
      </w:r>
    </w:p>
    <w:p w14:paraId="4146013B" w14:textId="77777777" w:rsidR="00DA1668" w:rsidRDefault="00DA1668" w:rsidP="00DA1668">
      <w:pPr>
        <w:pStyle w:val="TextoPrincipal"/>
        <w:rPr>
          <w:b/>
          <w:bCs/>
        </w:rPr>
      </w:pPr>
    </w:p>
    <w:p w14:paraId="35AA1026" w14:textId="77777777" w:rsidR="00DA1668" w:rsidRDefault="00DA1668" w:rsidP="00DA1668">
      <w:pPr>
        <w:pStyle w:val="TextoPrincipal"/>
      </w:pPr>
    </w:p>
    <w:p w14:paraId="583A41DE" w14:textId="397EEEEF" w:rsidR="00DA1668" w:rsidRDefault="00DA1668" w:rsidP="00DA1668">
      <w:pPr>
        <w:pStyle w:val="TextoPrincipal"/>
      </w:pPr>
      <w:r>
        <w:t xml:space="preserve">Dedicado a mi madre, su mayor sueño era poder un </w:t>
      </w:r>
      <w:r w:rsidR="004A3D97">
        <w:t>día</w:t>
      </w:r>
      <w:r>
        <w:t xml:space="preserve"> ver a uno de sus hijos graduándose de la universidad, para ti mama hasta el cielo.</w:t>
      </w:r>
    </w:p>
    <w:p w14:paraId="4DFDC71A" w14:textId="47DFCECD" w:rsidR="00DA1668" w:rsidRPr="00D54BC9" w:rsidRDefault="00A7439C">
      <w:pPr>
        <w:pStyle w:val="TextoPrincipal"/>
        <w:numPr>
          <w:ilvl w:val="0"/>
          <w:numId w:val="10"/>
        </w:numPr>
        <w:jc w:val="right"/>
        <w:rPr>
          <w:b/>
          <w:bCs/>
        </w:rPr>
      </w:pPr>
      <w:r>
        <w:rPr>
          <w:b/>
          <w:bCs/>
        </w:rPr>
        <w:t>Elías</w:t>
      </w:r>
      <w:r w:rsidR="00DA1668">
        <w:rPr>
          <w:b/>
          <w:bCs/>
        </w:rPr>
        <w:t xml:space="preserve"> Ortiz Flores</w:t>
      </w:r>
      <w:r w:rsidR="00DA1668" w:rsidRPr="00D54BC9">
        <w:rPr>
          <w:b/>
          <w:bCs/>
        </w:rPr>
        <w:br w:type="page"/>
      </w:r>
    </w:p>
    <w:p w14:paraId="1BCC080A" w14:textId="77777777" w:rsidR="00DA1668" w:rsidRDefault="00DA1668" w:rsidP="00DA1668">
      <w:pPr>
        <w:pStyle w:val="Ttulo1"/>
      </w:pPr>
      <w:r>
        <w:lastRenderedPageBreak/>
        <w:t xml:space="preserve"> </w:t>
      </w:r>
      <w:bookmarkStart w:id="8" w:name="_Toc474331174"/>
      <w:bookmarkStart w:id="9" w:name="_Toc474331373"/>
      <w:bookmarkStart w:id="10" w:name="_Toc158832885"/>
      <w:r>
        <w:t>AGRADECIMIENTO</w:t>
      </w:r>
      <w:bookmarkEnd w:id="8"/>
      <w:bookmarkEnd w:id="9"/>
      <w:bookmarkEnd w:id="10"/>
    </w:p>
    <w:p w14:paraId="7D5D2811" w14:textId="77777777" w:rsidR="00DA1668" w:rsidRPr="008B2575" w:rsidRDefault="00DA1668" w:rsidP="00113E9E">
      <w:pPr>
        <w:pStyle w:val="TextoPrincipal"/>
        <w:ind w:firstLine="0"/>
      </w:pPr>
    </w:p>
    <w:p w14:paraId="72CB4A4C" w14:textId="5C3EB545" w:rsidR="00AB11A8" w:rsidRDefault="00AB11A8" w:rsidP="004A3D97">
      <w:pPr>
        <w:pStyle w:val="TextoPrincipal"/>
      </w:pPr>
      <w:r>
        <w:t xml:space="preserve">Agradezco </w:t>
      </w:r>
      <w:r w:rsidR="004F2DD4">
        <w:t xml:space="preserve">a </w:t>
      </w:r>
      <w:r>
        <w:t>mi esposo quien fue mi apoyo constante e incondicional durante mis años de estudio universitario, a mis compañeros de equipo, quienes con su ayuda y esfuerzo me ayudaron a culminar este proyecto y finalmente agradezco a la institución universitaria</w:t>
      </w:r>
      <w:r w:rsidR="000E4810">
        <w:t xml:space="preserve"> por permitir mejorar </w:t>
      </w:r>
      <w:r w:rsidR="00507ECB">
        <w:t xml:space="preserve">de manera </w:t>
      </w:r>
      <w:r w:rsidR="000E4810">
        <w:t>profesional</w:t>
      </w:r>
      <w:r w:rsidR="00C24EFD">
        <w:t>.</w:t>
      </w:r>
    </w:p>
    <w:p w14:paraId="4C6C1104" w14:textId="77777777" w:rsidR="00DA1668" w:rsidRDefault="00DA1668">
      <w:pPr>
        <w:pStyle w:val="TextoPrincipal"/>
        <w:numPr>
          <w:ilvl w:val="0"/>
          <w:numId w:val="10"/>
        </w:numPr>
        <w:jc w:val="right"/>
        <w:rPr>
          <w:b/>
          <w:bCs/>
        </w:rPr>
      </w:pPr>
      <w:r w:rsidRPr="00BD4186">
        <w:rPr>
          <w:b/>
          <w:bCs/>
        </w:rPr>
        <w:t xml:space="preserve">Kerlim Varela Palma </w:t>
      </w:r>
    </w:p>
    <w:p w14:paraId="69BA8927" w14:textId="77777777" w:rsidR="00DA1668" w:rsidRDefault="00DA1668" w:rsidP="00DA1668">
      <w:pPr>
        <w:pStyle w:val="TextoPrincipal"/>
      </w:pPr>
    </w:p>
    <w:p w14:paraId="342C8ED6" w14:textId="5F5DCCB6" w:rsidR="00DA1668" w:rsidRDefault="00DA1668" w:rsidP="00DA1668">
      <w:pPr>
        <w:pStyle w:val="TextoPrincipal"/>
      </w:pPr>
      <w:r>
        <w:t xml:space="preserve">Gracias: a Dios por tenernos hasta hoy con salud y fortaleza, </w:t>
      </w:r>
      <w:r w:rsidR="00E659D0">
        <w:t xml:space="preserve">a mis compañeros que fueron combustible para no rendirme, a mi compañera </w:t>
      </w:r>
      <w:r>
        <w:t>de proyecto final por ser maestra y guía a lo largo de nuestra maestría, a UNITEC y a sus maestros por su pasión y entrega para formar a los mejores profesionales de Honduras</w:t>
      </w:r>
      <w:r w:rsidR="006E44F7">
        <w:t>.</w:t>
      </w:r>
    </w:p>
    <w:p w14:paraId="0E0C9EDC" w14:textId="4E254E33" w:rsidR="00737E89" w:rsidRPr="00F75242" w:rsidRDefault="00A7439C">
      <w:pPr>
        <w:pStyle w:val="TextoPrincipal"/>
        <w:numPr>
          <w:ilvl w:val="0"/>
          <w:numId w:val="10"/>
        </w:numPr>
        <w:jc w:val="right"/>
        <w:rPr>
          <w:b/>
          <w:bCs/>
        </w:rPr>
      </w:pPr>
      <w:r>
        <w:rPr>
          <w:b/>
          <w:bCs/>
        </w:rPr>
        <w:t>Elías</w:t>
      </w:r>
      <w:r w:rsidR="00DA1668">
        <w:rPr>
          <w:b/>
          <w:bCs/>
        </w:rPr>
        <w:t xml:space="preserve"> Ortiz Flores</w:t>
      </w:r>
      <w:r w:rsidR="00DA1668" w:rsidRPr="00BD4186">
        <w:rPr>
          <w:b/>
          <w:bCs/>
        </w:rPr>
        <w:t xml:space="preserve"> </w:t>
      </w:r>
      <w:r w:rsidR="00737E89" w:rsidRPr="00F75242">
        <w:rPr>
          <w:b/>
          <w:bCs/>
        </w:rPr>
        <w:br w:type="page"/>
      </w:r>
    </w:p>
    <w:p w14:paraId="4087D355" w14:textId="787A197B" w:rsidR="00737E89" w:rsidRDefault="00737E89" w:rsidP="00737E89">
      <w:pPr>
        <w:pStyle w:val="Ttulo1"/>
      </w:pPr>
      <w:bookmarkStart w:id="11" w:name="_Toc474331175"/>
      <w:bookmarkStart w:id="12" w:name="_Toc474331374"/>
      <w:bookmarkStart w:id="13" w:name="_Toc158832886"/>
      <w:r>
        <w:lastRenderedPageBreak/>
        <w:t>ÍNDICE DE CONTENIDO</w:t>
      </w:r>
      <w:bookmarkEnd w:id="11"/>
      <w:bookmarkEnd w:id="12"/>
      <w:bookmarkEnd w:id="13"/>
    </w:p>
    <w:p w14:paraId="3BAED270" w14:textId="6A6A5077" w:rsidR="001C0142" w:rsidRDefault="003F60B4">
      <w:pPr>
        <w:pStyle w:val="TDC1"/>
        <w:tabs>
          <w:tab w:val="right" w:leader="dot" w:pos="9350"/>
        </w:tabs>
        <w:rPr>
          <w:rFonts w:asciiTheme="minorHAnsi" w:eastAsiaTheme="minorEastAsia" w:hAnsiTheme="minorHAnsi"/>
          <w:noProof/>
          <w:kern w:val="2"/>
          <w:sz w:val="22"/>
          <w:lang w:val="es-HN" w:eastAsia="es-HN"/>
          <w14:ligatures w14:val="standardContextual"/>
        </w:rPr>
      </w:pPr>
      <w:r>
        <w:fldChar w:fldCharType="begin"/>
      </w:r>
      <w:r>
        <w:instrText xml:space="preserve"> TOC \o "1-4" \h \z \u </w:instrText>
      </w:r>
      <w:r>
        <w:fldChar w:fldCharType="separate"/>
      </w:r>
      <w:hyperlink w:anchor="_Toc158832884" w:history="1">
        <w:r w:rsidR="001C0142" w:rsidRPr="00640C4B">
          <w:rPr>
            <w:rStyle w:val="Hipervnculo"/>
            <w:noProof/>
          </w:rPr>
          <w:t>DEDICATORIA</w:t>
        </w:r>
        <w:r w:rsidR="001C0142">
          <w:rPr>
            <w:noProof/>
            <w:webHidden/>
          </w:rPr>
          <w:tab/>
        </w:r>
        <w:r w:rsidR="001C0142">
          <w:rPr>
            <w:noProof/>
            <w:webHidden/>
          </w:rPr>
          <w:fldChar w:fldCharType="begin"/>
        </w:r>
        <w:r w:rsidR="001C0142">
          <w:rPr>
            <w:noProof/>
            <w:webHidden/>
          </w:rPr>
          <w:instrText xml:space="preserve"> PAGEREF _Toc158832884 \h </w:instrText>
        </w:r>
        <w:r w:rsidR="001C0142">
          <w:rPr>
            <w:noProof/>
            <w:webHidden/>
          </w:rPr>
        </w:r>
        <w:r w:rsidR="001C0142">
          <w:rPr>
            <w:noProof/>
            <w:webHidden/>
          </w:rPr>
          <w:fldChar w:fldCharType="separate"/>
        </w:r>
        <w:r w:rsidR="000F2D33">
          <w:rPr>
            <w:noProof/>
            <w:webHidden/>
          </w:rPr>
          <w:t>vii</w:t>
        </w:r>
        <w:r w:rsidR="001C0142">
          <w:rPr>
            <w:noProof/>
            <w:webHidden/>
          </w:rPr>
          <w:fldChar w:fldCharType="end"/>
        </w:r>
      </w:hyperlink>
    </w:p>
    <w:p w14:paraId="3CCBED6D" w14:textId="778D1EAF" w:rsidR="001C0142" w:rsidRDefault="001C0142">
      <w:pPr>
        <w:pStyle w:val="TDC1"/>
        <w:tabs>
          <w:tab w:val="right" w:leader="dot" w:pos="9350"/>
        </w:tabs>
        <w:rPr>
          <w:rFonts w:asciiTheme="minorHAnsi" w:eastAsiaTheme="minorEastAsia" w:hAnsiTheme="minorHAnsi"/>
          <w:noProof/>
          <w:kern w:val="2"/>
          <w:sz w:val="22"/>
          <w:lang w:val="es-HN" w:eastAsia="es-HN"/>
          <w14:ligatures w14:val="standardContextual"/>
        </w:rPr>
      </w:pPr>
      <w:hyperlink w:anchor="_Toc158832885" w:history="1">
        <w:r w:rsidRPr="00640C4B">
          <w:rPr>
            <w:rStyle w:val="Hipervnculo"/>
            <w:noProof/>
          </w:rPr>
          <w:t>AGRADECIMIENTO</w:t>
        </w:r>
        <w:r>
          <w:rPr>
            <w:noProof/>
            <w:webHidden/>
          </w:rPr>
          <w:tab/>
        </w:r>
        <w:r>
          <w:rPr>
            <w:noProof/>
            <w:webHidden/>
          </w:rPr>
          <w:fldChar w:fldCharType="begin"/>
        </w:r>
        <w:r>
          <w:rPr>
            <w:noProof/>
            <w:webHidden/>
          </w:rPr>
          <w:instrText xml:space="preserve"> PAGEREF _Toc158832885 \h </w:instrText>
        </w:r>
        <w:r>
          <w:rPr>
            <w:noProof/>
            <w:webHidden/>
          </w:rPr>
        </w:r>
        <w:r>
          <w:rPr>
            <w:noProof/>
            <w:webHidden/>
          </w:rPr>
          <w:fldChar w:fldCharType="separate"/>
        </w:r>
        <w:r w:rsidR="000F2D33">
          <w:rPr>
            <w:noProof/>
            <w:webHidden/>
          </w:rPr>
          <w:t>viii</w:t>
        </w:r>
        <w:r>
          <w:rPr>
            <w:noProof/>
            <w:webHidden/>
          </w:rPr>
          <w:fldChar w:fldCharType="end"/>
        </w:r>
      </w:hyperlink>
    </w:p>
    <w:p w14:paraId="76604729" w14:textId="3A686051" w:rsidR="001C0142" w:rsidRDefault="001C0142">
      <w:pPr>
        <w:pStyle w:val="TDC1"/>
        <w:tabs>
          <w:tab w:val="right" w:leader="dot" w:pos="9350"/>
        </w:tabs>
        <w:rPr>
          <w:rFonts w:asciiTheme="minorHAnsi" w:eastAsiaTheme="minorEastAsia" w:hAnsiTheme="minorHAnsi"/>
          <w:noProof/>
          <w:kern w:val="2"/>
          <w:sz w:val="22"/>
          <w:lang w:val="es-HN" w:eastAsia="es-HN"/>
          <w14:ligatures w14:val="standardContextual"/>
        </w:rPr>
      </w:pPr>
      <w:hyperlink w:anchor="_Toc158832886" w:history="1">
        <w:r w:rsidRPr="00640C4B">
          <w:rPr>
            <w:rStyle w:val="Hipervnculo"/>
            <w:noProof/>
          </w:rPr>
          <w:t>ÍNDICE DE CONTENIDO</w:t>
        </w:r>
        <w:r>
          <w:rPr>
            <w:noProof/>
            <w:webHidden/>
          </w:rPr>
          <w:tab/>
        </w:r>
        <w:r>
          <w:rPr>
            <w:noProof/>
            <w:webHidden/>
          </w:rPr>
          <w:fldChar w:fldCharType="begin"/>
        </w:r>
        <w:r>
          <w:rPr>
            <w:noProof/>
            <w:webHidden/>
          </w:rPr>
          <w:instrText xml:space="preserve"> PAGEREF _Toc158832886 \h </w:instrText>
        </w:r>
        <w:r>
          <w:rPr>
            <w:noProof/>
            <w:webHidden/>
          </w:rPr>
        </w:r>
        <w:r>
          <w:rPr>
            <w:noProof/>
            <w:webHidden/>
          </w:rPr>
          <w:fldChar w:fldCharType="separate"/>
        </w:r>
        <w:r w:rsidR="000F2D33">
          <w:rPr>
            <w:noProof/>
            <w:webHidden/>
          </w:rPr>
          <w:t>ix</w:t>
        </w:r>
        <w:r>
          <w:rPr>
            <w:noProof/>
            <w:webHidden/>
          </w:rPr>
          <w:fldChar w:fldCharType="end"/>
        </w:r>
      </w:hyperlink>
    </w:p>
    <w:p w14:paraId="6696E48E" w14:textId="312AE6CB" w:rsidR="001C0142" w:rsidRDefault="001C0142">
      <w:pPr>
        <w:pStyle w:val="TDC1"/>
        <w:tabs>
          <w:tab w:val="right" w:leader="dot" w:pos="9350"/>
        </w:tabs>
        <w:rPr>
          <w:rFonts w:asciiTheme="minorHAnsi" w:eastAsiaTheme="minorEastAsia" w:hAnsiTheme="minorHAnsi"/>
          <w:noProof/>
          <w:kern w:val="2"/>
          <w:sz w:val="22"/>
          <w:lang w:val="es-HN" w:eastAsia="es-HN"/>
          <w14:ligatures w14:val="standardContextual"/>
        </w:rPr>
      </w:pPr>
      <w:hyperlink w:anchor="_Toc158832887" w:history="1">
        <w:r w:rsidRPr="00640C4B">
          <w:rPr>
            <w:rStyle w:val="Hipervnculo"/>
            <w:noProof/>
          </w:rPr>
          <w:t>ÍNDICE DE TABLAS</w:t>
        </w:r>
        <w:r>
          <w:rPr>
            <w:noProof/>
            <w:webHidden/>
          </w:rPr>
          <w:tab/>
        </w:r>
        <w:r>
          <w:rPr>
            <w:noProof/>
            <w:webHidden/>
          </w:rPr>
          <w:fldChar w:fldCharType="begin"/>
        </w:r>
        <w:r>
          <w:rPr>
            <w:noProof/>
            <w:webHidden/>
          </w:rPr>
          <w:instrText xml:space="preserve"> PAGEREF _Toc158832887 \h </w:instrText>
        </w:r>
        <w:r>
          <w:rPr>
            <w:noProof/>
            <w:webHidden/>
          </w:rPr>
        </w:r>
        <w:r>
          <w:rPr>
            <w:noProof/>
            <w:webHidden/>
          </w:rPr>
          <w:fldChar w:fldCharType="separate"/>
        </w:r>
        <w:r w:rsidR="000F2D33">
          <w:rPr>
            <w:noProof/>
            <w:webHidden/>
          </w:rPr>
          <w:t>xiv</w:t>
        </w:r>
        <w:r>
          <w:rPr>
            <w:noProof/>
            <w:webHidden/>
          </w:rPr>
          <w:fldChar w:fldCharType="end"/>
        </w:r>
      </w:hyperlink>
    </w:p>
    <w:p w14:paraId="45CB14BF" w14:textId="453742F1" w:rsidR="001C0142" w:rsidRDefault="001C0142">
      <w:pPr>
        <w:pStyle w:val="TDC1"/>
        <w:tabs>
          <w:tab w:val="right" w:leader="dot" w:pos="9350"/>
        </w:tabs>
        <w:rPr>
          <w:rFonts w:asciiTheme="minorHAnsi" w:eastAsiaTheme="minorEastAsia" w:hAnsiTheme="minorHAnsi"/>
          <w:noProof/>
          <w:kern w:val="2"/>
          <w:sz w:val="22"/>
          <w:lang w:val="es-HN" w:eastAsia="es-HN"/>
          <w14:ligatures w14:val="standardContextual"/>
        </w:rPr>
      </w:pPr>
      <w:hyperlink w:anchor="_Toc158832888" w:history="1">
        <w:r w:rsidRPr="00640C4B">
          <w:rPr>
            <w:rStyle w:val="Hipervnculo"/>
            <w:noProof/>
          </w:rPr>
          <w:t>ÍNDICE DE FIGURAS</w:t>
        </w:r>
        <w:r>
          <w:rPr>
            <w:noProof/>
            <w:webHidden/>
          </w:rPr>
          <w:tab/>
        </w:r>
        <w:r>
          <w:rPr>
            <w:noProof/>
            <w:webHidden/>
          </w:rPr>
          <w:fldChar w:fldCharType="begin"/>
        </w:r>
        <w:r>
          <w:rPr>
            <w:noProof/>
            <w:webHidden/>
          </w:rPr>
          <w:instrText xml:space="preserve"> PAGEREF _Toc158832888 \h </w:instrText>
        </w:r>
        <w:r>
          <w:rPr>
            <w:noProof/>
            <w:webHidden/>
          </w:rPr>
        </w:r>
        <w:r>
          <w:rPr>
            <w:noProof/>
            <w:webHidden/>
          </w:rPr>
          <w:fldChar w:fldCharType="separate"/>
        </w:r>
        <w:r w:rsidR="000F2D33">
          <w:rPr>
            <w:noProof/>
            <w:webHidden/>
          </w:rPr>
          <w:t>xvi</w:t>
        </w:r>
        <w:r>
          <w:rPr>
            <w:noProof/>
            <w:webHidden/>
          </w:rPr>
          <w:fldChar w:fldCharType="end"/>
        </w:r>
      </w:hyperlink>
    </w:p>
    <w:p w14:paraId="1AE7B237" w14:textId="233654CB" w:rsidR="001C0142" w:rsidRDefault="001C0142">
      <w:pPr>
        <w:pStyle w:val="TDC1"/>
        <w:tabs>
          <w:tab w:val="right" w:leader="dot" w:pos="9350"/>
        </w:tabs>
        <w:rPr>
          <w:rFonts w:asciiTheme="minorHAnsi" w:eastAsiaTheme="minorEastAsia" w:hAnsiTheme="minorHAnsi"/>
          <w:noProof/>
          <w:kern w:val="2"/>
          <w:sz w:val="22"/>
          <w:lang w:val="es-HN" w:eastAsia="es-HN"/>
          <w14:ligatures w14:val="standardContextual"/>
        </w:rPr>
      </w:pPr>
      <w:hyperlink w:anchor="_Toc158832889" w:history="1">
        <w:r w:rsidRPr="00640C4B">
          <w:rPr>
            <w:rStyle w:val="Hipervnculo"/>
            <w:noProof/>
          </w:rPr>
          <w:t>CAPÍTULO I. PLANTEAMIENTO DE LA INVESTIGACIÓN</w:t>
        </w:r>
        <w:r>
          <w:rPr>
            <w:noProof/>
            <w:webHidden/>
          </w:rPr>
          <w:tab/>
        </w:r>
        <w:r>
          <w:rPr>
            <w:noProof/>
            <w:webHidden/>
          </w:rPr>
          <w:fldChar w:fldCharType="begin"/>
        </w:r>
        <w:r>
          <w:rPr>
            <w:noProof/>
            <w:webHidden/>
          </w:rPr>
          <w:instrText xml:space="preserve"> PAGEREF _Toc158832889 \h </w:instrText>
        </w:r>
        <w:r>
          <w:rPr>
            <w:noProof/>
            <w:webHidden/>
          </w:rPr>
        </w:r>
        <w:r>
          <w:rPr>
            <w:noProof/>
            <w:webHidden/>
          </w:rPr>
          <w:fldChar w:fldCharType="separate"/>
        </w:r>
        <w:r w:rsidR="000F2D33">
          <w:rPr>
            <w:noProof/>
            <w:webHidden/>
          </w:rPr>
          <w:t>1</w:t>
        </w:r>
        <w:r>
          <w:rPr>
            <w:noProof/>
            <w:webHidden/>
          </w:rPr>
          <w:fldChar w:fldCharType="end"/>
        </w:r>
      </w:hyperlink>
    </w:p>
    <w:p w14:paraId="45AC9EC1" w14:textId="52D3DC07"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890" w:history="1">
        <w:r w:rsidRPr="00640C4B">
          <w:rPr>
            <w:rStyle w:val="Hipervnculo"/>
            <w:noProof/>
            <w:lang w:val="es-HN"/>
          </w:rPr>
          <w:t>1.1</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INTRODUCCIÓN</w:t>
        </w:r>
        <w:r>
          <w:rPr>
            <w:noProof/>
            <w:webHidden/>
          </w:rPr>
          <w:tab/>
        </w:r>
        <w:r>
          <w:rPr>
            <w:noProof/>
            <w:webHidden/>
          </w:rPr>
          <w:fldChar w:fldCharType="begin"/>
        </w:r>
        <w:r>
          <w:rPr>
            <w:noProof/>
            <w:webHidden/>
          </w:rPr>
          <w:instrText xml:space="preserve"> PAGEREF _Toc158832890 \h </w:instrText>
        </w:r>
        <w:r>
          <w:rPr>
            <w:noProof/>
            <w:webHidden/>
          </w:rPr>
        </w:r>
        <w:r>
          <w:rPr>
            <w:noProof/>
            <w:webHidden/>
          </w:rPr>
          <w:fldChar w:fldCharType="separate"/>
        </w:r>
        <w:r w:rsidR="000F2D33">
          <w:rPr>
            <w:noProof/>
            <w:webHidden/>
          </w:rPr>
          <w:t>1</w:t>
        </w:r>
        <w:r>
          <w:rPr>
            <w:noProof/>
            <w:webHidden/>
          </w:rPr>
          <w:fldChar w:fldCharType="end"/>
        </w:r>
      </w:hyperlink>
    </w:p>
    <w:p w14:paraId="0A53237D" w14:textId="1526CA3E"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891" w:history="1">
        <w:r w:rsidRPr="00640C4B">
          <w:rPr>
            <w:rStyle w:val="Hipervnculo"/>
            <w:noProof/>
          </w:rPr>
          <w:t>1.2</w:t>
        </w:r>
        <w:r>
          <w:rPr>
            <w:rFonts w:asciiTheme="minorHAnsi" w:eastAsiaTheme="minorEastAsia" w:hAnsiTheme="minorHAnsi"/>
            <w:noProof/>
            <w:kern w:val="2"/>
            <w:sz w:val="22"/>
            <w:lang w:val="es-HN" w:eastAsia="es-HN"/>
            <w14:ligatures w14:val="standardContextual"/>
          </w:rPr>
          <w:tab/>
        </w:r>
        <w:r w:rsidRPr="00640C4B">
          <w:rPr>
            <w:rStyle w:val="Hipervnculo"/>
            <w:noProof/>
          </w:rPr>
          <w:t>ANTECEDENTES DEL PROBLEMA</w:t>
        </w:r>
        <w:r>
          <w:rPr>
            <w:noProof/>
            <w:webHidden/>
          </w:rPr>
          <w:tab/>
        </w:r>
        <w:r>
          <w:rPr>
            <w:noProof/>
            <w:webHidden/>
          </w:rPr>
          <w:fldChar w:fldCharType="begin"/>
        </w:r>
        <w:r>
          <w:rPr>
            <w:noProof/>
            <w:webHidden/>
          </w:rPr>
          <w:instrText xml:space="preserve"> PAGEREF _Toc158832891 \h </w:instrText>
        </w:r>
        <w:r>
          <w:rPr>
            <w:noProof/>
            <w:webHidden/>
          </w:rPr>
        </w:r>
        <w:r>
          <w:rPr>
            <w:noProof/>
            <w:webHidden/>
          </w:rPr>
          <w:fldChar w:fldCharType="separate"/>
        </w:r>
        <w:r w:rsidR="000F2D33">
          <w:rPr>
            <w:noProof/>
            <w:webHidden/>
          </w:rPr>
          <w:t>2</w:t>
        </w:r>
        <w:r>
          <w:rPr>
            <w:noProof/>
            <w:webHidden/>
          </w:rPr>
          <w:fldChar w:fldCharType="end"/>
        </w:r>
      </w:hyperlink>
    </w:p>
    <w:p w14:paraId="32852FED" w14:textId="2B126923"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892" w:history="1">
        <w:r w:rsidRPr="00640C4B">
          <w:rPr>
            <w:rStyle w:val="Hipervnculo"/>
            <w:noProof/>
            <w:lang w:val="es-HN"/>
          </w:rPr>
          <w:t>1.3</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DEFINICIÓN DEL PROBLEMA</w:t>
        </w:r>
        <w:r>
          <w:rPr>
            <w:noProof/>
            <w:webHidden/>
          </w:rPr>
          <w:tab/>
        </w:r>
        <w:r>
          <w:rPr>
            <w:noProof/>
            <w:webHidden/>
          </w:rPr>
          <w:fldChar w:fldCharType="begin"/>
        </w:r>
        <w:r>
          <w:rPr>
            <w:noProof/>
            <w:webHidden/>
          </w:rPr>
          <w:instrText xml:space="preserve"> PAGEREF _Toc158832892 \h </w:instrText>
        </w:r>
        <w:r>
          <w:rPr>
            <w:noProof/>
            <w:webHidden/>
          </w:rPr>
        </w:r>
        <w:r>
          <w:rPr>
            <w:noProof/>
            <w:webHidden/>
          </w:rPr>
          <w:fldChar w:fldCharType="separate"/>
        </w:r>
        <w:r w:rsidR="000F2D33">
          <w:rPr>
            <w:noProof/>
            <w:webHidden/>
          </w:rPr>
          <w:t>3</w:t>
        </w:r>
        <w:r>
          <w:rPr>
            <w:noProof/>
            <w:webHidden/>
          </w:rPr>
          <w:fldChar w:fldCharType="end"/>
        </w:r>
      </w:hyperlink>
    </w:p>
    <w:p w14:paraId="3A8C75CF" w14:textId="5FA8C8FB" w:rsidR="001C0142" w:rsidRDefault="001C0142">
      <w:pPr>
        <w:pStyle w:val="TDC3"/>
        <w:rPr>
          <w:rFonts w:asciiTheme="minorHAnsi" w:eastAsiaTheme="minorEastAsia" w:hAnsiTheme="minorHAnsi"/>
          <w:kern w:val="2"/>
          <w:sz w:val="22"/>
          <w:lang w:eastAsia="es-HN"/>
          <w14:ligatures w14:val="standardContextual"/>
        </w:rPr>
      </w:pPr>
      <w:hyperlink w:anchor="_Toc158832893" w:history="1">
        <w:r w:rsidRPr="00640C4B">
          <w:rPr>
            <w:rStyle w:val="Hipervnculo"/>
            <w:rFonts w:eastAsia="Times New Roman"/>
          </w:rPr>
          <w:t>1.3.1 ENUNCIADO DEL PROBLEMA</w:t>
        </w:r>
        <w:r>
          <w:rPr>
            <w:webHidden/>
          </w:rPr>
          <w:tab/>
        </w:r>
        <w:r>
          <w:rPr>
            <w:webHidden/>
          </w:rPr>
          <w:fldChar w:fldCharType="begin"/>
        </w:r>
        <w:r>
          <w:rPr>
            <w:webHidden/>
          </w:rPr>
          <w:instrText xml:space="preserve"> PAGEREF _Toc158832893 \h </w:instrText>
        </w:r>
        <w:r>
          <w:rPr>
            <w:webHidden/>
          </w:rPr>
        </w:r>
        <w:r>
          <w:rPr>
            <w:webHidden/>
          </w:rPr>
          <w:fldChar w:fldCharType="separate"/>
        </w:r>
        <w:r w:rsidR="000F2D33">
          <w:rPr>
            <w:webHidden/>
          </w:rPr>
          <w:t>3</w:t>
        </w:r>
        <w:r>
          <w:rPr>
            <w:webHidden/>
          </w:rPr>
          <w:fldChar w:fldCharType="end"/>
        </w:r>
      </w:hyperlink>
    </w:p>
    <w:p w14:paraId="39905074" w14:textId="6C8CD492" w:rsidR="001C0142" w:rsidRDefault="001C0142">
      <w:pPr>
        <w:pStyle w:val="TDC3"/>
        <w:rPr>
          <w:rFonts w:asciiTheme="minorHAnsi" w:eastAsiaTheme="minorEastAsia" w:hAnsiTheme="minorHAnsi"/>
          <w:kern w:val="2"/>
          <w:sz w:val="22"/>
          <w:lang w:eastAsia="es-HN"/>
          <w14:ligatures w14:val="standardContextual"/>
        </w:rPr>
      </w:pPr>
      <w:hyperlink w:anchor="_Toc158832894" w:history="1">
        <w:r w:rsidRPr="00640C4B">
          <w:rPr>
            <w:rStyle w:val="Hipervnculo"/>
          </w:rPr>
          <w:t>1.3.2 FORMULACIÓN DEL PROBLEMA</w:t>
        </w:r>
        <w:r>
          <w:rPr>
            <w:webHidden/>
          </w:rPr>
          <w:tab/>
        </w:r>
        <w:r>
          <w:rPr>
            <w:webHidden/>
          </w:rPr>
          <w:fldChar w:fldCharType="begin"/>
        </w:r>
        <w:r>
          <w:rPr>
            <w:webHidden/>
          </w:rPr>
          <w:instrText xml:space="preserve"> PAGEREF _Toc158832894 \h </w:instrText>
        </w:r>
        <w:r>
          <w:rPr>
            <w:webHidden/>
          </w:rPr>
        </w:r>
        <w:r>
          <w:rPr>
            <w:webHidden/>
          </w:rPr>
          <w:fldChar w:fldCharType="separate"/>
        </w:r>
        <w:r w:rsidR="000F2D33">
          <w:rPr>
            <w:webHidden/>
          </w:rPr>
          <w:t>4</w:t>
        </w:r>
        <w:r>
          <w:rPr>
            <w:webHidden/>
          </w:rPr>
          <w:fldChar w:fldCharType="end"/>
        </w:r>
      </w:hyperlink>
    </w:p>
    <w:p w14:paraId="706B4C34" w14:textId="7E9842CF" w:rsidR="001C0142" w:rsidRDefault="001C0142">
      <w:pPr>
        <w:pStyle w:val="TDC3"/>
        <w:rPr>
          <w:rFonts w:asciiTheme="minorHAnsi" w:eastAsiaTheme="minorEastAsia" w:hAnsiTheme="minorHAnsi"/>
          <w:kern w:val="2"/>
          <w:sz w:val="22"/>
          <w:lang w:eastAsia="es-HN"/>
          <w14:ligatures w14:val="standardContextual"/>
        </w:rPr>
      </w:pPr>
      <w:hyperlink w:anchor="_Toc158832895" w:history="1">
        <w:r w:rsidRPr="00640C4B">
          <w:rPr>
            <w:rStyle w:val="Hipervnculo"/>
          </w:rPr>
          <w:t>1.3.3 PREGUNTAS DE INVESTIGACIÓN</w:t>
        </w:r>
        <w:r>
          <w:rPr>
            <w:webHidden/>
          </w:rPr>
          <w:tab/>
        </w:r>
        <w:r>
          <w:rPr>
            <w:webHidden/>
          </w:rPr>
          <w:fldChar w:fldCharType="begin"/>
        </w:r>
        <w:r>
          <w:rPr>
            <w:webHidden/>
          </w:rPr>
          <w:instrText xml:space="preserve"> PAGEREF _Toc158832895 \h </w:instrText>
        </w:r>
        <w:r>
          <w:rPr>
            <w:webHidden/>
          </w:rPr>
        </w:r>
        <w:r>
          <w:rPr>
            <w:webHidden/>
          </w:rPr>
          <w:fldChar w:fldCharType="separate"/>
        </w:r>
        <w:r w:rsidR="000F2D33">
          <w:rPr>
            <w:webHidden/>
          </w:rPr>
          <w:t>4</w:t>
        </w:r>
        <w:r>
          <w:rPr>
            <w:webHidden/>
          </w:rPr>
          <w:fldChar w:fldCharType="end"/>
        </w:r>
      </w:hyperlink>
    </w:p>
    <w:p w14:paraId="5F574D77" w14:textId="0D12BBB5" w:rsidR="001C0142" w:rsidRDefault="001C0142">
      <w:pPr>
        <w:pStyle w:val="TDC2"/>
        <w:tabs>
          <w:tab w:val="right" w:leader="dot" w:pos="9350"/>
        </w:tabs>
        <w:rPr>
          <w:rFonts w:asciiTheme="minorHAnsi" w:eastAsiaTheme="minorEastAsia" w:hAnsiTheme="minorHAnsi"/>
          <w:noProof/>
          <w:kern w:val="2"/>
          <w:sz w:val="22"/>
          <w:lang w:val="es-HN" w:eastAsia="es-HN"/>
          <w14:ligatures w14:val="standardContextual"/>
        </w:rPr>
      </w:pPr>
      <w:hyperlink w:anchor="_Toc158832896" w:history="1">
        <w:r w:rsidRPr="00640C4B">
          <w:rPr>
            <w:rStyle w:val="Hipervnculo"/>
            <w:noProof/>
            <w:lang w:val="es-HN"/>
          </w:rPr>
          <w:t>1.4 OBJETIVOS DEL PROYECTO</w:t>
        </w:r>
        <w:r>
          <w:rPr>
            <w:noProof/>
            <w:webHidden/>
          </w:rPr>
          <w:tab/>
        </w:r>
        <w:r>
          <w:rPr>
            <w:noProof/>
            <w:webHidden/>
          </w:rPr>
          <w:fldChar w:fldCharType="begin"/>
        </w:r>
        <w:r>
          <w:rPr>
            <w:noProof/>
            <w:webHidden/>
          </w:rPr>
          <w:instrText xml:space="preserve"> PAGEREF _Toc158832896 \h </w:instrText>
        </w:r>
        <w:r>
          <w:rPr>
            <w:noProof/>
            <w:webHidden/>
          </w:rPr>
        </w:r>
        <w:r>
          <w:rPr>
            <w:noProof/>
            <w:webHidden/>
          </w:rPr>
          <w:fldChar w:fldCharType="separate"/>
        </w:r>
        <w:r w:rsidR="000F2D33">
          <w:rPr>
            <w:noProof/>
            <w:webHidden/>
          </w:rPr>
          <w:t>4</w:t>
        </w:r>
        <w:r>
          <w:rPr>
            <w:noProof/>
            <w:webHidden/>
          </w:rPr>
          <w:fldChar w:fldCharType="end"/>
        </w:r>
      </w:hyperlink>
    </w:p>
    <w:p w14:paraId="3343C1B2" w14:textId="7D081598" w:rsidR="001C0142" w:rsidRDefault="001C0142">
      <w:pPr>
        <w:pStyle w:val="TDC3"/>
        <w:rPr>
          <w:rFonts w:asciiTheme="minorHAnsi" w:eastAsiaTheme="minorEastAsia" w:hAnsiTheme="minorHAnsi"/>
          <w:kern w:val="2"/>
          <w:sz w:val="22"/>
          <w:lang w:eastAsia="es-HN"/>
          <w14:ligatures w14:val="standardContextual"/>
        </w:rPr>
      </w:pPr>
      <w:hyperlink w:anchor="_Toc158832897" w:history="1">
        <w:r w:rsidRPr="00640C4B">
          <w:rPr>
            <w:rStyle w:val="Hipervnculo"/>
          </w:rPr>
          <w:t>1.4.1 OBJETIVO GENERAL</w:t>
        </w:r>
        <w:r>
          <w:rPr>
            <w:webHidden/>
          </w:rPr>
          <w:tab/>
        </w:r>
        <w:r>
          <w:rPr>
            <w:webHidden/>
          </w:rPr>
          <w:fldChar w:fldCharType="begin"/>
        </w:r>
        <w:r>
          <w:rPr>
            <w:webHidden/>
          </w:rPr>
          <w:instrText xml:space="preserve"> PAGEREF _Toc158832897 \h </w:instrText>
        </w:r>
        <w:r>
          <w:rPr>
            <w:webHidden/>
          </w:rPr>
        </w:r>
        <w:r>
          <w:rPr>
            <w:webHidden/>
          </w:rPr>
          <w:fldChar w:fldCharType="separate"/>
        </w:r>
        <w:r w:rsidR="000F2D33">
          <w:rPr>
            <w:webHidden/>
          </w:rPr>
          <w:t>4</w:t>
        </w:r>
        <w:r>
          <w:rPr>
            <w:webHidden/>
          </w:rPr>
          <w:fldChar w:fldCharType="end"/>
        </w:r>
      </w:hyperlink>
    </w:p>
    <w:p w14:paraId="496A9FFB" w14:textId="168251E9" w:rsidR="001C0142" w:rsidRDefault="001C0142">
      <w:pPr>
        <w:pStyle w:val="TDC3"/>
        <w:rPr>
          <w:rFonts w:asciiTheme="minorHAnsi" w:eastAsiaTheme="minorEastAsia" w:hAnsiTheme="minorHAnsi"/>
          <w:kern w:val="2"/>
          <w:sz w:val="22"/>
          <w:lang w:eastAsia="es-HN"/>
          <w14:ligatures w14:val="standardContextual"/>
        </w:rPr>
      </w:pPr>
      <w:hyperlink w:anchor="_Toc158832898" w:history="1">
        <w:r w:rsidRPr="00640C4B">
          <w:rPr>
            <w:rStyle w:val="Hipervnculo"/>
          </w:rPr>
          <w:t>1.4.2 OBJETIVOS ESPECIFICOS</w:t>
        </w:r>
        <w:r>
          <w:rPr>
            <w:webHidden/>
          </w:rPr>
          <w:tab/>
        </w:r>
        <w:r>
          <w:rPr>
            <w:webHidden/>
          </w:rPr>
          <w:fldChar w:fldCharType="begin"/>
        </w:r>
        <w:r>
          <w:rPr>
            <w:webHidden/>
          </w:rPr>
          <w:instrText xml:space="preserve"> PAGEREF _Toc158832898 \h </w:instrText>
        </w:r>
        <w:r>
          <w:rPr>
            <w:webHidden/>
          </w:rPr>
        </w:r>
        <w:r>
          <w:rPr>
            <w:webHidden/>
          </w:rPr>
          <w:fldChar w:fldCharType="separate"/>
        </w:r>
        <w:r w:rsidR="000F2D33">
          <w:rPr>
            <w:webHidden/>
          </w:rPr>
          <w:t>5</w:t>
        </w:r>
        <w:r>
          <w:rPr>
            <w:webHidden/>
          </w:rPr>
          <w:fldChar w:fldCharType="end"/>
        </w:r>
      </w:hyperlink>
    </w:p>
    <w:p w14:paraId="1A88439E" w14:textId="5EA58DC9" w:rsidR="001C0142" w:rsidRDefault="001C0142">
      <w:pPr>
        <w:pStyle w:val="TDC2"/>
        <w:tabs>
          <w:tab w:val="right" w:leader="dot" w:pos="9350"/>
        </w:tabs>
        <w:rPr>
          <w:rFonts w:asciiTheme="minorHAnsi" w:eastAsiaTheme="minorEastAsia" w:hAnsiTheme="minorHAnsi"/>
          <w:noProof/>
          <w:kern w:val="2"/>
          <w:sz w:val="22"/>
          <w:lang w:val="es-HN" w:eastAsia="es-HN"/>
          <w14:ligatures w14:val="standardContextual"/>
        </w:rPr>
      </w:pPr>
      <w:hyperlink w:anchor="_Toc158832899" w:history="1">
        <w:r w:rsidRPr="00640C4B">
          <w:rPr>
            <w:rStyle w:val="Hipervnculo"/>
            <w:noProof/>
            <w:lang w:val="es-HN"/>
          </w:rPr>
          <w:t>1.5 JUSTIFICACIÓN</w:t>
        </w:r>
        <w:r>
          <w:rPr>
            <w:noProof/>
            <w:webHidden/>
          </w:rPr>
          <w:tab/>
        </w:r>
        <w:r>
          <w:rPr>
            <w:noProof/>
            <w:webHidden/>
          </w:rPr>
          <w:fldChar w:fldCharType="begin"/>
        </w:r>
        <w:r>
          <w:rPr>
            <w:noProof/>
            <w:webHidden/>
          </w:rPr>
          <w:instrText xml:space="preserve"> PAGEREF _Toc158832899 \h </w:instrText>
        </w:r>
        <w:r>
          <w:rPr>
            <w:noProof/>
            <w:webHidden/>
          </w:rPr>
        </w:r>
        <w:r>
          <w:rPr>
            <w:noProof/>
            <w:webHidden/>
          </w:rPr>
          <w:fldChar w:fldCharType="separate"/>
        </w:r>
        <w:r w:rsidR="000F2D33">
          <w:rPr>
            <w:noProof/>
            <w:webHidden/>
          </w:rPr>
          <w:t>5</w:t>
        </w:r>
        <w:r>
          <w:rPr>
            <w:noProof/>
            <w:webHidden/>
          </w:rPr>
          <w:fldChar w:fldCharType="end"/>
        </w:r>
      </w:hyperlink>
    </w:p>
    <w:p w14:paraId="7896B94B" w14:textId="17F367FC" w:rsidR="001C0142" w:rsidRDefault="001C0142">
      <w:pPr>
        <w:pStyle w:val="TDC1"/>
        <w:tabs>
          <w:tab w:val="right" w:leader="dot" w:pos="9350"/>
        </w:tabs>
        <w:rPr>
          <w:rFonts w:asciiTheme="minorHAnsi" w:eastAsiaTheme="minorEastAsia" w:hAnsiTheme="minorHAnsi"/>
          <w:noProof/>
          <w:kern w:val="2"/>
          <w:sz w:val="22"/>
          <w:lang w:val="es-HN" w:eastAsia="es-HN"/>
          <w14:ligatures w14:val="standardContextual"/>
        </w:rPr>
      </w:pPr>
      <w:hyperlink w:anchor="_Toc158832900" w:history="1">
        <w:r w:rsidRPr="00640C4B">
          <w:rPr>
            <w:rStyle w:val="Hipervnculo"/>
            <w:noProof/>
          </w:rPr>
          <w:t>CAPÍTULO II. MARCO TEÓRICO</w:t>
        </w:r>
        <w:r>
          <w:rPr>
            <w:noProof/>
            <w:webHidden/>
          </w:rPr>
          <w:tab/>
        </w:r>
        <w:r>
          <w:rPr>
            <w:noProof/>
            <w:webHidden/>
          </w:rPr>
          <w:fldChar w:fldCharType="begin"/>
        </w:r>
        <w:r>
          <w:rPr>
            <w:noProof/>
            <w:webHidden/>
          </w:rPr>
          <w:instrText xml:space="preserve"> PAGEREF _Toc158832900 \h </w:instrText>
        </w:r>
        <w:r>
          <w:rPr>
            <w:noProof/>
            <w:webHidden/>
          </w:rPr>
        </w:r>
        <w:r>
          <w:rPr>
            <w:noProof/>
            <w:webHidden/>
          </w:rPr>
          <w:fldChar w:fldCharType="separate"/>
        </w:r>
        <w:r w:rsidR="000F2D33">
          <w:rPr>
            <w:noProof/>
            <w:webHidden/>
          </w:rPr>
          <w:t>6</w:t>
        </w:r>
        <w:r>
          <w:rPr>
            <w:noProof/>
            <w:webHidden/>
          </w:rPr>
          <w:fldChar w:fldCharType="end"/>
        </w:r>
      </w:hyperlink>
    </w:p>
    <w:p w14:paraId="494F7B97" w14:textId="53567BCF"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01" w:history="1">
        <w:r w:rsidRPr="00640C4B">
          <w:rPr>
            <w:rStyle w:val="Hipervnculo"/>
            <w:noProof/>
            <w:lang w:val="es-HN"/>
          </w:rPr>
          <w:t>2.1</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ANÁLISIS DE LA SITUACIÓN ACTUAL.</w:t>
        </w:r>
        <w:r>
          <w:rPr>
            <w:noProof/>
            <w:webHidden/>
          </w:rPr>
          <w:tab/>
        </w:r>
        <w:r>
          <w:rPr>
            <w:noProof/>
            <w:webHidden/>
          </w:rPr>
          <w:fldChar w:fldCharType="begin"/>
        </w:r>
        <w:r>
          <w:rPr>
            <w:noProof/>
            <w:webHidden/>
          </w:rPr>
          <w:instrText xml:space="preserve"> PAGEREF _Toc158832901 \h </w:instrText>
        </w:r>
        <w:r>
          <w:rPr>
            <w:noProof/>
            <w:webHidden/>
          </w:rPr>
        </w:r>
        <w:r>
          <w:rPr>
            <w:noProof/>
            <w:webHidden/>
          </w:rPr>
          <w:fldChar w:fldCharType="separate"/>
        </w:r>
        <w:r w:rsidR="000F2D33">
          <w:rPr>
            <w:noProof/>
            <w:webHidden/>
          </w:rPr>
          <w:t>6</w:t>
        </w:r>
        <w:r>
          <w:rPr>
            <w:noProof/>
            <w:webHidden/>
          </w:rPr>
          <w:fldChar w:fldCharType="end"/>
        </w:r>
      </w:hyperlink>
    </w:p>
    <w:p w14:paraId="094527C0" w14:textId="0B4F15FB" w:rsidR="001C0142" w:rsidRDefault="001C0142">
      <w:pPr>
        <w:pStyle w:val="TDC3"/>
        <w:rPr>
          <w:rFonts w:asciiTheme="minorHAnsi" w:eastAsiaTheme="minorEastAsia" w:hAnsiTheme="minorHAnsi"/>
          <w:kern w:val="2"/>
          <w:sz w:val="22"/>
          <w:lang w:eastAsia="es-HN"/>
          <w14:ligatures w14:val="standardContextual"/>
        </w:rPr>
      </w:pPr>
      <w:hyperlink w:anchor="_Toc158832902" w:history="1">
        <w:r w:rsidRPr="00640C4B">
          <w:rPr>
            <w:rStyle w:val="Hipervnculo"/>
          </w:rPr>
          <w:t>2.1.1 ANÁLISIS MACROENTORNO</w:t>
        </w:r>
        <w:r>
          <w:rPr>
            <w:webHidden/>
          </w:rPr>
          <w:tab/>
        </w:r>
        <w:r>
          <w:rPr>
            <w:webHidden/>
          </w:rPr>
          <w:fldChar w:fldCharType="begin"/>
        </w:r>
        <w:r>
          <w:rPr>
            <w:webHidden/>
          </w:rPr>
          <w:instrText xml:space="preserve"> PAGEREF _Toc158832902 \h </w:instrText>
        </w:r>
        <w:r>
          <w:rPr>
            <w:webHidden/>
          </w:rPr>
        </w:r>
        <w:r>
          <w:rPr>
            <w:webHidden/>
          </w:rPr>
          <w:fldChar w:fldCharType="separate"/>
        </w:r>
        <w:r w:rsidR="000F2D33">
          <w:rPr>
            <w:webHidden/>
          </w:rPr>
          <w:t>6</w:t>
        </w:r>
        <w:r>
          <w:rPr>
            <w:webHidden/>
          </w:rPr>
          <w:fldChar w:fldCharType="end"/>
        </w:r>
      </w:hyperlink>
    </w:p>
    <w:p w14:paraId="3D12A6B3" w14:textId="608FCCF7"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03" w:history="1">
        <w:r w:rsidRPr="00640C4B">
          <w:rPr>
            <w:rStyle w:val="Hipervnculo"/>
            <w:noProof/>
            <w:lang w:val="es-HN"/>
          </w:rPr>
          <w:t>2.1.1.1 Caso de uso machine learning en Bancos Europeos</w:t>
        </w:r>
        <w:r>
          <w:rPr>
            <w:noProof/>
            <w:webHidden/>
          </w:rPr>
          <w:tab/>
        </w:r>
        <w:r>
          <w:rPr>
            <w:noProof/>
            <w:webHidden/>
          </w:rPr>
          <w:fldChar w:fldCharType="begin"/>
        </w:r>
        <w:r>
          <w:rPr>
            <w:noProof/>
            <w:webHidden/>
          </w:rPr>
          <w:instrText xml:space="preserve"> PAGEREF _Toc158832903 \h </w:instrText>
        </w:r>
        <w:r>
          <w:rPr>
            <w:noProof/>
            <w:webHidden/>
          </w:rPr>
        </w:r>
        <w:r>
          <w:rPr>
            <w:noProof/>
            <w:webHidden/>
          </w:rPr>
          <w:fldChar w:fldCharType="separate"/>
        </w:r>
        <w:r w:rsidR="000F2D33">
          <w:rPr>
            <w:noProof/>
            <w:webHidden/>
          </w:rPr>
          <w:t>6</w:t>
        </w:r>
        <w:r>
          <w:rPr>
            <w:noProof/>
            <w:webHidden/>
          </w:rPr>
          <w:fldChar w:fldCharType="end"/>
        </w:r>
      </w:hyperlink>
    </w:p>
    <w:p w14:paraId="0F91F27A" w14:textId="137F9178"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04" w:history="1">
        <w:r w:rsidRPr="00640C4B">
          <w:rPr>
            <w:rStyle w:val="Hipervnculo"/>
            <w:noProof/>
            <w:lang w:val="es-HN"/>
          </w:rPr>
          <w:t>2.1.1.2 Caso de uso machine learning en Banco de Turquia</w:t>
        </w:r>
        <w:r>
          <w:rPr>
            <w:noProof/>
            <w:webHidden/>
          </w:rPr>
          <w:tab/>
        </w:r>
        <w:r>
          <w:rPr>
            <w:noProof/>
            <w:webHidden/>
          </w:rPr>
          <w:fldChar w:fldCharType="begin"/>
        </w:r>
        <w:r>
          <w:rPr>
            <w:noProof/>
            <w:webHidden/>
          </w:rPr>
          <w:instrText xml:space="preserve"> PAGEREF _Toc158832904 \h </w:instrText>
        </w:r>
        <w:r>
          <w:rPr>
            <w:noProof/>
            <w:webHidden/>
          </w:rPr>
        </w:r>
        <w:r>
          <w:rPr>
            <w:noProof/>
            <w:webHidden/>
          </w:rPr>
          <w:fldChar w:fldCharType="separate"/>
        </w:r>
        <w:r w:rsidR="000F2D33">
          <w:rPr>
            <w:noProof/>
            <w:webHidden/>
          </w:rPr>
          <w:t>7</w:t>
        </w:r>
        <w:r>
          <w:rPr>
            <w:noProof/>
            <w:webHidden/>
          </w:rPr>
          <w:fldChar w:fldCharType="end"/>
        </w:r>
      </w:hyperlink>
    </w:p>
    <w:p w14:paraId="6D0FF6CD" w14:textId="32560E54" w:rsidR="001C0142" w:rsidRDefault="001C0142">
      <w:pPr>
        <w:pStyle w:val="TDC3"/>
        <w:rPr>
          <w:rFonts w:asciiTheme="minorHAnsi" w:eastAsiaTheme="minorEastAsia" w:hAnsiTheme="minorHAnsi"/>
          <w:kern w:val="2"/>
          <w:sz w:val="22"/>
          <w:lang w:eastAsia="es-HN"/>
          <w14:ligatures w14:val="standardContextual"/>
        </w:rPr>
      </w:pPr>
      <w:hyperlink w:anchor="_Toc158832905" w:history="1">
        <w:r w:rsidRPr="00640C4B">
          <w:rPr>
            <w:rStyle w:val="Hipervnculo"/>
          </w:rPr>
          <w:t>2.1.2 ANALISIS MICROENTORNO</w:t>
        </w:r>
        <w:r>
          <w:rPr>
            <w:webHidden/>
          </w:rPr>
          <w:tab/>
        </w:r>
        <w:r>
          <w:rPr>
            <w:webHidden/>
          </w:rPr>
          <w:fldChar w:fldCharType="begin"/>
        </w:r>
        <w:r>
          <w:rPr>
            <w:webHidden/>
          </w:rPr>
          <w:instrText xml:space="preserve"> PAGEREF _Toc158832905 \h </w:instrText>
        </w:r>
        <w:r>
          <w:rPr>
            <w:webHidden/>
          </w:rPr>
        </w:r>
        <w:r>
          <w:rPr>
            <w:webHidden/>
          </w:rPr>
          <w:fldChar w:fldCharType="separate"/>
        </w:r>
        <w:r w:rsidR="000F2D33">
          <w:rPr>
            <w:webHidden/>
          </w:rPr>
          <w:t>8</w:t>
        </w:r>
        <w:r>
          <w:rPr>
            <w:webHidden/>
          </w:rPr>
          <w:fldChar w:fldCharType="end"/>
        </w:r>
      </w:hyperlink>
    </w:p>
    <w:p w14:paraId="187C176D" w14:textId="38F92D14"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06" w:history="1">
        <w:r w:rsidRPr="00640C4B">
          <w:rPr>
            <w:rStyle w:val="Hipervnculo"/>
            <w:noProof/>
            <w:lang w:val="es-HN"/>
          </w:rPr>
          <w:t>2.1.2.1 Caso de uso machine learning con bancos de Estados Unidos</w:t>
        </w:r>
        <w:r>
          <w:rPr>
            <w:noProof/>
            <w:webHidden/>
          </w:rPr>
          <w:tab/>
        </w:r>
        <w:r>
          <w:rPr>
            <w:noProof/>
            <w:webHidden/>
          </w:rPr>
          <w:fldChar w:fldCharType="begin"/>
        </w:r>
        <w:r>
          <w:rPr>
            <w:noProof/>
            <w:webHidden/>
          </w:rPr>
          <w:instrText xml:space="preserve"> PAGEREF _Toc158832906 \h </w:instrText>
        </w:r>
        <w:r>
          <w:rPr>
            <w:noProof/>
            <w:webHidden/>
          </w:rPr>
        </w:r>
        <w:r>
          <w:rPr>
            <w:noProof/>
            <w:webHidden/>
          </w:rPr>
          <w:fldChar w:fldCharType="separate"/>
        </w:r>
        <w:r w:rsidR="000F2D33">
          <w:rPr>
            <w:noProof/>
            <w:webHidden/>
          </w:rPr>
          <w:t>8</w:t>
        </w:r>
        <w:r>
          <w:rPr>
            <w:noProof/>
            <w:webHidden/>
          </w:rPr>
          <w:fldChar w:fldCharType="end"/>
        </w:r>
      </w:hyperlink>
    </w:p>
    <w:p w14:paraId="6B9B7B4D" w14:textId="0C7EE329"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07" w:history="1">
        <w:r w:rsidRPr="00640C4B">
          <w:rPr>
            <w:rStyle w:val="Hipervnculo"/>
            <w:noProof/>
            <w:lang w:val="es-HN"/>
          </w:rPr>
          <w:t>2.1.2.2 Caso de uso machine learning en Banco de Bolivia</w:t>
        </w:r>
        <w:r>
          <w:rPr>
            <w:noProof/>
            <w:webHidden/>
          </w:rPr>
          <w:tab/>
        </w:r>
        <w:r>
          <w:rPr>
            <w:noProof/>
            <w:webHidden/>
          </w:rPr>
          <w:fldChar w:fldCharType="begin"/>
        </w:r>
        <w:r>
          <w:rPr>
            <w:noProof/>
            <w:webHidden/>
          </w:rPr>
          <w:instrText xml:space="preserve"> PAGEREF _Toc158832907 \h </w:instrText>
        </w:r>
        <w:r>
          <w:rPr>
            <w:noProof/>
            <w:webHidden/>
          </w:rPr>
        </w:r>
        <w:r>
          <w:rPr>
            <w:noProof/>
            <w:webHidden/>
          </w:rPr>
          <w:fldChar w:fldCharType="separate"/>
        </w:r>
        <w:r w:rsidR="000F2D33">
          <w:rPr>
            <w:noProof/>
            <w:webHidden/>
          </w:rPr>
          <w:t>8</w:t>
        </w:r>
        <w:r>
          <w:rPr>
            <w:noProof/>
            <w:webHidden/>
          </w:rPr>
          <w:fldChar w:fldCharType="end"/>
        </w:r>
      </w:hyperlink>
    </w:p>
    <w:p w14:paraId="46D6167C" w14:textId="171842BD" w:rsidR="001C0142" w:rsidRDefault="001C0142">
      <w:pPr>
        <w:pStyle w:val="TDC3"/>
        <w:rPr>
          <w:rFonts w:asciiTheme="minorHAnsi" w:eastAsiaTheme="minorEastAsia" w:hAnsiTheme="minorHAnsi"/>
          <w:kern w:val="2"/>
          <w:sz w:val="22"/>
          <w:lang w:eastAsia="es-HN"/>
          <w14:ligatures w14:val="standardContextual"/>
        </w:rPr>
      </w:pPr>
      <w:hyperlink w:anchor="_Toc158832908" w:history="1">
        <w:r w:rsidRPr="00640C4B">
          <w:rPr>
            <w:rStyle w:val="Hipervnculo"/>
          </w:rPr>
          <w:t>2.1.3 ANALISIS INTERNO</w:t>
        </w:r>
        <w:r>
          <w:rPr>
            <w:webHidden/>
          </w:rPr>
          <w:tab/>
        </w:r>
        <w:r>
          <w:rPr>
            <w:webHidden/>
          </w:rPr>
          <w:fldChar w:fldCharType="begin"/>
        </w:r>
        <w:r>
          <w:rPr>
            <w:webHidden/>
          </w:rPr>
          <w:instrText xml:space="preserve"> PAGEREF _Toc158832908 \h </w:instrText>
        </w:r>
        <w:r>
          <w:rPr>
            <w:webHidden/>
          </w:rPr>
        </w:r>
        <w:r>
          <w:rPr>
            <w:webHidden/>
          </w:rPr>
          <w:fldChar w:fldCharType="separate"/>
        </w:r>
        <w:r w:rsidR="000F2D33">
          <w:rPr>
            <w:webHidden/>
          </w:rPr>
          <w:t>9</w:t>
        </w:r>
        <w:r>
          <w:rPr>
            <w:webHidden/>
          </w:rPr>
          <w:fldChar w:fldCharType="end"/>
        </w:r>
      </w:hyperlink>
    </w:p>
    <w:p w14:paraId="1E2960E6" w14:textId="5A40FDC3"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09" w:history="1">
        <w:r w:rsidRPr="00640C4B">
          <w:rPr>
            <w:rStyle w:val="Hipervnculo"/>
            <w:noProof/>
            <w:lang w:val="es-HN"/>
          </w:rPr>
          <w:t>2.2</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CONCEPTUALIZACIÓN</w:t>
        </w:r>
        <w:r>
          <w:rPr>
            <w:noProof/>
            <w:webHidden/>
          </w:rPr>
          <w:tab/>
        </w:r>
        <w:r>
          <w:rPr>
            <w:noProof/>
            <w:webHidden/>
          </w:rPr>
          <w:fldChar w:fldCharType="begin"/>
        </w:r>
        <w:r>
          <w:rPr>
            <w:noProof/>
            <w:webHidden/>
          </w:rPr>
          <w:instrText xml:space="preserve"> PAGEREF _Toc158832909 \h </w:instrText>
        </w:r>
        <w:r>
          <w:rPr>
            <w:noProof/>
            <w:webHidden/>
          </w:rPr>
        </w:r>
        <w:r>
          <w:rPr>
            <w:noProof/>
            <w:webHidden/>
          </w:rPr>
          <w:fldChar w:fldCharType="separate"/>
        </w:r>
        <w:r w:rsidR="000F2D33">
          <w:rPr>
            <w:noProof/>
            <w:webHidden/>
          </w:rPr>
          <w:t>10</w:t>
        </w:r>
        <w:r>
          <w:rPr>
            <w:noProof/>
            <w:webHidden/>
          </w:rPr>
          <w:fldChar w:fldCharType="end"/>
        </w:r>
      </w:hyperlink>
    </w:p>
    <w:p w14:paraId="347726D4" w14:textId="55E7B17B" w:rsidR="001C0142" w:rsidRDefault="001C0142">
      <w:pPr>
        <w:pStyle w:val="TDC3"/>
        <w:rPr>
          <w:rFonts w:asciiTheme="minorHAnsi" w:eastAsiaTheme="minorEastAsia" w:hAnsiTheme="minorHAnsi"/>
          <w:kern w:val="2"/>
          <w:sz w:val="22"/>
          <w:lang w:eastAsia="es-HN"/>
          <w14:ligatures w14:val="standardContextual"/>
        </w:rPr>
      </w:pPr>
      <w:hyperlink w:anchor="_Toc158832910" w:history="1">
        <w:r w:rsidRPr="00640C4B">
          <w:rPr>
            <w:rStyle w:val="Hipervnculo"/>
            <w:lang w:val="es-ES"/>
          </w:rPr>
          <w:t>2.2.1 BALANCES GENERALES</w:t>
        </w:r>
        <w:r>
          <w:rPr>
            <w:webHidden/>
          </w:rPr>
          <w:tab/>
        </w:r>
        <w:r>
          <w:rPr>
            <w:webHidden/>
          </w:rPr>
          <w:fldChar w:fldCharType="begin"/>
        </w:r>
        <w:r>
          <w:rPr>
            <w:webHidden/>
          </w:rPr>
          <w:instrText xml:space="preserve"> PAGEREF _Toc158832910 \h </w:instrText>
        </w:r>
        <w:r>
          <w:rPr>
            <w:webHidden/>
          </w:rPr>
        </w:r>
        <w:r>
          <w:rPr>
            <w:webHidden/>
          </w:rPr>
          <w:fldChar w:fldCharType="separate"/>
        </w:r>
        <w:r w:rsidR="000F2D33">
          <w:rPr>
            <w:webHidden/>
          </w:rPr>
          <w:t>10</w:t>
        </w:r>
        <w:r>
          <w:rPr>
            <w:webHidden/>
          </w:rPr>
          <w:fldChar w:fldCharType="end"/>
        </w:r>
      </w:hyperlink>
    </w:p>
    <w:p w14:paraId="5A197399" w14:textId="2C266BF0" w:rsidR="001C0142" w:rsidRDefault="001C0142">
      <w:pPr>
        <w:pStyle w:val="TDC3"/>
        <w:rPr>
          <w:rFonts w:asciiTheme="minorHAnsi" w:eastAsiaTheme="minorEastAsia" w:hAnsiTheme="minorHAnsi"/>
          <w:kern w:val="2"/>
          <w:sz w:val="22"/>
          <w:lang w:eastAsia="es-HN"/>
          <w14:ligatures w14:val="standardContextual"/>
        </w:rPr>
      </w:pPr>
      <w:hyperlink w:anchor="_Toc158832911" w:history="1">
        <w:r w:rsidRPr="00640C4B">
          <w:rPr>
            <w:rStyle w:val="Hipervnculo"/>
          </w:rPr>
          <w:t>2.2.2 CUENTAS CONTABLES</w:t>
        </w:r>
        <w:r>
          <w:rPr>
            <w:webHidden/>
          </w:rPr>
          <w:tab/>
        </w:r>
        <w:r>
          <w:rPr>
            <w:webHidden/>
          </w:rPr>
          <w:fldChar w:fldCharType="begin"/>
        </w:r>
        <w:r>
          <w:rPr>
            <w:webHidden/>
          </w:rPr>
          <w:instrText xml:space="preserve"> PAGEREF _Toc158832911 \h </w:instrText>
        </w:r>
        <w:r>
          <w:rPr>
            <w:webHidden/>
          </w:rPr>
        </w:r>
        <w:r>
          <w:rPr>
            <w:webHidden/>
          </w:rPr>
          <w:fldChar w:fldCharType="separate"/>
        </w:r>
        <w:r w:rsidR="000F2D33">
          <w:rPr>
            <w:webHidden/>
          </w:rPr>
          <w:t>10</w:t>
        </w:r>
        <w:r>
          <w:rPr>
            <w:webHidden/>
          </w:rPr>
          <w:fldChar w:fldCharType="end"/>
        </w:r>
      </w:hyperlink>
    </w:p>
    <w:p w14:paraId="1D749398" w14:textId="12754235" w:rsidR="001C0142" w:rsidRDefault="001C0142">
      <w:pPr>
        <w:pStyle w:val="TDC3"/>
        <w:rPr>
          <w:rFonts w:asciiTheme="minorHAnsi" w:eastAsiaTheme="minorEastAsia" w:hAnsiTheme="minorHAnsi"/>
          <w:kern w:val="2"/>
          <w:sz w:val="22"/>
          <w:lang w:eastAsia="es-HN"/>
          <w14:ligatures w14:val="standardContextual"/>
        </w:rPr>
      </w:pPr>
      <w:hyperlink w:anchor="_Toc158832912" w:history="1">
        <w:r w:rsidRPr="00640C4B">
          <w:rPr>
            <w:rStyle w:val="Hipervnculo"/>
          </w:rPr>
          <w:t>2.2.3 CUENTA TOTAL ACTIVO</w:t>
        </w:r>
        <w:r>
          <w:rPr>
            <w:webHidden/>
          </w:rPr>
          <w:tab/>
        </w:r>
        <w:r>
          <w:rPr>
            <w:webHidden/>
          </w:rPr>
          <w:fldChar w:fldCharType="begin"/>
        </w:r>
        <w:r>
          <w:rPr>
            <w:webHidden/>
          </w:rPr>
          <w:instrText xml:space="preserve"> PAGEREF _Toc158832912 \h </w:instrText>
        </w:r>
        <w:r>
          <w:rPr>
            <w:webHidden/>
          </w:rPr>
        </w:r>
        <w:r>
          <w:rPr>
            <w:webHidden/>
          </w:rPr>
          <w:fldChar w:fldCharType="separate"/>
        </w:r>
        <w:r w:rsidR="000F2D33">
          <w:rPr>
            <w:webHidden/>
          </w:rPr>
          <w:t>10</w:t>
        </w:r>
        <w:r>
          <w:rPr>
            <w:webHidden/>
          </w:rPr>
          <w:fldChar w:fldCharType="end"/>
        </w:r>
      </w:hyperlink>
    </w:p>
    <w:p w14:paraId="1C4EEDFC" w14:textId="50C83239" w:rsidR="001C0142" w:rsidRDefault="001C0142">
      <w:pPr>
        <w:pStyle w:val="TDC3"/>
        <w:rPr>
          <w:rFonts w:asciiTheme="minorHAnsi" w:eastAsiaTheme="minorEastAsia" w:hAnsiTheme="minorHAnsi"/>
          <w:kern w:val="2"/>
          <w:sz w:val="22"/>
          <w:lang w:eastAsia="es-HN"/>
          <w14:ligatures w14:val="standardContextual"/>
        </w:rPr>
      </w:pPr>
      <w:hyperlink w:anchor="_Toc158832913" w:history="1">
        <w:r w:rsidRPr="00640C4B">
          <w:rPr>
            <w:rStyle w:val="Hipervnculo"/>
          </w:rPr>
          <w:t>2.2.4 SECTOR BANCARIO</w:t>
        </w:r>
        <w:r>
          <w:rPr>
            <w:webHidden/>
          </w:rPr>
          <w:tab/>
        </w:r>
        <w:r>
          <w:rPr>
            <w:webHidden/>
          </w:rPr>
          <w:fldChar w:fldCharType="begin"/>
        </w:r>
        <w:r>
          <w:rPr>
            <w:webHidden/>
          </w:rPr>
          <w:instrText xml:space="preserve"> PAGEREF _Toc158832913 \h </w:instrText>
        </w:r>
        <w:r>
          <w:rPr>
            <w:webHidden/>
          </w:rPr>
        </w:r>
        <w:r>
          <w:rPr>
            <w:webHidden/>
          </w:rPr>
          <w:fldChar w:fldCharType="separate"/>
        </w:r>
        <w:r w:rsidR="000F2D33">
          <w:rPr>
            <w:webHidden/>
          </w:rPr>
          <w:t>10</w:t>
        </w:r>
        <w:r>
          <w:rPr>
            <w:webHidden/>
          </w:rPr>
          <w:fldChar w:fldCharType="end"/>
        </w:r>
      </w:hyperlink>
    </w:p>
    <w:p w14:paraId="1B0CA621" w14:textId="29EBFF19" w:rsidR="001C0142" w:rsidRDefault="001C0142">
      <w:pPr>
        <w:pStyle w:val="TDC3"/>
        <w:rPr>
          <w:rFonts w:asciiTheme="minorHAnsi" w:eastAsiaTheme="minorEastAsia" w:hAnsiTheme="minorHAnsi"/>
          <w:kern w:val="2"/>
          <w:sz w:val="22"/>
          <w:lang w:eastAsia="es-HN"/>
          <w14:ligatures w14:val="standardContextual"/>
        </w:rPr>
      </w:pPr>
      <w:hyperlink w:anchor="_Toc158832914" w:history="1">
        <w:r w:rsidRPr="00640C4B">
          <w:rPr>
            <w:rStyle w:val="Hipervnculo"/>
          </w:rPr>
          <w:t>2.2.2 TENDENCIA</w:t>
        </w:r>
        <w:r>
          <w:rPr>
            <w:webHidden/>
          </w:rPr>
          <w:tab/>
        </w:r>
        <w:r>
          <w:rPr>
            <w:webHidden/>
          </w:rPr>
          <w:fldChar w:fldCharType="begin"/>
        </w:r>
        <w:r>
          <w:rPr>
            <w:webHidden/>
          </w:rPr>
          <w:instrText xml:space="preserve"> PAGEREF _Toc158832914 \h </w:instrText>
        </w:r>
        <w:r>
          <w:rPr>
            <w:webHidden/>
          </w:rPr>
        </w:r>
        <w:r>
          <w:rPr>
            <w:webHidden/>
          </w:rPr>
          <w:fldChar w:fldCharType="separate"/>
        </w:r>
        <w:r w:rsidR="000F2D33">
          <w:rPr>
            <w:webHidden/>
          </w:rPr>
          <w:t>10</w:t>
        </w:r>
        <w:r>
          <w:rPr>
            <w:webHidden/>
          </w:rPr>
          <w:fldChar w:fldCharType="end"/>
        </w:r>
      </w:hyperlink>
    </w:p>
    <w:p w14:paraId="4F4E01B3" w14:textId="4AC63BE4" w:rsidR="001C0142" w:rsidRDefault="001C0142">
      <w:pPr>
        <w:pStyle w:val="TDC3"/>
        <w:rPr>
          <w:rFonts w:asciiTheme="minorHAnsi" w:eastAsiaTheme="minorEastAsia" w:hAnsiTheme="minorHAnsi"/>
          <w:kern w:val="2"/>
          <w:sz w:val="22"/>
          <w:lang w:eastAsia="es-HN"/>
          <w14:ligatures w14:val="standardContextual"/>
        </w:rPr>
      </w:pPr>
      <w:hyperlink w:anchor="_Toc158832915" w:history="1">
        <w:r w:rsidRPr="00640C4B">
          <w:rPr>
            <w:rStyle w:val="Hipervnculo"/>
            <w:rFonts w:cs="Times New Roman"/>
          </w:rPr>
          <w:t xml:space="preserve">2.2.5 </w:t>
        </w:r>
        <w:r w:rsidRPr="00640C4B">
          <w:rPr>
            <w:rStyle w:val="Hipervnculo"/>
          </w:rPr>
          <w:t>ESTACIONALIDAD</w:t>
        </w:r>
        <w:r>
          <w:rPr>
            <w:webHidden/>
          </w:rPr>
          <w:tab/>
        </w:r>
        <w:r>
          <w:rPr>
            <w:webHidden/>
          </w:rPr>
          <w:fldChar w:fldCharType="begin"/>
        </w:r>
        <w:r>
          <w:rPr>
            <w:webHidden/>
          </w:rPr>
          <w:instrText xml:space="preserve"> PAGEREF _Toc158832915 \h </w:instrText>
        </w:r>
        <w:r>
          <w:rPr>
            <w:webHidden/>
          </w:rPr>
        </w:r>
        <w:r>
          <w:rPr>
            <w:webHidden/>
          </w:rPr>
          <w:fldChar w:fldCharType="separate"/>
        </w:r>
        <w:r w:rsidR="000F2D33">
          <w:rPr>
            <w:webHidden/>
          </w:rPr>
          <w:t>11</w:t>
        </w:r>
        <w:r>
          <w:rPr>
            <w:webHidden/>
          </w:rPr>
          <w:fldChar w:fldCharType="end"/>
        </w:r>
      </w:hyperlink>
    </w:p>
    <w:p w14:paraId="7EA41554" w14:textId="0CC958FB" w:rsidR="001C0142" w:rsidRDefault="001C0142">
      <w:pPr>
        <w:pStyle w:val="TDC3"/>
        <w:rPr>
          <w:rFonts w:asciiTheme="minorHAnsi" w:eastAsiaTheme="minorEastAsia" w:hAnsiTheme="minorHAnsi"/>
          <w:kern w:val="2"/>
          <w:sz w:val="22"/>
          <w:lang w:eastAsia="es-HN"/>
          <w14:ligatures w14:val="standardContextual"/>
        </w:rPr>
      </w:pPr>
      <w:hyperlink w:anchor="_Toc158832916" w:history="1">
        <w:r w:rsidRPr="00640C4B">
          <w:rPr>
            <w:rStyle w:val="Hipervnculo"/>
          </w:rPr>
          <w:t>2.2.6 SERIES DE TIEMPO</w:t>
        </w:r>
        <w:r>
          <w:rPr>
            <w:webHidden/>
          </w:rPr>
          <w:tab/>
        </w:r>
        <w:r>
          <w:rPr>
            <w:webHidden/>
          </w:rPr>
          <w:fldChar w:fldCharType="begin"/>
        </w:r>
        <w:r>
          <w:rPr>
            <w:webHidden/>
          </w:rPr>
          <w:instrText xml:space="preserve"> PAGEREF _Toc158832916 \h </w:instrText>
        </w:r>
        <w:r>
          <w:rPr>
            <w:webHidden/>
          </w:rPr>
        </w:r>
        <w:r>
          <w:rPr>
            <w:webHidden/>
          </w:rPr>
          <w:fldChar w:fldCharType="separate"/>
        </w:r>
        <w:r w:rsidR="000F2D33">
          <w:rPr>
            <w:webHidden/>
          </w:rPr>
          <w:t>11</w:t>
        </w:r>
        <w:r>
          <w:rPr>
            <w:webHidden/>
          </w:rPr>
          <w:fldChar w:fldCharType="end"/>
        </w:r>
      </w:hyperlink>
    </w:p>
    <w:p w14:paraId="77D32788" w14:textId="4F9727D2" w:rsidR="001C0142" w:rsidRDefault="001C0142">
      <w:pPr>
        <w:pStyle w:val="TDC3"/>
        <w:rPr>
          <w:rFonts w:asciiTheme="minorHAnsi" w:eastAsiaTheme="minorEastAsia" w:hAnsiTheme="minorHAnsi"/>
          <w:kern w:val="2"/>
          <w:sz w:val="22"/>
          <w:lang w:eastAsia="es-HN"/>
          <w14:ligatures w14:val="standardContextual"/>
        </w:rPr>
      </w:pPr>
      <w:hyperlink w:anchor="_Toc158832917" w:history="1">
        <w:r w:rsidRPr="00640C4B">
          <w:rPr>
            <w:rStyle w:val="Hipervnculo"/>
          </w:rPr>
          <w:t>2.2.7 APRENDIZAJE AUTOMATICO (ML)</w:t>
        </w:r>
        <w:r>
          <w:rPr>
            <w:webHidden/>
          </w:rPr>
          <w:tab/>
        </w:r>
        <w:r>
          <w:rPr>
            <w:webHidden/>
          </w:rPr>
          <w:fldChar w:fldCharType="begin"/>
        </w:r>
        <w:r>
          <w:rPr>
            <w:webHidden/>
          </w:rPr>
          <w:instrText xml:space="preserve"> PAGEREF _Toc158832917 \h </w:instrText>
        </w:r>
        <w:r>
          <w:rPr>
            <w:webHidden/>
          </w:rPr>
        </w:r>
        <w:r>
          <w:rPr>
            <w:webHidden/>
          </w:rPr>
          <w:fldChar w:fldCharType="separate"/>
        </w:r>
        <w:r w:rsidR="000F2D33">
          <w:rPr>
            <w:webHidden/>
          </w:rPr>
          <w:t>11</w:t>
        </w:r>
        <w:r>
          <w:rPr>
            <w:webHidden/>
          </w:rPr>
          <w:fldChar w:fldCharType="end"/>
        </w:r>
      </w:hyperlink>
    </w:p>
    <w:p w14:paraId="7AA07B86" w14:textId="3D1AE94C" w:rsidR="001C0142" w:rsidRDefault="001C0142">
      <w:pPr>
        <w:pStyle w:val="TDC3"/>
        <w:rPr>
          <w:rFonts w:asciiTheme="minorHAnsi" w:eastAsiaTheme="minorEastAsia" w:hAnsiTheme="minorHAnsi"/>
          <w:kern w:val="2"/>
          <w:sz w:val="22"/>
          <w:lang w:eastAsia="es-HN"/>
          <w14:ligatures w14:val="standardContextual"/>
        </w:rPr>
      </w:pPr>
      <w:hyperlink w:anchor="_Toc158832918" w:history="1">
        <w:r w:rsidRPr="00640C4B">
          <w:rPr>
            <w:rStyle w:val="Hipervnculo"/>
          </w:rPr>
          <w:t>2.2.8 METRICAS DE EVALUACIÓN</w:t>
        </w:r>
        <w:r>
          <w:rPr>
            <w:webHidden/>
          </w:rPr>
          <w:tab/>
        </w:r>
        <w:r>
          <w:rPr>
            <w:webHidden/>
          </w:rPr>
          <w:fldChar w:fldCharType="begin"/>
        </w:r>
        <w:r>
          <w:rPr>
            <w:webHidden/>
          </w:rPr>
          <w:instrText xml:space="preserve"> PAGEREF _Toc158832918 \h </w:instrText>
        </w:r>
        <w:r>
          <w:rPr>
            <w:webHidden/>
          </w:rPr>
        </w:r>
        <w:r>
          <w:rPr>
            <w:webHidden/>
          </w:rPr>
          <w:fldChar w:fldCharType="separate"/>
        </w:r>
        <w:r w:rsidR="000F2D33">
          <w:rPr>
            <w:webHidden/>
          </w:rPr>
          <w:t>11</w:t>
        </w:r>
        <w:r>
          <w:rPr>
            <w:webHidden/>
          </w:rPr>
          <w:fldChar w:fldCharType="end"/>
        </w:r>
      </w:hyperlink>
    </w:p>
    <w:p w14:paraId="79AFABE7" w14:textId="3C3F9A84"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19" w:history="1">
        <w:r w:rsidRPr="00640C4B">
          <w:rPr>
            <w:rStyle w:val="Hipervnculo"/>
            <w:noProof/>
            <w:lang w:val="es-HN"/>
          </w:rPr>
          <w:t>2.3</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TEORÍAS DE SUSTENTO</w:t>
        </w:r>
        <w:r>
          <w:rPr>
            <w:noProof/>
            <w:webHidden/>
          </w:rPr>
          <w:tab/>
        </w:r>
        <w:r>
          <w:rPr>
            <w:noProof/>
            <w:webHidden/>
          </w:rPr>
          <w:fldChar w:fldCharType="begin"/>
        </w:r>
        <w:r>
          <w:rPr>
            <w:noProof/>
            <w:webHidden/>
          </w:rPr>
          <w:instrText xml:space="preserve"> PAGEREF _Toc158832919 \h </w:instrText>
        </w:r>
        <w:r>
          <w:rPr>
            <w:noProof/>
            <w:webHidden/>
          </w:rPr>
        </w:r>
        <w:r>
          <w:rPr>
            <w:noProof/>
            <w:webHidden/>
          </w:rPr>
          <w:fldChar w:fldCharType="separate"/>
        </w:r>
        <w:r w:rsidR="000F2D33">
          <w:rPr>
            <w:noProof/>
            <w:webHidden/>
          </w:rPr>
          <w:t>12</w:t>
        </w:r>
        <w:r>
          <w:rPr>
            <w:noProof/>
            <w:webHidden/>
          </w:rPr>
          <w:fldChar w:fldCharType="end"/>
        </w:r>
      </w:hyperlink>
    </w:p>
    <w:p w14:paraId="6362B03B" w14:textId="77F7D41F" w:rsidR="001C0142" w:rsidRDefault="001C0142">
      <w:pPr>
        <w:pStyle w:val="TDC2"/>
        <w:tabs>
          <w:tab w:val="left" w:pos="1100"/>
          <w:tab w:val="right" w:leader="dot" w:pos="9350"/>
        </w:tabs>
        <w:rPr>
          <w:rFonts w:asciiTheme="minorHAnsi" w:eastAsiaTheme="minorEastAsia" w:hAnsiTheme="minorHAnsi"/>
          <w:noProof/>
          <w:kern w:val="2"/>
          <w:sz w:val="22"/>
          <w:lang w:val="es-HN" w:eastAsia="es-HN"/>
          <w14:ligatures w14:val="standardContextual"/>
        </w:rPr>
      </w:pPr>
      <w:hyperlink w:anchor="_Toc158832920" w:history="1">
        <w:r w:rsidRPr="00640C4B">
          <w:rPr>
            <w:rStyle w:val="Hipervnculo"/>
            <w:noProof/>
            <w:lang w:val="es-HN"/>
          </w:rPr>
          <w:t>2.3.1</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BASES TEÓRICAS</w:t>
        </w:r>
        <w:r>
          <w:rPr>
            <w:noProof/>
            <w:webHidden/>
          </w:rPr>
          <w:tab/>
        </w:r>
        <w:r>
          <w:rPr>
            <w:noProof/>
            <w:webHidden/>
          </w:rPr>
          <w:fldChar w:fldCharType="begin"/>
        </w:r>
        <w:r>
          <w:rPr>
            <w:noProof/>
            <w:webHidden/>
          </w:rPr>
          <w:instrText xml:space="preserve"> PAGEREF _Toc158832920 \h </w:instrText>
        </w:r>
        <w:r>
          <w:rPr>
            <w:noProof/>
            <w:webHidden/>
          </w:rPr>
        </w:r>
        <w:r>
          <w:rPr>
            <w:noProof/>
            <w:webHidden/>
          </w:rPr>
          <w:fldChar w:fldCharType="separate"/>
        </w:r>
        <w:r w:rsidR="000F2D33">
          <w:rPr>
            <w:noProof/>
            <w:webHidden/>
          </w:rPr>
          <w:t>12</w:t>
        </w:r>
        <w:r>
          <w:rPr>
            <w:noProof/>
            <w:webHidden/>
          </w:rPr>
          <w:fldChar w:fldCharType="end"/>
        </w:r>
      </w:hyperlink>
    </w:p>
    <w:p w14:paraId="5C0FB640" w14:textId="60FA3030"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21" w:history="1">
        <w:r w:rsidRPr="00640C4B">
          <w:rPr>
            <w:rStyle w:val="Hipervnculo"/>
            <w:noProof/>
            <w:lang w:val="es-HN"/>
          </w:rPr>
          <w:t>2.3.1.1 Teoría de Aprendizaje Automático</w:t>
        </w:r>
        <w:r>
          <w:rPr>
            <w:noProof/>
            <w:webHidden/>
          </w:rPr>
          <w:tab/>
        </w:r>
        <w:r>
          <w:rPr>
            <w:noProof/>
            <w:webHidden/>
          </w:rPr>
          <w:fldChar w:fldCharType="begin"/>
        </w:r>
        <w:r>
          <w:rPr>
            <w:noProof/>
            <w:webHidden/>
          </w:rPr>
          <w:instrText xml:space="preserve"> PAGEREF _Toc158832921 \h </w:instrText>
        </w:r>
        <w:r>
          <w:rPr>
            <w:noProof/>
            <w:webHidden/>
          </w:rPr>
        </w:r>
        <w:r>
          <w:rPr>
            <w:noProof/>
            <w:webHidden/>
          </w:rPr>
          <w:fldChar w:fldCharType="separate"/>
        </w:r>
        <w:r w:rsidR="000F2D33">
          <w:rPr>
            <w:noProof/>
            <w:webHidden/>
          </w:rPr>
          <w:t>12</w:t>
        </w:r>
        <w:r>
          <w:rPr>
            <w:noProof/>
            <w:webHidden/>
          </w:rPr>
          <w:fldChar w:fldCharType="end"/>
        </w:r>
      </w:hyperlink>
    </w:p>
    <w:p w14:paraId="61CFA7E3" w14:textId="165113EA"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22" w:history="1">
        <w:r w:rsidRPr="00640C4B">
          <w:rPr>
            <w:rStyle w:val="Hipervnculo"/>
            <w:noProof/>
            <w:lang w:val="es-HN"/>
          </w:rPr>
          <w:t>2.3.1.2 Teoría de Modelado de Series de Tiempo Financieras</w:t>
        </w:r>
        <w:r>
          <w:rPr>
            <w:noProof/>
            <w:webHidden/>
          </w:rPr>
          <w:tab/>
        </w:r>
        <w:r>
          <w:rPr>
            <w:noProof/>
            <w:webHidden/>
          </w:rPr>
          <w:fldChar w:fldCharType="begin"/>
        </w:r>
        <w:r>
          <w:rPr>
            <w:noProof/>
            <w:webHidden/>
          </w:rPr>
          <w:instrText xml:space="preserve"> PAGEREF _Toc158832922 \h </w:instrText>
        </w:r>
        <w:r>
          <w:rPr>
            <w:noProof/>
            <w:webHidden/>
          </w:rPr>
        </w:r>
        <w:r>
          <w:rPr>
            <w:noProof/>
            <w:webHidden/>
          </w:rPr>
          <w:fldChar w:fldCharType="separate"/>
        </w:r>
        <w:r w:rsidR="000F2D33">
          <w:rPr>
            <w:noProof/>
            <w:webHidden/>
          </w:rPr>
          <w:t>13</w:t>
        </w:r>
        <w:r>
          <w:rPr>
            <w:noProof/>
            <w:webHidden/>
          </w:rPr>
          <w:fldChar w:fldCharType="end"/>
        </w:r>
      </w:hyperlink>
    </w:p>
    <w:p w14:paraId="7668AC38" w14:textId="21A4F5AF" w:rsidR="001C0142" w:rsidRDefault="001C0142">
      <w:pPr>
        <w:pStyle w:val="TDC2"/>
        <w:tabs>
          <w:tab w:val="left" w:pos="1100"/>
          <w:tab w:val="right" w:leader="dot" w:pos="9350"/>
        </w:tabs>
        <w:rPr>
          <w:rFonts w:asciiTheme="minorHAnsi" w:eastAsiaTheme="minorEastAsia" w:hAnsiTheme="minorHAnsi"/>
          <w:noProof/>
          <w:kern w:val="2"/>
          <w:sz w:val="22"/>
          <w:lang w:val="es-HN" w:eastAsia="es-HN"/>
          <w14:ligatures w14:val="standardContextual"/>
        </w:rPr>
      </w:pPr>
      <w:hyperlink w:anchor="_Toc158832923" w:history="1">
        <w:r w:rsidRPr="00640C4B">
          <w:rPr>
            <w:rStyle w:val="Hipervnculo"/>
            <w:noProof/>
            <w:lang w:val="es-HN"/>
          </w:rPr>
          <w:t>2.3.2</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METODOLOGÍAS DESARROLLADAS</w:t>
        </w:r>
        <w:r>
          <w:rPr>
            <w:noProof/>
            <w:webHidden/>
          </w:rPr>
          <w:tab/>
        </w:r>
        <w:r>
          <w:rPr>
            <w:noProof/>
            <w:webHidden/>
          </w:rPr>
          <w:fldChar w:fldCharType="begin"/>
        </w:r>
        <w:r>
          <w:rPr>
            <w:noProof/>
            <w:webHidden/>
          </w:rPr>
          <w:instrText xml:space="preserve"> PAGEREF _Toc158832923 \h </w:instrText>
        </w:r>
        <w:r>
          <w:rPr>
            <w:noProof/>
            <w:webHidden/>
          </w:rPr>
        </w:r>
        <w:r>
          <w:rPr>
            <w:noProof/>
            <w:webHidden/>
          </w:rPr>
          <w:fldChar w:fldCharType="separate"/>
        </w:r>
        <w:r w:rsidR="000F2D33">
          <w:rPr>
            <w:noProof/>
            <w:webHidden/>
          </w:rPr>
          <w:t>14</w:t>
        </w:r>
        <w:r>
          <w:rPr>
            <w:noProof/>
            <w:webHidden/>
          </w:rPr>
          <w:fldChar w:fldCharType="end"/>
        </w:r>
      </w:hyperlink>
    </w:p>
    <w:p w14:paraId="28A3CABE" w14:textId="419D4E2A"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24" w:history="1">
        <w:r w:rsidRPr="00640C4B">
          <w:rPr>
            <w:rStyle w:val="Hipervnculo"/>
            <w:noProof/>
            <w:lang w:val="es-HN"/>
          </w:rPr>
          <w:t>2.3.2.2 Metodología Análisis de Series de Tiempo</w:t>
        </w:r>
        <w:r>
          <w:rPr>
            <w:noProof/>
            <w:webHidden/>
          </w:rPr>
          <w:tab/>
        </w:r>
        <w:r>
          <w:rPr>
            <w:noProof/>
            <w:webHidden/>
          </w:rPr>
          <w:fldChar w:fldCharType="begin"/>
        </w:r>
        <w:r>
          <w:rPr>
            <w:noProof/>
            <w:webHidden/>
          </w:rPr>
          <w:instrText xml:space="preserve"> PAGEREF _Toc158832924 \h </w:instrText>
        </w:r>
        <w:r>
          <w:rPr>
            <w:noProof/>
            <w:webHidden/>
          </w:rPr>
        </w:r>
        <w:r>
          <w:rPr>
            <w:noProof/>
            <w:webHidden/>
          </w:rPr>
          <w:fldChar w:fldCharType="separate"/>
        </w:r>
        <w:r w:rsidR="000F2D33">
          <w:rPr>
            <w:noProof/>
            <w:webHidden/>
          </w:rPr>
          <w:t>14</w:t>
        </w:r>
        <w:r>
          <w:rPr>
            <w:noProof/>
            <w:webHidden/>
          </w:rPr>
          <w:fldChar w:fldCharType="end"/>
        </w:r>
      </w:hyperlink>
    </w:p>
    <w:p w14:paraId="2EA5B22B" w14:textId="230B2F34"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25" w:history="1">
        <w:r w:rsidRPr="00640C4B">
          <w:rPr>
            <w:rStyle w:val="Hipervnculo"/>
            <w:noProof/>
            <w:lang w:val="es-HN"/>
          </w:rPr>
          <w:t>2.4</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MARCO LEGAL</w:t>
        </w:r>
        <w:r>
          <w:rPr>
            <w:noProof/>
            <w:webHidden/>
          </w:rPr>
          <w:tab/>
        </w:r>
        <w:r>
          <w:rPr>
            <w:noProof/>
            <w:webHidden/>
          </w:rPr>
          <w:fldChar w:fldCharType="begin"/>
        </w:r>
        <w:r>
          <w:rPr>
            <w:noProof/>
            <w:webHidden/>
          </w:rPr>
          <w:instrText xml:space="preserve"> PAGEREF _Toc158832925 \h </w:instrText>
        </w:r>
        <w:r>
          <w:rPr>
            <w:noProof/>
            <w:webHidden/>
          </w:rPr>
        </w:r>
        <w:r>
          <w:rPr>
            <w:noProof/>
            <w:webHidden/>
          </w:rPr>
          <w:fldChar w:fldCharType="separate"/>
        </w:r>
        <w:r w:rsidR="000F2D33">
          <w:rPr>
            <w:noProof/>
            <w:webHidden/>
          </w:rPr>
          <w:t>15</w:t>
        </w:r>
        <w:r>
          <w:rPr>
            <w:noProof/>
            <w:webHidden/>
          </w:rPr>
          <w:fldChar w:fldCharType="end"/>
        </w:r>
      </w:hyperlink>
    </w:p>
    <w:p w14:paraId="25B0D89D" w14:textId="541A450B" w:rsidR="001C0142" w:rsidRDefault="001C0142">
      <w:pPr>
        <w:pStyle w:val="TDC3"/>
        <w:rPr>
          <w:rFonts w:asciiTheme="minorHAnsi" w:eastAsiaTheme="minorEastAsia" w:hAnsiTheme="minorHAnsi"/>
          <w:kern w:val="2"/>
          <w:sz w:val="22"/>
          <w:lang w:eastAsia="es-HN"/>
          <w14:ligatures w14:val="standardContextual"/>
        </w:rPr>
      </w:pPr>
      <w:hyperlink w:anchor="_Toc158832926" w:history="1">
        <w:r w:rsidRPr="00640C4B">
          <w:rPr>
            <w:rStyle w:val="Hipervnculo"/>
          </w:rPr>
          <w:t>2.4.1 LEY DE LA COMISIÓN NACIONAL DE BANCOS Y SEGUROS</w:t>
        </w:r>
        <w:r>
          <w:rPr>
            <w:webHidden/>
          </w:rPr>
          <w:tab/>
        </w:r>
        <w:r>
          <w:rPr>
            <w:webHidden/>
          </w:rPr>
          <w:fldChar w:fldCharType="begin"/>
        </w:r>
        <w:r>
          <w:rPr>
            <w:webHidden/>
          </w:rPr>
          <w:instrText xml:space="preserve"> PAGEREF _Toc158832926 \h </w:instrText>
        </w:r>
        <w:r>
          <w:rPr>
            <w:webHidden/>
          </w:rPr>
        </w:r>
        <w:r>
          <w:rPr>
            <w:webHidden/>
          </w:rPr>
          <w:fldChar w:fldCharType="separate"/>
        </w:r>
        <w:r w:rsidR="000F2D33">
          <w:rPr>
            <w:webHidden/>
          </w:rPr>
          <w:t>15</w:t>
        </w:r>
        <w:r>
          <w:rPr>
            <w:webHidden/>
          </w:rPr>
          <w:fldChar w:fldCharType="end"/>
        </w:r>
      </w:hyperlink>
    </w:p>
    <w:p w14:paraId="0C72D355" w14:textId="7E2FBB2C" w:rsidR="001C0142" w:rsidRDefault="001C0142">
      <w:pPr>
        <w:pStyle w:val="TDC1"/>
        <w:tabs>
          <w:tab w:val="right" w:leader="dot" w:pos="9350"/>
        </w:tabs>
        <w:rPr>
          <w:rFonts w:asciiTheme="minorHAnsi" w:eastAsiaTheme="minorEastAsia" w:hAnsiTheme="minorHAnsi"/>
          <w:noProof/>
          <w:kern w:val="2"/>
          <w:sz w:val="22"/>
          <w:lang w:val="es-HN" w:eastAsia="es-HN"/>
          <w14:ligatures w14:val="standardContextual"/>
        </w:rPr>
      </w:pPr>
      <w:hyperlink w:anchor="_Toc158832927" w:history="1">
        <w:r w:rsidRPr="00640C4B">
          <w:rPr>
            <w:rStyle w:val="Hipervnculo"/>
            <w:noProof/>
          </w:rPr>
          <w:t>CAPÍTULO III. METODOLOGÍA</w:t>
        </w:r>
        <w:r>
          <w:rPr>
            <w:noProof/>
            <w:webHidden/>
          </w:rPr>
          <w:tab/>
        </w:r>
        <w:r>
          <w:rPr>
            <w:noProof/>
            <w:webHidden/>
          </w:rPr>
          <w:fldChar w:fldCharType="begin"/>
        </w:r>
        <w:r>
          <w:rPr>
            <w:noProof/>
            <w:webHidden/>
          </w:rPr>
          <w:instrText xml:space="preserve"> PAGEREF _Toc158832927 \h </w:instrText>
        </w:r>
        <w:r>
          <w:rPr>
            <w:noProof/>
            <w:webHidden/>
          </w:rPr>
        </w:r>
        <w:r>
          <w:rPr>
            <w:noProof/>
            <w:webHidden/>
          </w:rPr>
          <w:fldChar w:fldCharType="separate"/>
        </w:r>
        <w:r w:rsidR="000F2D33">
          <w:rPr>
            <w:noProof/>
            <w:webHidden/>
          </w:rPr>
          <w:t>16</w:t>
        </w:r>
        <w:r>
          <w:rPr>
            <w:noProof/>
            <w:webHidden/>
          </w:rPr>
          <w:fldChar w:fldCharType="end"/>
        </w:r>
      </w:hyperlink>
    </w:p>
    <w:p w14:paraId="2C22249E" w14:textId="2C0973B1"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29" w:history="1">
        <w:r w:rsidRPr="00640C4B">
          <w:rPr>
            <w:rStyle w:val="Hipervnculo"/>
            <w:noProof/>
            <w:lang w:val="es-HN"/>
          </w:rPr>
          <w:t>3.1</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CONGRUENCIA METODOLÓGICA</w:t>
        </w:r>
        <w:r>
          <w:rPr>
            <w:noProof/>
            <w:webHidden/>
          </w:rPr>
          <w:tab/>
        </w:r>
        <w:r>
          <w:rPr>
            <w:noProof/>
            <w:webHidden/>
          </w:rPr>
          <w:fldChar w:fldCharType="begin"/>
        </w:r>
        <w:r>
          <w:rPr>
            <w:noProof/>
            <w:webHidden/>
          </w:rPr>
          <w:instrText xml:space="preserve"> PAGEREF _Toc158832929 \h </w:instrText>
        </w:r>
        <w:r>
          <w:rPr>
            <w:noProof/>
            <w:webHidden/>
          </w:rPr>
        </w:r>
        <w:r>
          <w:rPr>
            <w:noProof/>
            <w:webHidden/>
          </w:rPr>
          <w:fldChar w:fldCharType="separate"/>
        </w:r>
        <w:r w:rsidR="000F2D33">
          <w:rPr>
            <w:noProof/>
            <w:webHidden/>
          </w:rPr>
          <w:t>16</w:t>
        </w:r>
        <w:r>
          <w:rPr>
            <w:noProof/>
            <w:webHidden/>
          </w:rPr>
          <w:fldChar w:fldCharType="end"/>
        </w:r>
      </w:hyperlink>
    </w:p>
    <w:p w14:paraId="34E398D7" w14:textId="270CEEA1" w:rsidR="001C0142" w:rsidRDefault="001C0142">
      <w:pPr>
        <w:pStyle w:val="TDC2"/>
        <w:tabs>
          <w:tab w:val="left" w:pos="1100"/>
          <w:tab w:val="right" w:leader="dot" w:pos="9350"/>
        </w:tabs>
        <w:rPr>
          <w:rFonts w:asciiTheme="minorHAnsi" w:eastAsiaTheme="minorEastAsia" w:hAnsiTheme="minorHAnsi"/>
          <w:noProof/>
          <w:kern w:val="2"/>
          <w:sz w:val="22"/>
          <w:lang w:val="es-HN" w:eastAsia="es-HN"/>
          <w14:ligatures w14:val="standardContextual"/>
        </w:rPr>
      </w:pPr>
      <w:hyperlink w:anchor="_Toc158832930" w:history="1">
        <w:r w:rsidRPr="00640C4B">
          <w:rPr>
            <w:rStyle w:val="Hipervnculo"/>
            <w:noProof/>
            <w:lang w:val="es-HN"/>
          </w:rPr>
          <w:t>3.1.1</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MATRIZ METODOLÓGICA</w:t>
        </w:r>
        <w:r>
          <w:rPr>
            <w:noProof/>
            <w:webHidden/>
          </w:rPr>
          <w:tab/>
        </w:r>
        <w:r>
          <w:rPr>
            <w:noProof/>
            <w:webHidden/>
          </w:rPr>
          <w:fldChar w:fldCharType="begin"/>
        </w:r>
        <w:r>
          <w:rPr>
            <w:noProof/>
            <w:webHidden/>
          </w:rPr>
          <w:instrText xml:space="preserve"> PAGEREF _Toc158832930 \h </w:instrText>
        </w:r>
        <w:r>
          <w:rPr>
            <w:noProof/>
            <w:webHidden/>
          </w:rPr>
        </w:r>
        <w:r>
          <w:rPr>
            <w:noProof/>
            <w:webHidden/>
          </w:rPr>
          <w:fldChar w:fldCharType="separate"/>
        </w:r>
        <w:r w:rsidR="000F2D33">
          <w:rPr>
            <w:noProof/>
            <w:webHidden/>
          </w:rPr>
          <w:t>16</w:t>
        </w:r>
        <w:r>
          <w:rPr>
            <w:noProof/>
            <w:webHidden/>
          </w:rPr>
          <w:fldChar w:fldCharType="end"/>
        </w:r>
      </w:hyperlink>
    </w:p>
    <w:p w14:paraId="1A6B48F9" w14:textId="37457472" w:rsidR="001C0142" w:rsidRDefault="001C0142">
      <w:pPr>
        <w:pStyle w:val="TDC3"/>
        <w:rPr>
          <w:rFonts w:asciiTheme="minorHAnsi" w:eastAsiaTheme="minorEastAsia" w:hAnsiTheme="minorHAnsi"/>
          <w:kern w:val="2"/>
          <w:sz w:val="22"/>
          <w:lang w:eastAsia="es-HN"/>
          <w14:ligatures w14:val="standardContextual"/>
        </w:rPr>
      </w:pPr>
      <w:hyperlink w:anchor="_Toc158832931" w:history="1">
        <w:r w:rsidRPr="00640C4B">
          <w:rPr>
            <w:rStyle w:val="Hipervnculo"/>
          </w:rPr>
          <w:t>3.1.2</w:t>
        </w:r>
        <w:r>
          <w:rPr>
            <w:rFonts w:asciiTheme="minorHAnsi" w:eastAsiaTheme="minorEastAsia" w:hAnsiTheme="minorHAnsi"/>
            <w:kern w:val="2"/>
            <w:sz w:val="22"/>
            <w:lang w:eastAsia="es-HN"/>
            <w14:ligatures w14:val="standardContextual"/>
          </w:rPr>
          <w:tab/>
        </w:r>
        <w:r w:rsidRPr="00640C4B">
          <w:rPr>
            <w:rStyle w:val="Hipervnculo"/>
          </w:rPr>
          <w:t>ESQUEMA DE VARIABLES DE ESTUDIO</w:t>
        </w:r>
        <w:r>
          <w:rPr>
            <w:webHidden/>
          </w:rPr>
          <w:tab/>
        </w:r>
        <w:r>
          <w:rPr>
            <w:webHidden/>
          </w:rPr>
          <w:fldChar w:fldCharType="begin"/>
        </w:r>
        <w:r>
          <w:rPr>
            <w:webHidden/>
          </w:rPr>
          <w:instrText xml:space="preserve"> PAGEREF _Toc158832931 \h </w:instrText>
        </w:r>
        <w:r>
          <w:rPr>
            <w:webHidden/>
          </w:rPr>
        </w:r>
        <w:r>
          <w:rPr>
            <w:webHidden/>
          </w:rPr>
          <w:fldChar w:fldCharType="separate"/>
        </w:r>
        <w:r w:rsidR="000F2D33">
          <w:rPr>
            <w:webHidden/>
          </w:rPr>
          <w:t>18</w:t>
        </w:r>
        <w:r>
          <w:rPr>
            <w:webHidden/>
          </w:rPr>
          <w:fldChar w:fldCharType="end"/>
        </w:r>
      </w:hyperlink>
    </w:p>
    <w:p w14:paraId="20DB3C45" w14:textId="1DDBDEF4" w:rsidR="001C0142" w:rsidRDefault="001C0142">
      <w:pPr>
        <w:pStyle w:val="TDC2"/>
        <w:tabs>
          <w:tab w:val="left" w:pos="1100"/>
          <w:tab w:val="right" w:leader="dot" w:pos="9350"/>
        </w:tabs>
        <w:rPr>
          <w:rFonts w:asciiTheme="minorHAnsi" w:eastAsiaTheme="minorEastAsia" w:hAnsiTheme="minorHAnsi"/>
          <w:noProof/>
          <w:kern w:val="2"/>
          <w:sz w:val="22"/>
          <w:lang w:val="es-HN" w:eastAsia="es-HN"/>
          <w14:ligatures w14:val="standardContextual"/>
        </w:rPr>
      </w:pPr>
      <w:hyperlink w:anchor="_Toc158832932" w:history="1">
        <w:r w:rsidRPr="00640C4B">
          <w:rPr>
            <w:rStyle w:val="Hipervnculo"/>
            <w:noProof/>
            <w:lang w:val="es-HN"/>
          </w:rPr>
          <w:t>3.1.2</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OPERACIONALIZACIÓN DE LAS VARIABLES</w:t>
        </w:r>
        <w:r>
          <w:rPr>
            <w:noProof/>
            <w:webHidden/>
          </w:rPr>
          <w:tab/>
        </w:r>
        <w:r>
          <w:rPr>
            <w:noProof/>
            <w:webHidden/>
          </w:rPr>
          <w:fldChar w:fldCharType="begin"/>
        </w:r>
        <w:r>
          <w:rPr>
            <w:noProof/>
            <w:webHidden/>
          </w:rPr>
          <w:instrText xml:space="preserve"> PAGEREF _Toc158832932 \h </w:instrText>
        </w:r>
        <w:r>
          <w:rPr>
            <w:noProof/>
            <w:webHidden/>
          </w:rPr>
        </w:r>
        <w:r>
          <w:rPr>
            <w:noProof/>
            <w:webHidden/>
          </w:rPr>
          <w:fldChar w:fldCharType="separate"/>
        </w:r>
        <w:r w:rsidR="000F2D33">
          <w:rPr>
            <w:noProof/>
            <w:webHidden/>
          </w:rPr>
          <w:t>19</w:t>
        </w:r>
        <w:r>
          <w:rPr>
            <w:noProof/>
            <w:webHidden/>
          </w:rPr>
          <w:fldChar w:fldCharType="end"/>
        </w:r>
      </w:hyperlink>
    </w:p>
    <w:p w14:paraId="15A3E54E" w14:textId="33AA4628" w:rsidR="001C0142" w:rsidRDefault="001C0142">
      <w:pPr>
        <w:pStyle w:val="TDC2"/>
        <w:tabs>
          <w:tab w:val="left" w:pos="1100"/>
          <w:tab w:val="right" w:leader="dot" w:pos="9350"/>
        </w:tabs>
        <w:rPr>
          <w:rFonts w:asciiTheme="minorHAnsi" w:eastAsiaTheme="minorEastAsia" w:hAnsiTheme="minorHAnsi"/>
          <w:noProof/>
          <w:kern w:val="2"/>
          <w:sz w:val="22"/>
          <w:lang w:val="es-HN" w:eastAsia="es-HN"/>
          <w14:ligatures w14:val="standardContextual"/>
        </w:rPr>
      </w:pPr>
      <w:hyperlink w:anchor="_Toc158832933" w:history="1">
        <w:r w:rsidRPr="00640C4B">
          <w:rPr>
            <w:rStyle w:val="Hipervnculo"/>
            <w:noProof/>
            <w:lang w:val="es-HN"/>
          </w:rPr>
          <w:t>3.1.3</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HIPÓTESIS</w:t>
        </w:r>
        <w:r>
          <w:rPr>
            <w:noProof/>
            <w:webHidden/>
          </w:rPr>
          <w:tab/>
        </w:r>
        <w:r>
          <w:rPr>
            <w:noProof/>
            <w:webHidden/>
          </w:rPr>
          <w:fldChar w:fldCharType="begin"/>
        </w:r>
        <w:r>
          <w:rPr>
            <w:noProof/>
            <w:webHidden/>
          </w:rPr>
          <w:instrText xml:space="preserve"> PAGEREF _Toc158832933 \h </w:instrText>
        </w:r>
        <w:r>
          <w:rPr>
            <w:noProof/>
            <w:webHidden/>
          </w:rPr>
        </w:r>
        <w:r>
          <w:rPr>
            <w:noProof/>
            <w:webHidden/>
          </w:rPr>
          <w:fldChar w:fldCharType="separate"/>
        </w:r>
        <w:r w:rsidR="000F2D33">
          <w:rPr>
            <w:noProof/>
            <w:webHidden/>
          </w:rPr>
          <w:t>20</w:t>
        </w:r>
        <w:r>
          <w:rPr>
            <w:noProof/>
            <w:webHidden/>
          </w:rPr>
          <w:fldChar w:fldCharType="end"/>
        </w:r>
      </w:hyperlink>
    </w:p>
    <w:p w14:paraId="4BA0AAB1" w14:textId="3B8551A7"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34" w:history="1">
        <w:r w:rsidRPr="00640C4B">
          <w:rPr>
            <w:rStyle w:val="Hipervnculo"/>
            <w:noProof/>
            <w:lang w:val="es-HN"/>
          </w:rPr>
          <w:t>3.2</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ENFOQUE Y MÉTODOS</w:t>
        </w:r>
        <w:r>
          <w:rPr>
            <w:noProof/>
            <w:webHidden/>
          </w:rPr>
          <w:tab/>
        </w:r>
        <w:r>
          <w:rPr>
            <w:noProof/>
            <w:webHidden/>
          </w:rPr>
          <w:fldChar w:fldCharType="begin"/>
        </w:r>
        <w:r>
          <w:rPr>
            <w:noProof/>
            <w:webHidden/>
          </w:rPr>
          <w:instrText xml:space="preserve"> PAGEREF _Toc158832934 \h </w:instrText>
        </w:r>
        <w:r>
          <w:rPr>
            <w:noProof/>
            <w:webHidden/>
          </w:rPr>
        </w:r>
        <w:r>
          <w:rPr>
            <w:noProof/>
            <w:webHidden/>
          </w:rPr>
          <w:fldChar w:fldCharType="separate"/>
        </w:r>
        <w:r w:rsidR="000F2D33">
          <w:rPr>
            <w:noProof/>
            <w:webHidden/>
          </w:rPr>
          <w:t>20</w:t>
        </w:r>
        <w:r>
          <w:rPr>
            <w:noProof/>
            <w:webHidden/>
          </w:rPr>
          <w:fldChar w:fldCharType="end"/>
        </w:r>
      </w:hyperlink>
    </w:p>
    <w:p w14:paraId="6DC11B78" w14:textId="2D93D1CC" w:rsidR="001C0142" w:rsidRDefault="001C0142">
      <w:pPr>
        <w:pStyle w:val="TDC3"/>
        <w:rPr>
          <w:rFonts w:asciiTheme="minorHAnsi" w:eastAsiaTheme="minorEastAsia" w:hAnsiTheme="minorHAnsi"/>
          <w:kern w:val="2"/>
          <w:sz w:val="22"/>
          <w:lang w:eastAsia="es-HN"/>
          <w14:ligatures w14:val="standardContextual"/>
        </w:rPr>
      </w:pPr>
      <w:hyperlink w:anchor="_Toc158832935" w:history="1">
        <w:r w:rsidRPr="00640C4B">
          <w:rPr>
            <w:rStyle w:val="Hipervnculo"/>
          </w:rPr>
          <w:t>3.2.1 ENFOQUE</w:t>
        </w:r>
        <w:r>
          <w:rPr>
            <w:webHidden/>
          </w:rPr>
          <w:tab/>
        </w:r>
        <w:r>
          <w:rPr>
            <w:webHidden/>
          </w:rPr>
          <w:fldChar w:fldCharType="begin"/>
        </w:r>
        <w:r>
          <w:rPr>
            <w:webHidden/>
          </w:rPr>
          <w:instrText xml:space="preserve"> PAGEREF _Toc158832935 \h </w:instrText>
        </w:r>
        <w:r>
          <w:rPr>
            <w:webHidden/>
          </w:rPr>
        </w:r>
        <w:r>
          <w:rPr>
            <w:webHidden/>
          </w:rPr>
          <w:fldChar w:fldCharType="separate"/>
        </w:r>
        <w:r w:rsidR="000F2D33">
          <w:rPr>
            <w:webHidden/>
          </w:rPr>
          <w:t>20</w:t>
        </w:r>
        <w:r>
          <w:rPr>
            <w:webHidden/>
          </w:rPr>
          <w:fldChar w:fldCharType="end"/>
        </w:r>
      </w:hyperlink>
    </w:p>
    <w:p w14:paraId="2447BC43" w14:textId="44777C7C" w:rsidR="001C0142" w:rsidRDefault="001C0142">
      <w:pPr>
        <w:pStyle w:val="TDC3"/>
        <w:rPr>
          <w:rFonts w:asciiTheme="minorHAnsi" w:eastAsiaTheme="minorEastAsia" w:hAnsiTheme="minorHAnsi"/>
          <w:kern w:val="2"/>
          <w:sz w:val="22"/>
          <w:lang w:eastAsia="es-HN"/>
          <w14:ligatures w14:val="standardContextual"/>
        </w:rPr>
      </w:pPr>
      <w:hyperlink w:anchor="_Toc158832936" w:history="1">
        <w:r w:rsidRPr="00640C4B">
          <w:rPr>
            <w:rStyle w:val="Hipervnculo"/>
          </w:rPr>
          <w:t>3.2.1 ALCANCE</w:t>
        </w:r>
        <w:r>
          <w:rPr>
            <w:webHidden/>
          </w:rPr>
          <w:tab/>
        </w:r>
        <w:r>
          <w:rPr>
            <w:webHidden/>
          </w:rPr>
          <w:fldChar w:fldCharType="begin"/>
        </w:r>
        <w:r>
          <w:rPr>
            <w:webHidden/>
          </w:rPr>
          <w:instrText xml:space="preserve"> PAGEREF _Toc158832936 \h </w:instrText>
        </w:r>
        <w:r>
          <w:rPr>
            <w:webHidden/>
          </w:rPr>
        </w:r>
        <w:r>
          <w:rPr>
            <w:webHidden/>
          </w:rPr>
          <w:fldChar w:fldCharType="separate"/>
        </w:r>
        <w:r w:rsidR="000F2D33">
          <w:rPr>
            <w:webHidden/>
          </w:rPr>
          <w:t>20</w:t>
        </w:r>
        <w:r>
          <w:rPr>
            <w:webHidden/>
          </w:rPr>
          <w:fldChar w:fldCharType="end"/>
        </w:r>
      </w:hyperlink>
    </w:p>
    <w:p w14:paraId="6F0E1EF1" w14:textId="1CBD22F7" w:rsidR="001C0142" w:rsidRDefault="001C0142">
      <w:pPr>
        <w:pStyle w:val="TDC3"/>
        <w:rPr>
          <w:rFonts w:asciiTheme="minorHAnsi" w:eastAsiaTheme="minorEastAsia" w:hAnsiTheme="minorHAnsi"/>
          <w:kern w:val="2"/>
          <w:sz w:val="22"/>
          <w:lang w:eastAsia="es-HN"/>
          <w14:ligatures w14:val="standardContextual"/>
        </w:rPr>
      </w:pPr>
      <w:hyperlink w:anchor="_Toc158832937" w:history="1">
        <w:r w:rsidRPr="00640C4B">
          <w:rPr>
            <w:rStyle w:val="Hipervnculo"/>
          </w:rPr>
          <w:t>3.2.3 DISEÑO</w:t>
        </w:r>
        <w:r>
          <w:rPr>
            <w:webHidden/>
          </w:rPr>
          <w:tab/>
        </w:r>
        <w:r>
          <w:rPr>
            <w:webHidden/>
          </w:rPr>
          <w:fldChar w:fldCharType="begin"/>
        </w:r>
        <w:r>
          <w:rPr>
            <w:webHidden/>
          </w:rPr>
          <w:instrText xml:space="preserve"> PAGEREF _Toc158832937 \h </w:instrText>
        </w:r>
        <w:r>
          <w:rPr>
            <w:webHidden/>
          </w:rPr>
        </w:r>
        <w:r>
          <w:rPr>
            <w:webHidden/>
          </w:rPr>
          <w:fldChar w:fldCharType="separate"/>
        </w:r>
        <w:r w:rsidR="000F2D33">
          <w:rPr>
            <w:webHidden/>
          </w:rPr>
          <w:t>21</w:t>
        </w:r>
        <w:r>
          <w:rPr>
            <w:webHidden/>
          </w:rPr>
          <w:fldChar w:fldCharType="end"/>
        </w:r>
      </w:hyperlink>
    </w:p>
    <w:p w14:paraId="0BC60422" w14:textId="71E18224"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38" w:history="1">
        <w:r w:rsidRPr="00640C4B">
          <w:rPr>
            <w:rStyle w:val="Hipervnculo"/>
            <w:noProof/>
            <w:lang w:val="es-HN"/>
          </w:rPr>
          <w:t>3.3</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DISEÑO DE LA INVESTIGACIÓN</w:t>
        </w:r>
        <w:r>
          <w:rPr>
            <w:noProof/>
            <w:webHidden/>
          </w:rPr>
          <w:tab/>
        </w:r>
        <w:r>
          <w:rPr>
            <w:noProof/>
            <w:webHidden/>
          </w:rPr>
          <w:fldChar w:fldCharType="begin"/>
        </w:r>
        <w:r>
          <w:rPr>
            <w:noProof/>
            <w:webHidden/>
          </w:rPr>
          <w:instrText xml:space="preserve"> PAGEREF _Toc158832938 \h </w:instrText>
        </w:r>
        <w:r>
          <w:rPr>
            <w:noProof/>
            <w:webHidden/>
          </w:rPr>
        </w:r>
        <w:r>
          <w:rPr>
            <w:noProof/>
            <w:webHidden/>
          </w:rPr>
          <w:fldChar w:fldCharType="separate"/>
        </w:r>
        <w:r w:rsidR="000F2D33">
          <w:rPr>
            <w:noProof/>
            <w:webHidden/>
          </w:rPr>
          <w:t>21</w:t>
        </w:r>
        <w:r>
          <w:rPr>
            <w:noProof/>
            <w:webHidden/>
          </w:rPr>
          <w:fldChar w:fldCharType="end"/>
        </w:r>
      </w:hyperlink>
    </w:p>
    <w:p w14:paraId="46993423" w14:textId="1093E17E" w:rsidR="001C0142" w:rsidRDefault="001C0142">
      <w:pPr>
        <w:pStyle w:val="TDC2"/>
        <w:tabs>
          <w:tab w:val="left" w:pos="1100"/>
          <w:tab w:val="right" w:leader="dot" w:pos="9350"/>
        </w:tabs>
        <w:rPr>
          <w:rFonts w:asciiTheme="minorHAnsi" w:eastAsiaTheme="minorEastAsia" w:hAnsiTheme="minorHAnsi"/>
          <w:noProof/>
          <w:kern w:val="2"/>
          <w:sz w:val="22"/>
          <w:lang w:val="es-HN" w:eastAsia="es-HN"/>
          <w14:ligatures w14:val="standardContextual"/>
        </w:rPr>
      </w:pPr>
      <w:hyperlink w:anchor="_Toc158832939" w:history="1">
        <w:r w:rsidRPr="00640C4B">
          <w:rPr>
            <w:rStyle w:val="Hipervnculo"/>
            <w:noProof/>
            <w:lang w:val="es-HN"/>
          </w:rPr>
          <w:t>3.3.1</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POBLACIÓN</w:t>
        </w:r>
        <w:r>
          <w:rPr>
            <w:noProof/>
            <w:webHidden/>
          </w:rPr>
          <w:tab/>
        </w:r>
        <w:r>
          <w:rPr>
            <w:noProof/>
            <w:webHidden/>
          </w:rPr>
          <w:fldChar w:fldCharType="begin"/>
        </w:r>
        <w:r>
          <w:rPr>
            <w:noProof/>
            <w:webHidden/>
          </w:rPr>
          <w:instrText xml:space="preserve"> PAGEREF _Toc158832939 \h </w:instrText>
        </w:r>
        <w:r>
          <w:rPr>
            <w:noProof/>
            <w:webHidden/>
          </w:rPr>
        </w:r>
        <w:r>
          <w:rPr>
            <w:noProof/>
            <w:webHidden/>
          </w:rPr>
          <w:fldChar w:fldCharType="separate"/>
        </w:r>
        <w:r w:rsidR="000F2D33">
          <w:rPr>
            <w:noProof/>
            <w:webHidden/>
          </w:rPr>
          <w:t>21</w:t>
        </w:r>
        <w:r>
          <w:rPr>
            <w:noProof/>
            <w:webHidden/>
          </w:rPr>
          <w:fldChar w:fldCharType="end"/>
        </w:r>
      </w:hyperlink>
    </w:p>
    <w:p w14:paraId="7E720DDC" w14:textId="37BD9DB7" w:rsidR="001C0142" w:rsidRDefault="001C0142">
      <w:pPr>
        <w:pStyle w:val="TDC2"/>
        <w:tabs>
          <w:tab w:val="left" w:pos="1100"/>
          <w:tab w:val="right" w:leader="dot" w:pos="9350"/>
        </w:tabs>
        <w:rPr>
          <w:rFonts w:asciiTheme="minorHAnsi" w:eastAsiaTheme="minorEastAsia" w:hAnsiTheme="minorHAnsi"/>
          <w:noProof/>
          <w:kern w:val="2"/>
          <w:sz w:val="22"/>
          <w:lang w:val="es-HN" w:eastAsia="es-HN"/>
          <w14:ligatures w14:val="standardContextual"/>
        </w:rPr>
      </w:pPr>
      <w:hyperlink w:anchor="_Toc158832940" w:history="1">
        <w:r w:rsidRPr="00640C4B">
          <w:rPr>
            <w:rStyle w:val="Hipervnculo"/>
            <w:noProof/>
            <w:lang w:val="es-HN"/>
          </w:rPr>
          <w:t>3.3.2</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MUESTRA</w:t>
        </w:r>
        <w:r>
          <w:rPr>
            <w:noProof/>
            <w:webHidden/>
          </w:rPr>
          <w:tab/>
        </w:r>
        <w:r>
          <w:rPr>
            <w:noProof/>
            <w:webHidden/>
          </w:rPr>
          <w:fldChar w:fldCharType="begin"/>
        </w:r>
        <w:r>
          <w:rPr>
            <w:noProof/>
            <w:webHidden/>
          </w:rPr>
          <w:instrText xml:space="preserve"> PAGEREF _Toc158832940 \h </w:instrText>
        </w:r>
        <w:r>
          <w:rPr>
            <w:noProof/>
            <w:webHidden/>
          </w:rPr>
        </w:r>
        <w:r>
          <w:rPr>
            <w:noProof/>
            <w:webHidden/>
          </w:rPr>
          <w:fldChar w:fldCharType="separate"/>
        </w:r>
        <w:r w:rsidR="000F2D33">
          <w:rPr>
            <w:noProof/>
            <w:webHidden/>
          </w:rPr>
          <w:t>21</w:t>
        </w:r>
        <w:r>
          <w:rPr>
            <w:noProof/>
            <w:webHidden/>
          </w:rPr>
          <w:fldChar w:fldCharType="end"/>
        </w:r>
      </w:hyperlink>
    </w:p>
    <w:p w14:paraId="788AA761" w14:textId="534A381A" w:rsidR="001C0142" w:rsidRDefault="001C0142">
      <w:pPr>
        <w:pStyle w:val="TDC2"/>
        <w:tabs>
          <w:tab w:val="left" w:pos="1100"/>
          <w:tab w:val="right" w:leader="dot" w:pos="9350"/>
        </w:tabs>
        <w:rPr>
          <w:rFonts w:asciiTheme="minorHAnsi" w:eastAsiaTheme="minorEastAsia" w:hAnsiTheme="minorHAnsi"/>
          <w:noProof/>
          <w:kern w:val="2"/>
          <w:sz w:val="22"/>
          <w:lang w:val="es-HN" w:eastAsia="es-HN"/>
          <w14:ligatures w14:val="standardContextual"/>
        </w:rPr>
      </w:pPr>
      <w:hyperlink w:anchor="_Toc158832941" w:history="1">
        <w:r w:rsidRPr="00640C4B">
          <w:rPr>
            <w:rStyle w:val="Hipervnculo"/>
            <w:noProof/>
            <w:lang w:val="es-HN"/>
          </w:rPr>
          <w:t>3.3.3</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TÉCNICAS DE MUESTREO</w:t>
        </w:r>
        <w:r>
          <w:rPr>
            <w:noProof/>
            <w:webHidden/>
          </w:rPr>
          <w:tab/>
        </w:r>
        <w:r>
          <w:rPr>
            <w:noProof/>
            <w:webHidden/>
          </w:rPr>
          <w:fldChar w:fldCharType="begin"/>
        </w:r>
        <w:r>
          <w:rPr>
            <w:noProof/>
            <w:webHidden/>
          </w:rPr>
          <w:instrText xml:space="preserve"> PAGEREF _Toc158832941 \h </w:instrText>
        </w:r>
        <w:r>
          <w:rPr>
            <w:noProof/>
            <w:webHidden/>
          </w:rPr>
        </w:r>
        <w:r>
          <w:rPr>
            <w:noProof/>
            <w:webHidden/>
          </w:rPr>
          <w:fldChar w:fldCharType="separate"/>
        </w:r>
        <w:r w:rsidR="000F2D33">
          <w:rPr>
            <w:noProof/>
            <w:webHidden/>
          </w:rPr>
          <w:t>21</w:t>
        </w:r>
        <w:r>
          <w:rPr>
            <w:noProof/>
            <w:webHidden/>
          </w:rPr>
          <w:fldChar w:fldCharType="end"/>
        </w:r>
      </w:hyperlink>
    </w:p>
    <w:p w14:paraId="7A443B2E" w14:textId="6878054C"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42" w:history="1">
        <w:r w:rsidRPr="00640C4B">
          <w:rPr>
            <w:rStyle w:val="Hipervnculo"/>
            <w:noProof/>
            <w:lang w:val="es-HN"/>
          </w:rPr>
          <w:t>3.4</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TÉCNICAS, INSTRUMENTOS Y PROCEDIMIENTOS APLICADOS</w:t>
        </w:r>
        <w:r>
          <w:rPr>
            <w:noProof/>
            <w:webHidden/>
          </w:rPr>
          <w:tab/>
        </w:r>
        <w:r>
          <w:rPr>
            <w:noProof/>
            <w:webHidden/>
          </w:rPr>
          <w:fldChar w:fldCharType="begin"/>
        </w:r>
        <w:r>
          <w:rPr>
            <w:noProof/>
            <w:webHidden/>
          </w:rPr>
          <w:instrText xml:space="preserve"> PAGEREF _Toc158832942 \h </w:instrText>
        </w:r>
        <w:r>
          <w:rPr>
            <w:noProof/>
            <w:webHidden/>
          </w:rPr>
        </w:r>
        <w:r>
          <w:rPr>
            <w:noProof/>
            <w:webHidden/>
          </w:rPr>
          <w:fldChar w:fldCharType="separate"/>
        </w:r>
        <w:r w:rsidR="000F2D33">
          <w:rPr>
            <w:noProof/>
            <w:webHidden/>
          </w:rPr>
          <w:t>21</w:t>
        </w:r>
        <w:r>
          <w:rPr>
            <w:noProof/>
            <w:webHidden/>
          </w:rPr>
          <w:fldChar w:fldCharType="end"/>
        </w:r>
      </w:hyperlink>
    </w:p>
    <w:p w14:paraId="269F5929" w14:textId="6948DF0D" w:rsidR="001C0142" w:rsidRDefault="001C0142">
      <w:pPr>
        <w:pStyle w:val="TDC3"/>
        <w:rPr>
          <w:rFonts w:asciiTheme="minorHAnsi" w:eastAsiaTheme="minorEastAsia" w:hAnsiTheme="minorHAnsi"/>
          <w:kern w:val="2"/>
          <w:sz w:val="22"/>
          <w:lang w:eastAsia="es-HN"/>
          <w14:ligatures w14:val="standardContextual"/>
        </w:rPr>
      </w:pPr>
      <w:hyperlink w:anchor="_Toc158832943" w:history="1">
        <w:r w:rsidRPr="00640C4B">
          <w:rPr>
            <w:rStyle w:val="Hipervnculo"/>
          </w:rPr>
          <w:t>3.4.1 TÉCNICA</w:t>
        </w:r>
        <w:r>
          <w:rPr>
            <w:webHidden/>
          </w:rPr>
          <w:tab/>
        </w:r>
        <w:r>
          <w:rPr>
            <w:webHidden/>
          </w:rPr>
          <w:fldChar w:fldCharType="begin"/>
        </w:r>
        <w:r>
          <w:rPr>
            <w:webHidden/>
          </w:rPr>
          <w:instrText xml:space="preserve"> PAGEREF _Toc158832943 \h </w:instrText>
        </w:r>
        <w:r>
          <w:rPr>
            <w:webHidden/>
          </w:rPr>
        </w:r>
        <w:r>
          <w:rPr>
            <w:webHidden/>
          </w:rPr>
          <w:fldChar w:fldCharType="separate"/>
        </w:r>
        <w:r w:rsidR="000F2D33">
          <w:rPr>
            <w:webHidden/>
          </w:rPr>
          <w:t>22</w:t>
        </w:r>
        <w:r>
          <w:rPr>
            <w:webHidden/>
          </w:rPr>
          <w:fldChar w:fldCharType="end"/>
        </w:r>
      </w:hyperlink>
    </w:p>
    <w:p w14:paraId="4A2C40B4" w14:textId="7B9302BD" w:rsidR="001C0142" w:rsidRDefault="001C0142">
      <w:pPr>
        <w:pStyle w:val="TDC3"/>
        <w:rPr>
          <w:rFonts w:asciiTheme="minorHAnsi" w:eastAsiaTheme="minorEastAsia" w:hAnsiTheme="minorHAnsi"/>
          <w:kern w:val="2"/>
          <w:sz w:val="22"/>
          <w:lang w:eastAsia="es-HN"/>
          <w14:ligatures w14:val="standardContextual"/>
        </w:rPr>
      </w:pPr>
      <w:hyperlink w:anchor="_Toc158832944" w:history="1">
        <w:r w:rsidRPr="00640C4B">
          <w:rPr>
            <w:rStyle w:val="Hipervnculo"/>
          </w:rPr>
          <w:t>3.4.2 INSTRUMENTO</w:t>
        </w:r>
        <w:r>
          <w:rPr>
            <w:webHidden/>
          </w:rPr>
          <w:tab/>
        </w:r>
        <w:r>
          <w:rPr>
            <w:webHidden/>
          </w:rPr>
          <w:fldChar w:fldCharType="begin"/>
        </w:r>
        <w:r>
          <w:rPr>
            <w:webHidden/>
          </w:rPr>
          <w:instrText xml:space="preserve"> PAGEREF _Toc158832944 \h </w:instrText>
        </w:r>
        <w:r>
          <w:rPr>
            <w:webHidden/>
          </w:rPr>
        </w:r>
        <w:r>
          <w:rPr>
            <w:webHidden/>
          </w:rPr>
          <w:fldChar w:fldCharType="separate"/>
        </w:r>
        <w:r w:rsidR="000F2D33">
          <w:rPr>
            <w:webHidden/>
          </w:rPr>
          <w:t>22</w:t>
        </w:r>
        <w:r>
          <w:rPr>
            <w:webHidden/>
          </w:rPr>
          <w:fldChar w:fldCharType="end"/>
        </w:r>
      </w:hyperlink>
    </w:p>
    <w:p w14:paraId="1EBB05D2" w14:textId="2574AC5E" w:rsidR="001C0142" w:rsidRDefault="001C0142">
      <w:pPr>
        <w:pStyle w:val="TDC3"/>
        <w:rPr>
          <w:rFonts w:asciiTheme="minorHAnsi" w:eastAsiaTheme="minorEastAsia" w:hAnsiTheme="minorHAnsi"/>
          <w:kern w:val="2"/>
          <w:sz w:val="22"/>
          <w:lang w:eastAsia="es-HN"/>
          <w14:ligatures w14:val="standardContextual"/>
        </w:rPr>
      </w:pPr>
      <w:hyperlink w:anchor="_Toc158832945" w:history="1">
        <w:r w:rsidRPr="00640C4B">
          <w:rPr>
            <w:rStyle w:val="Hipervnculo"/>
          </w:rPr>
          <w:t>3.4.3 PROCEDIMIENTOS</w:t>
        </w:r>
        <w:r>
          <w:rPr>
            <w:webHidden/>
          </w:rPr>
          <w:tab/>
        </w:r>
        <w:r>
          <w:rPr>
            <w:webHidden/>
          </w:rPr>
          <w:fldChar w:fldCharType="begin"/>
        </w:r>
        <w:r>
          <w:rPr>
            <w:webHidden/>
          </w:rPr>
          <w:instrText xml:space="preserve"> PAGEREF _Toc158832945 \h </w:instrText>
        </w:r>
        <w:r>
          <w:rPr>
            <w:webHidden/>
          </w:rPr>
        </w:r>
        <w:r>
          <w:rPr>
            <w:webHidden/>
          </w:rPr>
          <w:fldChar w:fldCharType="separate"/>
        </w:r>
        <w:r w:rsidR="000F2D33">
          <w:rPr>
            <w:webHidden/>
          </w:rPr>
          <w:t>22</w:t>
        </w:r>
        <w:r>
          <w:rPr>
            <w:webHidden/>
          </w:rPr>
          <w:fldChar w:fldCharType="end"/>
        </w:r>
      </w:hyperlink>
    </w:p>
    <w:p w14:paraId="07DB0742" w14:textId="4D723B1D"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46" w:history="1">
        <w:r w:rsidRPr="00640C4B">
          <w:rPr>
            <w:rStyle w:val="Hipervnculo"/>
            <w:noProof/>
            <w:lang w:val="es-HN"/>
          </w:rPr>
          <w:t>3.5</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FUENTES DE INFORMACIÓN</w:t>
        </w:r>
        <w:r>
          <w:rPr>
            <w:noProof/>
            <w:webHidden/>
          </w:rPr>
          <w:tab/>
        </w:r>
        <w:r>
          <w:rPr>
            <w:noProof/>
            <w:webHidden/>
          </w:rPr>
          <w:fldChar w:fldCharType="begin"/>
        </w:r>
        <w:r>
          <w:rPr>
            <w:noProof/>
            <w:webHidden/>
          </w:rPr>
          <w:instrText xml:space="preserve"> PAGEREF _Toc158832946 \h </w:instrText>
        </w:r>
        <w:r>
          <w:rPr>
            <w:noProof/>
            <w:webHidden/>
          </w:rPr>
        </w:r>
        <w:r>
          <w:rPr>
            <w:noProof/>
            <w:webHidden/>
          </w:rPr>
          <w:fldChar w:fldCharType="separate"/>
        </w:r>
        <w:r w:rsidR="000F2D33">
          <w:rPr>
            <w:noProof/>
            <w:webHidden/>
          </w:rPr>
          <w:t>22</w:t>
        </w:r>
        <w:r>
          <w:rPr>
            <w:noProof/>
            <w:webHidden/>
          </w:rPr>
          <w:fldChar w:fldCharType="end"/>
        </w:r>
      </w:hyperlink>
    </w:p>
    <w:p w14:paraId="78B22AC4" w14:textId="2A6CAA5D" w:rsidR="001C0142" w:rsidRDefault="001C0142">
      <w:pPr>
        <w:pStyle w:val="TDC2"/>
        <w:tabs>
          <w:tab w:val="left" w:pos="1100"/>
          <w:tab w:val="right" w:leader="dot" w:pos="9350"/>
        </w:tabs>
        <w:rPr>
          <w:rFonts w:asciiTheme="minorHAnsi" w:eastAsiaTheme="minorEastAsia" w:hAnsiTheme="minorHAnsi"/>
          <w:noProof/>
          <w:kern w:val="2"/>
          <w:sz w:val="22"/>
          <w:lang w:val="es-HN" w:eastAsia="es-HN"/>
          <w14:ligatures w14:val="standardContextual"/>
        </w:rPr>
      </w:pPr>
      <w:hyperlink w:anchor="_Toc158832947" w:history="1">
        <w:r w:rsidRPr="00640C4B">
          <w:rPr>
            <w:rStyle w:val="Hipervnculo"/>
            <w:noProof/>
            <w:lang w:val="es-HN"/>
          </w:rPr>
          <w:t>3.5.1</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FUENTES PRIMARIAS</w:t>
        </w:r>
        <w:r>
          <w:rPr>
            <w:noProof/>
            <w:webHidden/>
          </w:rPr>
          <w:tab/>
        </w:r>
        <w:r>
          <w:rPr>
            <w:noProof/>
            <w:webHidden/>
          </w:rPr>
          <w:fldChar w:fldCharType="begin"/>
        </w:r>
        <w:r>
          <w:rPr>
            <w:noProof/>
            <w:webHidden/>
          </w:rPr>
          <w:instrText xml:space="preserve"> PAGEREF _Toc158832947 \h </w:instrText>
        </w:r>
        <w:r>
          <w:rPr>
            <w:noProof/>
            <w:webHidden/>
          </w:rPr>
        </w:r>
        <w:r>
          <w:rPr>
            <w:noProof/>
            <w:webHidden/>
          </w:rPr>
          <w:fldChar w:fldCharType="separate"/>
        </w:r>
        <w:r w:rsidR="000F2D33">
          <w:rPr>
            <w:noProof/>
            <w:webHidden/>
          </w:rPr>
          <w:t>22</w:t>
        </w:r>
        <w:r>
          <w:rPr>
            <w:noProof/>
            <w:webHidden/>
          </w:rPr>
          <w:fldChar w:fldCharType="end"/>
        </w:r>
      </w:hyperlink>
    </w:p>
    <w:p w14:paraId="661F9F75" w14:textId="49504FEA" w:rsidR="001C0142" w:rsidRDefault="001C0142">
      <w:pPr>
        <w:pStyle w:val="TDC2"/>
        <w:tabs>
          <w:tab w:val="left" w:pos="1100"/>
          <w:tab w:val="right" w:leader="dot" w:pos="9350"/>
        </w:tabs>
        <w:rPr>
          <w:rFonts w:asciiTheme="minorHAnsi" w:eastAsiaTheme="minorEastAsia" w:hAnsiTheme="minorHAnsi"/>
          <w:noProof/>
          <w:kern w:val="2"/>
          <w:sz w:val="22"/>
          <w:lang w:val="es-HN" w:eastAsia="es-HN"/>
          <w14:ligatures w14:val="standardContextual"/>
        </w:rPr>
      </w:pPr>
      <w:hyperlink w:anchor="_Toc158832948" w:history="1">
        <w:r w:rsidRPr="00640C4B">
          <w:rPr>
            <w:rStyle w:val="Hipervnculo"/>
            <w:noProof/>
            <w:lang w:val="es-HN"/>
          </w:rPr>
          <w:t>3.5.2</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FUENTES SECUNDARIAS</w:t>
        </w:r>
        <w:r>
          <w:rPr>
            <w:noProof/>
            <w:webHidden/>
          </w:rPr>
          <w:tab/>
        </w:r>
        <w:r>
          <w:rPr>
            <w:noProof/>
            <w:webHidden/>
          </w:rPr>
          <w:fldChar w:fldCharType="begin"/>
        </w:r>
        <w:r>
          <w:rPr>
            <w:noProof/>
            <w:webHidden/>
          </w:rPr>
          <w:instrText xml:space="preserve"> PAGEREF _Toc158832948 \h </w:instrText>
        </w:r>
        <w:r>
          <w:rPr>
            <w:noProof/>
            <w:webHidden/>
          </w:rPr>
        </w:r>
        <w:r>
          <w:rPr>
            <w:noProof/>
            <w:webHidden/>
          </w:rPr>
          <w:fldChar w:fldCharType="separate"/>
        </w:r>
        <w:r w:rsidR="000F2D33">
          <w:rPr>
            <w:noProof/>
            <w:webHidden/>
          </w:rPr>
          <w:t>22</w:t>
        </w:r>
        <w:r>
          <w:rPr>
            <w:noProof/>
            <w:webHidden/>
          </w:rPr>
          <w:fldChar w:fldCharType="end"/>
        </w:r>
      </w:hyperlink>
    </w:p>
    <w:p w14:paraId="663527E3" w14:textId="62A70B88" w:rsidR="001C0142" w:rsidRDefault="001C0142">
      <w:pPr>
        <w:pStyle w:val="TDC1"/>
        <w:tabs>
          <w:tab w:val="right" w:leader="dot" w:pos="9350"/>
        </w:tabs>
        <w:rPr>
          <w:rFonts w:asciiTheme="minorHAnsi" w:eastAsiaTheme="minorEastAsia" w:hAnsiTheme="minorHAnsi"/>
          <w:noProof/>
          <w:kern w:val="2"/>
          <w:sz w:val="22"/>
          <w:lang w:val="es-HN" w:eastAsia="es-HN"/>
          <w14:ligatures w14:val="standardContextual"/>
        </w:rPr>
      </w:pPr>
      <w:hyperlink w:anchor="_Toc158832949" w:history="1">
        <w:r w:rsidRPr="00640C4B">
          <w:rPr>
            <w:rStyle w:val="Hipervnculo"/>
            <w:noProof/>
          </w:rPr>
          <w:t>CAPÍTULO IV. RESULTADOS Y ANÁLISIS</w:t>
        </w:r>
        <w:r>
          <w:rPr>
            <w:noProof/>
            <w:webHidden/>
          </w:rPr>
          <w:tab/>
        </w:r>
        <w:r>
          <w:rPr>
            <w:noProof/>
            <w:webHidden/>
          </w:rPr>
          <w:fldChar w:fldCharType="begin"/>
        </w:r>
        <w:r>
          <w:rPr>
            <w:noProof/>
            <w:webHidden/>
          </w:rPr>
          <w:instrText xml:space="preserve"> PAGEREF _Toc158832949 \h </w:instrText>
        </w:r>
        <w:r>
          <w:rPr>
            <w:noProof/>
            <w:webHidden/>
          </w:rPr>
        </w:r>
        <w:r>
          <w:rPr>
            <w:noProof/>
            <w:webHidden/>
          </w:rPr>
          <w:fldChar w:fldCharType="separate"/>
        </w:r>
        <w:r w:rsidR="000F2D33">
          <w:rPr>
            <w:noProof/>
            <w:webHidden/>
          </w:rPr>
          <w:t>23</w:t>
        </w:r>
        <w:r>
          <w:rPr>
            <w:noProof/>
            <w:webHidden/>
          </w:rPr>
          <w:fldChar w:fldCharType="end"/>
        </w:r>
      </w:hyperlink>
    </w:p>
    <w:p w14:paraId="20482E3F" w14:textId="6211B5FB"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50" w:history="1">
        <w:r w:rsidRPr="00640C4B">
          <w:rPr>
            <w:rStyle w:val="Hipervnculo"/>
            <w:noProof/>
            <w:lang w:val="es-HN"/>
          </w:rPr>
          <w:t>4.1</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INFORME DE PROCESO DE RECOLECCIÓN DE DATOS</w:t>
        </w:r>
        <w:r>
          <w:rPr>
            <w:noProof/>
            <w:webHidden/>
          </w:rPr>
          <w:tab/>
        </w:r>
        <w:r>
          <w:rPr>
            <w:noProof/>
            <w:webHidden/>
          </w:rPr>
          <w:fldChar w:fldCharType="begin"/>
        </w:r>
        <w:r>
          <w:rPr>
            <w:noProof/>
            <w:webHidden/>
          </w:rPr>
          <w:instrText xml:space="preserve"> PAGEREF _Toc158832950 \h </w:instrText>
        </w:r>
        <w:r>
          <w:rPr>
            <w:noProof/>
            <w:webHidden/>
          </w:rPr>
        </w:r>
        <w:r>
          <w:rPr>
            <w:noProof/>
            <w:webHidden/>
          </w:rPr>
          <w:fldChar w:fldCharType="separate"/>
        </w:r>
        <w:r w:rsidR="000F2D33">
          <w:rPr>
            <w:noProof/>
            <w:webHidden/>
          </w:rPr>
          <w:t>23</w:t>
        </w:r>
        <w:r>
          <w:rPr>
            <w:noProof/>
            <w:webHidden/>
          </w:rPr>
          <w:fldChar w:fldCharType="end"/>
        </w:r>
      </w:hyperlink>
    </w:p>
    <w:p w14:paraId="0C22E741" w14:textId="188F249A" w:rsidR="001C0142" w:rsidRDefault="001C0142">
      <w:pPr>
        <w:pStyle w:val="TDC3"/>
        <w:rPr>
          <w:rFonts w:asciiTheme="minorHAnsi" w:eastAsiaTheme="minorEastAsia" w:hAnsiTheme="minorHAnsi"/>
          <w:kern w:val="2"/>
          <w:sz w:val="22"/>
          <w:lang w:eastAsia="es-HN"/>
          <w14:ligatures w14:val="standardContextual"/>
        </w:rPr>
      </w:pPr>
      <w:hyperlink w:anchor="_Toc158832951" w:history="1">
        <w:r w:rsidRPr="00640C4B">
          <w:rPr>
            <w:rStyle w:val="Hipervnculo"/>
          </w:rPr>
          <w:t>4.1.1 DESCRIPCIÓN DE LOS DATOS</w:t>
        </w:r>
        <w:r>
          <w:rPr>
            <w:webHidden/>
          </w:rPr>
          <w:tab/>
        </w:r>
        <w:r>
          <w:rPr>
            <w:webHidden/>
          </w:rPr>
          <w:fldChar w:fldCharType="begin"/>
        </w:r>
        <w:r>
          <w:rPr>
            <w:webHidden/>
          </w:rPr>
          <w:instrText xml:space="preserve"> PAGEREF _Toc158832951 \h </w:instrText>
        </w:r>
        <w:r>
          <w:rPr>
            <w:webHidden/>
          </w:rPr>
        </w:r>
        <w:r>
          <w:rPr>
            <w:webHidden/>
          </w:rPr>
          <w:fldChar w:fldCharType="separate"/>
        </w:r>
        <w:r w:rsidR="000F2D33">
          <w:rPr>
            <w:webHidden/>
          </w:rPr>
          <w:t>23</w:t>
        </w:r>
        <w:r>
          <w:rPr>
            <w:webHidden/>
          </w:rPr>
          <w:fldChar w:fldCharType="end"/>
        </w:r>
      </w:hyperlink>
    </w:p>
    <w:p w14:paraId="320E5D37" w14:textId="1C4F455C" w:rsidR="001C0142" w:rsidRDefault="001C0142">
      <w:pPr>
        <w:pStyle w:val="TDC4"/>
        <w:tabs>
          <w:tab w:val="left" w:pos="1540"/>
          <w:tab w:val="right" w:leader="dot" w:pos="9350"/>
        </w:tabs>
        <w:rPr>
          <w:rFonts w:asciiTheme="minorHAnsi" w:eastAsiaTheme="minorEastAsia" w:hAnsiTheme="minorHAnsi"/>
          <w:noProof/>
          <w:kern w:val="2"/>
          <w:sz w:val="22"/>
          <w:lang w:val="es-HN" w:eastAsia="es-HN"/>
          <w14:ligatures w14:val="standardContextual"/>
        </w:rPr>
      </w:pPr>
      <w:hyperlink w:anchor="_Toc158832952" w:history="1">
        <w:r w:rsidRPr="00640C4B">
          <w:rPr>
            <w:rStyle w:val="Hipervnculo"/>
            <w:noProof/>
            <w:lang w:val="es-HN"/>
          </w:rPr>
          <w:t>4.1.1.1</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RESUMEN ESTADISTICOS SOBRE CUENTA TOTAL</w:t>
        </w:r>
        <w:r>
          <w:rPr>
            <w:noProof/>
            <w:webHidden/>
          </w:rPr>
          <w:tab/>
        </w:r>
        <w:r>
          <w:rPr>
            <w:noProof/>
            <w:webHidden/>
          </w:rPr>
          <w:fldChar w:fldCharType="begin"/>
        </w:r>
        <w:r>
          <w:rPr>
            <w:noProof/>
            <w:webHidden/>
          </w:rPr>
          <w:instrText xml:space="preserve"> PAGEREF _Toc158832952 \h </w:instrText>
        </w:r>
        <w:r>
          <w:rPr>
            <w:noProof/>
            <w:webHidden/>
          </w:rPr>
        </w:r>
        <w:r>
          <w:rPr>
            <w:noProof/>
            <w:webHidden/>
          </w:rPr>
          <w:fldChar w:fldCharType="separate"/>
        </w:r>
        <w:r w:rsidR="000F2D33">
          <w:rPr>
            <w:noProof/>
            <w:webHidden/>
          </w:rPr>
          <w:t>24</w:t>
        </w:r>
        <w:r>
          <w:rPr>
            <w:noProof/>
            <w:webHidden/>
          </w:rPr>
          <w:fldChar w:fldCharType="end"/>
        </w:r>
      </w:hyperlink>
    </w:p>
    <w:p w14:paraId="6C1ACE16" w14:textId="211BF76C"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53" w:history="1">
        <w:r w:rsidRPr="00640C4B">
          <w:rPr>
            <w:rStyle w:val="Hipervnculo"/>
            <w:noProof/>
            <w:lang w:val="es-HN"/>
          </w:rPr>
          <w:t>4.2</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RESULTADOS Y ANÁLISIS DE LAS TÉCNICAS APLICADAS</w:t>
        </w:r>
        <w:r>
          <w:rPr>
            <w:noProof/>
            <w:webHidden/>
          </w:rPr>
          <w:tab/>
        </w:r>
        <w:r>
          <w:rPr>
            <w:noProof/>
            <w:webHidden/>
          </w:rPr>
          <w:fldChar w:fldCharType="begin"/>
        </w:r>
        <w:r>
          <w:rPr>
            <w:noProof/>
            <w:webHidden/>
          </w:rPr>
          <w:instrText xml:space="preserve"> PAGEREF _Toc158832953 \h </w:instrText>
        </w:r>
        <w:r>
          <w:rPr>
            <w:noProof/>
            <w:webHidden/>
          </w:rPr>
        </w:r>
        <w:r>
          <w:rPr>
            <w:noProof/>
            <w:webHidden/>
          </w:rPr>
          <w:fldChar w:fldCharType="separate"/>
        </w:r>
        <w:r w:rsidR="000F2D33">
          <w:rPr>
            <w:noProof/>
            <w:webHidden/>
          </w:rPr>
          <w:t>25</w:t>
        </w:r>
        <w:r>
          <w:rPr>
            <w:noProof/>
            <w:webHidden/>
          </w:rPr>
          <w:fldChar w:fldCharType="end"/>
        </w:r>
      </w:hyperlink>
    </w:p>
    <w:p w14:paraId="5B610A4B" w14:textId="2DFD6436" w:rsidR="001C0142" w:rsidRDefault="001C0142">
      <w:pPr>
        <w:pStyle w:val="TDC3"/>
        <w:rPr>
          <w:rFonts w:asciiTheme="minorHAnsi" w:eastAsiaTheme="minorEastAsia" w:hAnsiTheme="minorHAnsi"/>
          <w:kern w:val="2"/>
          <w:sz w:val="22"/>
          <w:lang w:eastAsia="es-HN"/>
          <w14:ligatures w14:val="standardContextual"/>
        </w:rPr>
      </w:pPr>
      <w:hyperlink w:anchor="_Toc158832954" w:history="1">
        <w:r w:rsidRPr="00640C4B">
          <w:rPr>
            <w:rStyle w:val="Hipervnculo"/>
          </w:rPr>
          <w:t>4.2.1 ANALISIS CUANTITATIVO</w:t>
        </w:r>
        <w:r>
          <w:rPr>
            <w:webHidden/>
          </w:rPr>
          <w:tab/>
        </w:r>
        <w:r>
          <w:rPr>
            <w:webHidden/>
          </w:rPr>
          <w:fldChar w:fldCharType="begin"/>
        </w:r>
        <w:r>
          <w:rPr>
            <w:webHidden/>
          </w:rPr>
          <w:instrText xml:space="preserve"> PAGEREF _Toc158832954 \h </w:instrText>
        </w:r>
        <w:r>
          <w:rPr>
            <w:webHidden/>
          </w:rPr>
        </w:r>
        <w:r>
          <w:rPr>
            <w:webHidden/>
          </w:rPr>
          <w:fldChar w:fldCharType="separate"/>
        </w:r>
        <w:r w:rsidR="000F2D33">
          <w:rPr>
            <w:webHidden/>
          </w:rPr>
          <w:t>25</w:t>
        </w:r>
        <w:r>
          <w:rPr>
            <w:webHidden/>
          </w:rPr>
          <w:fldChar w:fldCharType="end"/>
        </w:r>
      </w:hyperlink>
    </w:p>
    <w:p w14:paraId="34D4B318" w14:textId="53F4BCF7" w:rsidR="001C0142" w:rsidRDefault="001C0142">
      <w:pPr>
        <w:pStyle w:val="TDC4"/>
        <w:tabs>
          <w:tab w:val="left" w:pos="1540"/>
          <w:tab w:val="right" w:leader="dot" w:pos="9350"/>
        </w:tabs>
        <w:rPr>
          <w:rFonts w:asciiTheme="minorHAnsi" w:eastAsiaTheme="minorEastAsia" w:hAnsiTheme="minorHAnsi"/>
          <w:noProof/>
          <w:kern w:val="2"/>
          <w:sz w:val="22"/>
          <w:lang w:val="es-HN" w:eastAsia="es-HN"/>
          <w14:ligatures w14:val="standardContextual"/>
        </w:rPr>
      </w:pPr>
      <w:hyperlink w:anchor="_Toc158832955" w:history="1">
        <w:r w:rsidRPr="00640C4B">
          <w:rPr>
            <w:rStyle w:val="Hipervnculo"/>
            <w:noProof/>
            <w:lang w:val="es-HN"/>
          </w:rPr>
          <w:t>4.2.1.1</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ANÁLISIS EDA BANCO FICOHSA</w:t>
        </w:r>
        <w:r>
          <w:rPr>
            <w:noProof/>
            <w:webHidden/>
          </w:rPr>
          <w:tab/>
        </w:r>
        <w:r>
          <w:rPr>
            <w:noProof/>
            <w:webHidden/>
          </w:rPr>
          <w:fldChar w:fldCharType="begin"/>
        </w:r>
        <w:r>
          <w:rPr>
            <w:noProof/>
            <w:webHidden/>
          </w:rPr>
          <w:instrText xml:space="preserve"> PAGEREF _Toc158832955 \h </w:instrText>
        </w:r>
        <w:r>
          <w:rPr>
            <w:noProof/>
            <w:webHidden/>
          </w:rPr>
        </w:r>
        <w:r>
          <w:rPr>
            <w:noProof/>
            <w:webHidden/>
          </w:rPr>
          <w:fldChar w:fldCharType="separate"/>
        </w:r>
        <w:r w:rsidR="000F2D33">
          <w:rPr>
            <w:noProof/>
            <w:webHidden/>
          </w:rPr>
          <w:t>25</w:t>
        </w:r>
        <w:r>
          <w:rPr>
            <w:noProof/>
            <w:webHidden/>
          </w:rPr>
          <w:fldChar w:fldCharType="end"/>
        </w:r>
      </w:hyperlink>
    </w:p>
    <w:p w14:paraId="5EE75D02" w14:textId="430140B1" w:rsidR="001C0142" w:rsidRDefault="001C0142">
      <w:pPr>
        <w:pStyle w:val="TDC4"/>
        <w:tabs>
          <w:tab w:val="left" w:pos="1540"/>
          <w:tab w:val="right" w:leader="dot" w:pos="9350"/>
        </w:tabs>
        <w:rPr>
          <w:rFonts w:asciiTheme="minorHAnsi" w:eastAsiaTheme="minorEastAsia" w:hAnsiTheme="minorHAnsi"/>
          <w:noProof/>
          <w:kern w:val="2"/>
          <w:sz w:val="22"/>
          <w:lang w:val="es-HN" w:eastAsia="es-HN"/>
          <w14:ligatures w14:val="standardContextual"/>
        </w:rPr>
      </w:pPr>
      <w:hyperlink w:anchor="_Toc158832956" w:history="1">
        <w:r w:rsidRPr="00640C4B">
          <w:rPr>
            <w:rStyle w:val="Hipervnculo"/>
            <w:noProof/>
            <w:lang w:val="es-HN"/>
          </w:rPr>
          <w:t>4.2.1.2</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ANÁLISIS EDA BANCO ATLANTIDA</w:t>
        </w:r>
        <w:r>
          <w:rPr>
            <w:noProof/>
            <w:webHidden/>
          </w:rPr>
          <w:tab/>
        </w:r>
        <w:r>
          <w:rPr>
            <w:noProof/>
            <w:webHidden/>
          </w:rPr>
          <w:fldChar w:fldCharType="begin"/>
        </w:r>
        <w:r>
          <w:rPr>
            <w:noProof/>
            <w:webHidden/>
          </w:rPr>
          <w:instrText xml:space="preserve"> PAGEREF _Toc158832956 \h </w:instrText>
        </w:r>
        <w:r>
          <w:rPr>
            <w:noProof/>
            <w:webHidden/>
          </w:rPr>
        </w:r>
        <w:r>
          <w:rPr>
            <w:noProof/>
            <w:webHidden/>
          </w:rPr>
          <w:fldChar w:fldCharType="separate"/>
        </w:r>
        <w:r w:rsidR="000F2D33">
          <w:rPr>
            <w:noProof/>
            <w:webHidden/>
          </w:rPr>
          <w:t>28</w:t>
        </w:r>
        <w:r>
          <w:rPr>
            <w:noProof/>
            <w:webHidden/>
          </w:rPr>
          <w:fldChar w:fldCharType="end"/>
        </w:r>
      </w:hyperlink>
    </w:p>
    <w:p w14:paraId="6CE805E4" w14:textId="1817DF8C"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57" w:history="1">
        <w:r w:rsidRPr="00640C4B">
          <w:rPr>
            <w:rStyle w:val="Hipervnculo"/>
            <w:noProof/>
            <w:lang w:val="es-HN"/>
          </w:rPr>
          <w:t>4.2.1.3 ANÁLISIS EDA BANCO BAC CREDOMATIC</w:t>
        </w:r>
        <w:r>
          <w:rPr>
            <w:noProof/>
            <w:webHidden/>
          </w:rPr>
          <w:tab/>
        </w:r>
        <w:r>
          <w:rPr>
            <w:noProof/>
            <w:webHidden/>
          </w:rPr>
          <w:fldChar w:fldCharType="begin"/>
        </w:r>
        <w:r>
          <w:rPr>
            <w:noProof/>
            <w:webHidden/>
          </w:rPr>
          <w:instrText xml:space="preserve"> PAGEREF _Toc158832957 \h </w:instrText>
        </w:r>
        <w:r>
          <w:rPr>
            <w:noProof/>
            <w:webHidden/>
          </w:rPr>
        </w:r>
        <w:r>
          <w:rPr>
            <w:noProof/>
            <w:webHidden/>
          </w:rPr>
          <w:fldChar w:fldCharType="separate"/>
        </w:r>
        <w:r w:rsidR="000F2D33">
          <w:rPr>
            <w:noProof/>
            <w:webHidden/>
          </w:rPr>
          <w:t>31</w:t>
        </w:r>
        <w:r>
          <w:rPr>
            <w:noProof/>
            <w:webHidden/>
          </w:rPr>
          <w:fldChar w:fldCharType="end"/>
        </w:r>
      </w:hyperlink>
    </w:p>
    <w:p w14:paraId="1C36F8D0" w14:textId="633A2E83"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58" w:history="1">
        <w:r w:rsidRPr="00640C4B">
          <w:rPr>
            <w:rStyle w:val="Hipervnculo"/>
            <w:noProof/>
            <w:lang w:val="es-HN"/>
          </w:rPr>
          <w:t>4.2.1.4 ANÁLISIS EDA BANCO OCCIDENTE</w:t>
        </w:r>
        <w:r>
          <w:rPr>
            <w:noProof/>
            <w:webHidden/>
          </w:rPr>
          <w:tab/>
        </w:r>
        <w:r>
          <w:rPr>
            <w:noProof/>
            <w:webHidden/>
          </w:rPr>
          <w:fldChar w:fldCharType="begin"/>
        </w:r>
        <w:r>
          <w:rPr>
            <w:noProof/>
            <w:webHidden/>
          </w:rPr>
          <w:instrText xml:space="preserve"> PAGEREF _Toc158832958 \h </w:instrText>
        </w:r>
        <w:r>
          <w:rPr>
            <w:noProof/>
            <w:webHidden/>
          </w:rPr>
        </w:r>
        <w:r>
          <w:rPr>
            <w:noProof/>
            <w:webHidden/>
          </w:rPr>
          <w:fldChar w:fldCharType="separate"/>
        </w:r>
        <w:r w:rsidR="000F2D33">
          <w:rPr>
            <w:noProof/>
            <w:webHidden/>
          </w:rPr>
          <w:t>34</w:t>
        </w:r>
        <w:r>
          <w:rPr>
            <w:noProof/>
            <w:webHidden/>
          </w:rPr>
          <w:fldChar w:fldCharType="end"/>
        </w:r>
      </w:hyperlink>
    </w:p>
    <w:p w14:paraId="03F3F625" w14:textId="7BD7E0B1"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59" w:history="1">
        <w:r w:rsidRPr="00640C4B">
          <w:rPr>
            <w:rStyle w:val="Hipervnculo"/>
            <w:noProof/>
            <w:lang w:val="es-HN"/>
          </w:rPr>
          <w:t>4.2.1.5 ANÁLISIS EDA BANCO BANPAIS</w:t>
        </w:r>
        <w:r>
          <w:rPr>
            <w:noProof/>
            <w:webHidden/>
          </w:rPr>
          <w:tab/>
        </w:r>
        <w:r>
          <w:rPr>
            <w:noProof/>
            <w:webHidden/>
          </w:rPr>
          <w:fldChar w:fldCharType="begin"/>
        </w:r>
        <w:r>
          <w:rPr>
            <w:noProof/>
            <w:webHidden/>
          </w:rPr>
          <w:instrText xml:space="preserve"> PAGEREF _Toc158832959 \h </w:instrText>
        </w:r>
        <w:r>
          <w:rPr>
            <w:noProof/>
            <w:webHidden/>
          </w:rPr>
        </w:r>
        <w:r>
          <w:rPr>
            <w:noProof/>
            <w:webHidden/>
          </w:rPr>
          <w:fldChar w:fldCharType="separate"/>
        </w:r>
        <w:r w:rsidR="000F2D33">
          <w:rPr>
            <w:noProof/>
            <w:webHidden/>
          </w:rPr>
          <w:t>37</w:t>
        </w:r>
        <w:r>
          <w:rPr>
            <w:noProof/>
            <w:webHidden/>
          </w:rPr>
          <w:fldChar w:fldCharType="end"/>
        </w:r>
      </w:hyperlink>
    </w:p>
    <w:p w14:paraId="41368DDB" w14:textId="12757DAA"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60" w:history="1">
        <w:r w:rsidRPr="00640C4B">
          <w:rPr>
            <w:rStyle w:val="Hipervnculo"/>
            <w:noProof/>
            <w:lang w:val="es-HN"/>
          </w:rPr>
          <w:t>4.2.1.6 ANÁLISIS EDA BANCO DAVIVIENDA</w:t>
        </w:r>
        <w:r>
          <w:rPr>
            <w:noProof/>
            <w:webHidden/>
          </w:rPr>
          <w:tab/>
        </w:r>
        <w:r>
          <w:rPr>
            <w:noProof/>
            <w:webHidden/>
          </w:rPr>
          <w:fldChar w:fldCharType="begin"/>
        </w:r>
        <w:r>
          <w:rPr>
            <w:noProof/>
            <w:webHidden/>
          </w:rPr>
          <w:instrText xml:space="preserve"> PAGEREF _Toc158832960 \h </w:instrText>
        </w:r>
        <w:r>
          <w:rPr>
            <w:noProof/>
            <w:webHidden/>
          </w:rPr>
        </w:r>
        <w:r>
          <w:rPr>
            <w:noProof/>
            <w:webHidden/>
          </w:rPr>
          <w:fldChar w:fldCharType="separate"/>
        </w:r>
        <w:r w:rsidR="000F2D33">
          <w:rPr>
            <w:noProof/>
            <w:webHidden/>
          </w:rPr>
          <w:t>40</w:t>
        </w:r>
        <w:r>
          <w:rPr>
            <w:noProof/>
            <w:webHidden/>
          </w:rPr>
          <w:fldChar w:fldCharType="end"/>
        </w:r>
      </w:hyperlink>
    </w:p>
    <w:p w14:paraId="64ECEF09" w14:textId="2520FFD2"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61" w:history="1">
        <w:r w:rsidRPr="00640C4B">
          <w:rPr>
            <w:rStyle w:val="Hipervnculo"/>
            <w:noProof/>
            <w:lang w:val="es-HN"/>
          </w:rPr>
          <w:t>4.2.1.7 ANÁLISIS EDA BANCO LAFISE</w:t>
        </w:r>
        <w:r>
          <w:rPr>
            <w:noProof/>
            <w:webHidden/>
          </w:rPr>
          <w:tab/>
        </w:r>
        <w:r>
          <w:rPr>
            <w:noProof/>
            <w:webHidden/>
          </w:rPr>
          <w:fldChar w:fldCharType="begin"/>
        </w:r>
        <w:r>
          <w:rPr>
            <w:noProof/>
            <w:webHidden/>
          </w:rPr>
          <w:instrText xml:space="preserve"> PAGEREF _Toc158832961 \h </w:instrText>
        </w:r>
        <w:r>
          <w:rPr>
            <w:noProof/>
            <w:webHidden/>
          </w:rPr>
        </w:r>
        <w:r>
          <w:rPr>
            <w:noProof/>
            <w:webHidden/>
          </w:rPr>
          <w:fldChar w:fldCharType="separate"/>
        </w:r>
        <w:r w:rsidR="000F2D33">
          <w:rPr>
            <w:noProof/>
            <w:webHidden/>
          </w:rPr>
          <w:t>43</w:t>
        </w:r>
        <w:r>
          <w:rPr>
            <w:noProof/>
            <w:webHidden/>
          </w:rPr>
          <w:fldChar w:fldCharType="end"/>
        </w:r>
      </w:hyperlink>
    </w:p>
    <w:p w14:paraId="709B1C5C" w14:textId="4D27A259"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62" w:history="1">
        <w:r w:rsidRPr="00640C4B">
          <w:rPr>
            <w:rStyle w:val="Hipervnculo"/>
            <w:noProof/>
            <w:lang w:val="es-HN"/>
          </w:rPr>
          <w:t>4.2.1.8 ANÁLISIS EDA BANCO BANRURAL</w:t>
        </w:r>
        <w:r>
          <w:rPr>
            <w:noProof/>
            <w:webHidden/>
          </w:rPr>
          <w:tab/>
        </w:r>
        <w:r>
          <w:rPr>
            <w:noProof/>
            <w:webHidden/>
          </w:rPr>
          <w:fldChar w:fldCharType="begin"/>
        </w:r>
        <w:r>
          <w:rPr>
            <w:noProof/>
            <w:webHidden/>
          </w:rPr>
          <w:instrText xml:space="preserve"> PAGEREF _Toc158832962 \h </w:instrText>
        </w:r>
        <w:r>
          <w:rPr>
            <w:noProof/>
            <w:webHidden/>
          </w:rPr>
        </w:r>
        <w:r>
          <w:rPr>
            <w:noProof/>
            <w:webHidden/>
          </w:rPr>
          <w:fldChar w:fldCharType="separate"/>
        </w:r>
        <w:r w:rsidR="000F2D33">
          <w:rPr>
            <w:noProof/>
            <w:webHidden/>
          </w:rPr>
          <w:t>46</w:t>
        </w:r>
        <w:r>
          <w:rPr>
            <w:noProof/>
            <w:webHidden/>
          </w:rPr>
          <w:fldChar w:fldCharType="end"/>
        </w:r>
      </w:hyperlink>
    </w:p>
    <w:p w14:paraId="099BEB70" w14:textId="0CC23C66"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63" w:history="1">
        <w:r w:rsidRPr="00640C4B">
          <w:rPr>
            <w:rStyle w:val="Hipervnculo"/>
            <w:noProof/>
            <w:lang w:val="es-HN"/>
          </w:rPr>
          <w:t>4.2.1.9 ANÁLISIS EDA BANCO CITY BANK</w:t>
        </w:r>
        <w:r>
          <w:rPr>
            <w:noProof/>
            <w:webHidden/>
          </w:rPr>
          <w:tab/>
        </w:r>
        <w:r>
          <w:rPr>
            <w:noProof/>
            <w:webHidden/>
          </w:rPr>
          <w:fldChar w:fldCharType="begin"/>
        </w:r>
        <w:r>
          <w:rPr>
            <w:noProof/>
            <w:webHidden/>
          </w:rPr>
          <w:instrText xml:space="preserve"> PAGEREF _Toc158832963 \h </w:instrText>
        </w:r>
        <w:r>
          <w:rPr>
            <w:noProof/>
            <w:webHidden/>
          </w:rPr>
        </w:r>
        <w:r>
          <w:rPr>
            <w:noProof/>
            <w:webHidden/>
          </w:rPr>
          <w:fldChar w:fldCharType="separate"/>
        </w:r>
        <w:r w:rsidR="000F2D33">
          <w:rPr>
            <w:noProof/>
            <w:webHidden/>
          </w:rPr>
          <w:t>49</w:t>
        </w:r>
        <w:r>
          <w:rPr>
            <w:noProof/>
            <w:webHidden/>
          </w:rPr>
          <w:fldChar w:fldCharType="end"/>
        </w:r>
      </w:hyperlink>
    </w:p>
    <w:p w14:paraId="3DA3DE76" w14:textId="4C4CC663"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64" w:history="1">
        <w:r w:rsidRPr="00640C4B">
          <w:rPr>
            <w:rStyle w:val="Hipervnculo"/>
            <w:noProof/>
            <w:lang w:val="es-HN"/>
          </w:rPr>
          <w:t>4.2.1.10 ANÁLISIS EDA BANCO BANCAFE</w:t>
        </w:r>
        <w:r>
          <w:rPr>
            <w:noProof/>
            <w:webHidden/>
          </w:rPr>
          <w:tab/>
        </w:r>
        <w:r>
          <w:rPr>
            <w:noProof/>
            <w:webHidden/>
          </w:rPr>
          <w:fldChar w:fldCharType="begin"/>
        </w:r>
        <w:r>
          <w:rPr>
            <w:noProof/>
            <w:webHidden/>
          </w:rPr>
          <w:instrText xml:space="preserve"> PAGEREF _Toc158832964 \h </w:instrText>
        </w:r>
        <w:r>
          <w:rPr>
            <w:noProof/>
            <w:webHidden/>
          </w:rPr>
        </w:r>
        <w:r>
          <w:rPr>
            <w:noProof/>
            <w:webHidden/>
          </w:rPr>
          <w:fldChar w:fldCharType="separate"/>
        </w:r>
        <w:r w:rsidR="000F2D33">
          <w:rPr>
            <w:noProof/>
            <w:webHidden/>
          </w:rPr>
          <w:t>52</w:t>
        </w:r>
        <w:r>
          <w:rPr>
            <w:noProof/>
            <w:webHidden/>
          </w:rPr>
          <w:fldChar w:fldCharType="end"/>
        </w:r>
      </w:hyperlink>
    </w:p>
    <w:p w14:paraId="529A263D" w14:textId="5F8486B3"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65" w:history="1">
        <w:r w:rsidRPr="00640C4B">
          <w:rPr>
            <w:rStyle w:val="Hipervnculo"/>
            <w:noProof/>
            <w:lang w:val="es-HN"/>
          </w:rPr>
          <w:t>4.2.1.11 ANÁLISIS EDA BANCO PROMERICA</w:t>
        </w:r>
        <w:r>
          <w:rPr>
            <w:noProof/>
            <w:webHidden/>
          </w:rPr>
          <w:tab/>
        </w:r>
        <w:r>
          <w:rPr>
            <w:noProof/>
            <w:webHidden/>
          </w:rPr>
          <w:fldChar w:fldCharType="begin"/>
        </w:r>
        <w:r>
          <w:rPr>
            <w:noProof/>
            <w:webHidden/>
          </w:rPr>
          <w:instrText xml:space="preserve"> PAGEREF _Toc158832965 \h </w:instrText>
        </w:r>
        <w:r>
          <w:rPr>
            <w:noProof/>
            <w:webHidden/>
          </w:rPr>
        </w:r>
        <w:r>
          <w:rPr>
            <w:noProof/>
            <w:webHidden/>
          </w:rPr>
          <w:fldChar w:fldCharType="separate"/>
        </w:r>
        <w:r w:rsidR="000F2D33">
          <w:rPr>
            <w:noProof/>
            <w:webHidden/>
          </w:rPr>
          <w:t>55</w:t>
        </w:r>
        <w:r>
          <w:rPr>
            <w:noProof/>
            <w:webHidden/>
          </w:rPr>
          <w:fldChar w:fldCharType="end"/>
        </w:r>
      </w:hyperlink>
    </w:p>
    <w:p w14:paraId="7EB9D609" w14:textId="2BCA4BF1"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66" w:history="1">
        <w:r w:rsidRPr="00640C4B">
          <w:rPr>
            <w:rStyle w:val="Hipervnculo"/>
            <w:noProof/>
            <w:lang w:val="es-HN"/>
          </w:rPr>
          <w:t>4.2.1.12 ANÁLISIS EDA BANCO FICENSA</w:t>
        </w:r>
        <w:r>
          <w:rPr>
            <w:noProof/>
            <w:webHidden/>
          </w:rPr>
          <w:tab/>
        </w:r>
        <w:r>
          <w:rPr>
            <w:noProof/>
            <w:webHidden/>
          </w:rPr>
          <w:fldChar w:fldCharType="begin"/>
        </w:r>
        <w:r>
          <w:rPr>
            <w:noProof/>
            <w:webHidden/>
          </w:rPr>
          <w:instrText xml:space="preserve"> PAGEREF _Toc158832966 \h </w:instrText>
        </w:r>
        <w:r>
          <w:rPr>
            <w:noProof/>
            <w:webHidden/>
          </w:rPr>
        </w:r>
        <w:r>
          <w:rPr>
            <w:noProof/>
            <w:webHidden/>
          </w:rPr>
          <w:fldChar w:fldCharType="separate"/>
        </w:r>
        <w:r w:rsidR="000F2D33">
          <w:rPr>
            <w:noProof/>
            <w:webHidden/>
          </w:rPr>
          <w:t>58</w:t>
        </w:r>
        <w:r>
          <w:rPr>
            <w:noProof/>
            <w:webHidden/>
          </w:rPr>
          <w:fldChar w:fldCharType="end"/>
        </w:r>
      </w:hyperlink>
    </w:p>
    <w:p w14:paraId="3A551C58" w14:textId="70C36BFF"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67" w:history="1">
        <w:r w:rsidRPr="00640C4B">
          <w:rPr>
            <w:rStyle w:val="Hipervnculo"/>
            <w:noProof/>
            <w:lang w:val="es-HN"/>
          </w:rPr>
          <w:t>4.2.1.13 ANÁLISIS EDA BANCO POPULAR</w:t>
        </w:r>
        <w:r>
          <w:rPr>
            <w:noProof/>
            <w:webHidden/>
          </w:rPr>
          <w:tab/>
        </w:r>
        <w:r>
          <w:rPr>
            <w:noProof/>
            <w:webHidden/>
          </w:rPr>
          <w:fldChar w:fldCharType="begin"/>
        </w:r>
        <w:r>
          <w:rPr>
            <w:noProof/>
            <w:webHidden/>
          </w:rPr>
          <w:instrText xml:space="preserve"> PAGEREF _Toc158832967 \h </w:instrText>
        </w:r>
        <w:r>
          <w:rPr>
            <w:noProof/>
            <w:webHidden/>
          </w:rPr>
        </w:r>
        <w:r>
          <w:rPr>
            <w:noProof/>
            <w:webHidden/>
          </w:rPr>
          <w:fldChar w:fldCharType="separate"/>
        </w:r>
        <w:r w:rsidR="000F2D33">
          <w:rPr>
            <w:noProof/>
            <w:webHidden/>
          </w:rPr>
          <w:t>61</w:t>
        </w:r>
        <w:r>
          <w:rPr>
            <w:noProof/>
            <w:webHidden/>
          </w:rPr>
          <w:fldChar w:fldCharType="end"/>
        </w:r>
      </w:hyperlink>
    </w:p>
    <w:p w14:paraId="6E2D2638" w14:textId="3B286BA1"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68" w:history="1">
        <w:r w:rsidRPr="00640C4B">
          <w:rPr>
            <w:rStyle w:val="Hipervnculo"/>
            <w:noProof/>
            <w:lang w:val="es-HN"/>
          </w:rPr>
          <w:t>4.2.1.14 ANÁLISIS EDA BANCO DE LOS TRABAJADORES</w:t>
        </w:r>
        <w:r>
          <w:rPr>
            <w:noProof/>
            <w:webHidden/>
          </w:rPr>
          <w:tab/>
        </w:r>
        <w:r>
          <w:rPr>
            <w:noProof/>
            <w:webHidden/>
          </w:rPr>
          <w:fldChar w:fldCharType="begin"/>
        </w:r>
        <w:r>
          <w:rPr>
            <w:noProof/>
            <w:webHidden/>
          </w:rPr>
          <w:instrText xml:space="preserve"> PAGEREF _Toc158832968 \h </w:instrText>
        </w:r>
        <w:r>
          <w:rPr>
            <w:noProof/>
            <w:webHidden/>
          </w:rPr>
        </w:r>
        <w:r>
          <w:rPr>
            <w:noProof/>
            <w:webHidden/>
          </w:rPr>
          <w:fldChar w:fldCharType="separate"/>
        </w:r>
        <w:r w:rsidR="000F2D33">
          <w:rPr>
            <w:noProof/>
            <w:webHidden/>
          </w:rPr>
          <w:t>64</w:t>
        </w:r>
        <w:r>
          <w:rPr>
            <w:noProof/>
            <w:webHidden/>
          </w:rPr>
          <w:fldChar w:fldCharType="end"/>
        </w:r>
      </w:hyperlink>
    </w:p>
    <w:p w14:paraId="552032C5" w14:textId="124E297A"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69" w:history="1">
        <w:r w:rsidRPr="00640C4B">
          <w:rPr>
            <w:rStyle w:val="Hipervnculo"/>
            <w:noProof/>
            <w:lang w:val="es-HN"/>
          </w:rPr>
          <w:t>4.2.1.15 ANÁLISIS EDA BANCO AZTECA</w:t>
        </w:r>
        <w:r>
          <w:rPr>
            <w:noProof/>
            <w:webHidden/>
          </w:rPr>
          <w:tab/>
        </w:r>
        <w:r>
          <w:rPr>
            <w:noProof/>
            <w:webHidden/>
          </w:rPr>
          <w:fldChar w:fldCharType="begin"/>
        </w:r>
        <w:r>
          <w:rPr>
            <w:noProof/>
            <w:webHidden/>
          </w:rPr>
          <w:instrText xml:space="preserve"> PAGEREF _Toc158832969 \h </w:instrText>
        </w:r>
        <w:r>
          <w:rPr>
            <w:noProof/>
            <w:webHidden/>
          </w:rPr>
        </w:r>
        <w:r>
          <w:rPr>
            <w:noProof/>
            <w:webHidden/>
          </w:rPr>
          <w:fldChar w:fldCharType="separate"/>
        </w:r>
        <w:r w:rsidR="000F2D33">
          <w:rPr>
            <w:noProof/>
            <w:webHidden/>
          </w:rPr>
          <w:t>67</w:t>
        </w:r>
        <w:r>
          <w:rPr>
            <w:noProof/>
            <w:webHidden/>
          </w:rPr>
          <w:fldChar w:fldCharType="end"/>
        </w:r>
      </w:hyperlink>
    </w:p>
    <w:p w14:paraId="4F48964B" w14:textId="3A6E56FB" w:rsidR="001C0142" w:rsidRDefault="001C0142">
      <w:pPr>
        <w:pStyle w:val="TDC3"/>
        <w:rPr>
          <w:rFonts w:asciiTheme="minorHAnsi" w:eastAsiaTheme="minorEastAsia" w:hAnsiTheme="minorHAnsi"/>
          <w:kern w:val="2"/>
          <w:sz w:val="22"/>
          <w:lang w:eastAsia="es-HN"/>
          <w14:ligatures w14:val="standardContextual"/>
        </w:rPr>
      </w:pPr>
      <w:hyperlink w:anchor="_Toc158832970" w:history="1">
        <w:r w:rsidRPr="00640C4B">
          <w:rPr>
            <w:rStyle w:val="Hipervnculo"/>
          </w:rPr>
          <w:t>4.2.1 ANALISIS CUALITATIVO</w:t>
        </w:r>
        <w:r>
          <w:rPr>
            <w:webHidden/>
          </w:rPr>
          <w:tab/>
        </w:r>
        <w:r>
          <w:rPr>
            <w:webHidden/>
          </w:rPr>
          <w:fldChar w:fldCharType="begin"/>
        </w:r>
        <w:r>
          <w:rPr>
            <w:webHidden/>
          </w:rPr>
          <w:instrText xml:space="preserve"> PAGEREF _Toc158832970 \h </w:instrText>
        </w:r>
        <w:r>
          <w:rPr>
            <w:webHidden/>
          </w:rPr>
        </w:r>
        <w:r>
          <w:rPr>
            <w:webHidden/>
          </w:rPr>
          <w:fldChar w:fldCharType="separate"/>
        </w:r>
        <w:r w:rsidR="000F2D33">
          <w:rPr>
            <w:webHidden/>
          </w:rPr>
          <w:t>70</w:t>
        </w:r>
        <w:r>
          <w:rPr>
            <w:webHidden/>
          </w:rPr>
          <w:fldChar w:fldCharType="end"/>
        </w:r>
      </w:hyperlink>
    </w:p>
    <w:p w14:paraId="2EBA9636" w14:textId="767503A8"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71" w:history="1">
        <w:r w:rsidRPr="00640C4B">
          <w:rPr>
            <w:rStyle w:val="Hipervnculo"/>
            <w:noProof/>
            <w:lang w:val="es-HN"/>
          </w:rPr>
          <w:t>4.3</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ANALISIS INFERENCIAL Y MODELOS APLICADOS</w:t>
        </w:r>
        <w:r>
          <w:rPr>
            <w:noProof/>
            <w:webHidden/>
          </w:rPr>
          <w:tab/>
        </w:r>
        <w:r>
          <w:rPr>
            <w:noProof/>
            <w:webHidden/>
          </w:rPr>
          <w:fldChar w:fldCharType="begin"/>
        </w:r>
        <w:r>
          <w:rPr>
            <w:noProof/>
            <w:webHidden/>
          </w:rPr>
          <w:instrText xml:space="preserve"> PAGEREF _Toc158832971 \h </w:instrText>
        </w:r>
        <w:r>
          <w:rPr>
            <w:noProof/>
            <w:webHidden/>
          </w:rPr>
        </w:r>
        <w:r>
          <w:rPr>
            <w:noProof/>
            <w:webHidden/>
          </w:rPr>
          <w:fldChar w:fldCharType="separate"/>
        </w:r>
        <w:r w:rsidR="000F2D33">
          <w:rPr>
            <w:noProof/>
            <w:webHidden/>
          </w:rPr>
          <w:t>70</w:t>
        </w:r>
        <w:r>
          <w:rPr>
            <w:noProof/>
            <w:webHidden/>
          </w:rPr>
          <w:fldChar w:fldCharType="end"/>
        </w:r>
      </w:hyperlink>
    </w:p>
    <w:p w14:paraId="47215CB9" w14:textId="421AC1C0"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72" w:history="1">
        <w:r w:rsidRPr="00640C4B">
          <w:rPr>
            <w:rStyle w:val="Hipervnculo"/>
            <w:noProof/>
            <w:lang w:val="es-HN"/>
          </w:rPr>
          <w:t>4.3.1 RESULTADOS PREDICTIVOS PARA BANCO FICOHSA</w:t>
        </w:r>
        <w:r>
          <w:rPr>
            <w:noProof/>
            <w:webHidden/>
          </w:rPr>
          <w:tab/>
        </w:r>
        <w:r>
          <w:rPr>
            <w:noProof/>
            <w:webHidden/>
          </w:rPr>
          <w:fldChar w:fldCharType="begin"/>
        </w:r>
        <w:r>
          <w:rPr>
            <w:noProof/>
            <w:webHidden/>
          </w:rPr>
          <w:instrText xml:space="preserve"> PAGEREF _Toc158832972 \h </w:instrText>
        </w:r>
        <w:r>
          <w:rPr>
            <w:noProof/>
            <w:webHidden/>
          </w:rPr>
        </w:r>
        <w:r>
          <w:rPr>
            <w:noProof/>
            <w:webHidden/>
          </w:rPr>
          <w:fldChar w:fldCharType="separate"/>
        </w:r>
        <w:r w:rsidR="000F2D33">
          <w:rPr>
            <w:noProof/>
            <w:webHidden/>
          </w:rPr>
          <w:t>72</w:t>
        </w:r>
        <w:r>
          <w:rPr>
            <w:noProof/>
            <w:webHidden/>
          </w:rPr>
          <w:fldChar w:fldCharType="end"/>
        </w:r>
      </w:hyperlink>
    </w:p>
    <w:p w14:paraId="65EF0D81" w14:textId="4F8B5C50"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73" w:history="1">
        <w:r w:rsidRPr="00640C4B">
          <w:rPr>
            <w:rStyle w:val="Hipervnculo"/>
            <w:noProof/>
            <w:lang w:val="es-HN"/>
          </w:rPr>
          <w:t>4.3.2 RESULTADOS PREDICTIVOS PARA BANCO ATLANTIDA</w:t>
        </w:r>
        <w:r>
          <w:rPr>
            <w:noProof/>
            <w:webHidden/>
          </w:rPr>
          <w:tab/>
        </w:r>
        <w:r>
          <w:rPr>
            <w:noProof/>
            <w:webHidden/>
          </w:rPr>
          <w:fldChar w:fldCharType="begin"/>
        </w:r>
        <w:r>
          <w:rPr>
            <w:noProof/>
            <w:webHidden/>
          </w:rPr>
          <w:instrText xml:space="preserve"> PAGEREF _Toc158832973 \h </w:instrText>
        </w:r>
        <w:r>
          <w:rPr>
            <w:noProof/>
            <w:webHidden/>
          </w:rPr>
        </w:r>
        <w:r>
          <w:rPr>
            <w:noProof/>
            <w:webHidden/>
          </w:rPr>
          <w:fldChar w:fldCharType="separate"/>
        </w:r>
        <w:r w:rsidR="000F2D33">
          <w:rPr>
            <w:noProof/>
            <w:webHidden/>
          </w:rPr>
          <w:t>73</w:t>
        </w:r>
        <w:r>
          <w:rPr>
            <w:noProof/>
            <w:webHidden/>
          </w:rPr>
          <w:fldChar w:fldCharType="end"/>
        </w:r>
      </w:hyperlink>
    </w:p>
    <w:p w14:paraId="1EE60813" w14:textId="1D30F686"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74" w:history="1">
        <w:r w:rsidRPr="00640C4B">
          <w:rPr>
            <w:rStyle w:val="Hipervnculo"/>
            <w:noProof/>
            <w:lang w:val="es-HN"/>
          </w:rPr>
          <w:t>4.3.4 RESULTADOS PREDICTIVOS PARA BANCO OCCIDENTE</w:t>
        </w:r>
        <w:r>
          <w:rPr>
            <w:noProof/>
            <w:webHidden/>
          </w:rPr>
          <w:tab/>
        </w:r>
        <w:r>
          <w:rPr>
            <w:noProof/>
            <w:webHidden/>
          </w:rPr>
          <w:fldChar w:fldCharType="begin"/>
        </w:r>
        <w:r>
          <w:rPr>
            <w:noProof/>
            <w:webHidden/>
          </w:rPr>
          <w:instrText xml:space="preserve"> PAGEREF _Toc158832974 \h </w:instrText>
        </w:r>
        <w:r>
          <w:rPr>
            <w:noProof/>
            <w:webHidden/>
          </w:rPr>
        </w:r>
        <w:r>
          <w:rPr>
            <w:noProof/>
            <w:webHidden/>
          </w:rPr>
          <w:fldChar w:fldCharType="separate"/>
        </w:r>
        <w:r w:rsidR="000F2D33">
          <w:rPr>
            <w:noProof/>
            <w:webHidden/>
          </w:rPr>
          <w:t>75</w:t>
        </w:r>
        <w:r>
          <w:rPr>
            <w:noProof/>
            <w:webHidden/>
          </w:rPr>
          <w:fldChar w:fldCharType="end"/>
        </w:r>
      </w:hyperlink>
    </w:p>
    <w:p w14:paraId="79D07E31" w14:textId="72EDADD5"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75" w:history="1">
        <w:r w:rsidRPr="00640C4B">
          <w:rPr>
            <w:rStyle w:val="Hipervnculo"/>
            <w:noProof/>
            <w:lang w:val="es-HN"/>
          </w:rPr>
          <w:t>4.3.5 RESULTADOS PREDICTIVOS PARA BANCO BANPAIS</w:t>
        </w:r>
        <w:r>
          <w:rPr>
            <w:noProof/>
            <w:webHidden/>
          </w:rPr>
          <w:tab/>
        </w:r>
        <w:r>
          <w:rPr>
            <w:noProof/>
            <w:webHidden/>
          </w:rPr>
          <w:fldChar w:fldCharType="begin"/>
        </w:r>
        <w:r>
          <w:rPr>
            <w:noProof/>
            <w:webHidden/>
          </w:rPr>
          <w:instrText xml:space="preserve"> PAGEREF _Toc158832975 \h </w:instrText>
        </w:r>
        <w:r>
          <w:rPr>
            <w:noProof/>
            <w:webHidden/>
          </w:rPr>
        </w:r>
        <w:r>
          <w:rPr>
            <w:noProof/>
            <w:webHidden/>
          </w:rPr>
          <w:fldChar w:fldCharType="separate"/>
        </w:r>
        <w:r w:rsidR="000F2D33">
          <w:rPr>
            <w:noProof/>
            <w:webHidden/>
          </w:rPr>
          <w:t>76</w:t>
        </w:r>
        <w:r>
          <w:rPr>
            <w:noProof/>
            <w:webHidden/>
          </w:rPr>
          <w:fldChar w:fldCharType="end"/>
        </w:r>
      </w:hyperlink>
    </w:p>
    <w:p w14:paraId="4E860DF8" w14:textId="6C98664A"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76" w:history="1">
        <w:r w:rsidRPr="00640C4B">
          <w:rPr>
            <w:rStyle w:val="Hipervnculo"/>
            <w:noProof/>
            <w:lang w:val="es-HN"/>
          </w:rPr>
          <w:t>4.3.6 RESULTADOS PREDICTIVOS PARA BANCO DAVIVIENDA</w:t>
        </w:r>
        <w:r>
          <w:rPr>
            <w:noProof/>
            <w:webHidden/>
          </w:rPr>
          <w:tab/>
        </w:r>
        <w:r>
          <w:rPr>
            <w:noProof/>
            <w:webHidden/>
          </w:rPr>
          <w:fldChar w:fldCharType="begin"/>
        </w:r>
        <w:r>
          <w:rPr>
            <w:noProof/>
            <w:webHidden/>
          </w:rPr>
          <w:instrText xml:space="preserve"> PAGEREF _Toc158832976 \h </w:instrText>
        </w:r>
        <w:r>
          <w:rPr>
            <w:noProof/>
            <w:webHidden/>
          </w:rPr>
        </w:r>
        <w:r>
          <w:rPr>
            <w:noProof/>
            <w:webHidden/>
          </w:rPr>
          <w:fldChar w:fldCharType="separate"/>
        </w:r>
        <w:r w:rsidR="000F2D33">
          <w:rPr>
            <w:noProof/>
            <w:webHidden/>
          </w:rPr>
          <w:t>77</w:t>
        </w:r>
        <w:r>
          <w:rPr>
            <w:noProof/>
            <w:webHidden/>
          </w:rPr>
          <w:fldChar w:fldCharType="end"/>
        </w:r>
      </w:hyperlink>
    </w:p>
    <w:p w14:paraId="07D2B9CA" w14:textId="6436D115"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77" w:history="1">
        <w:r w:rsidRPr="00640C4B">
          <w:rPr>
            <w:rStyle w:val="Hipervnculo"/>
            <w:noProof/>
            <w:lang w:val="es-HN"/>
          </w:rPr>
          <w:t>4.3.7 RESULTADOS PREDICTIVOS PARA BANCO LAFISE</w:t>
        </w:r>
        <w:r>
          <w:rPr>
            <w:noProof/>
            <w:webHidden/>
          </w:rPr>
          <w:tab/>
        </w:r>
        <w:r>
          <w:rPr>
            <w:noProof/>
            <w:webHidden/>
          </w:rPr>
          <w:fldChar w:fldCharType="begin"/>
        </w:r>
        <w:r>
          <w:rPr>
            <w:noProof/>
            <w:webHidden/>
          </w:rPr>
          <w:instrText xml:space="preserve"> PAGEREF _Toc158832977 \h </w:instrText>
        </w:r>
        <w:r>
          <w:rPr>
            <w:noProof/>
            <w:webHidden/>
          </w:rPr>
        </w:r>
        <w:r>
          <w:rPr>
            <w:noProof/>
            <w:webHidden/>
          </w:rPr>
          <w:fldChar w:fldCharType="separate"/>
        </w:r>
        <w:r w:rsidR="000F2D33">
          <w:rPr>
            <w:noProof/>
            <w:webHidden/>
          </w:rPr>
          <w:t>78</w:t>
        </w:r>
        <w:r>
          <w:rPr>
            <w:noProof/>
            <w:webHidden/>
          </w:rPr>
          <w:fldChar w:fldCharType="end"/>
        </w:r>
      </w:hyperlink>
    </w:p>
    <w:p w14:paraId="3A2E33EE" w14:textId="6AD3F313"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78" w:history="1">
        <w:r w:rsidRPr="00640C4B">
          <w:rPr>
            <w:rStyle w:val="Hipervnculo"/>
            <w:noProof/>
            <w:lang w:val="es-HN"/>
          </w:rPr>
          <w:t>4.3.8 RESULTADOS PREDICTIVOS PARA BANCO BANRURAL</w:t>
        </w:r>
        <w:r>
          <w:rPr>
            <w:noProof/>
            <w:webHidden/>
          </w:rPr>
          <w:tab/>
        </w:r>
        <w:r>
          <w:rPr>
            <w:noProof/>
            <w:webHidden/>
          </w:rPr>
          <w:fldChar w:fldCharType="begin"/>
        </w:r>
        <w:r>
          <w:rPr>
            <w:noProof/>
            <w:webHidden/>
          </w:rPr>
          <w:instrText xml:space="preserve"> PAGEREF _Toc158832978 \h </w:instrText>
        </w:r>
        <w:r>
          <w:rPr>
            <w:noProof/>
            <w:webHidden/>
          </w:rPr>
        </w:r>
        <w:r>
          <w:rPr>
            <w:noProof/>
            <w:webHidden/>
          </w:rPr>
          <w:fldChar w:fldCharType="separate"/>
        </w:r>
        <w:r w:rsidR="000F2D33">
          <w:rPr>
            <w:noProof/>
            <w:webHidden/>
          </w:rPr>
          <w:t>79</w:t>
        </w:r>
        <w:r>
          <w:rPr>
            <w:noProof/>
            <w:webHidden/>
          </w:rPr>
          <w:fldChar w:fldCharType="end"/>
        </w:r>
      </w:hyperlink>
    </w:p>
    <w:p w14:paraId="198AF81F" w14:textId="71B9DEE6"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79" w:history="1">
        <w:r w:rsidRPr="00640C4B">
          <w:rPr>
            <w:rStyle w:val="Hipervnculo"/>
            <w:noProof/>
            <w:lang w:val="es-HN"/>
          </w:rPr>
          <w:t>4.3.9 RESULTADOS PREDICTIVOS PARA BANCO CITY BANK</w:t>
        </w:r>
        <w:r>
          <w:rPr>
            <w:noProof/>
            <w:webHidden/>
          </w:rPr>
          <w:tab/>
        </w:r>
        <w:r>
          <w:rPr>
            <w:noProof/>
            <w:webHidden/>
          </w:rPr>
          <w:fldChar w:fldCharType="begin"/>
        </w:r>
        <w:r>
          <w:rPr>
            <w:noProof/>
            <w:webHidden/>
          </w:rPr>
          <w:instrText xml:space="preserve"> PAGEREF _Toc158832979 \h </w:instrText>
        </w:r>
        <w:r>
          <w:rPr>
            <w:noProof/>
            <w:webHidden/>
          </w:rPr>
        </w:r>
        <w:r>
          <w:rPr>
            <w:noProof/>
            <w:webHidden/>
          </w:rPr>
          <w:fldChar w:fldCharType="separate"/>
        </w:r>
        <w:r w:rsidR="000F2D33">
          <w:rPr>
            <w:noProof/>
            <w:webHidden/>
          </w:rPr>
          <w:t>80</w:t>
        </w:r>
        <w:r>
          <w:rPr>
            <w:noProof/>
            <w:webHidden/>
          </w:rPr>
          <w:fldChar w:fldCharType="end"/>
        </w:r>
      </w:hyperlink>
    </w:p>
    <w:p w14:paraId="035D7BC2" w14:textId="2DE1820C"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80" w:history="1">
        <w:r w:rsidRPr="00640C4B">
          <w:rPr>
            <w:rStyle w:val="Hipervnculo"/>
            <w:noProof/>
            <w:lang w:val="es-HN"/>
          </w:rPr>
          <w:t>4.3.10 RESULTADOS PREDICTIVOS PARA BANCO BANCAFE</w:t>
        </w:r>
        <w:r>
          <w:rPr>
            <w:noProof/>
            <w:webHidden/>
          </w:rPr>
          <w:tab/>
        </w:r>
        <w:r>
          <w:rPr>
            <w:noProof/>
            <w:webHidden/>
          </w:rPr>
          <w:fldChar w:fldCharType="begin"/>
        </w:r>
        <w:r>
          <w:rPr>
            <w:noProof/>
            <w:webHidden/>
          </w:rPr>
          <w:instrText xml:space="preserve"> PAGEREF _Toc158832980 \h </w:instrText>
        </w:r>
        <w:r>
          <w:rPr>
            <w:noProof/>
            <w:webHidden/>
          </w:rPr>
        </w:r>
        <w:r>
          <w:rPr>
            <w:noProof/>
            <w:webHidden/>
          </w:rPr>
          <w:fldChar w:fldCharType="separate"/>
        </w:r>
        <w:r w:rsidR="000F2D33">
          <w:rPr>
            <w:noProof/>
            <w:webHidden/>
          </w:rPr>
          <w:t>81</w:t>
        </w:r>
        <w:r>
          <w:rPr>
            <w:noProof/>
            <w:webHidden/>
          </w:rPr>
          <w:fldChar w:fldCharType="end"/>
        </w:r>
      </w:hyperlink>
    </w:p>
    <w:p w14:paraId="34616152" w14:textId="1D1C8CD1"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81" w:history="1">
        <w:r w:rsidRPr="00640C4B">
          <w:rPr>
            <w:rStyle w:val="Hipervnculo"/>
            <w:noProof/>
            <w:lang w:val="es-HN"/>
          </w:rPr>
          <w:t>4.3.11 RESULTADOS PREDICTIVOS PARA BANCO PROMERICA</w:t>
        </w:r>
        <w:r>
          <w:rPr>
            <w:noProof/>
            <w:webHidden/>
          </w:rPr>
          <w:tab/>
        </w:r>
        <w:r>
          <w:rPr>
            <w:noProof/>
            <w:webHidden/>
          </w:rPr>
          <w:fldChar w:fldCharType="begin"/>
        </w:r>
        <w:r>
          <w:rPr>
            <w:noProof/>
            <w:webHidden/>
          </w:rPr>
          <w:instrText xml:space="preserve"> PAGEREF _Toc158832981 \h </w:instrText>
        </w:r>
        <w:r>
          <w:rPr>
            <w:noProof/>
            <w:webHidden/>
          </w:rPr>
        </w:r>
        <w:r>
          <w:rPr>
            <w:noProof/>
            <w:webHidden/>
          </w:rPr>
          <w:fldChar w:fldCharType="separate"/>
        </w:r>
        <w:r w:rsidR="000F2D33">
          <w:rPr>
            <w:noProof/>
            <w:webHidden/>
          </w:rPr>
          <w:t>82</w:t>
        </w:r>
        <w:r>
          <w:rPr>
            <w:noProof/>
            <w:webHidden/>
          </w:rPr>
          <w:fldChar w:fldCharType="end"/>
        </w:r>
      </w:hyperlink>
    </w:p>
    <w:p w14:paraId="16DF6833" w14:textId="681661A3"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82" w:history="1">
        <w:r w:rsidRPr="00640C4B">
          <w:rPr>
            <w:rStyle w:val="Hipervnculo"/>
            <w:noProof/>
            <w:lang w:val="es-HN"/>
          </w:rPr>
          <w:t>4.3.12 RESULTADOS PREDICTIVOS PARA BANCO FICENSA</w:t>
        </w:r>
        <w:r>
          <w:rPr>
            <w:noProof/>
            <w:webHidden/>
          </w:rPr>
          <w:tab/>
        </w:r>
        <w:r>
          <w:rPr>
            <w:noProof/>
            <w:webHidden/>
          </w:rPr>
          <w:fldChar w:fldCharType="begin"/>
        </w:r>
        <w:r>
          <w:rPr>
            <w:noProof/>
            <w:webHidden/>
          </w:rPr>
          <w:instrText xml:space="preserve"> PAGEREF _Toc158832982 \h </w:instrText>
        </w:r>
        <w:r>
          <w:rPr>
            <w:noProof/>
            <w:webHidden/>
          </w:rPr>
        </w:r>
        <w:r>
          <w:rPr>
            <w:noProof/>
            <w:webHidden/>
          </w:rPr>
          <w:fldChar w:fldCharType="separate"/>
        </w:r>
        <w:r w:rsidR="000F2D33">
          <w:rPr>
            <w:noProof/>
            <w:webHidden/>
          </w:rPr>
          <w:t>83</w:t>
        </w:r>
        <w:r>
          <w:rPr>
            <w:noProof/>
            <w:webHidden/>
          </w:rPr>
          <w:fldChar w:fldCharType="end"/>
        </w:r>
      </w:hyperlink>
    </w:p>
    <w:p w14:paraId="13AD251A" w14:textId="2063C6F7"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83" w:history="1">
        <w:r w:rsidRPr="00640C4B">
          <w:rPr>
            <w:rStyle w:val="Hipervnculo"/>
            <w:noProof/>
            <w:lang w:val="es-HN"/>
          </w:rPr>
          <w:t>4.3.13 RESULTADOS PREDICTIVOS PARA BANCO POPULAR</w:t>
        </w:r>
        <w:r>
          <w:rPr>
            <w:noProof/>
            <w:webHidden/>
          </w:rPr>
          <w:tab/>
        </w:r>
        <w:r>
          <w:rPr>
            <w:noProof/>
            <w:webHidden/>
          </w:rPr>
          <w:fldChar w:fldCharType="begin"/>
        </w:r>
        <w:r>
          <w:rPr>
            <w:noProof/>
            <w:webHidden/>
          </w:rPr>
          <w:instrText xml:space="preserve"> PAGEREF _Toc158832983 \h </w:instrText>
        </w:r>
        <w:r>
          <w:rPr>
            <w:noProof/>
            <w:webHidden/>
          </w:rPr>
        </w:r>
        <w:r>
          <w:rPr>
            <w:noProof/>
            <w:webHidden/>
          </w:rPr>
          <w:fldChar w:fldCharType="separate"/>
        </w:r>
        <w:r w:rsidR="000F2D33">
          <w:rPr>
            <w:noProof/>
            <w:webHidden/>
          </w:rPr>
          <w:t>84</w:t>
        </w:r>
        <w:r>
          <w:rPr>
            <w:noProof/>
            <w:webHidden/>
          </w:rPr>
          <w:fldChar w:fldCharType="end"/>
        </w:r>
      </w:hyperlink>
    </w:p>
    <w:p w14:paraId="74750F3D" w14:textId="301A652F"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84" w:history="1">
        <w:r w:rsidRPr="00640C4B">
          <w:rPr>
            <w:rStyle w:val="Hipervnculo"/>
            <w:noProof/>
            <w:lang w:val="es-HN"/>
          </w:rPr>
          <w:t>4.3.14 RESULTADOS PREDICTIVOS PARA BANCO LOS TRABAJADORES</w:t>
        </w:r>
        <w:r>
          <w:rPr>
            <w:noProof/>
            <w:webHidden/>
          </w:rPr>
          <w:tab/>
        </w:r>
        <w:r>
          <w:rPr>
            <w:noProof/>
            <w:webHidden/>
          </w:rPr>
          <w:fldChar w:fldCharType="begin"/>
        </w:r>
        <w:r>
          <w:rPr>
            <w:noProof/>
            <w:webHidden/>
          </w:rPr>
          <w:instrText xml:space="preserve"> PAGEREF _Toc158832984 \h </w:instrText>
        </w:r>
        <w:r>
          <w:rPr>
            <w:noProof/>
            <w:webHidden/>
          </w:rPr>
        </w:r>
        <w:r>
          <w:rPr>
            <w:noProof/>
            <w:webHidden/>
          </w:rPr>
          <w:fldChar w:fldCharType="separate"/>
        </w:r>
        <w:r w:rsidR="000F2D33">
          <w:rPr>
            <w:noProof/>
            <w:webHidden/>
          </w:rPr>
          <w:t>85</w:t>
        </w:r>
        <w:r>
          <w:rPr>
            <w:noProof/>
            <w:webHidden/>
          </w:rPr>
          <w:fldChar w:fldCharType="end"/>
        </w:r>
      </w:hyperlink>
    </w:p>
    <w:p w14:paraId="49D68B39" w14:textId="001094C1"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2985" w:history="1">
        <w:r w:rsidRPr="00640C4B">
          <w:rPr>
            <w:rStyle w:val="Hipervnculo"/>
            <w:noProof/>
            <w:lang w:val="es-HN"/>
          </w:rPr>
          <w:t>4.3.15 RESULTADOS PREDICTIVOS PARA BANCO AZTECA</w:t>
        </w:r>
        <w:r>
          <w:rPr>
            <w:noProof/>
            <w:webHidden/>
          </w:rPr>
          <w:tab/>
        </w:r>
        <w:r>
          <w:rPr>
            <w:noProof/>
            <w:webHidden/>
          </w:rPr>
          <w:fldChar w:fldCharType="begin"/>
        </w:r>
        <w:r>
          <w:rPr>
            <w:noProof/>
            <w:webHidden/>
          </w:rPr>
          <w:instrText xml:space="preserve"> PAGEREF _Toc158832985 \h </w:instrText>
        </w:r>
        <w:r>
          <w:rPr>
            <w:noProof/>
            <w:webHidden/>
          </w:rPr>
        </w:r>
        <w:r>
          <w:rPr>
            <w:noProof/>
            <w:webHidden/>
          </w:rPr>
          <w:fldChar w:fldCharType="separate"/>
        </w:r>
        <w:r w:rsidR="000F2D33">
          <w:rPr>
            <w:noProof/>
            <w:webHidden/>
          </w:rPr>
          <w:t>86</w:t>
        </w:r>
        <w:r>
          <w:rPr>
            <w:noProof/>
            <w:webHidden/>
          </w:rPr>
          <w:fldChar w:fldCharType="end"/>
        </w:r>
      </w:hyperlink>
    </w:p>
    <w:p w14:paraId="46A7F17C" w14:textId="5E215E26" w:rsidR="001C0142" w:rsidRDefault="001C0142">
      <w:pPr>
        <w:pStyle w:val="TDC1"/>
        <w:tabs>
          <w:tab w:val="right" w:leader="dot" w:pos="9350"/>
        </w:tabs>
        <w:rPr>
          <w:rFonts w:asciiTheme="minorHAnsi" w:eastAsiaTheme="minorEastAsia" w:hAnsiTheme="minorHAnsi"/>
          <w:noProof/>
          <w:kern w:val="2"/>
          <w:sz w:val="22"/>
          <w:lang w:val="es-HN" w:eastAsia="es-HN"/>
          <w14:ligatures w14:val="standardContextual"/>
        </w:rPr>
      </w:pPr>
      <w:hyperlink w:anchor="_Toc158832986" w:history="1">
        <w:r w:rsidRPr="00640C4B">
          <w:rPr>
            <w:rStyle w:val="Hipervnculo"/>
            <w:noProof/>
          </w:rPr>
          <w:t>CAPÍTULO V. CONCLUSIONES Y RECOMENDACIONES</w:t>
        </w:r>
        <w:r>
          <w:rPr>
            <w:noProof/>
            <w:webHidden/>
          </w:rPr>
          <w:tab/>
        </w:r>
        <w:r>
          <w:rPr>
            <w:noProof/>
            <w:webHidden/>
          </w:rPr>
          <w:fldChar w:fldCharType="begin"/>
        </w:r>
        <w:r>
          <w:rPr>
            <w:noProof/>
            <w:webHidden/>
          </w:rPr>
          <w:instrText xml:space="preserve"> PAGEREF _Toc158832986 \h </w:instrText>
        </w:r>
        <w:r>
          <w:rPr>
            <w:noProof/>
            <w:webHidden/>
          </w:rPr>
        </w:r>
        <w:r>
          <w:rPr>
            <w:noProof/>
            <w:webHidden/>
          </w:rPr>
          <w:fldChar w:fldCharType="separate"/>
        </w:r>
        <w:r w:rsidR="000F2D33">
          <w:rPr>
            <w:noProof/>
            <w:webHidden/>
          </w:rPr>
          <w:t>88</w:t>
        </w:r>
        <w:r>
          <w:rPr>
            <w:noProof/>
            <w:webHidden/>
          </w:rPr>
          <w:fldChar w:fldCharType="end"/>
        </w:r>
      </w:hyperlink>
    </w:p>
    <w:p w14:paraId="33E7EB7A" w14:textId="5D7C97CE"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88" w:history="1">
        <w:r w:rsidRPr="00640C4B">
          <w:rPr>
            <w:rStyle w:val="Hipervnculo"/>
            <w:noProof/>
            <w:lang w:val="es-HN"/>
          </w:rPr>
          <w:t>5.1</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CONCLUSIONES</w:t>
        </w:r>
        <w:r>
          <w:rPr>
            <w:noProof/>
            <w:webHidden/>
          </w:rPr>
          <w:tab/>
        </w:r>
        <w:r>
          <w:rPr>
            <w:noProof/>
            <w:webHidden/>
          </w:rPr>
          <w:fldChar w:fldCharType="begin"/>
        </w:r>
        <w:r>
          <w:rPr>
            <w:noProof/>
            <w:webHidden/>
          </w:rPr>
          <w:instrText xml:space="preserve"> PAGEREF _Toc158832988 \h </w:instrText>
        </w:r>
        <w:r>
          <w:rPr>
            <w:noProof/>
            <w:webHidden/>
          </w:rPr>
        </w:r>
        <w:r>
          <w:rPr>
            <w:noProof/>
            <w:webHidden/>
          </w:rPr>
          <w:fldChar w:fldCharType="separate"/>
        </w:r>
        <w:r w:rsidR="000F2D33">
          <w:rPr>
            <w:noProof/>
            <w:webHidden/>
          </w:rPr>
          <w:t>88</w:t>
        </w:r>
        <w:r>
          <w:rPr>
            <w:noProof/>
            <w:webHidden/>
          </w:rPr>
          <w:fldChar w:fldCharType="end"/>
        </w:r>
      </w:hyperlink>
    </w:p>
    <w:p w14:paraId="63418175" w14:textId="02418A0D"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89" w:history="1">
        <w:r w:rsidRPr="00640C4B">
          <w:rPr>
            <w:rStyle w:val="Hipervnculo"/>
            <w:noProof/>
            <w:lang w:val="es-HN"/>
          </w:rPr>
          <w:t>5.2</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RECOMENDACIONES</w:t>
        </w:r>
        <w:r>
          <w:rPr>
            <w:noProof/>
            <w:webHidden/>
          </w:rPr>
          <w:tab/>
        </w:r>
        <w:r>
          <w:rPr>
            <w:noProof/>
            <w:webHidden/>
          </w:rPr>
          <w:fldChar w:fldCharType="begin"/>
        </w:r>
        <w:r>
          <w:rPr>
            <w:noProof/>
            <w:webHidden/>
          </w:rPr>
          <w:instrText xml:space="preserve"> PAGEREF _Toc158832989 \h </w:instrText>
        </w:r>
        <w:r>
          <w:rPr>
            <w:noProof/>
            <w:webHidden/>
          </w:rPr>
        </w:r>
        <w:r>
          <w:rPr>
            <w:noProof/>
            <w:webHidden/>
          </w:rPr>
          <w:fldChar w:fldCharType="separate"/>
        </w:r>
        <w:r w:rsidR="000F2D33">
          <w:rPr>
            <w:noProof/>
            <w:webHidden/>
          </w:rPr>
          <w:t>89</w:t>
        </w:r>
        <w:r>
          <w:rPr>
            <w:noProof/>
            <w:webHidden/>
          </w:rPr>
          <w:fldChar w:fldCharType="end"/>
        </w:r>
      </w:hyperlink>
    </w:p>
    <w:p w14:paraId="6310530C" w14:textId="38EF4EE3" w:rsidR="001C0142" w:rsidRDefault="001C0142">
      <w:pPr>
        <w:pStyle w:val="TDC1"/>
        <w:tabs>
          <w:tab w:val="right" w:leader="dot" w:pos="9350"/>
        </w:tabs>
        <w:rPr>
          <w:rFonts w:asciiTheme="minorHAnsi" w:eastAsiaTheme="minorEastAsia" w:hAnsiTheme="minorHAnsi"/>
          <w:noProof/>
          <w:kern w:val="2"/>
          <w:sz w:val="22"/>
          <w:lang w:val="es-HN" w:eastAsia="es-HN"/>
          <w14:ligatures w14:val="standardContextual"/>
        </w:rPr>
      </w:pPr>
      <w:hyperlink w:anchor="_Toc158832990" w:history="1">
        <w:r w:rsidRPr="00640C4B">
          <w:rPr>
            <w:rStyle w:val="Hipervnculo"/>
            <w:noProof/>
          </w:rPr>
          <w:t>CAPÍTULO VI. APLICABILIDAD</w:t>
        </w:r>
        <w:r>
          <w:rPr>
            <w:noProof/>
            <w:webHidden/>
          </w:rPr>
          <w:tab/>
        </w:r>
        <w:r>
          <w:rPr>
            <w:noProof/>
            <w:webHidden/>
          </w:rPr>
          <w:fldChar w:fldCharType="begin"/>
        </w:r>
        <w:r>
          <w:rPr>
            <w:noProof/>
            <w:webHidden/>
          </w:rPr>
          <w:instrText xml:space="preserve"> PAGEREF _Toc158832990 \h </w:instrText>
        </w:r>
        <w:r>
          <w:rPr>
            <w:noProof/>
            <w:webHidden/>
          </w:rPr>
        </w:r>
        <w:r>
          <w:rPr>
            <w:noProof/>
            <w:webHidden/>
          </w:rPr>
          <w:fldChar w:fldCharType="separate"/>
        </w:r>
        <w:r w:rsidR="000F2D33">
          <w:rPr>
            <w:noProof/>
            <w:webHidden/>
          </w:rPr>
          <w:t>90</w:t>
        </w:r>
        <w:r>
          <w:rPr>
            <w:noProof/>
            <w:webHidden/>
          </w:rPr>
          <w:fldChar w:fldCharType="end"/>
        </w:r>
      </w:hyperlink>
    </w:p>
    <w:p w14:paraId="044EE2A2" w14:textId="7F5D0ABC"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92" w:history="1">
        <w:r w:rsidRPr="00640C4B">
          <w:rPr>
            <w:rStyle w:val="Hipervnculo"/>
            <w:noProof/>
            <w:lang w:val="es-HN"/>
          </w:rPr>
          <w:t>6.1</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NOMBRE DE LA PROPUESTA</w:t>
        </w:r>
        <w:r>
          <w:rPr>
            <w:noProof/>
            <w:webHidden/>
          </w:rPr>
          <w:tab/>
        </w:r>
        <w:r>
          <w:rPr>
            <w:noProof/>
            <w:webHidden/>
          </w:rPr>
          <w:fldChar w:fldCharType="begin"/>
        </w:r>
        <w:r>
          <w:rPr>
            <w:noProof/>
            <w:webHidden/>
          </w:rPr>
          <w:instrText xml:space="preserve"> PAGEREF _Toc158832992 \h </w:instrText>
        </w:r>
        <w:r>
          <w:rPr>
            <w:noProof/>
            <w:webHidden/>
          </w:rPr>
        </w:r>
        <w:r>
          <w:rPr>
            <w:noProof/>
            <w:webHidden/>
          </w:rPr>
          <w:fldChar w:fldCharType="separate"/>
        </w:r>
        <w:r w:rsidR="000F2D33">
          <w:rPr>
            <w:noProof/>
            <w:webHidden/>
          </w:rPr>
          <w:t>90</w:t>
        </w:r>
        <w:r>
          <w:rPr>
            <w:noProof/>
            <w:webHidden/>
          </w:rPr>
          <w:fldChar w:fldCharType="end"/>
        </w:r>
      </w:hyperlink>
    </w:p>
    <w:p w14:paraId="61590A36" w14:textId="3926379D"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93" w:history="1">
        <w:r w:rsidRPr="00640C4B">
          <w:rPr>
            <w:rStyle w:val="Hipervnculo"/>
            <w:noProof/>
            <w:lang w:val="es-HN"/>
          </w:rPr>
          <w:t>6.2</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JUSTIFICACIÓN DE LA PROPUESTA</w:t>
        </w:r>
        <w:r>
          <w:rPr>
            <w:noProof/>
            <w:webHidden/>
          </w:rPr>
          <w:tab/>
        </w:r>
        <w:r>
          <w:rPr>
            <w:noProof/>
            <w:webHidden/>
          </w:rPr>
          <w:fldChar w:fldCharType="begin"/>
        </w:r>
        <w:r>
          <w:rPr>
            <w:noProof/>
            <w:webHidden/>
          </w:rPr>
          <w:instrText xml:space="preserve"> PAGEREF _Toc158832993 \h </w:instrText>
        </w:r>
        <w:r>
          <w:rPr>
            <w:noProof/>
            <w:webHidden/>
          </w:rPr>
        </w:r>
        <w:r>
          <w:rPr>
            <w:noProof/>
            <w:webHidden/>
          </w:rPr>
          <w:fldChar w:fldCharType="separate"/>
        </w:r>
        <w:r w:rsidR="000F2D33">
          <w:rPr>
            <w:noProof/>
            <w:webHidden/>
          </w:rPr>
          <w:t>90</w:t>
        </w:r>
        <w:r>
          <w:rPr>
            <w:noProof/>
            <w:webHidden/>
          </w:rPr>
          <w:fldChar w:fldCharType="end"/>
        </w:r>
      </w:hyperlink>
    </w:p>
    <w:p w14:paraId="2FE99DA6" w14:textId="7B97D9AC"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94" w:history="1">
        <w:r w:rsidRPr="00640C4B">
          <w:rPr>
            <w:rStyle w:val="Hipervnculo"/>
            <w:noProof/>
            <w:lang w:val="es-HN"/>
          </w:rPr>
          <w:t>6.3</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ALCANCE DE LA PROPUESTA</w:t>
        </w:r>
        <w:r>
          <w:rPr>
            <w:noProof/>
            <w:webHidden/>
          </w:rPr>
          <w:tab/>
        </w:r>
        <w:r>
          <w:rPr>
            <w:noProof/>
            <w:webHidden/>
          </w:rPr>
          <w:fldChar w:fldCharType="begin"/>
        </w:r>
        <w:r>
          <w:rPr>
            <w:noProof/>
            <w:webHidden/>
          </w:rPr>
          <w:instrText xml:space="preserve"> PAGEREF _Toc158832994 \h </w:instrText>
        </w:r>
        <w:r>
          <w:rPr>
            <w:noProof/>
            <w:webHidden/>
          </w:rPr>
        </w:r>
        <w:r>
          <w:rPr>
            <w:noProof/>
            <w:webHidden/>
          </w:rPr>
          <w:fldChar w:fldCharType="separate"/>
        </w:r>
        <w:r w:rsidR="000F2D33">
          <w:rPr>
            <w:noProof/>
            <w:webHidden/>
          </w:rPr>
          <w:t>91</w:t>
        </w:r>
        <w:r>
          <w:rPr>
            <w:noProof/>
            <w:webHidden/>
          </w:rPr>
          <w:fldChar w:fldCharType="end"/>
        </w:r>
      </w:hyperlink>
    </w:p>
    <w:p w14:paraId="3051AF97" w14:textId="47EF8B29" w:rsidR="001C0142" w:rsidRDefault="001C0142">
      <w:pPr>
        <w:pStyle w:val="TDC3"/>
        <w:rPr>
          <w:rFonts w:asciiTheme="minorHAnsi" w:eastAsiaTheme="minorEastAsia" w:hAnsiTheme="minorHAnsi"/>
          <w:kern w:val="2"/>
          <w:sz w:val="22"/>
          <w:lang w:eastAsia="es-HN"/>
          <w14:ligatures w14:val="standardContextual"/>
        </w:rPr>
      </w:pPr>
      <w:hyperlink w:anchor="_Toc158832995" w:history="1">
        <w:r w:rsidRPr="00640C4B">
          <w:rPr>
            <w:rStyle w:val="Hipervnculo"/>
          </w:rPr>
          <w:t>6.3.1 OBJETIVO GENERAL DEL PROYECTO</w:t>
        </w:r>
        <w:r>
          <w:rPr>
            <w:webHidden/>
          </w:rPr>
          <w:tab/>
        </w:r>
        <w:r>
          <w:rPr>
            <w:webHidden/>
          </w:rPr>
          <w:fldChar w:fldCharType="begin"/>
        </w:r>
        <w:r>
          <w:rPr>
            <w:webHidden/>
          </w:rPr>
          <w:instrText xml:space="preserve"> PAGEREF _Toc158832995 \h </w:instrText>
        </w:r>
        <w:r>
          <w:rPr>
            <w:webHidden/>
          </w:rPr>
        </w:r>
        <w:r>
          <w:rPr>
            <w:webHidden/>
          </w:rPr>
          <w:fldChar w:fldCharType="separate"/>
        </w:r>
        <w:r w:rsidR="000F2D33">
          <w:rPr>
            <w:webHidden/>
          </w:rPr>
          <w:t>91</w:t>
        </w:r>
        <w:r>
          <w:rPr>
            <w:webHidden/>
          </w:rPr>
          <w:fldChar w:fldCharType="end"/>
        </w:r>
      </w:hyperlink>
    </w:p>
    <w:p w14:paraId="48C9F5DE" w14:textId="4ED4EBAE" w:rsidR="001C0142" w:rsidRDefault="001C0142">
      <w:pPr>
        <w:pStyle w:val="TDC3"/>
        <w:rPr>
          <w:rFonts w:asciiTheme="minorHAnsi" w:eastAsiaTheme="minorEastAsia" w:hAnsiTheme="minorHAnsi"/>
          <w:kern w:val="2"/>
          <w:sz w:val="22"/>
          <w:lang w:eastAsia="es-HN"/>
          <w14:ligatures w14:val="standardContextual"/>
        </w:rPr>
      </w:pPr>
      <w:hyperlink w:anchor="_Toc158832996" w:history="1">
        <w:r w:rsidRPr="00640C4B">
          <w:rPr>
            <w:rStyle w:val="Hipervnculo"/>
          </w:rPr>
          <w:t>6.3.2 OBJETIVOS ESPECÍFICOS DEL PROYECTO</w:t>
        </w:r>
        <w:r>
          <w:rPr>
            <w:webHidden/>
          </w:rPr>
          <w:tab/>
        </w:r>
        <w:r>
          <w:rPr>
            <w:webHidden/>
          </w:rPr>
          <w:fldChar w:fldCharType="begin"/>
        </w:r>
        <w:r>
          <w:rPr>
            <w:webHidden/>
          </w:rPr>
          <w:instrText xml:space="preserve"> PAGEREF _Toc158832996 \h </w:instrText>
        </w:r>
        <w:r>
          <w:rPr>
            <w:webHidden/>
          </w:rPr>
        </w:r>
        <w:r>
          <w:rPr>
            <w:webHidden/>
          </w:rPr>
          <w:fldChar w:fldCharType="separate"/>
        </w:r>
        <w:r w:rsidR="000F2D33">
          <w:rPr>
            <w:webHidden/>
          </w:rPr>
          <w:t>91</w:t>
        </w:r>
        <w:r>
          <w:rPr>
            <w:webHidden/>
          </w:rPr>
          <w:fldChar w:fldCharType="end"/>
        </w:r>
      </w:hyperlink>
    </w:p>
    <w:p w14:paraId="06EA2077" w14:textId="2CE6AB0F"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2997" w:history="1">
        <w:r w:rsidRPr="00640C4B">
          <w:rPr>
            <w:rStyle w:val="Hipervnculo"/>
            <w:noProof/>
            <w:lang w:val="es-HN"/>
          </w:rPr>
          <w:t>6.4</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DESCRIPCIÓN Y DESARROLLO</w:t>
        </w:r>
        <w:r>
          <w:rPr>
            <w:noProof/>
            <w:webHidden/>
          </w:rPr>
          <w:tab/>
        </w:r>
        <w:r>
          <w:rPr>
            <w:noProof/>
            <w:webHidden/>
          </w:rPr>
          <w:fldChar w:fldCharType="begin"/>
        </w:r>
        <w:r>
          <w:rPr>
            <w:noProof/>
            <w:webHidden/>
          </w:rPr>
          <w:instrText xml:space="preserve"> PAGEREF _Toc158832997 \h </w:instrText>
        </w:r>
        <w:r>
          <w:rPr>
            <w:noProof/>
            <w:webHidden/>
          </w:rPr>
        </w:r>
        <w:r>
          <w:rPr>
            <w:noProof/>
            <w:webHidden/>
          </w:rPr>
          <w:fldChar w:fldCharType="separate"/>
        </w:r>
        <w:r w:rsidR="000F2D33">
          <w:rPr>
            <w:noProof/>
            <w:webHidden/>
          </w:rPr>
          <w:t>91</w:t>
        </w:r>
        <w:r>
          <w:rPr>
            <w:noProof/>
            <w:webHidden/>
          </w:rPr>
          <w:fldChar w:fldCharType="end"/>
        </w:r>
      </w:hyperlink>
    </w:p>
    <w:p w14:paraId="5EEC2E66" w14:textId="4B69914F" w:rsidR="001C0142" w:rsidRDefault="001C0142">
      <w:pPr>
        <w:pStyle w:val="TDC2"/>
        <w:tabs>
          <w:tab w:val="left" w:pos="1100"/>
          <w:tab w:val="right" w:leader="dot" w:pos="9350"/>
        </w:tabs>
        <w:rPr>
          <w:rFonts w:asciiTheme="minorHAnsi" w:eastAsiaTheme="minorEastAsia" w:hAnsiTheme="minorHAnsi"/>
          <w:noProof/>
          <w:kern w:val="2"/>
          <w:sz w:val="22"/>
          <w:lang w:val="es-HN" w:eastAsia="es-HN"/>
          <w14:ligatures w14:val="standardContextual"/>
        </w:rPr>
      </w:pPr>
      <w:hyperlink w:anchor="_Toc158832998" w:history="1">
        <w:r w:rsidRPr="00640C4B">
          <w:rPr>
            <w:rStyle w:val="Hipervnculo"/>
            <w:noProof/>
            <w:lang w:val="es-HN"/>
          </w:rPr>
          <w:t>6.4.1</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DESCRIPCIÓN</w:t>
        </w:r>
        <w:r>
          <w:rPr>
            <w:noProof/>
            <w:webHidden/>
          </w:rPr>
          <w:tab/>
        </w:r>
        <w:r>
          <w:rPr>
            <w:noProof/>
            <w:webHidden/>
          </w:rPr>
          <w:fldChar w:fldCharType="begin"/>
        </w:r>
        <w:r>
          <w:rPr>
            <w:noProof/>
            <w:webHidden/>
          </w:rPr>
          <w:instrText xml:space="preserve"> PAGEREF _Toc158832998 \h </w:instrText>
        </w:r>
        <w:r>
          <w:rPr>
            <w:noProof/>
            <w:webHidden/>
          </w:rPr>
        </w:r>
        <w:r>
          <w:rPr>
            <w:noProof/>
            <w:webHidden/>
          </w:rPr>
          <w:fldChar w:fldCharType="separate"/>
        </w:r>
        <w:r w:rsidR="000F2D33">
          <w:rPr>
            <w:noProof/>
            <w:webHidden/>
          </w:rPr>
          <w:t>91</w:t>
        </w:r>
        <w:r>
          <w:rPr>
            <w:noProof/>
            <w:webHidden/>
          </w:rPr>
          <w:fldChar w:fldCharType="end"/>
        </w:r>
      </w:hyperlink>
    </w:p>
    <w:p w14:paraId="25BCEF99" w14:textId="74F50899" w:rsidR="001C0142" w:rsidRDefault="001C0142">
      <w:pPr>
        <w:pStyle w:val="TDC2"/>
        <w:tabs>
          <w:tab w:val="left" w:pos="1100"/>
          <w:tab w:val="right" w:leader="dot" w:pos="9350"/>
        </w:tabs>
        <w:rPr>
          <w:rFonts w:asciiTheme="minorHAnsi" w:eastAsiaTheme="minorEastAsia" w:hAnsiTheme="minorHAnsi"/>
          <w:noProof/>
          <w:kern w:val="2"/>
          <w:sz w:val="22"/>
          <w:lang w:val="es-HN" w:eastAsia="es-HN"/>
          <w14:ligatures w14:val="standardContextual"/>
        </w:rPr>
      </w:pPr>
      <w:hyperlink w:anchor="_Toc158832999" w:history="1">
        <w:r w:rsidRPr="00640C4B">
          <w:rPr>
            <w:rStyle w:val="Hipervnculo"/>
            <w:noProof/>
            <w:lang w:val="es-HN"/>
          </w:rPr>
          <w:t>6.4.2</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DESAROLLO</w:t>
        </w:r>
        <w:r>
          <w:rPr>
            <w:noProof/>
            <w:webHidden/>
          </w:rPr>
          <w:tab/>
        </w:r>
        <w:r>
          <w:rPr>
            <w:noProof/>
            <w:webHidden/>
          </w:rPr>
          <w:fldChar w:fldCharType="begin"/>
        </w:r>
        <w:r>
          <w:rPr>
            <w:noProof/>
            <w:webHidden/>
          </w:rPr>
          <w:instrText xml:space="preserve"> PAGEREF _Toc158832999 \h </w:instrText>
        </w:r>
        <w:r>
          <w:rPr>
            <w:noProof/>
            <w:webHidden/>
          </w:rPr>
        </w:r>
        <w:r>
          <w:rPr>
            <w:noProof/>
            <w:webHidden/>
          </w:rPr>
          <w:fldChar w:fldCharType="separate"/>
        </w:r>
        <w:r w:rsidR="000F2D33">
          <w:rPr>
            <w:noProof/>
            <w:webHidden/>
          </w:rPr>
          <w:t>92</w:t>
        </w:r>
        <w:r>
          <w:rPr>
            <w:noProof/>
            <w:webHidden/>
          </w:rPr>
          <w:fldChar w:fldCharType="end"/>
        </w:r>
      </w:hyperlink>
    </w:p>
    <w:p w14:paraId="5C4093AD" w14:textId="0112E1F0"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3000" w:history="1">
        <w:r w:rsidRPr="00640C4B">
          <w:rPr>
            <w:rStyle w:val="Hipervnculo"/>
            <w:noProof/>
            <w:lang w:val="es-HN"/>
          </w:rPr>
          <w:t>6.4.2.1 COMPRENSIÓN DEL NEGOCIO</w:t>
        </w:r>
        <w:r>
          <w:rPr>
            <w:noProof/>
            <w:webHidden/>
          </w:rPr>
          <w:tab/>
        </w:r>
        <w:r>
          <w:rPr>
            <w:noProof/>
            <w:webHidden/>
          </w:rPr>
          <w:fldChar w:fldCharType="begin"/>
        </w:r>
        <w:r>
          <w:rPr>
            <w:noProof/>
            <w:webHidden/>
          </w:rPr>
          <w:instrText xml:space="preserve"> PAGEREF _Toc158833000 \h </w:instrText>
        </w:r>
        <w:r>
          <w:rPr>
            <w:noProof/>
            <w:webHidden/>
          </w:rPr>
        </w:r>
        <w:r>
          <w:rPr>
            <w:noProof/>
            <w:webHidden/>
          </w:rPr>
          <w:fldChar w:fldCharType="separate"/>
        </w:r>
        <w:r w:rsidR="000F2D33">
          <w:rPr>
            <w:noProof/>
            <w:webHidden/>
          </w:rPr>
          <w:t>92</w:t>
        </w:r>
        <w:r>
          <w:rPr>
            <w:noProof/>
            <w:webHidden/>
          </w:rPr>
          <w:fldChar w:fldCharType="end"/>
        </w:r>
      </w:hyperlink>
    </w:p>
    <w:p w14:paraId="346E3E8C" w14:textId="5CCEAD1E"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3001" w:history="1">
        <w:r w:rsidRPr="00640C4B">
          <w:rPr>
            <w:rStyle w:val="Hipervnculo"/>
            <w:noProof/>
            <w:lang w:val="es-HN"/>
          </w:rPr>
          <w:t>6.4.1.2 COMPRENSIÓN DEL DATOS</w:t>
        </w:r>
        <w:r>
          <w:rPr>
            <w:noProof/>
            <w:webHidden/>
          </w:rPr>
          <w:tab/>
        </w:r>
        <w:r>
          <w:rPr>
            <w:noProof/>
            <w:webHidden/>
          </w:rPr>
          <w:fldChar w:fldCharType="begin"/>
        </w:r>
        <w:r>
          <w:rPr>
            <w:noProof/>
            <w:webHidden/>
          </w:rPr>
          <w:instrText xml:space="preserve"> PAGEREF _Toc158833001 \h </w:instrText>
        </w:r>
        <w:r>
          <w:rPr>
            <w:noProof/>
            <w:webHidden/>
          </w:rPr>
        </w:r>
        <w:r>
          <w:rPr>
            <w:noProof/>
            <w:webHidden/>
          </w:rPr>
          <w:fldChar w:fldCharType="separate"/>
        </w:r>
        <w:r w:rsidR="000F2D33">
          <w:rPr>
            <w:noProof/>
            <w:webHidden/>
          </w:rPr>
          <w:t>92</w:t>
        </w:r>
        <w:r>
          <w:rPr>
            <w:noProof/>
            <w:webHidden/>
          </w:rPr>
          <w:fldChar w:fldCharType="end"/>
        </w:r>
      </w:hyperlink>
    </w:p>
    <w:p w14:paraId="04624D84" w14:textId="0DB26CBC" w:rsidR="001C0142" w:rsidRDefault="001C0142">
      <w:pPr>
        <w:pStyle w:val="TDC3"/>
        <w:rPr>
          <w:rFonts w:asciiTheme="minorHAnsi" w:eastAsiaTheme="minorEastAsia" w:hAnsiTheme="minorHAnsi"/>
          <w:kern w:val="2"/>
          <w:sz w:val="22"/>
          <w:lang w:eastAsia="es-HN"/>
          <w14:ligatures w14:val="standardContextual"/>
        </w:rPr>
      </w:pPr>
      <w:hyperlink w:anchor="_Toc158833002" w:history="1">
        <w:r w:rsidRPr="00640C4B">
          <w:rPr>
            <w:rStyle w:val="Hipervnculo"/>
          </w:rPr>
          <w:t>6.4.2.3 PREPARACIÓN DE LOS DATOS</w:t>
        </w:r>
        <w:r>
          <w:rPr>
            <w:webHidden/>
          </w:rPr>
          <w:tab/>
        </w:r>
        <w:r>
          <w:rPr>
            <w:webHidden/>
          </w:rPr>
          <w:fldChar w:fldCharType="begin"/>
        </w:r>
        <w:r>
          <w:rPr>
            <w:webHidden/>
          </w:rPr>
          <w:instrText xml:space="preserve"> PAGEREF _Toc158833002 \h </w:instrText>
        </w:r>
        <w:r>
          <w:rPr>
            <w:webHidden/>
          </w:rPr>
        </w:r>
        <w:r>
          <w:rPr>
            <w:webHidden/>
          </w:rPr>
          <w:fldChar w:fldCharType="separate"/>
        </w:r>
        <w:r w:rsidR="000F2D33">
          <w:rPr>
            <w:webHidden/>
          </w:rPr>
          <w:t>93</w:t>
        </w:r>
        <w:r>
          <w:rPr>
            <w:webHidden/>
          </w:rPr>
          <w:fldChar w:fldCharType="end"/>
        </w:r>
      </w:hyperlink>
    </w:p>
    <w:p w14:paraId="4A446D76" w14:textId="1C54658C"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3003" w:history="1">
        <w:r w:rsidRPr="00640C4B">
          <w:rPr>
            <w:rStyle w:val="Hipervnculo"/>
            <w:noProof/>
            <w:lang w:val="es-HN"/>
          </w:rPr>
          <w:t>6.4.2.4 MODELADO</w:t>
        </w:r>
        <w:r>
          <w:rPr>
            <w:noProof/>
            <w:webHidden/>
          </w:rPr>
          <w:tab/>
        </w:r>
        <w:r>
          <w:rPr>
            <w:noProof/>
            <w:webHidden/>
          </w:rPr>
          <w:fldChar w:fldCharType="begin"/>
        </w:r>
        <w:r>
          <w:rPr>
            <w:noProof/>
            <w:webHidden/>
          </w:rPr>
          <w:instrText xml:space="preserve"> PAGEREF _Toc158833003 \h </w:instrText>
        </w:r>
        <w:r>
          <w:rPr>
            <w:noProof/>
            <w:webHidden/>
          </w:rPr>
        </w:r>
        <w:r>
          <w:rPr>
            <w:noProof/>
            <w:webHidden/>
          </w:rPr>
          <w:fldChar w:fldCharType="separate"/>
        </w:r>
        <w:r w:rsidR="000F2D33">
          <w:rPr>
            <w:noProof/>
            <w:webHidden/>
          </w:rPr>
          <w:t>96</w:t>
        </w:r>
        <w:r>
          <w:rPr>
            <w:noProof/>
            <w:webHidden/>
          </w:rPr>
          <w:fldChar w:fldCharType="end"/>
        </w:r>
      </w:hyperlink>
    </w:p>
    <w:p w14:paraId="3E281DA9" w14:textId="612313B3"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3004" w:history="1">
        <w:r w:rsidRPr="00640C4B">
          <w:rPr>
            <w:rStyle w:val="Hipervnculo"/>
            <w:noProof/>
            <w:lang w:val="es-HN"/>
          </w:rPr>
          <w:t>6.4.2.5 DESPLIEGUE</w:t>
        </w:r>
        <w:r>
          <w:rPr>
            <w:noProof/>
            <w:webHidden/>
          </w:rPr>
          <w:tab/>
        </w:r>
        <w:r>
          <w:rPr>
            <w:noProof/>
            <w:webHidden/>
          </w:rPr>
          <w:fldChar w:fldCharType="begin"/>
        </w:r>
        <w:r>
          <w:rPr>
            <w:noProof/>
            <w:webHidden/>
          </w:rPr>
          <w:instrText xml:space="preserve"> PAGEREF _Toc158833004 \h </w:instrText>
        </w:r>
        <w:r>
          <w:rPr>
            <w:noProof/>
            <w:webHidden/>
          </w:rPr>
        </w:r>
        <w:r>
          <w:rPr>
            <w:noProof/>
            <w:webHidden/>
          </w:rPr>
          <w:fldChar w:fldCharType="separate"/>
        </w:r>
        <w:r w:rsidR="000F2D33">
          <w:rPr>
            <w:noProof/>
            <w:webHidden/>
          </w:rPr>
          <w:t>98</w:t>
        </w:r>
        <w:r>
          <w:rPr>
            <w:noProof/>
            <w:webHidden/>
          </w:rPr>
          <w:fldChar w:fldCharType="end"/>
        </w:r>
      </w:hyperlink>
    </w:p>
    <w:p w14:paraId="2406B569" w14:textId="37F1C0CC" w:rsidR="001C0142" w:rsidRDefault="001C0142">
      <w:pPr>
        <w:pStyle w:val="TDC4"/>
        <w:tabs>
          <w:tab w:val="right" w:leader="dot" w:pos="9350"/>
        </w:tabs>
        <w:rPr>
          <w:rFonts w:asciiTheme="minorHAnsi" w:eastAsiaTheme="minorEastAsia" w:hAnsiTheme="minorHAnsi"/>
          <w:noProof/>
          <w:kern w:val="2"/>
          <w:sz w:val="22"/>
          <w:lang w:val="es-HN" w:eastAsia="es-HN"/>
          <w14:ligatures w14:val="standardContextual"/>
        </w:rPr>
      </w:pPr>
      <w:hyperlink w:anchor="_Toc158833005" w:history="1">
        <w:r w:rsidRPr="00640C4B">
          <w:rPr>
            <w:rStyle w:val="Hipervnculo"/>
            <w:noProof/>
            <w:lang w:val="es-HN"/>
          </w:rPr>
          <w:t>6.4.2.6 RESULTADOS FINALES DEL MODELO APLICADO</w:t>
        </w:r>
        <w:r>
          <w:rPr>
            <w:noProof/>
            <w:webHidden/>
          </w:rPr>
          <w:tab/>
        </w:r>
        <w:r>
          <w:rPr>
            <w:noProof/>
            <w:webHidden/>
          </w:rPr>
          <w:fldChar w:fldCharType="begin"/>
        </w:r>
        <w:r>
          <w:rPr>
            <w:noProof/>
            <w:webHidden/>
          </w:rPr>
          <w:instrText xml:space="preserve"> PAGEREF _Toc158833005 \h </w:instrText>
        </w:r>
        <w:r>
          <w:rPr>
            <w:noProof/>
            <w:webHidden/>
          </w:rPr>
        </w:r>
        <w:r>
          <w:rPr>
            <w:noProof/>
            <w:webHidden/>
          </w:rPr>
          <w:fldChar w:fldCharType="separate"/>
        </w:r>
        <w:r w:rsidR="000F2D33">
          <w:rPr>
            <w:noProof/>
            <w:webHidden/>
          </w:rPr>
          <w:t>98</w:t>
        </w:r>
        <w:r>
          <w:rPr>
            <w:noProof/>
            <w:webHidden/>
          </w:rPr>
          <w:fldChar w:fldCharType="end"/>
        </w:r>
      </w:hyperlink>
    </w:p>
    <w:p w14:paraId="306A4EE4" w14:textId="11C52DD5"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3006" w:history="1">
        <w:r w:rsidRPr="00640C4B">
          <w:rPr>
            <w:rStyle w:val="Hipervnculo"/>
            <w:noProof/>
            <w:lang w:val="es-HN"/>
          </w:rPr>
          <w:t>6.5</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MEDIDAS DE CONTROL</w:t>
        </w:r>
        <w:r>
          <w:rPr>
            <w:noProof/>
            <w:webHidden/>
          </w:rPr>
          <w:tab/>
        </w:r>
        <w:r>
          <w:rPr>
            <w:noProof/>
            <w:webHidden/>
          </w:rPr>
          <w:fldChar w:fldCharType="begin"/>
        </w:r>
        <w:r>
          <w:rPr>
            <w:noProof/>
            <w:webHidden/>
          </w:rPr>
          <w:instrText xml:space="preserve"> PAGEREF _Toc158833006 \h </w:instrText>
        </w:r>
        <w:r>
          <w:rPr>
            <w:noProof/>
            <w:webHidden/>
          </w:rPr>
        </w:r>
        <w:r>
          <w:rPr>
            <w:noProof/>
            <w:webHidden/>
          </w:rPr>
          <w:fldChar w:fldCharType="separate"/>
        </w:r>
        <w:r w:rsidR="000F2D33">
          <w:rPr>
            <w:noProof/>
            <w:webHidden/>
          </w:rPr>
          <w:t>99</w:t>
        </w:r>
        <w:r>
          <w:rPr>
            <w:noProof/>
            <w:webHidden/>
          </w:rPr>
          <w:fldChar w:fldCharType="end"/>
        </w:r>
      </w:hyperlink>
    </w:p>
    <w:p w14:paraId="7961612F" w14:textId="36BD31BE"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3007" w:history="1">
        <w:r w:rsidRPr="00640C4B">
          <w:rPr>
            <w:rStyle w:val="Hipervnculo"/>
            <w:noProof/>
            <w:lang w:val="es-HN"/>
          </w:rPr>
          <w:t>6.6</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CRONOGRAMA DE IMPLEMENTACIÓN Y PRESUPUESTO</w:t>
        </w:r>
        <w:r>
          <w:rPr>
            <w:noProof/>
            <w:webHidden/>
          </w:rPr>
          <w:tab/>
        </w:r>
        <w:r>
          <w:rPr>
            <w:noProof/>
            <w:webHidden/>
          </w:rPr>
          <w:fldChar w:fldCharType="begin"/>
        </w:r>
        <w:r>
          <w:rPr>
            <w:noProof/>
            <w:webHidden/>
          </w:rPr>
          <w:instrText xml:space="preserve"> PAGEREF _Toc158833007 \h </w:instrText>
        </w:r>
        <w:r>
          <w:rPr>
            <w:noProof/>
            <w:webHidden/>
          </w:rPr>
        </w:r>
        <w:r>
          <w:rPr>
            <w:noProof/>
            <w:webHidden/>
          </w:rPr>
          <w:fldChar w:fldCharType="separate"/>
        </w:r>
        <w:r w:rsidR="000F2D33">
          <w:rPr>
            <w:noProof/>
            <w:webHidden/>
          </w:rPr>
          <w:t>101</w:t>
        </w:r>
        <w:r>
          <w:rPr>
            <w:noProof/>
            <w:webHidden/>
          </w:rPr>
          <w:fldChar w:fldCharType="end"/>
        </w:r>
      </w:hyperlink>
    </w:p>
    <w:p w14:paraId="27DA388B" w14:textId="5248F0A1" w:rsidR="001C0142" w:rsidRDefault="001C0142">
      <w:pPr>
        <w:pStyle w:val="TDC3"/>
        <w:rPr>
          <w:rFonts w:asciiTheme="minorHAnsi" w:eastAsiaTheme="minorEastAsia" w:hAnsiTheme="minorHAnsi"/>
          <w:kern w:val="2"/>
          <w:sz w:val="22"/>
          <w:lang w:eastAsia="es-HN"/>
          <w14:ligatures w14:val="standardContextual"/>
        </w:rPr>
      </w:pPr>
      <w:hyperlink w:anchor="_Toc158833008" w:history="1">
        <w:r w:rsidRPr="00640C4B">
          <w:rPr>
            <w:rStyle w:val="Hipervnculo"/>
          </w:rPr>
          <w:t>6.6.1 CRONOGRAMA DE ACTIVIDADES</w:t>
        </w:r>
        <w:r>
          <w:rPr>
            <w:webHidden/>
          </w:rPr>
          <w:tab/>
        </w:r>
        <w:r>
          <w:rPr>
            <w:webHidden/>
          </w:rPr>
          <w:fldChar w:fldCharType="begin"/>
        </w:r>
        <w:r>
          <w:rPr>
            <w:webHidden/>
          </w:rPr>
          <w:instrText xml:space="preserve"> PAGEREF _Toc158833008 \h </w:instrText>
        </w:r>
        <w:r>
          <w:rPr>
            <w:webHidden/>
          </w:rPr>
        </w:r>
        <w:r>
          <w:rPr>
            <w:webHidden/>
          </w:rPr>
          <w:fldChar w:fldCharType="separate"/>
        </w:r>
        <w:r w:rsidR="000F2D33">
          <w:rPr>
            <w:webHidden/>
          </w:rPr>
          <w:t>101</w:t>
        </w:r>
        <w:r>
          <w:rPr>
            <w:webHidden/>
          </w:rPr>
          <w:fldChar w:fldCharType="end"/>
        </w:r>
      </w:hyperlink>
    </w:p>
    <w:p w14:paraId="79B7F8B2" w14:textId="79692690" w:rsidR="001C0142" w:rsidRDefault="001C0142">
      <w:pPr>
        <w:pStyle w:val="TDC3"/>
        <w:rPr>
          <w:rFonts w:asciiTheme="minorHAnsi" w:eastAsiaTheme="minorEastAsia" w:hAnsiTheme="minorHAnsi"/>
          <w:kern w:val="2"/>
          <w:sz w:val="22"/>
          <w:lang w:eastAsia="es-HN"/>
          <w14:ligatures w14:val="standardContextual"/>
        </w:rPr>
      </w:pPr>
      <w:hyperlink w:anchor="_Toc158833009" w:history="1">
        <w:r w:rsidRPr="00640C4B">
          <w:rPr>
            <w:rStyle w:val="Hipervnculo"/>
          </w:rPr>
          <w:t>6.6.2 PRESUPUESTO</w:t>
        </w:r>
        <w:r>
          <w:rPr>
            <w:webHidden/>
          </w:rPr>
          <w:tab/>
        </w:r>
        <w:r>
          <w:rPr>
            <w:webHidden/>
          </w:rPr>
          <w:fldChar w:fldCharType="begin"/>
        </w:r>
        <w:r>
          <w:rPr>
            <w:webHidden/>
          </w:rPr>
          <w:instrText xml:space="preserve"> PAGEREF _Toc158833009 \h </w:instrText>
        </w:r>
        <w:r>
          <w:rPr>
            <w:webHidden/>
          </w:rPr>
        </w:r>
        <w:r>
          <w:rPr>
            <w:webHidden/>
          </w:rPr>
          <w:fldChar w:fldCharType="separate"/>
        </w:r>
        <w:r w:rsidR="000F2D33">
          <w:rPr>
            <w:webHidden/>
          </w:rPr>
          <w:t>102</w:t>
        </w:r>
        <w:r>
          <w:rPr>
            <w:webHidden/>
          </w:rPr>
          <w:fldChar w:fldCharType="end"/>
        </w:r>
      </w:hyperlink>
    </w:p>
    <w:p w14:paraId="21CCBA74" w14:textId="672874FE" w:rsidR="001C0142" w:rsidRDefault="001C0142">
      <w:pPr>
        <w:pStyle w:val="TDC2"/>
        <w:tabs>
          <w:tab w:val="left" w:pos="880"/>
          <w:tab w:val="right" w:leader="dot" w:pos="9350"/>
        </w:tabs>
        <w:rPr>
          <w:rFonts w:asciiTheme="minorHAnsi" w:eastAsiaTheme="minorEastAsia" w:hAnsiTheme="minorHAnsi"/>
          <w:noProof/>
          <w:kern w:val="2"/>
          <w:sz w:val="22"/>
          <w:lang w:val="es-HN" w:eastAsia="es-HN"/>
          <w14:ligatures w14:val="standardContextual"/>
        </w:rPr>
      </w:pPr>
      <w:hyperlink w:anchor="_Toc158833010" w:history="1">
        <w:r w:rsidRPr="00640C4B">
          <w:rPr>
            <w:rStyle w:val="Hipervnculo"/>
            <w:noProof/>
            <w:lang w:val="es-HN"/>
          </w:rPr>
          <w:t>6.7</w:t>
        </w:r>
        <w:r>
          <w:rPr>
            <w:rFonts w:asciiTheme="minorHAnsi" w:eastAsiaTheme="minorEastAsia" w:hAnsiTheme="minorHAnsi"/>
            <w:noProof/>
            <w:kern w:val="2"/>
            <w:sz w:val="22"/>
            <w:lang w:val="es-HN" w:eastAsia="es-HN"/>
            <w14:ligatures w14:val="standardContextual"/>
          </w:rPr>
          <w:tab/>
        </w:r>
        <w:r w:rsidRPr="00640C4B">
          <w:rPr>
            <w:rStyle w:val="Hipervnculo"/>
            <w:noProof/>
            <w:lang w:val="es-HN"/>
          </w:rPr>
          <w:t>CONCORDANCIA DE LOS SEGMENTOS DE LA TESIS CON LA PROPUESTA</w:t>
        </w:r>
        <w:r>
          <w:rPr>
            <w:noProof/>
            <w:webHidden/>
          </w:rPr>
          <w:tab/>
        </w:r>
        <w:r>
          <w:rPr>
            <w:noProof/>
            <w:webHidden/>
          </w:rPr>
          <w:fldChar w:fldCharType="begin"/>
        </w:r>
        <w:r>
          <w:rPr>
            <w:noProof/>
            <w:webHidden/>
          </w:rPr>
          <w:instrText xml:space="preserve"> PAGEREF _Toc158833010 \h </w:instrText>
        </w:r>
        <w:r>
          <w:rPr>
            <w:noProof/>
            <w:webHidden/>
          </w:rPr>
        </w:r>
        <w:r>
          <w:rPr>
            <w:noProof/>
            <w:webHidden/>
          </w:rPr>
          <w:fldChar w:fldCharType="separate"/>
        </w:r>
        <w:r w:rsidR="000F2D33">
          <w:rPr>
            <w:noProof/>
            <w:webHidden/>
          </w:rPr>
          <w:t>103</w:t>
        </w:r>
        <w:r>
          <w:rPr>
            <w:noProof/>
            <w:webHidden/>
          </w:rPr>
          <w:fldChar w:fldCharType="end"/>
        </w:r>
      </w:hyperlink>
    </w:p>
    <w:p w14:paraId="4619BC4C" w14:textId="751A900A" w:rsidR="001C0142" w:rsidRDefault="001C0142">
      <w:pPr>
        <w:pStyle w:val="TDC1"/>
        <w:tabs>
          <w:tab w:val="right" w:leader="dot" w:pos="9350"/>
        </w:tabs>
        <w:rPr>
          <w:rFonts w:asciiTheme="minorHAnsi" w:eastAsiaTheme="minorEastAsia" w:hAnsiTheme="minorHAnsi"/>
          <w:noProof/>
          <w:kern w:val="2"/>
          <w:sz w:val="22"/>
          <w:lang w:val="es-HN" w:eastAsia="es-HN"/>
          <w14:ligatures w14:val="standardContextual"/>
        </w:rPr>
      </w:pPr>
      <w:hyperlink w:anchor="_Toc158833011" w:history="1">
        <w:r w:rsidRPr="00640C4B">
          <w:rPr>
            <w:rStyle w:val="Hipervnculo"/>
            <w:noProof/>
          </w:rPr>
          <w:t>REFERENCIAS BIBLIOGRÁFICAS</w:t>
        </w:r>
        <w:r>
          <w:rPr>
            <w:noProof/>
            <w:webHidden/>
          </w:rPr>
          <w:tab/>
        </w:r>
        <w:r>
          <w:rPr>
            <w:noProof/>
            <w:webHidden/>
          </w:rPr>
          <w:fldChar w:fldCharType="begin"/>
        </w:r>
        <w:r>
          <w:rPr>
            <w:noProof/>
            <w:webHidden/>
          </w:rPr>
          <w:instrText xml:space="preserve"> PAGEREF _Toc158833011 \h </w:instrText>
        </w:r>
        <w:r>
          <w:rPr>
            <w:noProof/>
            <w:webHidden/>
          </w:rPr>
        </w:r>
        <w:r>
          <w:rPr>
            <w:noProof/>
            <w:webHidden/>
          </w:rPr>
          <w:fldChar w:fldCharType="separate"/>
        </w:r>
        <w:r w:rsidR="000F2D33">
          <w:rPr>
            <w:noProof/>
            <w:webHidden/>
          </w:rPr>
          <w:t>106</w:t>
        </w:r>
        <w:r>
          <w:rPr>
            <w:noProof/>
            <w:webHidden/>
          </w:rPr>
          <w:fldChar w:fldCharType="end"/>
        </w:r>
      </w:hyperlink>
    </w:p>
    <w:p w14:paraId="64598660" w14:textId="11EF53AA" w:rsidR="001C0142" w:rsidRDefault="001C0142">
      <w:pPr>
        <w:pStyle w:val="TDC1"/>
        <w:tabs>
          <w:tab w:val="right" w:leader="dot" w:pos="9350"/>
        </w:tabs>
        <w:rPr>
          <w:rFonts w:asciiTheme="minorHAnsi" w:eastAsiaTheme="minorEastAsia" w:hAnsiTheme="minorHAnsi"/>
          <w:noProof/>
          <w:kern w:val="2"/>
          <w:sz w:val="22"/>
          <w:lang w:val="es-HN" w:eastAsia="es-HN"/>
          <w14:ligatures w14:val="standardContextual"/>
        </w:rPr>
      </w:pPr>
      <w:hyperlink w:anchor="_Toc158833012" w:history="1">
        <w:r w:rsidRPr="00640C4B">
          <w:rPr>
            <w:rStyle w:val="Hipervnculo"/>
            <w:noProof/>
          </w:rPr>
          <w:t>ANEXOS</w:t>
        </w:r>
        <w:r>
          <w:rPr>
            <w:noProof/>
            <w:webHidden/>
          </w:rPr>
          <w:tab/>
        </w:r>
        <w:r>
          <w:rPr>
            <w:noProof/>
            <w:webHidden/>
          </w:rPr>
          <w:fldChar w:fldCharType="begin"/>
        </w:r>
        <w:r>
          <w:rPr>
            <w:noProof/>
            <w:webHidden/>
          </w:rPr>
          <w:instrText xml:space="preserve"> PAGEREF _Toc158833012 \h </w:instrText>
        </w:r>
        <w:r>
          <w:rPr>
            <w:noProof/>
            <w:webHidden/>
          </w:rPr>
        </w:r>
        <w:r>
          <w:rPr>
            <w:noProof/>
            <w:webHidden/>
          </w:rPr>
          <w:fldChar w:fldCharType="separate"/>
        </w:r>
        <w:r w:rsidR="000F2D33">
          <w:rPr>
            <w:noProof/>
            <w:webHidden/>
          </w:rPr>
          <w:t>108</w:t>
        </w:r>
        <w:r>
          <w:rPr>
            <w:noProof/>
            <w:webHidden/>
          </w:rPr>
          <w:fldChar w:fldCharType="end"/>
        </w:r>
      </w:hyperlink>
    </w:p>
    <w:p w14:paraId="5984F7C0" w14:textId="57D0D0F0" w:rsidR="001C0142" w:rsidRDefault="001C0142">
      <w:pPr>
        <w:pStyle w:val="TDC2"/>
        <w:tabs>
          <w:tab w:val="right" w:leader="dot" w:pos="9350"/>
        </w:tabs>
        <w:rPr>
          <w:rFonts w:asciiTheme="minorHAnsi" w:eastAsiaTheme="minorEastAsia" w:hAnsiTheme="minorHAnsi"/>
          <w:noProof/>
          <w:kern w:val="2"/>
          <w:sz w:val="22"/>
          <w:lang w:val="es-HN" w:eastAsia="es-HN"/>
          <w14:ligatures w14:val="standardContextual"/>
        </w:rPr>
      </w:pPr>
      <w:hyperlink w:anchor="_Toc158833013" w:history="1">
        <w:r w:rsidRPr="00640C4B">
          <w:rPr>
            <w:rStyle w:val="Hipervnculo"/>
            <w:noProof/>
          </w:rPr>
          <w:t>Anexo 4</w:t>
        </w:r>
        <w:r>
          <w:rPr>
            <w:noProof/>
            <w:webHidden/>
          </w:rPr>
          <w:tab/>
        </w:r>
        <w:r>
          <w:rPr>
            <w:noProof/>
            <w:webHidden/>
          </w:rPr>
          <w:fldChar w:fldCharType="begin"/>
        </w:r>
        <w:r>
          <w:rPr>
            <w:noProof/>
            <w:webHidden/>
          </w:rPr>
          <w:instrText xml:space="preserve"> PAGEREF _Toc158833013 \h </w:instrText>
        </w:r>
        <w:r>
          <w:rPr>
            <w:noProof/>
            <w:webHidden/>
          </w:rPr>
        </w:r>
        <w:r>
          <w:rPr>
            <w:noProof/>
            <w:webHidden/>
          </w:rPr>
          <w:fldChar w:fldCharType="separate"/>
        </w:r>
        <w:r w:rsidR="000F2D33">
          <w:rPr>
            <w:noProof/>
            <w:webHidden/>
          </w:rPr>
          <w:t>109</w:t>
        </w:r>
        <w:r>
          <w:rPr>
            <w:noProof/>
            <w:webHidden/>
          </w:rPr>
          <w:fldChar w:fldCharType="end"/>
        </w:r>
      </w:hyperlink>
    </w:p>
    <w:p w14:paraId="5D2169A6" w14:textId="091666EA" w:rsidR="001C0142" w:rsidRDefault="001C0142">
      <w:pPr>
        <w:pStyle w:val="TDC2"/>
        <w:tabs>
          <w:tab w:val="right" w:leader="dot" w:pos="9350"/>
        </w:tabs>
        <w:rPr>
          <w:rFonts w:asciiTheme="minorHAnsi" w:eastAsiaTheme="minorEastAsia" w:hAnsiTheme="minorHAnsi"/>
          <w:noProof/>
          <w:kern w:val="2"/>
          <w:sz w:val="22"/>
          <w:lang w:val="es-HN" w:eastAsia="es-HN"/>
          <w14:ligatures w14:val="standardContextual"/>
        </w:rPr>
      </w:pPr>
      <w:hyperlink w:anchor="_Toc158833014" w:history="1">
        <w:r w:rsidRPr="00640C4B">
          <w:rPr>
            <w:rStyle w:val="Hipervnculo"/>
            <w:noProof/>
          </w:rPr>
          <w:t>Anexo 5</w:t>
        </w:r>
        <w:r>
          <w:rPr>
            <w:noProof/>
            <w:webHidden/>
          </w:rPr>
          <w:tab/>
        </w:r>
        <w:r>
          <w:rPr>
            <w:noProof/>
            <w:webHidden/>
          </w:rPr>
          <w:fldChar w:fldCharType="begin"/>
        </w:r>
        <w:r>
          <w:rPr>
            <w:noProof/>
            <w:webHidden/>
          </w:rPr>
          <w:instrText xml:space="preserve"> PAGEREF _Toc158833014 \h </w:instrText>
        </w:r>
        <w:r>
          <w:rPr>
            <w:noProof/>
            <w:webHidden/>
          </w:rPr>
        </w:r>
        <w:r>
          <w:rPr>
            <w:noProof/>
            <w:webHidden/>
          </w:rPr>
          <w:fldChar w:fldCharType="separate"/>
        </w:r>
        <w:r w:rsidR="000F2D33">
          <w:rPr>
            <w:noProof/>
            <w:webHidden/>
          </w:rPr>
          <w:t>109</w:t>
        </w:r>
        <w:r>
          <w:rPr>
            <w:noProof/>
            <w:webHidden/>
          </w:rPr>
          <w:fldChar w:fldCharType="end"/>
        </w:r>
      </w:hyperlink>
    </w:p>
    <w:p w14:paraId="6B81B822" w14:textId="65DEEA88" w:rsidR="003244E4" w:rsidRDefault="003F60B4" w:rsidP="003244E4">
      <w:pPr>
        <w:pStyle w:val="TextoPrincipal"/>
        <w:ind w:firstLine="0"/>
      </w:pPr>
      <w:r>
        <w:fldChar w:fldCharType="end"/>
      </w:r>
      <w:r w:rsidR="003244E4">
        <w:br w:type="page"/>
      </w:r>
    </w:p>
    <w:p w14:paraId="2D18F9D2" w14:textId="7D4D53F1" w:rsidR="00E64CDA" w:rsidRDefault="00E64CDA" w:rsidP="00E64CDA">
      <w:pPr>
        <w:pStyle w:val="Ttulo1"/>
      </w:pPr>
      <w:bookmarkStart w:id="14" w:name="_Toc158832887"/>
      <w:r>
        <w:lastRenderedPageBreak/>
        <w:t>ÍNDICE DE TABLAS</w:t>
      </w:r>
      <w:bookmarkEnd w:id="14"/>
    </w:p>
    <w:p w14:paraId="65D12E6B" w14:textId="3B805640" w:rsidR="001C0142" w:rsidRPr="001C0142" w:rsidRDefault="00FC6AF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r w:rsidRPr="001C0142">
        <w:rPr>
          <w:rFonts w:ascii="Times New Roman" w:hAnsi="Times New Roman" w:cs="Times New Roman"/>
        </w:rPr>
        <w:fldChar w:fldCharType="begin"/>
      </w:r>
      <w:r w:rsidRPr="001C0142">
        <w:rPr>
          <w:rFonts w:ascii="Times New Roman" w:hAnsi="Times New Roman" w:cs="Times New Roman"/>
        </w:rPr>
        <w:instrText xml:space="preserve"> TOC \h \z \c "Tabla" </w:instrText>
      </w:r>
      <w:r w:rsidRPr="001C0142">
        <w:rPr>
          <w:rFonts w:ascii="Times New Roman" w:hAnsi="Times New Roman" w:cs="Times New Roman"/>
        </w:rPr>
        <w:fldChar w:fldCharType="separate"/>
      </w:r>
      <w:hyperlink w:anchor="_Toc158833015" w:history="1">
        <w:r w:rsidR="001C0142" w:rsidRPr="001C0142">
          <w:rPr>
            <w:rStyle w:val="Hipervnculo"/>
            <w:rFonts w:ascii="Times New Roman" w:hAnsi="Times New Roman" w:cs="Times New Roman"/>
            <w:noProof/>
          </w:rPr>
          <w:t xml:space="preserve">Tabla 1. </w:t>
        </w:r>
        <w:r w:rsidR="001C0142" w:rsidRPr="001C0142">
          <w:rPr>
            <w:rStyle w:val="Hipervnculo"/>
            <w:rFonts w:ascii="Times New Roman" w:hAnsi="Times New Roman" w:cs="Times New Roman"/>
            <w:noProof/>
            <w:lang w:val="es-HN"/>
          </w:rPr>
          <w:t>Matriz</w:t>
        </w:r>
        <w:r w:rsidR="001C0142" w:rsidRPr="001C0142">
          <w:rPr>
            <w:rStyle w:val="Hipervnculo"/>
            <w:rFonts w:ascii="Times New Roman" w:hAnsi="Times New Roman" w:cs="Times New Roman"/>
            <w:noProof/>
          </w:rPr>
          <w:t xml:space="preserve"> </w:t>
        </w:r>
        <w:r w:rsidR="001C0142" w:rsidRPr="001C0142">
          <w:rPr>
            <w:rStyle w:val="Hipervnculo"/>
            <w:rFonts w:ascii="Times New Roman" w:hAnsi="Times New Roman" w:cs="Times New Roman"/>
            <w:noProof/>
            <w:lang w:val="es-HN"/>
          </w:rPr>
          <w:t>Metodológica</w:t>
        </w:r>
        <w:r w:rsidR="001C0142" w:rsidRPr="001C0142">
          <w:rPr>
            <w:rFonts w:ascii="Times New Roman" w:hAnsi="Times New Roman" w:cs="Times New Roman"/>
            <w:noProof/>
            <w:webHidden/>
          </w:rPr>
          <w:tab/>
        </w:r>
        <w:r w:rsidR="001C0142" w:rsidRPr="001C0142">
          <w:rPr>
            <w:rFonts w:ascii="Times New Roman" w:hAnsi="Times New Roman" w:cs="Times New Roman"/>
            <w:noProof/>
            <w:webHidden/>
          </w:rPr>
          <w:fldChar w:fldCharType="begin"/>
        </w:r>
        <w:r w:rsidR="001C0142" w:rsidRPr="001C0142">
          <w:rPr>
            <w:rFonts w:ascii="Times New Roman" w:hAnsi="Times New Roman" w:cs="Times New Roman"/>
            <w:noProof/>
            <w:webHidden/>
          </w:rPr>
          <w:instrText xml:space="preserve"> PAGEREF _Toc158833015 \h </w:instrText>
        </w:r>
        <w:r w:rsidR="001C0142" w:rsidRPr="001C0142">
          <w:rPr>
            <w:rFonts w:ascii="Times New Roman" w:hAnsi="Times New Roman" w:cs="Times New Roman"/>
            <w:noProof/>
            <w:webHidden/>
          </w:rPr>
        </w:r>
        <w:r w:rsidR="001C0142" w:rsidRPr="001C0142">
          <w:rPr>
            <w:rFonts w:ascii="Times New Roman" w:hAnsi="Times New Roman" w:cs="Times New Roman"/>
            <w:noProof/>
            <w:webHidden/>
          </w:rPr>
          <w:fldChar w:fldCharType="separate"/>
        </w:r>
        <w:r w:rsidR="000F2D33">
          <w:rPr>
            <w:rFonts w:ascii="Times New Roman" w:hAnsi="Times New Roman" w:cs="Times New Roman"/>
            <w:noProof/>
            <w:webHidden/>
          </w:rPr>
          <w:t>17</w:t>
        </w:r>
        <w:r w:rsidR="001C0142" w:rsidRPr="001C0142">
          <w:rPr>
            <w:rFonts w:ascii="Times New Roman" w:hAnsi="Times New Roman" w:cs="Times New Roman"/>
            <w:noProof/>
            <w:webHidden/>
          </w:rPr>
          <w:fldChar w:fldCharType="end"/>
        </w:r>
      </w:hyperlink>
    </w:p>
    <w:p w14:paraId="24EEB6AF" w14:textId="669B29E8"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16" w:history="1">
        <w:r w:rsidRPr="001C0142">
          <w:rPr>
            <w:rStyle w:val="Hipervnculo"/>
            <w:rFonts w:ascii="Times New Roman" w:hAnsi="Times New Roman" w:cs="Times New Roman"/>
            <w:noProof/>
          </w:rPr>
          <w:t xml:space="preserve">Tabla 2. Tabla de </w:t>
        </w:r>
        <w:r w:rsidRPr="001C0142">
          <w:rPr>
            <w:rStyle w:val="Hipervnculo"/>
            <w:rFonts w:ascii="Times New Roman" w:hAnsi="Times New Roman" w:cs="Times New Roman"/>
            <w:noProof/>
            <w:lang w:val="es-HN"/>
          </w:rPr>
          <w:t>Operacionalización</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_Toc158833016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19</w:t>
        </w:r>
        <w:r w:rsidRPr="001C0142">
          <w:rPr>
            <w:rFonts w:ascii="Times New Roman" w:hAnsi="Times New Roman" w:cs="Times New Roman"/>
            <w:noProof/>
            <w:webHidden/>
          </w:rPr>
          <w:fldChar w:fldCharType="end"/>
        </w:r>
      </w:hyperlink>
    </w:p>
    <w:p w14:paraId="74E31C0E" w14:textId="44C6E172"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17" w:history="1">
        <w:r w:rsidRPr="001C0142">
          <w:rPr>
            <w:rStyle w:val="Hipervnculo"/>
            <w:rFonts w:ascii="Times New Roman" w:hAnsi="Times New Roman" w:cs="Times New Roman"/>
            <w:noProof/>
            <w:lang w:val="es-HN"/>
          </w:rPr>
          <w:t>Tabla 3. Resumen estadístico sobre la cuenta Total Activo</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_Toc158833017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24</w:t>
        </w:r>
        <w:r w:rsidRPr="001C0142">
          <w:rPr>
            <w:rFonts w:ascii="Times New Roman" w:hAnsi="Times New Roman" w:cs="Times New Roman"/>
            <w:noProof/>
            <w:webHidden/>
          </w:rPr>
          <w:fldChar w:fldCharType="end"/>
        </w:r>
      </w:hyperlink>
    </w:p>
    <w:p w14:paraId="47B8460A" w14:textId="19E7C8F6"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18" w:history="1">
        <w:r w:rsidRPr="001C0142">
          <w:rPr>
            <w:rStyle w:val="Hipervnculo"/>
            <w:rFonts w:ascii="Times New Roman" w:hAnsi="Times New Roman" w:cs="Times New Roman"/>
            <w:noProof/>
            <w:lang w:val="es-HN"/>
          </w:rPr>
          <w:t>Tabla 4. Resultados Cuenta Total Activo Banco Ficohsa</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_Toc158833018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25</w:t>
        </w:r>
        <w:r w:rsidRPr="001C0142">
          <w:rPr>
            <w:rFonts w:ascii="Times New Roman" w:hAnsi="Times New Roman" w:cs="Times New Roman"/>
            <w:noProof/>
            <w:webHidden/>
          </w:rPr>
          <w:fldChar w:fldCharType="end"/>
        </w:r>
      </w:hyperlink>
    </w:p>
    <w:p w14:paraId="0363B857" w14:textId="05830486"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19" w:history="1">
        <w:r w:rsidRPr="001C0142">
          <w:rPr>
            <w:rStyle w:val="Hipervnculo"/>
            <w:rFonts w:ascii="Times New Roman" w:hAnsi="Times New Roman" w:cs="Times New Roman"/>
            <w:noProof/>
            <w:lang w:val="es-HN"/>
          </w:rPr>
          <w:t>Tabla 5. Tabla Factores Estacionales Banco Ficohsa</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_Toc158833019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27</w:t>
        </w:r>
        <w:r w:rsidRPr="001C0142">
          <w:rPr>
            <w:rFonts w:ascii="Times New Roman" w:hAnsi="Times New Roman" w:cs="Times New Roman"/>
            <w:noProof/>
            <w:webHidden/>
          </w:rPr>
          <w:fldChar w:fldCharType="end"/>
        </w:r>
      </w:hyperlink>
    </w:p>
    <w:p w14:paraId="23A398C1" w14:textId="5D669D3C"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20" w:history="1">
        <w:r w:rsidRPr="001C0142">
          <w:rPr>
            <w:rStyle w:val="Hipervnculo"/>
            <w:rFonts w:ascii="Times New Roman" w:hAnsi="Times New Roman" w:cs="Times New Roman"/>
            <w:noProof/>
            <w:lang w:val="es-HN"/>
          </w:rPr>
          <w:t>Tabla 6. Resultados Cuenta Total Activo Banco Atlántida</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_Toc158833020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28</w:t>
        </w:r>
        <w:r w:rsidRPr="001C0142">
          <w:rPr>
            <w:rFonts w:ascii="Times New Roman" w:hAnsi="Times New Roman" w:cs="Times New Roman"/>
            <w:noProof/>
            <w:webHidden/>
          </w:rPr>
          <w:fldChar w:fldCharType="end"/>
        </w:r>
      </w:hyperlink>
    </w:p>
    <w:p w14:paraId="5627F1F6" w14:textId="6F5826C2"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21" w:history="1">
        <w:r w:rsidRPr="001C0142">
          <w:rPr>
            <w:rStyle w:val="Hipervnculo"/>
            <w:rFonts w:ascii="Times New Roman" w:hAnsi="Times New Roman" w:cs="Times New Roman"/>
            <w:noProof/>
            <w:lang w:val="es-HN"/>
          </w:rPr>
          <w:t>Tabla 7. Tabla Factores Estacionales Banco Atlántida</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_Toc158833021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30</w:t>
        </w:r>
        <w:r w:rsidRPr="001C0142">
          <w:rPr>
            <w:rFonts w:ascii="Times New Roman" w:hAnsi="Times New Roman" w:cs="Times New Roman"/>
            <w:noProof/>
            <w:webHidden/>
          </w:rPr>
          <w:fldChar w:fldCharType="end"/>
        </w:r>
      </w:hyperlink>
    </w:p>
    <w:p w14:paraId="557A6001" w14:textId="0EBBEEDD"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22" w:history="1">
        <w:r w:rsidRPr="001C0142">
          <w:rPr>
            <w:rStyle w:val="Hipervnculo"/>
            <w:rFonts w:ascii="Times New Roman" w:hAnsi="Times New Roman" w:cs="Times New Roman"/>
            <w:noProof/>
            <w:lang w:val="es-HN"/>
          </w:rPr>
          <w:t>Tabla 8. Resultados Cuenta Total Activo BAC Credomatic</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_Toc158833022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31</w:t>
        </w:r>
        <w:r w:rsidRPr="001C0142">
          <w:rPr>
            <w:rFonts w:ascii="Times New Roman" w:hAnsi="Times New Roman" w:cs="Times New Roman"/>
            <w:noProof/>
            <w:webHidden/>
          </w:rPr>
          <w:fldChar w:fldCharType="end"/>
        </w:r>
      </w:hyperlink>
    </w:p>
    <w:p w14:paraId="52C1E6F2" w14:textId="29F37732"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23" w:history="1">
        <w:r w:rsidRPr="001C0142">
          <w:rPr>
            <w:rStyle w:val="Hipervnculo"/>
            <w:rFonts w:ascii="Times New Roman" w:hAnsi="Times New Roman" w:cs="Times New Roman"/>
            <w:noProof/>
            <w:lang w:val="es-HN"/>
          </w:rPr>
          <w:t>Tabla 9. Tabla Factores Estaciones BAC Credomatic</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_Toc158833023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33</w:t>
        </w:r>
        <w:r w:rsidRPr="001C0142">
          <w:rPr>
            <w:rFonts w:ascii="Times New Roman" w:hAnsi="Times New Roman" w:cs="Times New Roman"/>
            <w:noProof/>
            <w:webHidden/>
          </w:rPr>
          <w:fldChar w:fldCharType="end"/>
        </w:r>
      </w:hyperlink>
    </w:p>
    <w:p w14:paraId="73C5B0EC" w14:textId="6AFAE7C5"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24" w:history="1">
        <w:r w:rsidRPr="001C0142">
          <w:rPr>
            <w:rStyle w:val="Hipervnculo"/>
            <w:rFonts w:ascii="Times New Roman" w:hAnsi="Times New Roman" w:cs="Times New Roman"/>
            <w:noProof/>
            <w:lang w:val="es-HN"/>
          </w:rPr>
          <w:t>Tabla 10. Resultados Cuenta Total Activo Banco Occidente</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_Toc158833024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34</w:t>
        </w:r>
        <w:r w:rsidRPr="001C0142">
          <w:rPr>
            <w:rFonts w:ascii="Times New Roman" w:hAnsi="Times New Roman" w:cs="Times New Roman"/>
            <w:noProof/>
            <w:webHidden/>
          </w:rPr>
          <w:fldChar w:fldCharType="end"/>
        </w:r>
      </w:hyperlink>
    </w:p>
    <w:p w14:paraId="022133DE" w14:textId="5CE812B1"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25" w:history="1">
        <w:r w:rsidRPr="001C0142">
          <w:rPr>
            <w:rStyle w:val="Hipervnculo"/>
            <w:rFonts w:ascii="Times New Roman" w:hAnsi="Times New Roman" w:cs="Times New Roman"/>
            <w:noProof/>
            <w:lang w:val="es-HN"/>
          </w:rPr>
          <w:t>Tabla 11. Tabla Factores Estacionales Banco Occidente</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_Toc158833025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36</w:t>
        </w:r>
        <w:r w:rsidRPr="001C0142">
          <w:rPr>
            <w:rFonts w:ascii="Times New Roman" w:hAnsi="Times New Roman" w:cs="Times New Roman"/>
            <w:noProof/>
            <w:webHidden/>
          </w:rPr>
          <w:fldChar w:fldCharType="end"/>
        </w:r>
      </w:hyperlink>
    </w:p>
    <w:p w14:paraId="4ECF6EF0" w14:textId="09B52F80"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26" w:history="1">
        <w:r w:rsidRPr="001C0142">
          <w:rPr>
            <w:rStyle w:val="Hipervnculo"/>
            <w:rFonts w:ascii="Times New Roman" w:hAnsi="Times New Roman" w:cs="Times New Roman"/>
            <w:noProof/>
            <w:lang w:val="es-HN"/>
          </w:rPr>
          <w:t>Tabla 12. Resultados Cuenta Total Activo Banco Banpais</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_Toc158833026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37</w:t>
        </w:r>
        <w:r w:rsidRPr="001C0142">
          <w:rPr>
            <w:rFonts w:ascii="Times New Roman" w:hAnsi="Times New Roman" w:cs="Times New Roman"/>
            <w:noProof/>
            <w:webHidden/>
          </w:rPr>
          <w:fldChar w:fldCharType="end"/>
        </w:r>
      </w:hyperlink>
    </w:p>
    <w:p w14:paraId="06DFDC3D" w14:textId="2386DEFD"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27" w:history="1">
        <w:r w:rsidRPr="001C0142">
          <w:rPr>
            <w:rStyle w:val="Hipervnculo"/>
            <w:rFonts w:ascii="Times New Roman" w:hAnsi="Times New Roman" w:cs="Times New Roman"/>
            <w:noProof/>
            <w:lang w:val="es-HN"/>
          </w:rPr>
          <w:t>Tabla 13. Tabla Factores Estacionales Banco Banpais</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_Toc158833027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39</w:t>
        </w:r>
        <w:r w:rsidRPr="001C0142">
          <w:rPr>
            <w:rFonts w:ascii="Times New Roman" w:hAnsi="Times New Roman" w:cs="Times New Roman"/>
            <w:noProof/>
            <w:webHidden/>
          </w:rPr>
          <w:fldChar w:fldCharType="end"/>
        </w:r>
      </w:hyperlink>
    </w:p>
    <w:p w14:paraId="5510BB9E" w14:textId="1A99877D"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28" w:history="1">
        <w:r w:rsidRPr="001C0142">
          <w:rPr>
            <w:rStyle w:val="Hipervnculo"/>
            <w:rFonts w:ascii="Times New Roman" w:hAnsi="Times New Roman" w:cs="Times New Roman"/>
            <w:noProof/>
            <w:lang w:val="es-HN"/>
          </w:rPr>
          <w:t>Tabla 14. Resultados Cuenta Total Activo Banco Davivienda</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_Toc158833028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40</w:t>
        </w:r>
        <w:r w:rsidRPr="001C0142">
          <w:rPr>
            <w:rFonts w:ascii="Times New Roman" w:hAnsi="Times New Roman" w:cs="Times New Roman"/>
            <w:noProof/>
            <w:webHidden/>
          </w:rPr>
          <w:fldChar w:fldCharType="end"/>
        </w:r>
      </w:hyperlink>
    </w:p>
    <w:p w14:paraId="7DFA83B9" w14:textId="1881F8D5"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29" w:history="1">
        <w:r w:rsidRPr="001C0142">
          <w:rPr>
            <w:rStyle w:val="Hipervnculo"/>
            <w:rFonts w:ascii="Times New Roman" w:hAnsi="Times New Roman" w:cs="Times New Roman"/>
            <w:noProof/>
            <w:lang w:val="es-HN"/>
          </w:rPr>
          <w:t>Tabla 15. Tabla Factores Estacionales Banco Davivienda</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_Toc158833029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42</w:t>
        </w:r>
        <w:r w:rsidRPr="001C0142">
          <w:rPr>
            <w:rFonts w:ascii="Times New Roman" w:hAnsi="Times New Roman" w:cs="Times New Roman"/>
            <w:noProof/>
            <w:webHidden/>
          </w:rPr>
          <w:fldChar w:fldCharType="end"/>
        </w:r>
      </w:hyperlink>
    </w:p>
    <w:p w14:paraId="0E9C3C8F" w14:textId="5522D3E9"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30" w:history="1">
        <w:r w:rsidRPr="001C0142">
          <w:rPr>
            <w:rStyle w:val="Hipervnculo"/>
            <w:rFonts w:ascii="Times New Roman" w:hAnsi="Times New Roman" w:cs="Times New Roman"/>
            <w:noProof/>
            <w:lang w:val="es-HN"/>
          </w:rPr>
          <w:t>Tabla 16. Resultados Cuenta Total Activo LAFISe</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_Toc158833030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43</w:t>
        </w:r>
        <w:r w:rsidRPr="001C0142">
          <w:rPr>
            <w:rFonts w:ascii="Times New Roman" w:hAnsi="Times New Roman" w:cs="Times New Roman"/>
            <w:noProof/>
            <w:webHidden/>
          </w:rPr>
          <w:fldChar w:fldCharType="end"/>
        </w:r>
      </w:hyperlink>
    </w:p>
    <w:p w14:paraId="1ACBE03D" w14:textId="0D402AC4"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31" w:history="1">
        <w:r w:rsidRPr="001C0142">
          <w:rPr>
            <w:rStyle w:val="Hipervnculo"/>
            <w:rFonts w:ascii="Times New Roman" w:hAnsi="Times New Roman" w:cs="Times New Roman"/>
            <w:noProof/>
            <w:lang w:val="es-HN"/>
          </w:rPr>
          <w:t>Tabla 17. Tabla Factores Estacionales Banco LAFISE</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_Toc158833031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45</w:t>
        </w:r>
        <w:r w:rsidRPr="001C0142">
          <w:rPr>
            <w:rFonts w:ascii="Times New Roman" w:hAnsi="Times New Roman" w:cs="Times New Roman"/>
            <w:noProof/>
            <w:webHidden/>
          </w:rPr>
          <w:fldChar w:fldCharType="end"/>
        </w:r>
      </w:hyperlink>
    </w:p>
    <w:p w14:paraId="1A665709" w14:textId="5583FD1D"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32" w:history="1">
        <w:r w:rsidRPr="001C0142">
          <w:rPr>
            <w:rStyle w:val="Hipervnculo"/>
            <w:rFonts w:ascii="Times New Roman" w:hAnsi="Times New Roman" w:cs="Times New Roman"/>
            <w:noProof/>
            <w:lang w:val="es-HN"/>
          </w:rPr>
          <w:t>Tabla 18. Resultado Cuenta Total Activo Banco Banrural</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_Toc158833032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46</w:t>
        </w:r>
        <w:r w:rsidRPr="001C0142">
          <w:rPr>
            <w:rFonts w:ascii="Times New Roman" w:hAnsi="Times New Roman" w:cs="Times New Roman"/>
            <w:noProof/>
            <w:webHidden/>
          </w:rPr>
          <w:fldChar w:fldCharType="end"/>
        </w:r>
      </w:hyperlink>
    </w:p>
    <w:p w14:paraId="6325A3B3" w14:textId="586D3552"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33" w:history="1">
        <w:r w:rsidRPr="001C0142">
          <w:rPr>
            <w:rStyle w:val="Hipervnculo"/>
            <w:rFonts w:ascii="Times New Roman" w:hAnsi="Times New Roman" w:cs="Times New Roman"/>
            <w:noProof/>
            <w:lang w:val="es-HN"/>
          </w:rPr>
          <w:t>Tabla 19. Tabla Factores Estacionales Banco Banrural</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_Toc158833033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48</w:t>
        </w:r>
        <w:r w:rsidRPr="001C0142">
          <w:rPr>
            <w:rFonts w:ascii="Times New Roman" w:hAnsi="Times New Roman" w:cs="Times New Roman"/>
            <w:noProof/>
            <w:webHidden/>
          </w:rPr>
          <w:fldChar w:fldCharType="end"/>
        </w:r>
      </w:hyperlink>
    </w:p>
    <w:p w14:paraId="3605E30B" w14:textId="48553AC7"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34" w:history="1">
        <w:r w:rsidRPr="001C0142">
          <w:rPr>
            <w:rStyle w:val="Hipervnculo"/>
            <w:rFonts w:ascii="Times New Roman" w:hAnsi="Times New Roman" w:cs="Times New Roman"/>
            <w:noProof/>
            <w:lang w:val="es-HN"/>
          </w:rPr>
          <w:t>Tabla 20. Resultados Cuenta Total Activo City Bank</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_Toc158833034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49</w:t>
        </w:r>
        <w:r w:rsidRPr="001C0142">
          <w:rPr>
            <w:rFonts w:ascii="Times New Roman" w:hAnsi="Times New Roman" w:cs="Times New Roman"/>
            <w:noProof/>
            <w:webHidden/>
          </w:rPr>
          <w:fldChar w:fldCharType="end"/>
        </w:r>
      </w:hyperlink>
    </w:p>
    <w:p w14:paraId="1AE3EEBF" w14:textId="4EF04C54"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35" w:history="1">
        <w:r w:rsidRPr="001C0142">
          <w:rPr>
            <w:rStyle w:val="Hipervnculo"/>
            <w:rFonts w:ascii="Times New Roman" w:hAnsi="Times New Roman" w:cs="Times New Roman"/>
            <w:noProof/>
            <w:lang w:val="es-HN"/>
          </w:rPr>
          <w:t>Tabla 21. Tabla Factores Estacionales City Bank</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_Toc158833035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51</w:t>
        </w:r>
        <w:r w:rsidRPr="001C0142">
          <w:rPr>
            <w:rFonts w:ascii="Times New Roman" w:hAnsi="Times New Roman" w:cs="Times New Roman"/>
            <w:noProof/>
            <w:webHidden/>
          </w:rPr>
          <w:fldChar w:fldCharType="end"/>
        </w:r>
      </w:hyperlink>
    </w:p>
    <w:p w14:paraId="354ACF62" w14:textId="52B3FA3A"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36" w:history="1">
        <w:r w:rsidRPr="001C0142">
          <w:rPr>
            <w:rStyle w:val="Hipervnculo"/>
            <w:rFonts w:ascii="Times New Roman" w:hAnsi="Times New Roman" w:cs="Times New Roman"/>
            <w:noProof/>
            <w:lang w:val="es-HN"/>
          </w:rPr>
          <w:t>Tabla 22. Resultados Cuenta Total Activo Bancafe</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_Toc158833036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52</w:t>
        </w:r>
        <w:r w:rsidRPr="001C0142">
          <w:rPr>
            <w:rFonts w:ascii="Times New Roman" w:hAnsi="Times New Roman" w:cs="Times New Roman"/>
            <w:noProof/>
            <w:webHidden/>
          </w:rPr>
          <w:fldChar w:fldCharType="end"/>
        </w:r>
      </w:hyperlink>
    </w:p>
    <w:p w14:paraId="1202ACB5" w14:textId="7B1514A8"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37" w:history="1">
        <w:r w:rsidRPr="001C0142">
          <w:rPr>
            <w:rStyle w:val="Hipervnculo"/>
            <w:rFonts w:ascii="Times New Roman" w:hAnsi="Times New Roman" w:cs="Times New Roman"/>
            <w:noProof/>
            <w:lang w:val="es-HN"/>
          </w:rPr>
          <w:t>Tabla 23. Tabla Factores Estacionales Bancafe</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_Toc158833037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54</w:t>
        </w:r>
        <w:r w:rsidRPr="001C0142">
          <w:rPr>
            <w:rFonts w:ascii="Times New Roman" w:hAnsi="Times New Roman" w:cs="Times New Roman"/>
            <w:noProof/>
            <w:webHidden/>
          </w:rPr>
          <w:fldChar w:fldCharType="end"/>
        </w:r>
      </w:hyperlink>
    </w:p>
    <w:p w14:paraId="0BA867E2" w14:textId="3FFEB30C"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38" w:history="1">
        <w:r w:rsidRPr="001C0142">
          <w:rPr>
            <w:rStyle w:val="Hipervnculo"/>
            <w:rFonts w:ascii="Times New Roman" w:hAnsi="Times New Roman" w:cs="Times New Roman"/>
            <w:noProof/>
            <w:lang w:val="es-HN"/>
          </w:rPr>
          <w:t>Tabla 24. Resultados Cuenta Total Activo Banco Promerica</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_Toc158833038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55</w:t>
        </w:r>
        <w:r w:rsidRPr="001C0142">
          <w:rPr>
            <w:rFonts w:ascii="Times New Roman" w:hAnsi="Times New Roman" w:cs="Times New Roman"/>
            <w:noProof/>
            <w:webHidden/>
          </w:rPr>
          <w:fldChar w:fldCharType="end"/>
        </w:r>
      </w:hyperlink>
    </w:p>
    <w:p w14:paraId="56A6118E" w14:textId="71631840"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39" w:history="1">
        <w:r w:rsidRPr="001C0142">
          <w:rPr>
            <w:rStyle w:val="Hipervnculo"/>
            <w:rFonts w:ascii="Times New Roman" w:hAnsi="Times New Roman" w:cs="Times New Roman"/>
            <w:noProof/>
            <w:lang w:val="es-HN"/>
          </w:rPr>
          <w:t>Tabla 25. Tabla Factores Estacionales Banco Promerica</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_Toc158833039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57</w:t>
        </w:r>
        <w:r w:rsidRPr="001C0142">
          <w:rPr>
            <w:rFonts w:ascii="Times New Roman" w:hAnsi="Times New Roman" w:cs="Times New Roman"/>
            <w:noProof/>
            <w:webHidden/>
          </w:rPr>
          <w:fldChar w:fldCharType="end"/>
        </w:r>
      </w:hyperlink>
    </w:p>
    <w:p w14:paraId="3BFC673A" w14:textId="616E877A"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40" w:history="1">
        <w:r w:rsidRPr="001C0142">
          <w:rPr>
            <w:rStyle w:val="Hipervnculo"/>
            <w:rFonts w:ascii="Times New Roman" w:hAnsi="Times New Roman" w:cs="Times New Roman"/>
            <w:noProof/>
            <w:lang w:val="es-HN"/>
          </w:rPr>
          <w:t>Tabla 26. Resultado Cuenta Total Activo Banco Ficensa</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_Toc158833040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58</w:t>
        </w:r>
        <w:r w:rsidRPr="001C0142">
          <w:rPr>
            <w:rFonts w:ascii="Times New Roman" w:hAnsi="Times New Roman" w:cs="Times New Roman"/>
            <w:noProof/>
            <w:webHidden/>
          </w:rPr>
          <w:fldChar w:fldCharType="end"/>
        </w:r>
      </w:hyperlink>
    </w:p>
    <w:p w14:paraId="5D10F276" w14:textId="6842EB1F"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41" w:history="1">
        <w:r w:rsidRPr="001C0142">
          <w:rPr>
            <w:rStyle w:val="Hipervnculo"/>
            <w:rFonts w:ascii="Times New Roman" w:hAnsi="Times New Roman" w:cs="Times New Roman"/>
            <w:noProof/>
            <w:lang w:val="es-HN"/>
          </w:rPr>
          <w:t>Tabla 27. Tabla Factores Estacionales Banco Ficensa</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_Toc158833041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60</w:t>
        </w:r>
        <w:r w:rsidRPr="001C0142">
          <w:rPr>
            <w:rFonts w:ascii="Times New Roman" w:hAnsi="Times New Roman" w:cs="Times New Roman"/>
            <w:noProof/>
            <w:webHidden/>
          </w:rPr>
          <w:fldChar w:fldCharType="end"/>
        </w:r>
      </w:hyperlink>
    </w:p>
    <w:p w14:paraId="6E328343" w14:textId="2590F79D"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42" w:history="1">
        <w:r w:rsidRPr="001C0142">
          <w:rPr>
            <w:rStyle w:val="Hipervnculo"/>
            <w:rFonts w:ascii="Times New Roman" w:hAnsi="Times New Roman" w:cs="Times New Roman"/>
            <w:noProof/>
            <w:lang w:val="es-HN"/>
          </w:rPr>
          <w:t>Tabla 28. Resultados Cuenta Total Activo Banco Popular</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_Toc158833042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61</w:t>
        </w:r>
        <w:r w:rsidRPr="001C0142">
          <w:rPr>
            <w:rFonts w:ascii="Times New Roman" w:hAnsi="Times New Roman" w:cs="Times New Roman"/>
            <w:noProof/>
            <w:webHidden/>
          </w:rPr>
          <w:fldChar w:fldCharType="end"/>
        </w:r>
      </w:hyperlink>
    </w:p>
    <w:p w14:paraId="22E29ED9" w14:textId="2AE0BCE9"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43" w:history="1">
        <w:r w:rsidRPr="001C0142">
          <w:rPr>
            <w:rStyle w:val="Hipervnculo"/>
            <w:rFonts w:ascii="Times New Roman" w:hAnsi="Times New Roman" w:cs="Times New Roman"/>
            <w:noProof/>
            <w:lang w:val="es-HN"/>
          </w:rPr>
          <w:t>Tabla 29. Tabla de Factores Estacionales Banco Popular</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_Toc158833043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63</w:t>
        </w:r>
        <w:r w:rsidRPr="001C0142">
          <w:rPr>
            <w:rFonts w:ascii="Times New Roman" w:hAnsi="Times New Roman" w:cs="Times New Roman"/>
            <w:noProof/>
            <w:webHidden/>
          </w:rPr>
          <w:fldChar w:fldCharType="end"/>
        </w:r>
      </w:hyperlink>
    </w:p>
    <w:p w14:paraId="6AF4A7E5" w14:textId="6BE275F1"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44" w:history="1">
        <w:r w:rsidRPr="001C0142">
          <w:rPr>
            <w:rStyle w:val="Hipervnculo"/>
            <w:rFonts w:ascii="Times New Roman" w:hAnsi="Times New Roman" w:cs="Times New Roman"/>
            <w:noProof/>
            <w:lang w:val="es-HN"/>
          </w:rPr>
          <w:t>Tabla 30. Resultados Cuenta Total Activo Banco de los Trabajadores</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_Toc158833044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64</w:t>
        </w:r>
        <w:r w:rsidRPr="001C0142">
          <w:rPr>
            <w:rFonts w:ascii="Times New Roman" w:hAnsi="Times New Roman" w:cs="Times New Roman"/>
            <w:noProof/>
            <w:webHidden/>
          </w:rPr>
          <w:fldChar w:fldCharType="end"/>
        </w:r>
      </w:hyperlink>
    </w:p>
    <w:p w14:paraId="46D9FDD1" w14:textId="72B84F50"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45" w:history="1">
        <w:r w:rsidRPr="001C0142">
          <w:rPr>
            <w:rStyle w:val="Hipervnculo"/>
            <w:rFonts w:ascii="Times New Roman" w:hAnsi="Times New Roman" w:cs="Times New Roman"/>
            <w:noProof/>
            <w:lang w:val="es-HN"/>
          </w:rPr>
          <w:t>Tabla 31. Tabla Factores Estacionales Banco de los Trabajadores</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_Toc158833045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66</w:t>
        </w:r>
        <w:r w:rsidRPr="001C0142">
          <w:rPr>
            <w:rFonts w:ascii="Times New Roman" w:hAnsi="Times New Roman" w:cs="Times New Roman"/>
            <w:noProof/>
            <w:webHidden/>
          </w:rPr>
          <w:fldChar w:fldCharType="end"/>
        </w:r>
      </w:hyperlink>
    </w:p>
    <w:p w14:paraId="33EB1E0F" w14:textId="3A864348"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46" w:history="1">
        <w:r w:rsidRPr="001C0142">
          <w:rPr>
            <w:rStyle w:val="Hipervnculo"/>
            <w:rFonts w:ascii="Times New Roman" w:hAnsi="Times New Roman" w:cs="Times New Roman"/>
            <w:noProof/>
            <w:lang w:val="es-HN"/>
          </w:rPr>
          <w:t>Tabla 32. Resultado Cuenta Total Activo Banco Azteca</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_Toc158833046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67</w:t>
        </w:r>
        <w:r w:rsidRPr="001C0142">
          <w:rPr>
            <w:rFonts w:ascii="Times New Roman" w:hAnsi="Times New Roman" w:cs="Times New Roman"/>
            <w:noProof/>
            <w:webHidden/>
          </w:rPr>
          <w:fldChar w:fldCharType="end"/>
        </w:r>
      </w:hyperlink>
    </w:p>
    <w:p w14:paraId="5DECE4D6" w14:textId="03FF8445"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47" w:history="1">
        <w:r w:rsidRPr="001C0142">
          <w:rPr>
            <w:rStyle w:val="Hipervnculo"/>
            <w:rFonts w:ascii="Times New Roman" w:hAnsi="Times New Roman" w:cs="Times New Roman"/>
            <w:noProof/>
            <w:lang w:val="es-HN"/>
          </w:rPr>
          <w:t>Tabla 33. Tabla Factores Estacionales Banco Azteca</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_Toc158833047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69</w:t>
        </w:r>
        <w:r w:rsidRPr="001C0142">
          <w:rPr>
            <w:rFonts w:ascii="Times New Roman" w:hAnsi="Times New Roman" w:cs="Times New Roman"/>
            <w:noProof/>
            <w:webHidden/>
          </w:rPr>
          <w:fldChar w:fldCharType="end"/>
        </w:r>
      </w:hyperlink>
    </w:p>
    <w:p w14:paraId="6413D934" w14:textId="238D3AF8"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48" w:history="1">
        <w:r w:rsidRPr="001C0142">
          <w:rPr>
            <w:rStyle w:val="Hipervnculo"/>
            <w:rFonts w:ascii="Times New Roman" w:hAnsi="Times New Roman" w:cs="Times New Roman"/>
            <w:noProof/>
            <w:lang w:val="es-HN"/>
          </w:rPr>
          <w:t>Tabla 34. Métricas de Evaluación</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_Toc158833048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71</w:t>
        </w:r>
        <w:r w:rsidRPr="001C0142">
          <w:rPr>
            <w:rFonts w:ascii="Times New Roman" w:hAnsi="Times New Roman" w:cs="Times New Roman"/>
            <w:noProof/>
            <w:webHidden/>
          </w:rPr>
          <w:fldChar w:fldCharType="end"/>
        </w:r>
      </w:hyperlink>
    </w:p>
    <w:p w14:paraId="68809C92" w14:textId="5ACD5727"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49" w:history="1">
        <w:r w:rsidRPr="001C0142">
          <w:rPr>
            <w:rStyle w:val="Hipervnculo"/>
            <w:rFonts w:ascii="Times New Roman" w:hAnsi="Times New Roman" w:cs="Times New Roman"/>
            <w:noProof/>
            <w:lang w:val="es-HN"/>
          </w:rPr>
          <w:t>Tabla 35. Tabla Comparativa de resultados predictivos Banco de Ene a Sep Ficohsa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_Toc158833049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72</w:t>
        </w:r>
        <w:r w:rsidRPr="001C0142">
          <w:rPr>
            <w:rFonts w:ascii="Times New Roman" w:hAnsi="Times New Roman" w:cs="Times New Roman"/>
            <w:noProof/>
            <w:webHidden/>
          </w:rPr>
          <w:fldChar w:fldCharType="end"/>
        </w:r>
      </w:hyperlink>
    </w:p>
    <w:p w14:paraId="29037078" w14:textId="068F8231"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50" w:history="1">
        <w:r w:rsidRPr="001C0142">
          <w:rPr>
            <w:rStyle w:val="Hipervnculo"/>
            <w:rFonts w:ascii="Times New Roman" w:hAnsi="Times New Roman" w:cs="Times New Roman"/>
            <w:noProof/>
            <w:lang w:val="es-HN"/>
          </w:rPr>
          <w:t>Tabla 36. Tabla Comparativa de resultados predictivos Banco Atlántida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_Toc158833050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73</w:t>
        </w:r>
        <w:r w:rsidRPr="001C0142">
          <w:rPr>
            <w:rFonts w:ascii="Times New Roman" w:hAnsi="Times New Roman" w:cs="Times New Roman"/>
            <w:noProof/>
            <w:webHidden/>
          </w:rPr>
          <w:fldChar w:fldCharType="end"/>
        </w:r>
      </w:hyperlink>
    </w:p>
    <w:p w14:paraId="03FE86DC" w14:textId="04CAADE6"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51" w:history="1">
        <w:r w:rsidRPr="001C0142">
          <w:rPr>
            <w:rStyle w:val="Hipervnculo"/>
            <w:rFonts w:ascii="Times New Roman" w:hAnsi="Times New Roman" w:cs="Times New Roman"/>
            <w:noProof/>
            <w:lang w:val="es-HN"/>
          </w:rPr>
          <w:t>Tabla 37. Tabla Comparativa de resultados predictivos BAC Credomatic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_Toc158833051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74</w:t>
        </w:r>
        <w:r w:rsidRPr="001C0142">
          <w:rPr>
            <w:rFonts w:ascii="Times New Roman" w:hAnsi="Times New Roman" w:cs="Times New Roman"/>
            <w:noProof/>
            <w:webHidden/>
          </w:rPr>
          <w:fldChar w:fldCharType="end"/>
        </w:r>
      </w:hyperlink>
    </w:p>
    <w:p w14:paraId="5688628A" w14:textId="71009483"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52" w:history="1">
        <w:r w:rsidRPr="001C0142">
          <w:rPr>
            <w:rStyle w:val="Hipervnculo"/>
            <w:rFonts w:ascii="Times New Roman" w:hAnsi="Times New Roman" w:cs="Times New Roman"/>
            <w:noProof/>
            <w:lang w:val="es-HN"/>
          </w:rPr>
          <w:t>Tabla 38. Tabla Comparativa de resultados predictivos Banco Occidente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_Toc158833052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75</w:t>
        </w:r>
        <w:r w:rsidRPr="001C0142">
          <w:rPr>
            <w:rFonts w:ascii="Times New Roman" w:hAnsi="Times New Roman" w:cs="Times New Roman"/>
            <w:noProof/>
            <w:webHidden/>
          </w:rPr>
          <w:fldChar w:fldCharType="end"/>
        </w:r>
      </w:hyperlink>
    </w:p>
    <w:p w14:paraId="49391FF3" w14:textId="5C03A3C6"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53" w:history="1">
        <w:r w:rsidRPr="001C0142">
          <w:rPr>
            <w:rStyle w:val="Hipervnculo"/>
            <w:rFonts w:ascii="Times New Roman" w:hAnsi="Times New Roman" w:cs="Times New Roman"/>
            <w:noProof/>
            <w:lang w:val="es-HN"/>
          </w:rPr>
          <w:t>Tabla 39. Tabla Comparativa de resultados predictivos Banco Banpais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_Toc158833053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76</w:t>
        </w:r>
        <w:r w:rsidRPr="001C0142">
          <w:rPr>
            <w:rFonts w:ascii="Times New Roman" w:hAnsi="Times New Roman" w:cs="Times New Roman"/>
            <w:noProof/>
            <w:webHidden/>
          </w:rPr>
          <w:fldChar w:fldCharType="end"/>
        </w:r>
      </w:hyperlink>
    </w:p>
    <w:p w14:paraId="2F8B829F" w14:textId="570226EA"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54" w:history="1">
        <w:r w:rsidRPr="001C0142">
          <w:rPr>
            <w:rStyle w:val="Hipervnculo"/>
            <w:rFonts w:ascii="Times New Roman" w:hAnsi="Times New Roman" w:cs="Times New Roman"/>
            <w:noProof/>
            <w:lang w:val="es-HN"/>
          </w:rPr>
          <w:t>Tabla 40. Tabla Comparativa de resultados predictivos Banco Davivienda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_Toc158833054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77</w:t>
        </w:r>
        <w:r w:rsidRPr="001C0142">
          <w:rPr>
            <w:rFonts w:ascii="Times New Roman" w:hAnsi="Times New Roman" w:cs="Times New Roman"/>
            <w:noProof/>
            <w:webHidden/>
          </w:rPr>
          <w:fldChar w:fldCharType="end"/>
        </w:r>
      </w:hyperlink>
    </w:p>
    <w:p w14:paraId="161EE355" w14:textId="5BB86FDA"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55" w:history="1">
        <w:r w:rsidRPr="001C0142">
          <w:rPr>
            <w:rStyle w:val="Hipervnculo"/>
            <w:rFonts w:ascii="Times New Roman" w:hAnsi="Times New Roman" w:cs="Times New Roman"/>
            <w:noProof/>
            <w:lang w:val="es-HN"/>
          </w:rPr>
          <w:t>Tabla 41. Tabla Comparativa de resultados predictivos Banco LAFISE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_Toc158833055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78</w:t>
        </w:r>
        <w:r w:rsidRPr="001C0142">
          <w:rPr>
            <w:rFonts w:ascii="Times New Roman" w:hAnsi="Times New Roman" w:cs="Times New Roman"/>
            <w:noProof/>
            <w:webHidden/>
          </w:rPr>
          <w:fldChar w:fldCharType="end"/>
        </w:r>
      </w:hyperlink>
    </w:p>
    <w:p w14:paraId="3A03F7FD" w14:textId="3E229FE5"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56" w:history="1">
        <w:r w:rsidRPr="001C0142">
          <w:rPr>
            <w:rStyle w:val="Hipervnculo"/>
            <w:rFonts w:ascii="Times New Roman" w:hAnsi="Times New Roman" w:cs="Times New Roman"/>
            <w:noProof/>
            <w:lang w:val="es-HN"/>
          </w:rPr>
          <w:t>Tabla 42. Tabla Comparativa de resultados predictivos Banco Banrural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_Toc158833056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79</w:t>
        </w:r>
        <w:r w:rsidRPr="001C0142">
          <w:rPr>
            <w:rFonts w:ascii="Times New Roman" w:hAnsi="Times New Roman" w:cs="Times New Roman"/>
            <w:noProof/>
            <w:webHidden/>
          </w:rPr>
          <w:fldChar w:fldCharType="end"/>
        </w:r>
      </w:hyperlink>
    </w:p>
    <w:p w14:paraId="454D8305" w14:textId="746F62B9"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57" w:history="1">
        <w:r w:rsidRPr="001C0142">
          <w:rPr>
            <w:rStyle w:val="Hipervnculo"/>
            <w:rFonts w:ascii="Times New Roman" w:hAnsi="Times New Roman" w:cs="Times New Roman"/>
            <w:noProof/>
            <w:lang w:val="es-HN"/>
          </w:rPr>
          <w:t>Tabla 43. Tabla Comparativa de resultados predictivos Banco City Bank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_Toc158833057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80</w:t>
        </w:r>
        <w:r w:rsidRPr="001C0142">
          <w:rPr>
            <w:rFonts w:ascii="Times New Roman" w:hAnsi="Times New Roman" w:cs="Times New Roman"/>
            <w:noProof/>
            <w:webHidden/>
          </w:rPr>
          <w:fldChar w:fldCharType="end"/>
        </w:r>
      </w:hyperlink>
    </w:p>
    <w:p w14:paraId="49A8360D" w14:textId="47C46522"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58" w:history="1">
        <w:r w:rsidRPr="001C0142">
          <w:rPr>
            <w:rStyle w:val="Hipervnculo"/>
            <w:rFonts w:ascii="Times New Roman" w:hAnsi="Times New Roman" w:cs="Times New Roman"/>
            <w:noProof/>
            <w:lang w:val="es-HN"/>
          </w:rPr>
          <w:t>Tabla 44. Tabla Comparativa de resultados predictivos Banco Bancafe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_Toc158833058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81</w:t>
        </w:r>
        <w:r w:rsidRPr="001C0142">
          <w:rPr>
            <w:rFonts w:ascii="Times New Roman" w:hAnsi="Times New Roman" w:cs="Times New Roman"/>
            <w:noProof/>
            <w:webHidden/>
          </w:rPr>
          <w:fldChar w:fldCharType="end"/>
        </w:r>
      </w:hyperlink>
    </w:p>
    <w:p w14:paraId="552E6564" w14:textId="4C076EF5"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59" w:history="1">
        <w:r w:rsidRPr="001C0142">
          <w:rPr>
            <w:rStyle w:val="Hipervnculo"/>
            <w:rFonts w:ascii="Times New Roman" w:hAnsi="Times New Roman" w:cs="Times New Roman"/>
            <w:noProof/>
            <w:lang w:val="es-HN"/>
          </w:rPr>
          <w:t>Tabla 45. Tabla Comparativa de resultados predictivos Banco Promerica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_Toc158833059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82</w:t>
        </w:r>
        <w:r w:rsidRPr="001C0142">
          <w:rPr>
            <w:rFonts w:ascii="Times New Roman" w:hAnsi="Times New Roman" w:cs="Times New Roman"/>
            <w:noProof/>
            <w:webHidden/>
          </w:rPr>
          <w:fldChar w:fldCharType="end"/>
        </w:r>
      </w:hyperlink>
    </w:p>
    <w:p w14:paraId="6FF490E8" w14:textId="17B69CDA"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60" w:history="1">
        <w:r w:rsidRPr="001C0142">
          <w:rPr>
            <w:rStyle w:val="Hipervnculo"/>
            <w:rFonts w:ascii="Times New Roman" w:hAnsi="Times New Roman" w:cs="Times New Roman"/>
            <w:noProof/>
            <w:lang w:val="es-HN"/>
          </w:rPr>
          <w:t>Tabla 46. Tabla Comparativa de resultados predictivos Banco FICENSA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_Toc158833060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84</w:t>
        </w:r>
        <w:r w:rsidRPr="001C0142">
          <w:rPr>
            <w:rFonts w:ascii="Times New Roman" w:hAnsi="Times New Roman" w:cs="Times New Roman"/>
            <w:noProof/>
            <w:webHidden/>
          </w:rPr>
          <w:fldChar w:fldCharType="end"/>
        </w:r>
      </w:hyperlink>
    </w:p>
    <w:p w14:paraId="1467FD7C" w14:textId="09A3BFDA"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61" w:history="1">
        <w:r w:rsidRPr="001C0142">
          <w:rPr>
            <w:rStyle w:val="Hipervnculo"/>
            <w:rFonts w:ascii="Times New Roman" w:hAnsi="Times New Roman" w:cs="Times New Roman"/>
            <w:noProof/>
            <w:lang w:val="es-HN"/>
          </w:rPr>
          <w:t>Tabla 47. Tabla Comparativa de resultados predictivos Banco Popular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_Toc158833061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85</w:t>
        </w:r>
        <w:r w:rsidRPr="001C0142">
          <w:rPr>
            <w:rFonts w:ascii="Times New Roman" w:hAnsi="Times New Roman" w:cs="Times New Roman"/>
            <w:noProof/>
            <w:webHidden/>
          </w:rPr>
          <w:fldChar w:fldCharType="end"/>
        </w:r>
      </w:hyperlink>
    </w:p>
    <w:p w14:paraId="7474326B" w14:textId="2B86080A"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62" w:history="1">
        <w:r w:rsidRPr="001C0142">
          <w:rPr>
            <w:rStyle w:val="Hipervnculo"/>
            <w:rFonts w:ascii="Times New Roman" w:hAnsi="Times New Roman" w:cs="Times New Roman"/>
            <w:noProof/>
            <w:lang w:val="es-HN"/>
          </w:rPr>
          <w:t>Tabla 48. Tabla Comparativa de resultados predictivos Banco Trabajadores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_Toc158833062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86</w:t>
        </w:r>
        <w:r w:rsidRPr="001C0142">
          <w:rPr>
            <w:rFonts w:ascii="Times New Roman" w:hAnsi="Times New Roman" w:cs="Times New Roman"/>
            <w:noProof/>
            <w:webHidden/>
          </w:rPr>
          <w:fldChar w:fldCharType="end"/>
        </w:r>
      </w:hyperlink>
    </w:p>
    <w:p w14:paraId="28BF31CD" w14:textId="26CCA65C"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63" w:history="1">
        <w:r w:rsidRPr="001C0142">
          <w:rPr>
            <w:rStyle w:val="Hipervnculo"/>
            <w:rFonts w:ascii="Times New Roman" w:hAnsi="Times New Roman" w:cs="Times New Roman"/>
            <w:noProof/>
            <w:lang w:val="es-HN"/>
          </w:rPr>
          <w:t>Tabla 49. Tabla Comparativa de resultados predictivos Banco Azteca de Ene a Sep 2023</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_Toc158833063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87</w:t>
        </w:r>
        <w:r w:rsidRPr="001C0142">
          <w:rPr>
            <w:rFonts w:ascii="Times New Roman" w:hAnsi="Times New Roman" w:cs="Times New Roman"/>
            <w:noProof/>
            <w:webHidden/>
          </w:rPr>
          <w:fldChar w:fldCharType="end"/>
        </w:r>
      </w:hyperlink>
    </w:p>
    <w:p w14:paraId="49E653EC" w14:textId="49A668E6"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64" w:history="1">
        <w:r w:rsidRPr="001C0142">
          <w:rPr>
            <w:rStyle w:val="Hipervnculo"/>
            <w:rFonts w:ascii="Times New Roman" w:hAnsi="Times New Roman" w:cs="Times New Roman"/>
            <w:noProof/>
          </w:rPr>
          <w:t>Tabla 50. Diccionario de Datos</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_Toc158833064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92</w:t>
        </w:r>
        <w:r w:rsidRPr="001C0142">
          <w:rPr>
            <w:rFonts w:ascii="Times New Roman" w:hAnsi="Times New Roman" w:cs="Times New Roman"/>
            <w:noProof/>
            <w:webHidden/>
          </w:rPr>
          <w:fldChar w:fldCharType="end"/>
        </w:r>
      </w:hyperlink>
    </w:p>
    <w:p w14:paraId="242E6565" w14:textId="481285BE"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65" w:history="1">
        <w:r w:rsidRPr="001C0142">
          <w:rPr>
            <w:rStyle w:val="Hipervnculo"/>
            <w:rFonts w:ascii="Times New Roman" w:hAnsi="Times New Roman" w:cs="Times New Roman"/>
            <w:noProof/>
            <w:lang w:val="es-HN"/>
          </w:rPr>
          <w:t>Tabla 51. Tabla sobre resultados predictivos para los meses de octubre, noviembre y diciembre 2032</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_Toc158833065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99</w:t>
        </w:r>
        <w:r w:rsidRPr="001C0142">
          <w:rPr>
            <w:rFonts w:ascii="Times New Roman" w:hAnsi="Times New Roman" w:cs="Times New Roman"/>
            <w:noProof/>
            <w:webHidden/>
          </w:rPr>
          <w:fldChar w:fldCharType="end"/>
        </w:r>
      </w:hyperlink>
    </w:p>
    <w:p w14:paraId="22F4934F" w14:textId="18FB6841"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66" w:history="1">
        <w:r w:rsidRPr="001C0142">
          <w:rPr>
            <w:rStyle w:val="Hipervnculo"/>
            <w:rFonts w:ascii="Times New Roman" w:hAnsi="Times New Roman" w:cs="Times New Roman"/>
            <w:noProof/>
            <w:lang w:val="es-HN"/>
          </w:rPr>
          <w:t>Tabla 52. Cronograma con detalle de actividades y costos</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_Toc158833066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101</w:t>
        </w:r>
        <w:r w:rsidRPr="001C0142">
          <w:rPr>
            <w:rFonts w:ascii="Times New Roman" w:hAnsi="Times New Roman" w:cs="Times New Roman"/>
            <w:noProof/>
            <w:webHidden/>
          </w:rPr>
          <w:fldChar w:fldCharType="end"/>
        </w:r>
      </w:hyperlink>
    </w:p>
    <w:p w14:paraId="1BC3F958" w14:textId="1885F4E4"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67" w:history="1">
        <w:r w:rsidRPr="001C0142">
          <w:rPr>
            <w:rStyle w:val="Hipervnculo"/>
            <w:rFonts w:ascii="Times New Roman" w:hAnsi="Times New Roman" w:cs="Times New Roman"/>
            <w:noProof/>
            <w:lang w:val="es-HN"/>
          </w:rPr>
          <w:t>Tabla 53. Presupuesto Total del Proyecto</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_Toc158833067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102</w:t>
        </w:r>
        <w:r w:rsidRPr="001C0142">
          <w:rPr>
            <w:rFonts w:ascii="Times New Roman" w:hAnsi="Times New Roman" w:cs="Times New Roman"/>
            <w:noProof/>
            <w:webHidden/>
          </w:rPr>
          <w:fldChar w:fldCharType="end"/>
        </w:r>
      </w:hyperlink>
    </w:p>
    <w:p w14:paraId="48416EEC" w14:textId="25941748" w:rsidR="001C0142" w:rsidRPr="001C0142" w:rsidRDefault="001C0142" w:rsidP="001C0142">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833068" w:history="1">
        <w:r w:rsidRPr="001C0142">
          <w:rPr>
            <w:rStyle w:val="Hipervnculo"/>
            <w:rFonts w:ascii="Times New Roman" w:hAnsi="Times New Roman" w:cs="Times New Roman"/>
            <w:noProof/>
          </w:rPr>
          <w:t xml:space="preserve">Tabla 54. </w:t>
        </w:r>
        <w:r w:rsidRPr="001C0142">
          <w:rPr>
            <w:rStyle w:val="Hipervnculo"/>
            <w:rFonts w:ascii="Times New Roman" w:hAnsi="Times New Roman" w:cs="Times New Roman"/>
            <w:noProof/>
            <w:lang w:val="es-HN"/>
          </w:rPr>
          <w:t>Matriz de concordancia</w:t>
        </w:r>
        <w:r w:rsidRPr="001C0142">
          <w:rPr>
            <w:rFonts w:ascii="Times New Roman" w:hAnsi="Times New Roman" w:cs="Times New Roman"/>
            <w:noProof/>
            <w:webHidden/>
          </w:rPr>
          <w:tab/>
        </w:r>
        <w:r w:rsidRPr="001C0142">
          <w:rPr>
            <w:rFonts w:ascii="Times New Roman" w:hAnsi="Times New Roman" w:cs="Times New Roman"/>
            <w:noProof/>
            <w:webHidden/>
          </w:rPr>
          <w:fldChar w:fldCharType="begin"/>
        </w:r>
        <w:r w:rsidRPr="001C0142">
          <w:rPr>
            <w:rFonts w:ascii="Times New Roman" w:hAnsi="Times New Roman" w:cs="Times New Roman"/>
            <w:noProof/>
            <w:webHidden/>
          </w:rPr>
          <w:instrText xml:space="preserve"> PAGEREF _Toc158833068 \h </w:instrText>
        </w:r>
        <w:r w:rsidRPr="001C0142">
          <w:rPr>
            <w:rFonts w:ascii="Times New Roman" w:hAnsi="Times New Roman" w:cs="Times New Roman"/>
            <w:noProof/>
            <w:webHidden/>
          </w:rPr>
        </w:r>
        <w:r w:rsidRPr="001C0142">
          <w:rPr>
            <w:rFonts w:ascii="Times New Roman" w:hAnsi="Times New Roman" w:cs="Times New Roman"/>
            <w:noProof/>
            <w:webHidden/>
          </w:rPr>
          <w:fldChar w:fldCharType="separate"/>
        </w:r>
        <w:r w:rsidR="000F2D33">
          <w:rPr>
            <w:rFonts w:ascii="Times New Roman" w:hAnsi="Times New Roman" w:cs="Times New Roman"/>
            <w:noProof/>
            <w:webHidden/>
          </w:rPr>
          <w:t>103</w:t>
        </w:r>
        <w:r w:rsidRPr="001C0142">
          <w:rPr>
            <w:rFonts w:ascii="Times New Roman" w:hAnsi="Times New Roman" w:cs="Times New Roman"/>
            <w:noProof/>
            <w:webHidden/>
          </w:rPr>
          <w:fldChar w:fldCharType="end"/>
        </w:r>
      </w:hyperlink>
    </w:p>
    <w:p w14:paraId="0D7A3BD7" w14:textId="1149384B" w:rsidR="003244E4" w:rsidRPr="001C0142" w:rsidRDefault="00FC6AF2" w:rsidP="001C0142">
      <w:pPr>
        <w:pStyle w:val="TextoPrincipal"/>
        <w:ind w:firstLine="0"/>
        <w:rPr>
          <w:sz w:val="22"/>
          <w:szCs w:val="22"/>
        </w:rPr>
      </w:pPr>
      <w:r w:rsidRPr="001C0142">
        <w:rPr>
          <w:sz w:val="22"/>
          <w:szCs w:val="22"/>
        </w:rPr>
        <w:fldChar w:fldCharType="end"/>
      </w:r>
      <w:r w:rsidR="003244E4" w:rsidRPr="001C0142">
        <w:rPr>
          <w:sz w:val="22"/>
          <w:szCs w:val="22"/>
        </w:rPr>
        <w:br w:type="page"/>
      </w:r>
    </w:p>
    <w:p w14:paraId="1A9A4043" w14:textId="4B21613D" w:rsidR="00E64CDA" w:rsidRDefault="00E64CDA" w:rsidP="00E64CDA">
      <w:pPr>
        <w:pStyle w:val="Ttulo1"/>
      </w:pPr>
      <w:bookmarkStart w:id="15" w:name="_Toc158832888"/>
      <w:r>
        <w:lastRenderedPageBreak/>
        <w:t>ÍNDICE DE FIGURAS</w:t>
      </w:r>
      <w:bookmarkEnd w:id="15"/>
    </w:p>
    <w:p w14:paraId="09658A5F" w14:textId="713FB0B5" w:rsidR="005C1C14" w:rsidRPr="005C1C14" w:rsidRDefault="003244E4"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r w:rsidRPr="005C1C14">
        <w:rPr>
          <w:rFonts w:ascii="Times New Roman" w:hAnsi="Times New Roman" w:cs="Times New Roman"/>
          <w:sz w:val="24"/>
          <w:szCs w:val="24"/>
        </w:rPr>
        <w:fldChar w:fldCharType="begin"/>
      </w:r>
      <w:r w:rsidRPr="005C1C14">
        <w:rPr>
          <w:rFonts w:ascii="Times New Roman" w:hAnsi="Times New Roman" w:cs="Times New Roman"/>
          <w:sz w:val="24"/>
          <w:szCs w:val="24"/>
        </w:rPr>
        <w:instrText xml:space="preserve"> TOC \h \z \c "Figura" </w:instrText>
      </w:r>
      <w:r w:rsidRPr="005C1C14">
        <w:rPr>
          <w:rFonts w:ascii="Times New Roman" w:hAnsi="Times New Roman" w:cs="Times New Roman"/>
          <w:sz w:val="24"/>
          <w:szCs w:val="24"/>
        </w:rPr>
        <w:fldChar w:fldCharType="separate"/>
      </w:r>
      <w:hyperlink w:anchor="_Toc158142096" w:history="1">
        <w:r w:rsidR="005C1C14" w:rsidRPr="005C1C14">
          <w:rPr>
            <w:rStyle w:val="Hipervnculo"/>
            <w:rFonts w:ascii="Times New Roman" w:hAnsi="Times New Roman" w:cs="Times New Roman"/>
            <w:noProof/>
            <w:lang w:val="es-HN"/>
          </w:rPr>
          <w:t>Figura 1. Reporte Posición del Sistema Bancos Comerciales</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_Toc158142096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3</w:t>
        </w:r>
        <w:r w:rsidR="005C1C14" w:rsidRPr="005C1C14">
          <w:rPr>
            <w:rFonts w:ascii="Times New Roman" w:hAnsi="Times New Roman" w:cs="Times New Roman"/>
            <w:noProof/>
            <w:webHidden/>
          </w:rPr>
          <w:fldChar w:fldCharType="end"/>
        </w:r>
      </w:hyperlink>
    </w:p>
    <w:p w14:paraId="177A0DA5" w14:textId="2ACC18B9"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097" w:history="1">
        <w:r w:rsidR="005C1C14" w:rsidRPr="005C1C14">
          <w:rPr>
            <w:rStyle w:val="Hipervnculo"/>
            <w:rFonts w:ascii="Times New Roman" w:hAnsi="Times New Roman" w:cs="Times New Roman"/>
            <w:noProof/>
            <w:lang w:val="es-HN"/>
          </w:rPr>
          <w:t>Figura 2. Estudio de caso Banco de Irlanda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_Toc158142097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7</w:t>
        </w:r>
        <w:r w:rsidR="005C1C14" w:rsidRPr="005C1C14">
          <w:rPr>
            <w:rFonts w:ascii="Times New Roman" w:hAnsi="Times New Roman" w:cs="Times New Roman"/>
            <w:noProof/>
            <w:webHidden/>
          </w:rPr>
          <w:fldChar w:fldCharType="end"/>
        </w:r>
      </w:hyperlink>
    </w:p>
    <w:p w14:paraId="406A3015" w14:textId="2A2B2FDC"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098" w:history="1">
        <w:r w:rsidR="005C1C14" w:rsidRPr="005C1C14">
          <w:rPr>
            <w:rStyle w:val="Hipervnculo"/>
            <w:rFonts w:ascii="Times New Roman" w:hAnsi="Times New Roman" w:cs="Times New Roman"/>
            <w:noProof/>
            <w:lang w:val="es-HN"/>
          </w:rPr>
          <w:t>Figura 3. Esquema de Variables de Estudio</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_Toc158142098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18</w:t>
        </w:r>
        <w:r w:rsidR="005C1C14" w:rsidRPr="005C1C14">
          <w:rPr>
            <w:rFonts w:ascii="Times New Roman" w:hAnsi="Times New Roman" w:cs="Times New Roman"/>
            <w:noProof/>
            <w:webHidden/>
          </w:rPr>
          <w:fldChar w:fldCharType="end"/>
        </w:r>
      </w:hyperlink>
    </w:p>
    <w:p w14:paraId="44C377DC" w14:textId="51E0D304"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099" w:history="1">
        <w:r w:rsidR="005C1C14" w:rsidRPr="005C1C14">
          <w:rPr>
            <w:rStyle w:val="Hipervnculo"/>
            <w:rFonts w:ascii="Times New Roman" w:hAnsi="Times New Roman" w:cs="Times New Roman"/>
            <w:noProof/>
            <w:lang w:val="es-HN"/>
          </w:rPr>
          <w:t>Figura 4. Enfoque y Método</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_Toc158142099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20</w:t>
        </w:r>
        <w:r w:rsidR="005C1C14" w:rsidRPr="005C1C14">
          <w:rPr>
            <w:rFonts w:ascii="Times New Roman" w:hAnsi="Times New Roman" w:cs="Times New Roman"/>
            <w:noProof/>
            <w:webHidden/>
          </w:rPr>
          <w:fldChar w:fldCharType="end"/>
        </w:r>
      </w:hyperlink>
    </w:p>
    <w:p w14:paraId="19DA11C9" w14:textId="23CED916"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00" w:history="1">
        <w:r w:rsidR="005C1C14" w:rsidRPr="005C1C14">
          <w:rPr>
            <w:rStyle w:val="Hipervnculo"/>
            <w:rFonts w:ascii="Times New Roman" w:hAnsi="Times New Roman" w:cs="Times New Roman"/>
            <w:noProof/>
            <w:lang w:val="es-HN"/>
          </w:rPr>
          <w:t>Figura 5. Reporte publicado por la CNBS sobre los BG del sistema financiero</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_Toc158142100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23</w:t>
        </w:r>
        <w:r w:rsidR="005C1C14" w:rsidRPr="005C1C14">
          <w:rPr>
            <w:rFonts w:ascii="Times New Roman" w:hAnsi="Times New Roman" w:cs="Times New Roman"/>
            <w:noProof/>
            <w:webHidden/>
          </w:rPr>
          <w:fldChar w:fldCharType="end"/>
        </w:r>
      </w:hyperlink>
    </w:p>
    <w:p w14:paraId="5DE8FDD8" w14:textId="0F95D585"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01" w:history="1">
        <w:r w:rsidR="005C1C14" w:rsidRPr="005C1C14">
          <w:rPr>
            <w:rStyle w:val="Hipervnculo"/>
            <w:rFonts w:ascii="Times New Roman" w:hAnsi="Times New Roman" w:cs="Times New Roman"/>
            <w:noProof/>
            <w:lang w:val="es-HN"/>
          </w:rPr>
          <w:t>Figura 6.Tendencia Estimada 2017 a 2022 Banco FICOHSA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_Toc158142101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26</w:t>
        </w:r>
        <w:r w:rsidR="005C1C14" w:rsidRPr="005C1C14">
          <w:rPr>
            <w:rFonts w:ascii="Times New Roman" w:hAnsi="Times New Roman" w:cs="Times New Roman"/>
            <w:noProof/>
            <w:webHidden/>
          </w:rPr>
          <w:fldChar w:fldCharType="end"/>
        </w:r>
      </w:hyperlink>
    </w:p>
    <w:p w14:paraId="4E5F3FA7" w14:textId="15E1DFA0"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02" w:history="1">
        <w:r w:rsidR="005C1C14" w:rsidRPr="005C1C14">
          <w:rPr>
            <w:rStyle w:val="Hipervnculo"/>
            <w:rFonts w:ascii="Times New Roman" w:hAnsi="Times New Roman" w:cs="Times New Roman"/>
            <w:noProof/>
            <w:lang w:val="es-HN"/>
          </w:rPr>
          <w:t>Figura 7. Serie Sin Tendencia y Factores Estacionales 2017 a 2022 Banco FICOHSA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_Toc158142102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27</w:t>
        </w:r>
        <w:r w:rsidR="005C1C14" w:rsidRPr="005C1C14">
          <w:rPr>
            <w:rFonts w:ascii="Times New Roman" w:hAnsi="Times New Roman" w:cs="Times New Roman"/>
            <w:noProof/>
            <w:webHidden/>
          </w:rPr>
          <w:fldChar w:fldCharType="end"/>
        </w:r>
      </w:hyperlink>
    </w:p>
    <w:p w14:paraId="3719D0FF" w14:textId="3B679DE1"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03" w:history="1">
        <w:r w:rsidR="005C1C14" w:rsidRPr="005C1C14">
          <w:rPr>
            <w:rStyle w:val="Hipervnculo"/>
            <w:rFonts w:ascii="Times New Roman" w:hAnsi="Times New Roman" w:cs="Times New Roman"/>
            <w:noProof/>
            <w:lang w:val="es-HN"/>
          </w:rPr>
          <w:t>Figura 8.Serie Sin Estacionalidad 2017 a 2022 Banco FICOHSA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_Toc158142103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28</w:t>
        </w:r>
        <w:r w:rsidR="005C1C14" w:rsidRPr="005C1C14">
          <w:rPr>
            <w:rFonts w:ascii="Times New Roman" w:hAnsi="Times New Roman" w:cs="Times New Roman"/>
            <w:noProof/>
            <w:webHidden/>
          </w:rPr>
          <w:fldChar w:fldCharType="end"/>
        </w:r>
      </w:hyperlink>
    </w:p>
    <w:p w14:paraId="74738C9E" w14:textId="27FFB229"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04" w:history="1">
        <w:r w:rsidR="005C1C14" w:rsidRPr="005C1C14">
          <w:rPr>
            <w:rStyle w:val="Hipervnculo"/>
            <w:rFonts w:ascii="Times New Roman" w:hAnsi="Times New Roman" w:cs="Times New Roman"/>
            <w:noProof/>
            <w:lang w:val="es-HN"/>
          </w:rPr>
          <w:t>Figura 9.Tendencia Estimada 2017 a 2022 Banco Atlántida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_Toc158142104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29</w:t>
        </w:r>
        <w:r w:rsidR="005C1C14" w:rsidRPr="005C1C14">
          <w:rPr>
            <w:rFonts w:ascii="Times New Roman" w:hAnsi="Times New Roman" w:cs="Times New Roman"/>
            <w:noProof/>
            <w:webHidden/>
          </w:rPr>
          <w:fldChar w:fldCharType="end"/>
        </w:r>
      </w:hyperlink>
    </w:p>
    <w:p w14:paraId="0FE67C44" w14:textId="3A249D31"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05" w:history="1">
        <w:r w:rsidR="005C1C14" w:rsidRPr="005C1C14">
          <w:rPr>
            <w:rStyle w:val="Hipervnculo"/>
            <w:rFonts w:ascii="Times New Roman" w:hAnsi="Times New Roman" w:cs="Times New Roman"/>
            <w:noProof/>
            <w:lang w:val="es-HN"/>
          </w:rPr>
          <w:t>Figura 10.Serie Sin Tendencia y Factores Estacionales 2017 a 2022 Banco Atlántida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_Toc158142105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30</w:t>
        </w:r>
        <w:r w:rsidR="005C1C14" w:rsidRPr="005C1C14">
          <w:rPr>
            <w:rFonts w:ascii="Times New Roman" w:hAnsi="Times New Roman" w:cs="Times New Roman"/>
            <w:noProof/>
            <w:webHidden/>
          </w:rPr>
          <w:fldChar w:fldCharType="end"/>
        </w:r>
      </w:hyperlink>
    </w:p>
    <w:p w14:paraId="183A01B7" w14:textId="4197A0B1"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06" w:history="1">
        <w:r w:rsidR="005C1C14" w:rsidRPr="005C1C14">
          <w:rPr>
            <w:rStyle w:val="Hipervnculo"/>
            <w:rFonts w:ascii="Times New Roman" w:hAnsi="Times New Roman" w:cs="Times New Roman"/>
            <w:noProof/>
            <w:lang w:val="es-HN"/>
          </w:rPr>
          <w:t>Figura 11.Serie Sin Estacionalidad 2017 a 2022 Banco Atlántida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_Toc158142106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31</w:t>
        </w:r>
        <w:r w:rsidR="005C1C14" w:rsidRPr="005C1C14">
          <w:rPr>
            <w:rFonts w:ascii="Times New Roman" w:hAnsi="Times New Roman" w:cs="Times New Roman"/>
            <w:noProof/>
            <w:webHidden/>
          </w:rPr>
          <w:fldChar w:fldCharType="end"/>
        </w:r>
      </w:hyperlink>
    </w:p>
    <w:p w14:paraId="04608820" w14:textId="20D2A201"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07" w:history="1">
        <w:r w:rsidR="005C1C14" w:rsidRPr="005C1C14">
          <w:rPr>
            <w:rStyle w:val="Hipervnculo"/>
            <w:rFonts w:ascii="Times New Roman" w:hAnsi="Times New Roman" w:cs="Times New Roman"/>
            <w:noProof/>
            <w:lang w:val="es-HN"/>
          </w:rPr>
          <w:t>Figura 12.Tendencia Estimada 2017 a 2022 Banco BAC Credomatic</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_Toc158142107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32</w:t>
        </w:r>
        <w:r w:rsidR="005C1C14" w:rsidRPr="005C1C14">
          <w:rPr>
            <w:rFonts w:ascii="Times New Roman" w:hAnsi="Times New Roman" w:cs="Times New Roman"/>
            <w:noProof/>
            <w:webHidden/>
          </w:rPr>
          <w:fldChar w:fldCharType="end"/>
        </w:r>
      </w:hyperlink>
    </w:p>
    <w:p w14:paraId="0652E169" w14:textId="7DF77A88"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08" w:history="1">
        <w:r w:rsidR="005C1C14" w:rsidRPr="005C1C14">
          <w:rPr>
            <w:rStyle w:val="Hipervnculo"/>
            <w:rFonts w:ascii="Times New Roman" w:hAnsi="Times New Roman" w:cs="Times New Roman"/>
            <w:noProof/>
            <w:lang w:val="es-HN"/>
          </w:rPr>
          <w:t>Figura 13.Serie Sin Tendencia y Factores Estacionales 2017 a 2022 Banco BAC Credomatic</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_Toc158142108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33</w:t>
        </w:r>
        <w:r w:rsidR="005C1C14" w:rsidRPr="005C1C14">
          <w:rPr>
            <w:rFonts w:ascii="Times New Roman" w:hAnsi="Times New Roman" w:cs="Times New Roman"/>
            <w:noProof/>
            <w:webHidden/>
          </w:rPr>
          <w:fldChar w:fldCharType="end"/>
        </w:r>
      </w:hyperlink>
    </w:p>
    <w:p w14:paraId="349E2BF2" w14:textId="0A3C99C1"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09" w:history="1">
        <w:r w:rsidR="005C1C14" w:rsidRPr="005C1C14">
          <w:rPr>
            <w:rStyle w:val="Hipervnculo"/>
            <w:rFonts w:ascii="Times New Roman" w:hAnsi="Times New Roman" w:cs="Times New Roman"/>
            <w:noProof/>
            <w:lang w:val="es-HN"/>
          </w:rPr>
          <w:t>Figura 14.Serie Sin Estacionalidad 2017 a 2022 Banco BAC Credomatic</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_Toc158142109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34</w:t>
        </w:r>
        <w:r w:rsidR="005C1C14" w:rsidRPr="005C1C14">
          <w:rPr>
            <w:rFonts w:ascii="Times New Roman" w:hAnsi="Times New Roman" w:cs="Times New Roman"/>
            <w:noProof/>
            <w:webHidden/>
          </w:rPr>
          <w:fldChar w:fldCharType="end"/>
        </w:r>
      </w:hyperlink>
    </w:p>
    <w:p w14:paraId="3308C299" w14:textId="148AB4D9"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10" w:history="1">
        <w:r w:rsidR="005C1C14" w:rsidRPr="005C1C14">
          <w:rPr>
            <w:rStyle w:val="Hipervnculo"/>
            <w:rFonts w:ascii="Times New Roman" w:hAnsi="Times New Roman" w:cs="Times New Roman"/>
            <w:noProof/>
            <w:lang w:val="es-HN"/>
          </w:rPr>
          <w:t>Figura 15.Tendencia Estimada 2017 a 2022 Banco Occidente</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_Toc158142110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35</w:t>
        </w:r>
        <w:r w:rsidR="005C1C14" w:rsidRPr="005C1C14">
          <w:rPr>
            <w:rFonts w:ascii="Times New Roman" w:hAnsi="Times New Roman" w:cs="Times New Roman"/>
            <w:noProof/>
            <w:webHidden/>
          </w:rPr>
          <w:fldChar w:fldCharType="end"/>
        </w:r>
      </w:hyperlink>
    </w:p>
    <w:p w14:paraId="721E3FB2" w14:textId="08084D30"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11" w:history="1">
        <w:r w:rsidR="005C1C14" w:rsidRPr="005C1C14">
          <w:rPr>
            <w:rStyle w:val="Hipervnculo"/>
            <w:rFonts w:ascii="Times New Roman" w:hAnsi="Times New Roman" w:cs="Times New Roman"/>
            <w:noProof/>
            <w:lang w:val="es-HN"/>
          </w:rPr>
          <w:t>Figura 16.Serie Sin Tendencia y Factores Estacionales 2017 a 2022 Banco Occidente</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_Toc158142111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36</w:t>
        </w:r>
        <w:r w:rsidR="005C1C14" w:rsidRPr="005C1C14">
          <w:rPr>
            <w:rFonts w:ascii="Times New Roman" w:hAnsi="Times New Roman" w:cs="Times New Roman"/>
            <w:noProof/>
            <w:webHidden/>
          </w:rPr>
          <w:fldChar w:fldCharType="end"/>
        </w:r>
      </w:hyperlink>
    </w:p>
    <w:p w14:paraId="0D7E80E2" w14:textId="4A25EE95"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12" w:history="1">
        <w:r w:rsidR="005C1C14" w:rsidRPr="005C1C14">
          <w:rPr>
            <w:rStyle w:val="Hipervnculo"/>
            <w:rFonts w:ascii="Times New Roman" w:hAnsi="Times New Roman" w:cs="Times New Roman"/>
            <w:noProof/>
            <w:lang w:val="es-HN"/>
          </w:rPr>
          <w:t>Figura 17.Serie Sin Estacionalidad 2017 a 2022 Banco Occidente</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_Toc158142112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37</w:t>
        </w:r>
        <w:r w:rsidR="005C1C14" w:rsidRPr="005C1C14">
          <w:rPr>
            <w:rFonts w:ascii="Times New Roman" w:hAnsi="Times New Roman" w:cs="Times New Roman"/>
            <w:noProof/>
            <w:webHidden/>
          </w:rPr>
          <w:fldChar w:fldCharType="end"/>
        </w:r>
      </w:hyperlink>
    </w:p>
    <w:p w14:paraId="49232343" w14:textId="7919DECA"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13" w:history="1">
        <w:r w:rsidR="005C1C14" w:rsidRPr="005C1C14">
          <w:rPr>
            <w:rStyle w:val="Hipervnculo"/>
            <w:rFonts w:ascii="Times New Roman" w:hAnsi="Times New Roman" w:cs="Times New Roman"/>
            <w:noProof/>
            <w:lang w:val="es-HN"/>
          </w:rPr>
          <w:t>Figura 18.Tendencia Estimada 2017 a 2022 Banco Banpais</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_Toc158142113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38</w:t>
        </w:r>
        <w:r w:rsidR="005C1C14" w:rsidRPr="005C1C14">
          <w:rPr>
            <w:rFonts w:ascii="Times New Roman" w:hAnsi="Times New Roman" w:cs="Times New Roman"/>
            <w:noProof/>
            <w:webHidden/>
          </w:rPr>
          <w:fldChar w:fldCharType="end"/>
        </w:r>
      </w:hyperlink>
    </w:p>
    <w:p w14:paraId="640C8DEA" w14:textId="362F0C96"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14" w:history="1">
        <w:r w:rsidR="005C1C14" w:rsidRPr="005C1C14">
          <w:rPr>
            <w:rStyle w:val="Hipervnculo"/>
            <w:rFonts w:ascii="Times New Roman" w:hAnsi="Times New Roman" w:cs="Times New Roman"/>
            <w:noProof/>
            <w:lang w:val="es-HN"/>
          </w:rPr>
          <w:t>Figura 19.Serie Sin Tendencia y Factores Estacionales 2017 a 2022 Banco Banpais</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_Toc158142114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39</w:t>
        </w:r>
        <w:r w:rsidR="005C1C14" w:rsidRPr="005C1C14">
          <w:rPr>
            <w:rFonts w:ascii="Times New Roman" w:hAnsi="Times New Roman" w:cs="Times New Roman"/>
            <w:noProof/>
            <w:webHidden/>
          </w:rPr>
          <w:fldChar w:fldCharType="end"/>
        </w:r>
      </w:hyperlink>
    </w:p>
    <w:p w14:paraId="50AD3C46" w14:textId="7130732B"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15" w:history="1">
        <w:r w:rsidR="005C1C14" w:rsidRPr="005C1C14">
          <w:rPr>
            <w:rStyle w:val="Hipervnculo"/>
            <w:rFonts w:ascii="Times New Roman" w:hAnsi="Times New Roman" w:cs="Times New Roman"/>
            <w:noProof/>
            <w:lang w:val="es-HN"/>
          </w:rPr>
          <w:t>Figura 20.Serie Sin Estacionalidad 2017 a 2022 Banco Banpais</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_Toc158142115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40</w:t>
        </w:r>
        <w:r w:rsidR="005C1C14" w:rsidRPr="005C1C14">
          <w:rPr>
            <w:rFonts w:ascii="Times New Roman" w:hAnsi="Times New Roman" w:cs="Times New Roman"/>
            <w:noProof/>
            <w:webHidden/>
          </w:rPr>
          <w:fldChar w:fldCharType="end"/>
        </w:r>
      </w:hyperlink>
    </w:p>
    <w:p w14:paraId="20EE2359" w14:textId="4247A72E"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16" w:history="1">
        <w:r w:rsidR="005C1C14" w:rsidRPr="005C1C14">
          <w:rPr>
            <w:rStyle w:val="Hipervnculo"/>
            <w:rFonts w:ascii="Times New Roman" w:hAnsi="Times New Roman" w:cs="Times New Roman"/>
            <w:noProof/>
            <w:lang w:val="es-HN"/>
          </w:rPr>
          <w:t>Figura 21.Tendencia Estimada 2017 a 2022 Banco Davivienda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_Toc158142116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41</w:t>
        </w:r>
        <w:r w:rsidR="005C1C14" w:rsidRPr="005C1C14">
          <w:rPr>
            <w:rFonts w:ascii="Times New Roman" w:hAnsi="Times New Roman" w:cs="Times New Roman"/>
            <w:noProof/>
            <w:webHidden/>
          </w:rPr>
          <w:fldChar w:fldCharType="end"/>
        </w:r>
      </w:hyperlink>
    </w:p>
    <w:p w14:paraId="6ACEBF9B" w14:textId="678B095A"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17" w:history="1">
        <w:r w:rsidR="005C1C14" w:rsidRPr="005C1C14">
          <w:rPr>
            <w:rStyle w:val="Hipervnculo"/>
            <w:rFonts w:ascii="Times New Roman" w:hAnsi="Times New Roman" w:cs="Times New Roman"/>
            <w:noProof/>
            <w:lang w:val="es-HN"/>
          </w:rPr>
          <w:t>Figura 22.Serie Sin Tendencia y Factores Estacionales 2017 a 2022 Banco Davivienda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_Toc158142117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42</w:t>
        </w:r>
        <w:r w:rsidR="005C1C14" w:rsidRPr="005C1C14">
          <w:rPr>
            <w:rFonts w:ascii="Times New Roman" w:hAnsi="Times New Roman" w:cs="Times New Roman"/>
            <w:noProof/>
            <w:webHidden/>
          </w:rPr>
          <w:fldChar w:fldCharType="end"/>
        </w:r>
      </w:hyperlink>
    </w:p>
    <w:p w14:paraId="189998F1" w14:textId="081727FC"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18" w:history="1">
        <w:r w:rsidR="005C1C14" w:rsidRPr="005C1C14">
          <w:rPr>
            <w:rStyle w:val="Hipervnculo"/>
            <w:rFonts w:ascii="Times New Roman" w:hAnsi="Times New Roman" w:cs="Times New Roman"/>
            <w:noProof/>
            <w:lang w:val="es-HN"/>
          </w:rPr>
          <w:t>Figura 23.Serie Sin Estacionalidad 2017 a 2022 Banco Davivienda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_Toc158142118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43</w:t>
        </w:r>
        <w:r w:rsidR="005C1C14" w:rsidRPr="005C1C14">
          <w:rPr>
            <w:rFonts w:ascii="Times New Roman" w:hAnsi="Times New Roman" w:cs="Times New Roman"/>
            <w:noProof/>
            <w:webHidden/>
          </w:rPr>
          <w:fldChar w:fldCharType="end"/>
        </w:r>
      </w:hyperlink>
    </w:p>
    <w:p w14:paraId="578D244D" w14:textId="052AF02D"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19" w:history="1">
        <w:r w:rsidR="005C1C14" w:rsidRPr="005C1C14">
          <w:rPr>
            <w:rStyle w:val="Hipervnculo"/>
            <w:rFonts w:ascii="Times New Roman" w:hAnsi="Times New Roman" w:cs="Times New Roman"/>
            <w:noProof/>
            <w:lang w:val="es-HN"/>
          </w:rPr>
          <w:t>Figura 24.Tendencia Estimada 2017 a 2022 Banco LAFISE</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_Toc158142119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44</w:t>
        </w:r>
        <w:r w:rsidR="005C1C14" w:rsidRPr="005C1C14">
          <w:rPr>
            <w:rFonts w:ascii="Times New Roman" w:hAnsi="Times New Roman" w:cs="Times New Roman"/>
            <w:noProof/>
            <w:webHidden/>
          </w:rPr>
          <w:fldChar w:fldCharType="end"/>
        </w:r>
      </w:hyperlink>
    </w:p>
    <w:p w14:paraId="5CB67424" w14:textId="2393083A"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20" w:history="1">
        <w:r w:rsidR="005C1C14" w:rsidRPr="005C1C14">
          <w:rPr>
            <w:rStyle w:val="Hipervnculo"/>
            <w:rFonts w:ascii="Times New Roman" w:hAnsi="Times New Roman" w:cs="Times New Roman"/>
            <w:noProof/>
            <w:lang w:val="es-HN"/>
          </w:rPr>
          <w:t>Figura 25.Serie sin tendencia y Factores Estacionales 2017 a 2022 Banco LAFISE</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_Toc158142120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45</w:t>
        </w:r>
        <w:r w:rsidR="005C1C14" w:rsidRPr="005C1C14">
          <w:rPr>
            <w:rFonts w:ascii="Times New Roman" w:hAnsi="Times New Roman" w:cs="Times New Roman"/>
            <w:noProof/>
            <w:webHidden/>
          </w:rPr>
          <w:fldChar w:fldCharType="end"/>
        </w:r>
      </w:hyperlink>
    </w:p>
    <w:p w14:paraId="5E925E92" w14:textId="1401128C"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21" w:history="1">
        <w:r w:rsidR="005C1C14" w:rsidRPr="005C1C14">
          <w:rPr>
            <w:rStyle w:val="Hipervnculo"/>
            <w:rFonts w:ascii="Times New Roman" w:hAnsi="Times New Roman" w:cs="Times New Roman"/>
            <w:noProof/>
            <w:lang w:val="es-HN"/>
          </w:rPr>
          <w:t>Figura 26.Serie Sin Estacionalidad 2017 a 2022 Banco LAFISE</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_Toc158142121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46</w:t>
        </w:r>
        <w:r w:rsidR="005C1C14" w:rsidRPr="005C1C14">
          <w:rPr>
            <w:rFonts w:ascii="Times New Roman" w:hAnsi="Times New Roman" w:cs="Times New Roman"/>
            <w:noProof/>
            <w:webHidden/>
          </w:rPr>
          <w:fldChar w:fldCharType="end"/>
        </w:r>
      </w:hyperlink>
    </w:p>
    <w:p w14:paraId="3042EA8C" w14:textId="67785CCD"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22" w:history="1">
        <w:r w:rsidR="005C1C14" w:rsidRPr="005C1C14">
          <w:rPr>
            <w:rStyle w:val="Hipervnculo"/>
            <w:rFonts w:ascii="Times New Roman" w:hAnsi="Times New Roman" w:cs="Times New Roman"/>
            <w:noProof/>
            <w:lang w:val="es-HN"/>
          </w:rPr>
          <w:t>Figura 27.Tendencia Estimada 2017 a 2022 Banco BANRURAL</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_Toc158142122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47</w:t>
        </w:r>
        <w:r w:rsidR="005C1C14" w:rsidRPr="005C1C14">
          <w:rPr>
            <w:rFonts w:ascii="Times New Roman" w:hAnsi="Times New Roman" w:cs="Times New Roman"/>
            <w:noProof/>
            <w:webHidden/>
          </w:rPr>
          <w:fldChar w:fldCharType="end"/>
        </w:r>
      </w:hyperlink>
    </w:p>
    <w:p w14:paraId="122CB8BB" w14:textId="34ED10B6"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23" w:history="1">
        <w:r w:rsidR="005C1C14" w:rsidRPr="005C1C14">
          <w:rPr>
            <w:rStyle w:val="Hipervnculo"/>
            <w:rFonts w:ascii="Times New Roman" w:hAnsi="Times New Roman" w:cs="Times New Roman"/>
            <w:noProof/>
            <w:lang w:val="es-HN"/>
          </w:rPr>
          <w:t>Figura 28.Serie Sin Tendencia y Factores Estacionales 2017 a 2022 Banco BANRURAL</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_Toc158142123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48</w:t>
        </w:r>
        <w:r w:rsidR="005C1C14" w:rsidRPr="005C1C14">
          <w:rPr>
            <w:rFonts w:ascii="Times New Roman" w:hAnsi="Times New Roman" w:cs="Times New Roman"/>
            <w:noProof/>
            <w:webHidden/>
          </w:rPr>
          <w:fldChar w:fldCharType="end"/>
        </w:r>
      </w:hyperlink>
    </w:p>
    <w:p w14:paraId="58B7966E" w14:textId="6D597DD1"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24" w:history="1">
        <w:r w:rsidR="005C1C14" w:rsidRPr="005C1C14">
          <w:rPr>
            <w:rStyle w:val="Hipervnculo"/>
            <w:rFonts w:ascii="Times New Roman" w:hAnsi="Times New Roman" w:cs="Times New Roman"/>
            <w:noProof/>
            <w:lang w:val="es-HN"/>
          </w:rPr>
          <w:t>Figura 29.Serie Sin Estacionalidad 2017 a 2022 Banco BANRURAL</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_Toc158142124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49</w:t>
        </w:r>
        <w:r w:rsidR="005C1C14" w:rsidRPr="005C1C14">
          <w:rPr>
            <w:rFonts w:ascii="Times New Roman" w:hAnsi="Times New Roman" w:cs="Times New Roman"/>
            <w:noProof/>
            <w:webHidden/>
          </w:rPr>
          <w:fldChar w:fldCharType="end"/>
        </w:r>
      </w:hyperlink>
    </w:p>
    <w:p w14:paraId="1612D228" w14:textId="3A239DEE"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25" w:history="1">
        <w:r w:rsidR="005C1C14" w:rsidRPr="005C1C14">
          <w:rPr>
            <w:rStyle w:val="Hipervnculo"/>
            <w:rFonts w:ascii="Times New Roman" w:hAnsi="Times New Roman" w:cs="Times New Roman"/>
            <w:noProof/>
            <w:lang w:val="es-HN"/>
          </w:rPr>
          <w:t>Figura 30.Tendencia Estimada 2017 a 2022 Banco City Bank</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_Toc158142125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50</w:t>
        </w:r>
        <w:r w:rsidR="005C1C14" w:rsidRPr="005C1C14">
          <w:rPr>
            <w:rFonts w:ascii="Times New Roman" w:hAnsi="Times New Roman" w:cs="Times New Roman"/>
            <w:noProof/>
            <w:webHidden/>
          </w:rPr>
          <w:fldChar w:fldCharType="end"/>
        </w:r>
      </w:hyperlink>
    </w:p>
    <w:p w14:paraId="6B14F3FD" w14:textId="43777169"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26" w:history="1">
        <w:r w:rsidR="005C1C14" w:rsidRPr="005C1C14">
          <w:rPr>
            <w:rStyle w:val="Hipervnculo"/>
            <w:rFonts w:ascii="Times New Roman" w:hAnsi="Times New Roman" w:cs="Times New Roman"/>
            <w:noProof/>
            <w:lang w:val="es-HN"/>
          </w:rPr>
          <w:t>Figura 31.Serie Sin Tendencia y Factores Estacionales 2017 a 2022 Banco City Bank</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_Toc158142126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51</w:t>
        </w:r>
        <w:r w:rsidR="005C1C14" w:rsidRPr="005C1C14">
          <w:rPr>
            <w:rFonts w:ascii="Times New Roman" w:hAnsi="Times New Roman" w:cs="Times New Roman"/>
            <w:noProof/>
            <w:webHidden/>
          </w:rPr>
          <w:fldChar w:fldCharType="end"/>
        </w:r>
      </w:hyperlink>
    </w:p>
    <w:p w14:paraId="1DE1183D" w14:textId="2AA4FB2D"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27" w:history="1">
        <w:r w:rsidR="005C1C14" w:rsidRPr="005C1C14">
          <w:rPr>
            <w:rStyle w:val="Hipervnculo"/>
            <w:rFonts w:ascii="Times New Roman" w:hAnsi="Times New Roman" w:cs="Times New Roman"/>
            <w:noProof/>
            <w:lang w:val="es-HN"/>
          </w:rPr>
          <w:t>Figura 32.Serie Sin Estacionalidad 2017 a 2022 Banco City Bank</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_Toc158142127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52</w:t>
        </w:r>
        <w:r w:rsidR="005C1C14" w:rsidRPr="005C1C14">
          <w:rPr>
            <w:rFonts w:ascii="Times New Roman" w:hAnsi="Times New Roman" w:cs="Times New Roman"/>
            <w:noProof/>
            <w:webHidden/>
          </w:rPr>
          <w:fldChar w:fldCharType="end"/>
        </w:r>
      </w:hyperlink>
    </w:p>
    <w:p w14:paraId="5F6BA237" w14:textId="63CBD9F3"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28" w:history="1">
        <w:r w:rsidR="005C1C14" w:rsidRPr="005C1C14">
          <w:rPr>
            <w:rStyle w:val="Hipervnculo"/>
            <w:rFonts w:ascii="Times New Roman" w:hAnsi="Times New Roman" w:cs="Times New Roman"/>
            <w:noProof/>
            <w:lang w:val="es-HN"/>
          </w:rPr>
          <w:t>Figura 33.Tendencia Estimada 2017 a 2022 Banco BANCAFE</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_Toc158142128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53</w:t>
        </w:r>
        <w:r w:rsidR="005C1C14" w:rsidRPr="005C1C14">
          <w:rPr>
            <w:rFonts w:ascii="Times New Roman" w:hAnsi="Times New Roman" w:cs="Times New Roman"/>
            <w:noProof/>
            <w:webHidden/>
          </w:rPr>
          <w:fldChar w:fldCharType="end"/>
        </w:r>
      </w:hyperlink>
    </w:p>
    <w:p w14:paraId="3F3B11D0" w14:textId="0FA46ACE"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29" w:history="1">
        <w:r w:rsidR="005C1C14" w:rsidRPr="005C1C14">
          <w:rPr>
            <w:rStyle w:val="Hipervnculo"/>
            <w:rFonts w:ascii="Times New Roman" w:hAnsi="Times New Roman" w:cs="Times New Roman"/>
            <w:noProof/>
            <w:lang w:val="es-HN"/>
          </w:rPr>
          <w:t>Figura 34.Serie Sin Tendencia y Factores Estacionales 2017 a 2022 Banco BANCAFE</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_Toc158142129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54</w:t>
        </w:r>
        <w:r w:rsidR="005C1C14" w:rsidRPr="005C1C14">
          <w:rPr>
            <w:rFonts w:ascii="Times New Roman" w:hAnsi="Times New Roman" w:cs="Times New Roman"/>
            <w:noProof/>
            <w:webHidden/>
          </w:rPr>
          <w:fldChar w:fldCharType="end"/>
        </w:r>
      </w:hyperlink>
    </w:p>
    <w:p w14:paraId="58273FBD" w14:textId="30850329"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30" w:history="1">
        <w:r w:rsidR="005C1C14" w:rsidRPr="005C1C14">
          <w:rPr>
            <w:rStyle w:val="Hipervnculo"/>
            <w:rFonts w:ascii="Times New Roman" w:hAnsi="Times New Roman" w:cs="Times New Roman"/>
            <w:noProof/>
            <w:lang w:val="es-HN"/>
          </w:rPr>
          <w:t>Figura 35.Serie Sin Estacionalidad 2017 a 2022 Banco BANCAFE</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_Toc158142130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55</w:t>
        </w:r>
        <w:r w:rsidR="005C1C14" w:rsidRPr="005C1C14">
          <w:rPr>
            <w:rFonts w:ascii="Times New Roman" w:hAnsi="Times New Roman" w:cs="Times New Roman"/>
            <w:noProof/>
            <w:webHidden/>
          </w:rPr>
          <w:fldChar w:fldCharType="end"/>
        </w:r>
      </w:hyperlink>
    </w:p>
    <w:p w14:paraId="74C51411" w14:textId="494A5769"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31" w:history="1">
        <w:r w:rsidR="005C1C14" w:rsidRPr="005C1C14">
          <w:rPr>
            <w:rStyle w:val="Hipervnculo"/>
            <w:rFonts w:ascii="Times New Roman" w:hAnsi="Times New Roman" w:cs="Times New Roman"/>
            <w:noProof/>
            <w:lang w:val="es-HN"/>
          </w:rPr>
          <w:t>Figura 36.Tendencia Estimada 2017 a 2022 Banco Promerica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_Toc158142131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56</w:t>
        </w:r>
        <w:r w:rsidR="005C1C14" w:rsidRPr="005C1C14">
          <w:rPr>
            <w:rFonts w:ascii="Times New Roman" w:hAnsi="Times New Roman" w:cs="Times New Roman"/>
            <w:noProof/>
            <w:webHidden/>
          </w:rPr>
          <w:fldChar w:fldCharType="end"/>
        </w:r>
      </w:hyperlink>
    </w:p>
    <w:p w14:paraId="479FCB48" w14:textId="0AFB31D3"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32" w:history="1">
        <w:r w:rsidR="005C1C14" w:rsidRPr="005C1C14">
          <w:rPr>
            <w:rStyle w:val="Hipervnculo"/>
            <w:rFonts w:ascii="Times New Roman" w:hAnsi="Times New Roman" w:cs="Times New Roman"/>
            <w:noProof/>
            <w:lang w:val="es-HN"/>
          </w:rPr>
          <w:t>Figura 37.Serie Sin Tendencia y Factores Estacionales 2017 a 2022 Banco Promerica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_Toc158142132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57</w:t>
        </w:r>
        <w:r w:rsidR="005C1C14" w:rsidRPr="005C1C14">
          <w:rPr>
            <w:rFonts w:ascii="Times New Roman" w:hAnsi="Times New Roman" w:cs="Times New Roman"/>
            <w:noProof/>
            <w:webHidden/>
          </w:rPr>
          <w:fldChar w:fldCharType="end"/>
        </w:r>
      </w:hyperlink>
    </w:p>
    <w:p w14:paraId="584673C7" w14:textId="2F060EF0"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33" w:history="1">
        <w:r w:rsidR="005C1C14" w:rsidRPr="005C1C14">
          <w:rPr>
            <w:rStyle w:val="Hipervnculo"/>
            <w:rFonts w:ascii="Times New Roman" w:hAnsi="Times New Roman" w:cs="Times New Roman"/>
            <w:noProof/>
            <w:lang w:val="es-HN"/>
          </w:rPr>
          <w:t>Figura 38.Serie Sin Estacionalidad 2017 a 2022 Banco Promerica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_Toc158142133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58</w:t>
        </w:r>
        <w:r w:rsidR="005C1C14" w:rsidRPr="005C1C14">
          <w:rPr>
            <w:rFonts w:ascii="Times New Roman" w:hAnsi="Times New Roman" w:cs="Times New Roman"/>
            <w:noProof/>
            <w:webHidden/>
          </w:rPr>
          <w:fldChar w:fldCharType="end"/>
        </w:r>
      </w:hyperlink>
    </w:p>
    <w:p w14:paraId="21D48557" w14:textId="101D9245"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34" w:history="1">
        <w:r w:rsidR="005C1C14" w:rsidRPr="005C1C14">
          <w:rPr>
            <w:rStyle w:val="Hipervnculo"/>
            <w:rFonts w:ascii="Times New Roman" w:hAnsi="Times New Roman" w:cs="Times New Roman"/>
            <w:noProof/>
            <w:lang w:val="es-HN"/>
          </w:rPr>
          <w:t>Figura 39.Tendencia Estimada 2017 a 2022 Banco FICENSA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_Toc158142134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59</w:t>
        </w:r>
        <w:r w:rsidR="005C1C14" w:rsidRPr="005C1C14">
          <w:rPr>
            <w:rFonts w:ascii="Times New Roman" w:hAnsi="Times New Roman" w:cs="Times New Roman"/>
            <w:noProof/>
            <w:webHidden/>
          </w:rPr>
          <w:fldChar w:fldCharType="end"/>
        </w:r>
      </w:hyperlink>
    </w:p>
    <w:p w14:paraId="710C3198" w14:textId="4AE9488B"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35" w:history="1">
        <w:r w:rsidR="005C1C14" w:rsidRPr="005C1C14">
          <w:rPr>
            <w:rStyle w:val="Hipervnculo"/>
            <w:rFonts w:ascii="Times New Roman" w:hAnsi="Times New Roman" w:cs="Times New Roman"/>
            <w:noProof/>
            <w:lang w:val="es-HN"/>
          </w:rPr>
          <w:t>Figura 40.Serie Sin Tendencia y Factores Estacionales 2017 a 2022 Banco FICENSA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_Toc158142135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60</w:t>
        </w:r>
        <w:r w:rsidR="005C1C14" w:rsidRPr="005C1C14">
          <w:rPr>
            <w:rFonts w:ascii="Times New Roman" w:hAnsi="Times New Roman" w:cs="Times New Roman"/>
            <w:noProof/>
            <w:webHidden/>
          </w:rPr>
          <w:fldChar w:fldCharType="end"/>
        </w:r>
      </w:hyperlink>
    </w:p>
    <w:p w14:paraId="7BD78FFF" w14:textId="39D1AF09"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36" w:history="1">
        <w:r w:rsidR="005C1C14" w:rsidRPr="005C1C14">
          <w:rPr>
            <w:rStyle w:val="Hipervnculo"/>
            <w:rFonts w:ascii="Times New Roman" w:hAnsi="Times New Roman" w:cs="Times New Roman"/>
            <w:noProof/>
            <w:lang w:val="es-HN"/>
          </w:rPr>
          <w:t>Figura 41.Serie Sin Estacionalidad 2017 a 2022 Banco FICENSA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_Toc158142136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61</w:t>
        </w:r>
        <w:r w:rsidR="005C1C14" w:rsidRPr="005C1C14">
          <w:rPr>
            <w:rFonts w:ascii="Times New Roman" w:hAnsi="Times New Roman" w:cs="Times New Roman"/>
            <w:noProof/>
            <w:webHidden/>
          </w:rPr>
          <w:fldChar w:fldCharType="end"/>
        </w:r>
      </w:hyperlink>
    </w:p>
    <w:p w14:paraId="17BC2C8A" w14:textId="4E48015D"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37" w:history="1">
        <w:r w:rsidR="005C1C14" w:rsidRPr="005C1C14">
          <w:rPr>
            <w:rStyle w:val="Hipervnculo"/>
            <w:rFonts w:ascii="Times New Roman" w:hAnsi="Times New Roman" w:cs="Times New Roman"/>
            <w:noProof/>
            <w:lang w:val="es-HN"/>
          </w:rPr>
          <w:t>Figura 42.Tendencia Estimada 2017 a 2022 Banco Popular</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_Toc158142137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62</w:t>
        </w:r>
        <w:r w:rsidR="005C1C14" w:rsidRPr="005C1C14">
          <w:rPr>
            <w:rFonts w:ascii="Times New Roman" w:hAnsi="Times New Roman" w:cs="Times New Roman"/>
            <w:noProof/>
            <w:webHidden/>
          </w:rPr>
          <w:fldChar w:fldCharType="end"/>
        </w:r>
      </w:hyperlink>
    </w:p>
    <w:p w14:paraId="29056A33" w14:textId="4B4961D1"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38" w:history="1">
        <w:r w:rsidR="005C1C14" w:rsidRPr="005C1C14">
          <w:rPr>
            <w:rStyle w:val="Hipervnculo"/>
            <w:rFonts w:ascii="Times New Roman" w:hAnsi="Times New Roman" w:cs="Times New Roman"/>
            <w:noProof/>
            <w:lang w:val="es-HN"/>
          </w:rPr>
          <w:t>Figura 43.Serie Sin Tendencia y Factores Estacionales 2017 a 2022 Banco Popular</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_Toc158142138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63</w:t>
        </w:r>
        <w:r w:rsidR="005C1C14" w:rsidRPr="005C1C14">
          <w:rPr>
            <w:rFonts w:ascii="Times New Roman" w:hAnsi="Times New Roman" w:cs="Times New Roman"/>
            <w:noProof/>
            <w:webHidden/>
          </w:rPr>
          <w:fldChar w:fldCharType="end"/>
        </w:r>
      </w:hyperlink>
    </w:p>
    <w:p w14:paraId="4FC7E59E" w14:textId="2ECC9028"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39" w:history="1">
        <w:r w:rsidR="005C1C14" w:rsidRPr="005C1C14">
          <w:rPr>
            <w:rStyle w:val="Hipervnculo"/>
            <w:rFonts w:ascii="Times New Roman" w:hAnsi="Times New Roman" w:cs="Times New Roman"/>
            <w:noProof/>
            <w:lang w:val="es-HN"/>
          </w:rPr>
          <w:t>Figura 44.Serie Sin Estacionalidad 2017 a 2022 Banco Popular</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_Toc158142139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64</w:t>
        </w:r>
        <w:r w:rsidR="005C1C14" w:rsidRPr="005C1C14">
          <w:rPr>
            <w:rFonts w:ascii="Times New Roman" w:hAnsi="Times New Roman" w:cs="Times New Roman"/>
            <w:noProof/>
            <w:webHidden/>
          </w:rPr>
          <w:fldChar w:fldCharType="end"/>
        </w:r>
      </w:hyperlink>
    </w:p>
    <w:p w14:paraId="42C0B5FD" w14:textId="6E0E02EE"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40" w:history="1">
        <w:r w:rsidR="005C1C14" w:rsidRPr="005C1C14">
          <w:rPr>
            <w:rStyle w:val="Hipervnculo"/>
            <w:rFonts w:ascii="Times New Roman" w:hAnsi="Times New Roman" w:cs="Times New Roman"/>
            <w:noProof/>
            <w:lang w:val="es-HN"/>
          </w:rPr>
          <w:t>Figura 45.Tendencia Estimada 2017 a 2022 Banco de los Trabajadores</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_Toc158142140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65</w:t>
        </w:r>
        <w:r w:rsidR="005C1C14" w:rsidRPr="005C1C14">
          <w:rPr>
            <w:rFonts w:ascii="Times New Roman" w:hAnsi="Times New Roman" w:cs="Times New Roman"/>
            <w:noProof/>
            <w:webHidden/>
          </w:rPr>
          <w:fldChar w:fldCharType="end"/>
        </w:r>
      </w:hyperlink>
    </w:p>
    <w:p w14:paraId="761291B5" w14:textId="6EAFD75F"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41" w:history="1">
        <w:r w:rsidR="005C1C14" w:rsidRPr="005C1C14">
          <w:rPr>
            <w:rStyle w:val="Hipervnculo"/>
            <w:rFonts w:ascii="Times New Roman" w:hAnsi="Times New Roman" w:cs="Times New Roman"/>
            <w:noProof/>
            <w:lang w:val="es-HN"/>
          </w:rPr>
          <w:t>Figura 46.Serie Sin Tendencia y Factores Estacionales 2017 a 2022 Banco de los Trabajadores</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_Toc158142141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66</w:t>
        </w:r>
        <w:r w:rsidR="005C1C14" w:rsidRPr="005C1C14">
          <w:rPr>
            <w:rFonts w:ascii="Times New Roman" w:hAnsi="Times New Roman" w:cs="Times New Roman"/>
            <w:noProof/>
            <w:webHidden/>
          </w:rPr>
          <w:fldChar w:fldCharType="end"/>
        </w:r>
      </w:hyperlink>
    </w:p>
    <w:p w14:paraId="416CD50C" w14:textId="1F50155E"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42" w:history="1">
        <w:r w:rsidR="005C1C14" w:rsidRPr="005C1C14">
          <w:rPr>
            <w:rStyle w:val="Hipervnculo"/>
            <w:rFonts w:ascii="Times New Roman" w:hAnsi="Times New Roman" w:cs="Times New Roman"/>
            <w:noProof/>
            <w:lang w:val="es-HN"/>
          </w:rPr>
          <w:t>Figura 47.Serie Sin Estacionalidad 2017 a 2022 Banco de los Trabajadores</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_Toc158142142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67</w:t>
        </w:r>
        <w:r w:rsidR="005C1C14" w:rsidRPr="005C1C14">
          <w:rPr>
            <w:rFonts w:ascii="Times New Roman" w:hAnsi="Times New Roman" w:cs="Times New Roman"/>
            <w:noProof/>
            <w:webHidden/>
          </w:rPr>
          <w:fldChar w:fldCharType="end"/>
        </w:r>
      </w:hyperlink>
    </w:p>
    <w:p w14:paraId="073616CA" w14:textId="51E8A1D3"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43" w:history="1">
        <w:r w:rsidR="005C1C14" w:rsidRPr="005C1C14">
          <w:rPr>
            <w:rStyle w:val="Hipervnculo"/>
            <w:rFonts w:ascii="Times New Roman" w:hAnsi="Times New Roman" w:cs="Times New Roman"/>
            <w:noProof/>
            <w:lang w:val="es-HN"/>
          </w:rPr>
          <w:t>Figura 48.Tendencia Estimada 2017 a 2022 Banco Azteca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_Toc158142143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68</w:t>
        </w:r>
        <w:r w:rsidR="005C1C14" w:rsidRPr="005C1C14">
          <w:rPr>
            <w:rFonts w:ascii="Times New Roman" w:hAnsi="Times New Roman" w:cs="Times New Roman"/>
            <w:noProof/>
            <w:webHidden/>
          </w:rPr>
          <w:fldChar w:fldCharType="end"/>
        </w:r>
      </w:hyperlink>
    </w:p>
    <w:p w14:paraId="4114E64D" w14:textId="4446D5AA"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44" w:history="1">
        <w:r w:rsidR="005C1C14" w:rsidRPr="005C1C14">
          <w:rPr>
            <w:rStyle w:val="Hipervnculo"/>
            <w:rFonts w:ascii="Times New Roman" w:hAnsi="Times New Roman" w:cs="Times New Roman"/>
            <w:noProof/>
            <w:lang w:val="es-HN"/>
          </w:rPr>
          <w:t>Figura 49.Serie Sin Tendencia y Factores Estacionales 2017 a 2022 Banco de los Trabajadores</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_Toc158142144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69</w:t>
        </w:r>
        <w:r w:rsidR="005C1C14" w:rsidRPr="005C1C14">
          <w:rPr>
            <w:rFonts w:ascii="Times New Roman" w:hAnsi="Times New Roman" w:cs="Times New Roman"/>
            <w:noProof/>
            <w:webHidden/>
          </w:rPr>
          <w:fldChar w:fldCharType="end"/>
        </w:r>
      </w:hyperlink>
    </w:p>
    <w:p w14:paraId="59D3E42C" w14:textId="7CAD0751"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45" w:history="1">
        <w:r w:rsidR="005C1C14" w:rsidRPr="005C1C14">
          <w:rPr>
            <w:rStyle w:val="Hipervnculo"/>
            <w:rFonts w:ascii="Times New Roman" w:hAnsi="Times New Roman" w:cs="Times New Roman"/>
            <w:noProof/>
            <w:lang w:val="es-HN"/>
          </w:rPr>
          <w:t>Figura 50.Serie Sin Estacionalidad 2017 a 2022 Banco de los Trabajadores</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_Toc158142145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70</w:t>
        </w:r>
        <w:r w:rsidR="005C1C14" w:rsidRPr="005C1C14">
          <w:rPr>
            <w:rFonts w:ascii="Times New Roman" w:hAnsi="Times New Roman" w:cs="Times New Roman"/>
            <w:noProof/>
            <w:webHidden/>
          </w:rPr>
          <w:fldChar w:fldCharType="end"/>
        </w:r>
      </w:hyperlink>
    </w:p>
    <w:p w14:paraId="30E561C6" w14:textId="0847B635"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46" w:history="1">
        <w:r w:rsidR="005C1C14" w:rsidRPr="005C1C14">
          <w:rPr>
            <w:rStyle w:val="Hipervnculo"/>
            <w:rFonts w:ascii="Times New Roman" w:hAnsi="Times New Roman" w:cs="Times New Roman"/>
            <w:noProof/>
            <w:lang w:val="es-HN"/>
          </w:rPr>
          <w:t>Figura 51. Modelo autoregresión simple</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_Toc158142146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70</w:t>
        </w:r>
        <w:r w:rsidR="005C1C14" w:rsidRPr="005C1C14">
          <w:rPr>
            <w:rFonts w:ascii="Times New Roman" w:hAnsi="Times New Roman" w:cs="Times New Roman"/>
            <w:noProof/>
            <w:webHidden/>
          </w:rPr>
          <w:fldChar w:fldCharType="end"/>
        </w:r>
      </w:hyperlink>
    </w:p>
    <w:p w14:paraId="6AE4B115" w14:textId="3C5C00BD"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47" w:history="1">
        <w:r w:rsidR="005C1C14" w:rsidRPr="005C1C14">
          <w:rPr>
            <w:rStyle w:val="Hipervnculo"/>
            <w:rFonts w:ascii="Times New Roman" w:hAnsi="Times New Roman" w:cs="Times New Roman"/>
            <w:noProof/>
            <w:lang w:val="es-HN"/>
          </w:rPr>
          <w:t>Figura 52. Modelo ARIMA</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_Toc158142147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71</w:t>
        </w:r>
        <w:r w:rsidR="005C1C14" w:rsidRPr="005C1C14">
          <w:rPr>
            <w:rFonts w:ascii="Times New Roman" w:hAnsi="Times New Roman" w:cs="Times New Roman"/>
            <w:noProof/>
            <w:webHidden/>
          </w:rPr>
          <w:fldChar w:fldCharType="end"/>
        </w:r>
      </w:hyperlink>
    </w:p>
    <w:p w14:paraId="626A6FC2" w14:textId="634C7987"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48" w:history="1">
        <w:r w:rsidR="005C1C14" w:rsidRPr="005C1C14">
          <w:rPr>
            <w:rStyle w:val="Hipervnculo"/>
            <w:rFonts w:ascii="Times New Roman" w:hAnsi="Times New Roman" w:cs="Times New Roman"/>
            <w:noProof/>
            <w:lang w:val="es-HN"/>
          </w:rPr>
          <w:t>Figura 53. Resultados de predicción Banco Ficohsa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_Toc158142148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73</w:t>
        </w:r>
        <w:r w:rsidR="005C1C14" w:rsidRPr="005C1C14">
          <w:rPr>
            <w:rFonts w:ascii="Times New Roman" w:hAnsi="Times New Roman" w:cs="Times New Roman"/>
            <w:noProof/>
            <w:webHidden/>
          </w:rPr>
          <w:fldChar w:fldCharType="end"/>
        </w:r>
      </w:hyperlink>
    </w:p>
    <w:p w14:paraId="284E4C81" w14:textId="14AFFC13"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49" w:history="1">
        <w:r w:rsidR="005C1C14" w:rsidRPr="005C1C14">
          <w:rPr>
            <w:rStyle w:val="Hipervnculo"/>
            <w:rFonts w:ascii="Times New Roman" w:hAnsi="Times New Roman" w:cs="Times New Roman"/>
            <w:noProof/>
            <w:lang w:val="es-HN"/>
          </w:rPr>
          <w:t>Figura 54. Resultados de predicción Banco Atlántida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_Toc158142149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74</w:t>
        </w:r>
        <w:r w:rsidR="005C1C14" w:rsidRPr="005C1C14">
          <w:rPr>
            <w:rFonts w:ascii="Times New Roman" w:hAnsi="Times New Roman" w:cs="Times New Roman"/>
            <w:noProof/>
            <w:webHidden/>
          </w:rPr>
          <w:fldChar w:fldCharType="end"/>
        </w:r>
      </w:hyperlink>
    </w:p>
    <w:p w14:paraId="5ED9C156" w14:textId="7076D3BD"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50" w:history="1">
        <w:r w:rsidR="005C1C14" w:rsidRPr="005C1C14">
          <w:rPr>
            <w:rStyle w:val="Hipervnculo"/>
            <w:rFonts w:ascii="Times New Roman" w:hAnsi="Times New Roman" w:cs="Times New Roman"/>
            <w:noProof/>
            <w:lang w:val="es-HN"/>
          </w:rPr>
          <w:t>Figura 55. Resultados de predicción Banco BAC Credomatic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_Toc158142150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75</w:t>
        </w:r>
        <w:r w:rsidR="005C1C14" w:rsidRPr="005C1C14">
          <w:rPr>
            <w:rFonts w:ascii="Times New Roman" w:hAnsi="Times New Roman" w:cs="Times New Roman"/>
            <w:noProof/>
            <w:webHidden/>
          </w:rPr>
          <w:fldChar w:fldCharType="end"/>
        </w:r>
      </w:hyperlink>
    </w:p>
    <w:p w14:paraId="62DADD3A" w14:textId="1001FE84"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51" w:history="1">
        <w:r w:rsidR="005C1C14" w:rsidRPr="005C1C14">
          <w:rPr>
            <w:rStyle w:val="Hipervnculo"/>
            <w:rFonts w:ascii="Times New Roman" w:hAnsi="Times New Roman" w:cs="Times New Roman"/>
            <w:noProof/>
            <w:lang w:val="es-HN"/>
          </w:rPr>
          <w:t>Figura 56. Resultados de predicción Banco Occidente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_Toc158142151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76</w:t>
        </w:r>
        <w:r w:rsidR="005C1C14" w:rsidRPr="005C1C14">
          <w:rPr>
            <w:rFonts w:ascii="Times New Roman" w:hAnsi="Times New Roman" w:cs="Times New Roman"/>
            <w:noProof/>
            <w:webHidden/>
          </w:rPr>
          <w:fldChar w:fldCharType="end"/>
        </w:r>
      </w:hyperlink>
    </w:p>
    <w:p w14:paraId="0165E3E0" w14:textId="5387930A"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52" w:history="1">
        <w:r w:rsidR="005C1C14" w:rsidRPr="005C1C14">
          <w:rPr>
            <w:rStyle w:val="Hipervnculo"/>
            <w:rFonts w:ascii="Times New Roman" w:hAnsi="Times New Roman" w:cs="Times New Roman"/>
            <w:noProof/>
            <w:lang w:val="es-HN"/>
          </w:rPr>
          <w:t>Figura 57. Resultados de predicción Banco Banpais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_Toc158142152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77</w:t>
        </w:r>
        <w:r w:rsidR="005C1C14" w:rsidRPr="005C1C14">
          <w:rPr>
            <w:rFonts w:ascii="Times New Roman" w:hAnsi="Times New Roman" w:cs="Times New Roman"/>
            <w:noProof/>
            <w:webHidden/>
          </w:rPr>
          <w:fldChar w:fldCharType="end"/>
        </w:r>
      </w:hyperlink>
    </w:p>
    <w:p w14:paraId="3CE3A7C5" w14:textId="6A599591"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53" w:history="1">
        <w:r w:rsidR="005C1C14" w:rsidRPr="005C1C14">
          <w:rPr>
            <w:rStyle w:val="Hipervnculo"/>
            <w:rFonts w:ascii="Times New Roman" w:hAnsi="Times New Roman" w:cs="Times New Roman"/>
            <w:noProof/>
            <w:lang w:val="es-HN"/>
          </w:rPr>
          <w:t>Figura 58. Resultados de predicción Banco Davivienda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_Toc158142153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78</w:t>
        </w:r>
        <w:r w:rsidR="005C1C14" w:rsidRPr="005C1C14">
          <w:rPr>
            <w:rFonts w:ascii="Times New Roman" w:hAnsi="Times New Roman" w:cs="Times New Roman"/>
            <w:noProof/>
            <w:webHidden/>
          </w:rPr>
          <w:fldChar w:fldCharType="end"/>
        </w:r>
      </w:hyperlink>
    </w:p>
    <w:p w14:paraId="04A80E88" w14:textId="6A71D2EB"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54" w:history="1">
        <w:r w:rsidR="005C1C14" w:rsidRPr="005C1C14">
          <w:rPr>
            <w:rStyle w:val="Hipervnculo"/>
            <w:rFonts w:ascii="Times New Roman" w:hAnsi="Times New Roman" w:cs="Times New Roman"/>
            <w:noProof/>
            <w:lang w:val="es-HN"/>
          </w:rPr>
          <w:t>Figura 59. Resultados de predicción Banco LAFISE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_Toc158142154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79</w:t>
        </w:r>
        <w:r w:rsidR="005C1C14" w:rsidRPr="005C1C14">
          <w:rPr>
            <w:rFonts w:ascii="Times New Roman" w:hAnsi="Times New Roman" w:cs="Times New Roman"/>
            <w:noProof/>
            <w:webHidden/>
          </w:rPr>
          <w:fldChar w:fldCharType="end"/>
        </w:r>
      </w:hyperlink>
    </w:p>
    <w:p w14:paraId="3E422DCE" w14:textId="6D47156D"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55" w:history="1">
        <w:r w:rsidR="005C1C14" w:rsidRPr="005C1C14">
          <w:rPr>
            <w:rStyle w:val="Hipervnculo"/>
            <w:rFonts w:ascii="Times New Roman" w:hAnsi="Times New Roman" w:cs="Times New Roman"/>
            <w:noProof/>
            <w:lang w:val="es-HN"/>
          </w:rPr>
          <w:t>Figura 60. Resultados de predicción Banco BANRURAL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_Toc158142155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80</w:t>
        </w:r>
        <w:r w:rsidR="005C1C14" w:rsidRPr="005C1C14">
          <w:rPr>
            <w:rFonts w:ascii="Times New Roman" w:hAnsi="Times New Roman" w:cs="Times New Roman"/>
            <w:noProof/>
            <w:webHidden/>
          </w:rPr>
          <w:fldChar w:fldCharType="end"/>
        </w:r>
      </w:hyperlink>
    </w:p>
    <w:p w14:paraId="0BE40CBC" w14:textId="3E9A2CA3"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56" w:history="1">
        <w:r w:rsidR="005C1C14" w:rsidRPr="005C1C14">
          <w:rPr>
            <w:rStyle w:val="Hipervnculo"/>
            <w:rFonts w:ascii="Times New Roman" w:hAnsi="Times New Roman" w:cs="Times New Roman"/>
            <w:noProof/>
            <w:lang w:val="es-HN"/>
          </w:rPr>
          <w:t>Figura 61. Resultados de predicción Banco City Bank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_Toc158142156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81</w:t>
        </w:r>
        <w:r w:rsidR="005C1C14" w:rsidRPr="005C1C14">
          <w:rPr>
            <w:rFonts w:ascii="Times New Roman" w:hAnsi="Times New Roman" w:cs="Times New Roman"/>
            <w:noProof/>
            <w:webHidden/>
          </w:rPr>
          <w:fldChar w:fldCharType="end"/>
        </w:r>
      </w:hyperlink>
    </w:p>
    <w:p w14:paraId="46C9340E" w14:textId="4B030068"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57" w:history="1">
        <w:r w:rsidR="005C1C14" w:rsidRPr="005C1C14">
          <w:rPr>
            <w:rStyle w:val="Hipervnculo"/>
            <w:rFonts w:ascii="Times New Roman" w:hAnsi="Times New Roman" w:cs="Times New Roman"/>
            <w:noProof/>
            <w:lang w:val="es-HN"/>
          </w:rPr>
          <w:t>Figura 62. Resultados de predicción Banco BANCAFE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_Toc158142157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82</w:t>
        </w:r>
        <w:r w:rsidR="005C1C14" w:rsidRPr="005C1C14">
          <w:rPr>
            <w:rFonts w:ascii="Times New Roman" w:hAnsi="Times New Roman" w:cs="Times New Roman"/>
            <w:noProof/>
            <w:webHidden/>
          </w:rPr>
          <w:fldChar w:fldCharType="end"/>
        </w:r>
      </w:hyperlink>
    </w:p>
    <w:p w14:paraId="2FDED9EC" w14:textId="4BE03AD1"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58" w:history="1">
        <w:r w:rsidR="005C1C14" w:rsidRPr="005C1C14">
          <w:rPr>
            <w:rStyle w:val="Hipervnculo"/>
            <w:rFonts w:ascii="Times New Roman" w:hAnsi="Times New Roman" w:cs="Times New Roman"/>
            <w:noProof/>
            <w:lang w:val="es-HN"/>
          </w:rPr>
          <w:t>Figura 63. Resultados de predicción Banco PROMERICA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_Toc158142158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83</w:t>
        </w:r>
        <w:r w:rsidR="005C1C14" w:rsidRPr="005C1C14">
          <w:rPr>
            <w:rFonts w:ascii="Times New Roman" w:hAnsi="Times New Roman" w:cs="Times New Roman"/>
            <w:noProof/>
            <w:webHidden/>
          </w:rPr>
          <w:fldChar w:fldCharType="end"/>
        </w:r>
      </w:hyperlink>
    </w:p>
    <w:p w14:paraId="135B0E99" w14:textId="6EB36023"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59" w:history="1">
        <w:r w:rsidR="005C1C14" w:rsidRPr="005C1C14">
          <w:rPr>
            <w:rStyle w:val="Hipervnculo"/>
            <w:rFonts w:ascii="Times New Roman" w:hAnsi="Times New Roman" w:cs="Times New Roman"/>
            <w:noProof/>
            <w:lang w:val="es-HN"/>
          </w:rPr>
          <w:t>Figura 64. Resultados de predicción Banco Popular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_Toc158142159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84</w:t>
        </w:r>
        <w:r w:rsidR="005C1C14" w:rsidRPr="005C1C14">
          <w:rPr>
            <w:rFonts w:ascii="Times New Roman" w:hAnsi="Times New Roman" w:cs="Times New Roman"/>
            <w:noProof/>
            <w:webHidden/>
          </w:rPr>
          <w:fldChar w:fldCharType="end"/>
        </w:r>
      </w:hyperlink>
    </w:p>
    <w:p w14:paraId="274BD196" w14:textId="1C81C8BA"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60" w:history="1">
        <w:r w:rsidR="005C1C14" w:rsidRPr="005C1C14">
          <w:rPr>
            <w:rStyle w:val="Hipervnculo"/>
            <w:rFonts w:ascii="Times New Roman" w:hAnsi="Times New Roman" w:cs="Times New Roman"/>
            <w:noProof/>
            <w:lang w:val="es-HN"/>
          </w:rPr>
          <w:t>Figura 65. Resultados de predicción Banco Popular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_Toc158142160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85</w:t>
        </w:r>
        <w:r w:rsidR="005C1C14" w:rsidRPr="005C1C14">
          <w:rPr>
            <w:rFonts w:ascii="Times New Roman" w:hAnsi="Times New Roman" w:cs="Times New Roman"/>
            <w:noProof/>
            <w:webHidden/>
          </w:rPr>
          <w:fldChar w:fldCharType="end"/>
        </w:r>
      </w:hyperlink>
    </w:p>
    <w:p w14:paraId="22B41E58" w14:textId="6BB5AFCD"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61" w:history="1">
        <w:r w:rsidR="005C1C14" w:rsidRPr="005C1C14">
          <w:rPr>
            <w:rStyle w:val="Hipervnculo"/>
            <w:rFonts w:ascii="Times New Roman" w:hAnsi="Times New Roman" w:cs="Times New Roman"/>
            <w:noProof/>
            <w:lang w:val="es-HN"/>
          </w:rPr>
          <w:t>Figura 66. Resultados de predicción Banco de los Trabajadores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_Toc158142161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86</w:t>
        </w:r>
        <w:r w:rsidR="005C1C14" w:rsidRPr="005C1C14">
          <w:rPr>
            <w:rFonts w:ascii="Times New Roman" w:hAnsi="Times New Roman" w:cs="Times New Roman"/>
            <w:noProof/>
            <w:webHidden/>
          </w:rPr>
          <w:fldChar w:fldCharType="end"/>
        </w:r>
      </w:hyperlink>
    </w:p>
    <w:p w14:paraId="72FCC7F1" w14:textId="3A8890BC"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62" w:history="1">
        <w:r w:rsidR="005C1C14" w:rsidRPr="005C1C14">
          <w:rPr>
            <w:rStyle w:val="Hipervnculo"/>
            <w:rFonts w:ascii="Times New Roman" w:hAnsi="Times New Roman" w:cs="Times New Roman"/>
            <w:noProof/>
            <w:lang w:val="es-HN"/>
          </w:rPr>
          <w:t>Figura 67. Resultados de predicción Banco Azteca de Ene a Sep 2023</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_Toc158142162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87</w:t>
        </w:r>
        <w:r w:rsidR="005C1C14" w:rsidRPr="005C1C14">
          <w:rPr>
            <w:rFonts w:ascii="Times New Roman" w:hAnsi="Times New Roman" w:cs="Times New Roman"/>
            <w:noProof/>
            <w:webHidden/>
          </w:rPr>
          <w:fldChar w:fldCharType="end"/>
        </w:r>
      </w:hyperlink>
    </w:p>
    <w:p w14:paraId="668F6EAC" w14:textId="47CAE9DC"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63" w:history="1">
        <w:r w:rsidR="005C1C14" w:rsidRPr="005C1C14">
          <w:rPr>
            <w:rStyle w:val="Hipervnculo"/>
            <w:rFonts w:ascii="Times New Roman" w:hAnsi="Times New Roman" w:cs="Times New Roman"/>
            <w:noProof/>
            <w:lang w:val="es-HN"/>
          </w:rPr>
          <w:t>Figura 68. Configuración del Nodo CSV Reader</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_Toc158142163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93</w:t>
        </w:r>
        <w:r w:rsidR="005C1C14" w:rsidRPr="005C1C14">
          <w:rPr>
            <w:rFonts w:ascii="Times New Roman" w:hAnsi="Times New Roman" w:cs="Times New Roman"/>
            <w:noProof/>
            <w:webHidden/>
          </w:rPr>
          <w:fldChar w:fldCharType="end"/>
        </w:r>
      </w:hyperlink>
    </w:p>
    <w:p w14:paraId="27959BB8" w14:textId="4C7B3961"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64" w:history="1">
        <w:r w:rsidR="005C1C14" w:rsidRPr="005C1C14">
          <w:rPr>
            <w:rStyle w:val="Hipervnculo"/>
            <w:rFonts w:ascii="Times New Roman" w:hAnsi="Times New Roman" w:cs="Times New Roman"/>
            <w:noProof/>
            <w:lang w:val="es-HN"/>
          </w:rPr>
          <w:t>Figura 69. Configuración de nodo Rule-based Row Filter</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_Toc158142164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94</w:t>
        </w:r>
        <w:r w:rsidR="005C1C14" w:rsidRPr="005C1C14">
          <w:rPr>
            <w:rFonts w:ascii="Times New Roman" w:hAnsi="Times New Roman" w:cs="Times New Roman"/>
            <w:noProof/>
            <w:webHidden/>
          </w:rPr>
          <w:fldChar w:fldCharType="end"/>
        </w:r>
      </w:hyperlink>
    </w:p>
    <w:p w14:paraId="3183B684" w14:textId="13F38D23"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65" w:history="1">
        <w:r w:rsidR="005C1C14" w:rsidRPr="005C1C14">
          <w:rPr>
            <w:rStyle w:val="Hipervnculo"/>
            <w:rFonts w:ascii="Times New Roman" w:hAnsi="Times New Roman" w:cs="Times New Roman"/>
            <w:noProof/>
            <w:lang w:val="es-HN"/>
          </w:rPr>
          <w:t>Figura 70. Metanodo compuesto por los filtros de los 15 bancos comerciales</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_Toc158142165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94</w:t>
        </w:r>
        <w:r w:rsidR="005C1C14" w:rsidRPr="005C1C14">
          <w:rPr>
            <w:rFonts w:ascii="Times New Roman" w:hAnsi="Times New Roman" w:cs="Times New Roman"/>
            <w:noProof/>
            <w:webHidden/>
          </w:rPr>
          <w:fldChar w:fldCharType="end"/>
        </w:r>
      </w:hyperlink>
    </w:p>
    <w:p w14:paraId="24FDA32C" w14:textId="4639AF96"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66" w:history="1">
        <w:r w:rsidR="005C1C14" w:rsidRPr="005C1C14">
          <w:rPr>
            <w:rStyle w:val="Hipervnculo"/>
            <w:rFonts w:ascii="Times New Roman" w:hAnsi="Times New Roman" w:cs="Times New Roman"/>
            <w:noProof/>
            <w:lang w:val="es-HN"/>
          </w:rPr>
          <w:t>Figura 71. Pasos para la preparación de datos</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_Toc158142166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95</w:t>
        </w:r>
        <w:r w:rsidR="005C1C14" w:rsidRPr="005C1C14">
          <w:rPr>
            <w:rFonts w:ascii="Times New Roman" w:hAnsi="Times New Roman" w:cs="Times New Roman"/>
            <w:noProof/>
            <w:webHidden/>
          </w:rPr>
          <w:fldChar w:fldCharType="end"/>
        </w:r>
      </w:hyperlink>
    </w:p>
    <w:p w14:paraId="316991D2" w14:textId="7F4C2BDE"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67" w:history="1">
        <w:r w:rsidR="005C1C14" w:rsidRPr="005C1C14">
          <w:rPr>
            <w:rStyle w:val="Hipervnculo"/>
            <w:rFonts w:ascii="Times New Roman" w:hAnsi="Times New Roman" w:cs="Times New Roman"/>
            <w:noProof/>
            <w:lang w:val="es-HN"/>
          </w:rPr>
          <w:t>Figura 72. Pasos para aplicar descomposición de una serie</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_Toc158142167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96</w:t>
        </w:r>
        <w:r w:rsidR="005C1C14" w:rsidRPr="005C1C14">
          <w:rPr>
            <w:rFonts w:ascii="Times New Roman" w:hAnsi="Times New Roman" w:cs="Times New Roman"/>
            <w:noProof/>
            <w:webHidden/>
          </w:rPr>
          <w:fldChar w:fldCharType="end"/>
        </w:r>
      </w:hyperlink>
    </w:p>
    <w:p w14:paraId="3A0C0007" w14:textId="1998D6DD"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68" w:history="1">
        <w:r w:rsidR="005C1C14" w:rsidRPr="005C1C14">
          <w:rPr>
            <w:rStyle w:val="Hipervnculo"/>
            <w:rFonts w:ascii="Times New Roman" w:hAnsi="Times New Roman" w:cs="Times New Roman"/>
            <w:noProof/>
            <w:lang w:val="es-HN"/>
          </w:rPr>
          <w:t>Figura 73. Configuración de Media Móvil</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_Toc158142168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96</w:t>
        </w:r>
        <w:r w:rsidR="005C1C14" w:rsidRPr="005C1C14">
          <w:rPr>
            <w:rFonts w:ascii="Times New Roman" w:hAnsi="Times New Roman" w:cs="Times New Roman"/>
            <w:noProof/>
            <w:webHidden/>
          </w:rPr>
          <w:fldChar w:fldCharType="end"/>
        </w:r>
      </w:hyperlink>
    </w:p>
    <w:p w14:paraId="7969E51B" w14:textId="61D2D200"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69" w:history="1">
        <w:r w:rsidR="005C1C14" w:rsidRPr="005C1C14">
          <w:rPr>
            <w:rStyle w:val="Hipervnculo"/>
            <w:rFonts w:ascii="Times New Roman" w:hAnsi="Times New Roman" w:cs="Times New Roman"/>
            <w:noProof/>
            <w:lang w:val="es-HN"/>
          </w:rPr>
          <w:t>Figura 74. Configuración de rezago</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_Toc158142169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97</w:t>
        </w:r>
        <w:r w:rsidR="005C1C14" w:rsidRPr="005C1C14">
          <w:rPr>
            <w:rFonts w:ascii="Times New Roman" w:hAnsi="Times New Roman" w:cs="Times New Roman"/>
            <w:noProof/>
            <w:webHidden/>
          </w:rPr>
          <w:fldChar w:fldCharType="end"/>
        </w:r>
      </w:hyperlink>
    </w:p>
    <w:p w14:paraId="6E873178" w14:textId="7B144474"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70" w:history="1">
        <w:r w:rsidR="005C1C14" w:rsidRPr="005C1C14">
          <w:rPr>
            <w:rStyle w:val="Hipervnculo"/>
            <w:rFonts w:ascii="Times New Roman" w:hAnsi="Times New Roman" w:cs="Times New Roman"/>
            <w:noProof/>
            <w:lang w:val="es-HN"/>
          </w:rPr>
          <w:t>Figura 75. Configuración para entrenamiento modelo autoregresión simple</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_Toc158142170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97</w:t>
        </w:r>
        <w:r w:rsidR="005C1C14" w:rsidRPr="005C1C14">
          <w:rPr>
            <w:rFonts w:ascii="Times New Roman" w:hAnsi="Times New Roman" w:cs="Times New Roman"/>
            <w:noProof/>
            <w:webHidden/>
          </w:rPr>
          <w:fldChar w:fldCharType="end"/>
        </w:r>
      </w:hyperlink>
    </w:p>
    <w:p w14:paraId="5381C1C0" w14:textId="49B96327"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71" w:history="1">
        <w:r w:rsidR="005C1C14" w:rsidRPr="005C1C14">
          <w:rPr>
            <w:rStyle w:val="Hipervnculo"/>
            <w:rFonts w:ascii="Times New Roman" w:hAnsi="Times New Roman" w:cs="Times New Roman"/>
            <w:noProof/>
            <w:lang w:val="es-HN"/>
          </w:rPr>
          <w:t>Figura 76. Nodo para predicción de datos</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_Toc158142171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98</w:t>
        </w:r>
        <w:r w:rsidR="005C1C14" w:rsidRPr="005C1C14">
          <w:rPr>
            <w:rFonts w:ascii="Times New Roman" w:hAnsi="Times New Roman" w:cs="Times New Roman"/>
            <w:noProof/>
            <w:webHidden/>
          </w:rPr>
          <w:fldChar w:fldCharType="end"/>
        </w:r>
      </w:hyperlink>
    </w:p>
    <w:p w14:paraId="33F2D804" w14:textId="52A1FDA7"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72" w:history="1">
        <w:r w:rsidR="005C1C14" w:rsidRPr="005C1C14">
          <w:rPr>
            <w:rStyle w:val="Hipervnculo"/>
            <w:rFonts w:ascii="Times New Roman" w:hAnsi="Times New Roman" w:cs="Times New Roman"/>
            <w:noProof/>
            <w:lang w:val="es-HN"/>
          </w:rPr>
          <w:t>Figura 77. Nodo para obtención de métricas de evaluación</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_Toc158142172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98</w:t>
        </w:r>
        <w:r w:rsidR="005C1C14" w:rsidRPr="005C1C14">
          <w:rPr>
            <w:rFonts w:ascii="Times New Roman" w:hAnsi="Times New Roman" w:cs="Times New Roman"/>
            <w:noProof/>
            <w:webHidden/>
          </w:rPr>
          <w:fldChar w:fldCharType="end"/>
        </w:r>
      </w:hyperlink>
    </w:p>
    <w:p w14:paraId="0655CF33" w14:textId="51ED7F7A" w:rsidR="005C1C14" w:rsidRPr="005C1C14" w:rsidRDefault="00000000" w:rsidP="005C1C14">
      <w:pPr>
        <w:pStyle w:val="Tabladeilustraciones"/>
        <w:tabs>
          <w:tab w:val="right" w:leader="dot" w:pos="9350"/>
        </w:tabs>
        <w:spacing w:line="360" w:lineRule="auto"/>
        <w:rPr>
          <w:rFonts w:ascii="Times New Roman" w:eastAsiaTheme="minorEastAsia" w:hAnsi="Times New Roman" w:cs="Times New Roman"/>
          <w:noProof/>
          <w:kern w:val="2"/>
          <w:lang w:val="es-HN" w:eastAsia="es-HN"/>
          <w14:ligatures w14:val="standardContextual"/>
        </w:rPr>
      </w:pPr>
      <w:hyperlink w:anchor="_Toc158142173" w:history="1">
        <w:r w:rsidR="005C1C14" w:rsidRPr="005C1C14">
          <w:rPr>
            <w:rStyle w:val="Hipervnculo"/>
            <w:rFonts w:ascii="Times New Roman" w:hAnsi="Times New Roman" w:cs="Times New Roman"/>
            <w:noProof/>
            <w:lang w:val="es-HN"/>
          </w:rPr>
          <w:t>Figura 78. Visualización de resultados del nodo numeric scorer</w:t>
        </w:r>
        <w:r w:rsidR="005C1C14" w:rsidRPr="005C1C14">
          <w:rPr>
            <w:rFonts w:ascii="Times New Roman" w:hAnsi="Times New Roman" w:cs="Times New Roman"/>
            <w:noProof/>
            <w:webHidden/>
          </w:rPr>
          <w:tab/>
        </w:r>
        <w:r w:rsidR="005C1C14" w:rsidRPr="005C1C14">
          <w:rPr>
            <w:rFonts w:ascii="Times New Roman" w:hAnsi="Times New Roman" w:cs="Times New Roman"/>
            <w:noProof/>
            <w:webHidden/>
          </w:rPr>
          <w:fldChar w:fldCharType="begin"/>
        </w:r>
        <w:r w:rsidR="005C1C14" w:rsidRPr="005C1C14">
          <w:rPr>
            <w:rFonts w:ascii="Times New Roman" w:hAnsi="Times New Roman" w:cs="Times New Roman"/>
            <w:noProof/>
            <w:webHidden/>
          </w:rPr>
          <w:instrText xml:space="preserve"> PAGEREF _Toc158142173 \h </w:instrText>
        </w:r>
        <w:r w:rsidR="005C1C14" w:rsidRPr="005C1C14">
          <w:rPr>
            <w:rFonts w:ascii="Times New Roman" w:hAnsi="Times New Roman" w:cs="Times New Roman"/>
            <w:noProof/>
            <w:webHidden/>
          </w:rPr>
        </w:r>
        <w:r w:rsidR="005C1C14" w:rsidRPr="005C1C14">
          <w:rPr>
            <w:rFonts w:ascii="Times New Roman" w:hAnsi="Times New Roman" w:cs="Times New Roman"/>
            <w:noProof/>
            <w:webHidden/>
          </w:rPr>
          <w:fldChar w:fldCharType="separate"/>
        </w:r>
        <w:r w:rsidR="000F2D33">
          <w:rPr>
            <w:rFonts w:ascii="Times New Roman" w:hAnsi="Times New Roman" w:cs="Times New Roman"/>
            <w:noProof/>
            <w:webHidden/>
          </w:rPr>
          <w:t>100</w:t>
        </w:r>
        <w:r w:rsidR="005C1C14" w:rsidRPr="005C1C14">
          <w:rPr>
            <w:rFonts w:ascii="Times New Roman" w:hAnsi="Times New Roman" w:cs="Times New Roman"/>
            <w:noProof/>
            <w:webHidden/>
          </w:rPr>
          <w:fldChar w:fldCharType="end"/>
        </w:r>
      </w:hyperlink>
    </w:p>
    <w:p w14:paraId="75E058AC" w14:textId="24FA7E6B" w:rsidR="003244E4" w:rsidRPr="002254D8" w:rsidRDefault="003244E4" w:rsidP="005C1C14">
      <w:pPr>
        <w:pStyle w:val="TextoPrincipal"/>
      </w:pPr>
      <w:r w:rsidRPr="005C1C14">
        <w:fldChar w:fldCharType="end"/>
      </w:r>
    </w:p>
    <w:p w14:paraId="3700773E" w14:textId="5ECB8F13" w:rsidR="005F2D6D" w:rsidRPr="00E64CDA" w:rsidRDefault="005F2D6D" w:rsidP="005F2D6D">
      <w:pPr>
        <w:pStyle w:val="TextoPrincipal"/>
        <w:sectPr w:rsidR="005F2D6D" w:rsidRPr="00E64CDA" w:rsidSect="00E26E51">
          <w:footerReference w:type="default" r:id="rId13"/>
          <w:pgSz w:w="12240" w:h="15840" w:code="1"/>
          <w:pgMar w:top="1440" w:right="1440" w:bottom="1440" w:left="1440" w:header="709" w:footer="709" w:gutter="0"/>
          <w:pgNumType w:fmt="lowerRoman"/>
          <w:cols w:space="708"/>
          <w:docGrid w:linePitch="360"/>
        </w:sectPr>
      </w:pPr>
    </w:p>
    <w:p w14:paraId="162A8697" w14:textId="5AA3CC41" w:rsidR="00737E89" w:rsidRDefault="00210E95" w:rsidP="00737E89">
      <w:pPr>
        <w:pStyle w:val="Ttulo1"/>
      </w:pPr>
      <w:bookmarkStart w:id="16" w:name="_Toc474331176"/>
      <w:bookmarkStart w:id="17" w:name="_Toc474331375"/>
      <w:bookmarkStart w:id="18" w:name="_Toc158832889"/>
      <w:r>
        <w:lastRenderedPageBreak/>
        <w:t xml:space="preserve">CAPÍTULO I. </w:t>
      </w:r>
      <w:r w:rsidR="00737E89">
        <w:t>PLANTEAMIENTO DE LA INVESTIGACIÓN</w:t>
      </w:r>
      <w:bookmarkEnd w:id="16"/>
      <w:bookmarkEnd w:id="17"/>
      <w:bookmarkEnd w:id="18"/>
    </w:p>
    <w:p w14:paraId="6ADA9D41" w14:textId="5790D876" w:rsidR="005A196C" w:rsidRDefault="004D17BE">
      <w:pPr>
        <w:pStyle w:val="Ttulo2"/>
        <w:numPr>
          <w:ilvl w:val="1"/>
          <w:numId w:val="1"/>
        </w:numPr>
        <w:rPr>
          <w:lang w:val="es-HN"/>
        </w:rPr>
      </w:pPr>
      <w:bookmarkStart w:id="19" w:name="_Toc474331177"/>
      <w:bookmarkStart w:id="20" w:name="_Toc474331376"/>
      <w:bookmarkStart w:id="21" w:name="_Toc158832890"/>
      <w:r w:rsidRPr="00210E95">
        <w:rPr>
          <w:lang w:val="es-HN"/>
        </w:rPr>
        <w:t>INTRODUCCIÓN</w:t>
      </w:r>
      <w:bookmarkEnd w:id="19"/>
      <w:bookmarkEnd w:id="20"/>
      <w:bookmarkEnd w:id="21"/>
    </w:p>
    <w:p w14:paraId="6B6E16A9" w14:textId="79353F02" w:rsidR="00B44B82" w:rsidRDefault="00644437" w:rsidP="00B72F7D">
      <w:pPr>
        <w:pStyle w:val="TextoPrincipal"/>
      </w:pPr>
      <w:r>
        <w:t xml:space="preserve">El </w:t>
      </w:r>
      <w:r w:rsidR="006C3E54">
        <w:t>propósito</w:t>
      </w:r>
      <w:r>
        <w:t xml:space="preserve"> del</w:t>
      </w:r>
      <w:r w:rsidR="00B72F7D">
        <w:t xml:space="preserve"> proyecto de investigación busca proponer un modelo de machine learning que logre predecir los resultados de la cuenta total activo de los balances generales de los bancos comerciales de Honduras en el periodo enero a septiembre 2023, su desarrollo se hace aplicando la metodología CRISP-DM que consiste en la aplicación de seis fases: compresión del negocio, compresión de los datos, preparación de los datos, modelado, evaluación y despliegue</w:t>
      </w:r>
      <w:r w:rsidR="00B44B82">
        <w:t>.</w:t>
      </w:r>
    </w:p>
    <w:p w14:paraId="669A18E1" w14:textId="44749E1A" w:rsidR="00B72F7D" w:rsidRDefault="00B44B82" w:rsidP="00B72F7D">
      <w:pPr>
        <w:pStyle w:val="TextoPrincipal"/>
      </w:pPr>
      <w:r>
        <w:t>L</w:t>
      </w:r>
      <w:r w:rsidR="00B72F7D">
        <w:t xml:space="preserve">a interpretación de los resultados del modelo de machine learning se analiza mediante la aplicación de la metodología de análisis de series de tiempo la cual permite identificar tendencias, estacionalidades y otros comportamientos en los datos a lo largo del tiempo. Con el uso de la herramienta Knime se harán pruebas con los modelos de auto regresión simple y ARIMA, posterior se </w:t>
      </w:r>
      <w:r w:rsidR="00C96913">
        <w:t>seleccionará</w:t>
      </w:r>
      <w:r w:rsidR="00B72F7D">
        <w:t xml:space="preserve"> un modelo acorde a las métricas de evaluación y criterios de selección para predecir el comportamiento de la cuenta total activo de los balances generales de los bancos comerciales de Honduras del periodo </w:t>
      </w:r>
      <w:r w:rsidR="00C96913">
        <w:t>e</w:t>
      </w:r>
      <w:r w:rsidR="00B72F7D">
        <w:t xml:space="preserve">nero a </w:t>
      </w:r>
      <w:r w:rsidR="00C96913">
        <w:t>septiembre</w:t>
      </w:r>
      <w:r w:rsidR="00B72F7D">
        <w:t xml:space="preserve"> 2023 de acorde a las métricas de evaluación.</w:t>
      </w:r>
    </w:p>
    <w:p w14:paraId="23DA689C" w14:textId="58AF096B" w:rsidR="00B44B82" w:rsidRDefault="00B72F7D" w:rsidP="00B72F7D">
      <w:pPr>
        <w:pStyle w:val="TextoPrincipal"/>
      </w:pPr>
      <w:r>
        <w:t xml:space="preserve">Dado que los balances generales de todos los bancos comerciales en Honduras son cargados con un mes de desfase por la CNBS, esto debido a que los bancos comerciales tienen hasta 10 días después del mes de cierre para presentar sus estados financieros y posterior a eso la CNBS realiza revisiones y supervisa la información. Mediante la propuesta de un modelo de machine learning se estará en la capacidad de: Proponer un modelo de aprendizaje automático para predecir el comportamiento de la cuenta total activo de los balances generales de los bancos comerciales de Honduras para el periodo de </w:t>
      </w:r>
      <w:r w:rsidR="00C96913">
        <w:t>e</w:t>
      </w:r>
      <w:r>
        <w:t xml:space="preserve">nero a </w:t>
      </w:r>
      <w:r w:rsidR="00C96913">
        <w:t>s</w:t>
      </w:r>
      <w:r>
        <w:t xml:space="preserve">eptiembre de 2023. </w:t>
      </w:r>
    </w:p>
    <w:p w14:paraId="40B9696C" w14:textId="32E01B70" w:rsidR="00B72F7D" w:rsidRDefault="00B72F7D" w:rsidP="00B72F7D">
      <w:pPr>
        <w:pStyle w:val="TextoPrincipal"/>
      </w:pPr>
      <w:r>
        <w:t xml:space="preserve">Con la propuesta de un modelo de machine learning; el público, autoridades financieras, los inversionista y los bancos comerciales estarán en la capacidad de: detectar anomalías, optimizar recursos, ya que se buscará implementar un enfoque que ofrezca el mejor rendimiento predictivo con la menor cantidad de recursos y tiempo, eficientar en la toma de decisiones, </w:t>
      </w:r>
      <w:r w:rsidR="00B44B82">
        <w:t>c</w:t>
      </w:r>
      <w:r>
        <w:t>ontribuir a la mejora de la gestión financiera</w:t>
      </w:r>
      <w:r w:rsidR="00B44B82">
        <w:t>,</w:t>
      </w:r>
      <w:r>
        <w:t xml:space="preserve"> anticipar posibles desafíos en el sector bancario comercial de Honduras, </w:t>
      </w:r>
      <w:r w:rsidR="00B44B82">
        <w:t>a</w:t>
      </w:r>
      <w:r>
        <w:t xml:space="preserve">daptarse de manera más efectiva a cambios del sistema bancario comercial, </w:t>
      </w:r>
      <w:r w:rsidR="00B44B82">
        <w:t>i</w:t>
      </w:r>
      <w:r>
        <w:t>dentificar y evaluar riesgos financieros futuros mediante el uso de los resultados de las predicciones del comportamiento de la cuenta total activo de los balances generales de los bancos comerciales</w:t>
      </w:r>
      <w:r w:rsidR="00B44B82">
        <w:t>.</w:t>
      </w:r>
    </w:p>
    <w:p w14:paraId="0DDEE9B6" w14:textId="240E2D7A" w:rsidR="00B72F7D" w:rsidRPr="00B72F7D" w:rsidRDefault="00B72F7D" w:rsidP="00B72F7D">
      <w:pPr>
        <w:pStyle w:val="TextoPrincipal"/>
      </w:pPr>
      <w:r>
        <w:lastRenderedPageBreak/>
        <w:t>Para los clientes, los inversionistas, las autorizades financieras y los bancos les resulta de mucha importancia poder contar con la información de los balances generales del sector bancario comercial en Honduras, a los clientes es importante ya que pueden evaluar la seguridad de sus depósitos o elegir el banco que les permita tener un crédito sin inconvenientes, a los inversores les permite conocer la viabilidad de invertir en acciones o bonos de un banco, a las autoridades financieras detectar anomalías y riesgos financieros, y entre los mismos bancos comerciales conocer la situación y el comportamiento financiero de su competencia.</w:t>
      </w:r>
    </w:p>
    <w:p w14:paraId="090B3A92" w14:textId="369172FC" w:rsidR="00210E95" w:rsidRDefault="004D17BE">
      <w:pPr>
        <w:pStyle w:val="Ttulo2"/>
        <w:numPr>
          <w:ilvl w:val="1"/>
          <w:numId w:val="1"/>
        </w:numPr>
      </w:pPr>
      <w:bookmarkStart w:id="22" w:name="_Toc474331178"/>
      <w:bookmarkStart w:id="23" w:name="_Toc474331377"/>
      <w:bookmarkStart w:id="24" w:name="_Toc158832891"/>
      <w:r>
        <w:t>ANTECEDENTES DEL PROBLEMA</w:t>
      </w:r>
      <w:bookmarkEnd w:id="22"/>
      <w:bookmarkEnd w:id="23"/>
      <w:bookmarkEnd w:id="24"/>
    </w:p>
    <w:p w14:paraId="664D6D11" w14:textId="0E8E49F1" w:rsidR="005A196C" w:rsidRDefault="003B5EBC" w:rsidP="00A94B2A">
      <w:pPr>
        <w:pStyle w:val="TextoPrincipal"/>
      </w:pPr>
      <w:r>
        <w:t xml:space="preserve">La banca comercial en Honduras </w:t>
      </w:r>
      <w:r w:rsidR="00FC4898">
        <w:t>está</w:t>
      </w:r>
      <w:r>
        <w:t xml:space="preserve"> compuesta actualmente por 15 bancos</w:t>
      </w:r>
      <w:r w:rsidR="007E63A6">
        <w:t xml:space="preserve"> comerciales de </w:t>
      </w:r>
      <w:r w:rsidR="00A6171C">
        <w:t>segundo</w:t>
      </w:r>
      <w:r w:rsidR="007E63A6">
        <w:t xml:space="preserve"> piso, los cuales reporta</w:t>
      </w:r>
      <w:r w:rsidR="00083159">
        <w:t>n</w:t>
      </w:r>
      <w:r w:rsidR="007E63A6">
        <w:t xml:space="preserve"> </w:t>
      </w:r>
      <w:r w:rsidR="00083159">
        <w:t>mensualmente</w:t>
      </w:r>
      <w:r w:rsidR="007E63A6">
        <w:t xml:space="preserve"> sus </w:t>
      </w:r>
      <w:r w:rsidR="00083159">
        <w:t>estados financieros</w:t>
      </w:r>
      <w:r w:rsidR="007E63A6">
        <w:t xml:space="preserve"> a la </w:t>
      </w:r>
      <w:r w:rsidR="00083159">
        <w:t xml:space="preserve">Comisión Nacional </w:t>
      </w:r>
      <w:r w:rsidR="007E63A6">
        <w:t>de Bancos y Seguros</w:t>
      </w:r>
      <w:r w:rsidR="00303D77">
        <w:t xml:space="preserve"> (CNBS)</w:t>
      </w:r>
      <w:r w:rsidR="007E63A6">
        <w:t xml:space="preserve"> </w:t>
      </w:r>
      <w:r w:rsidR="007E3213">
        <w:t>quien es el actual ent</w:t>
      </w:r>
      <w:r w:rsidR="007E63A6">
        <w:t>e regulador de estas instituciones</w:t>
      </w:r>
      <w:r w:rsidR="00216ECC">
        <w:t xml:space="preserve">, dicha acción se origina desde la década de los 90 donde se promulga una legislación bancaria para regular las operaciones de los bancos comerciales </w:t>
      </w:r>
      <w:sdt>
        <w:sdtPr>
          <w:id w:val="676622903"/>
          <w:citation/>
        </w:sdtPr>
        <w:sdtContent>
          <w:r w:rsidR="00160284">
            <w:fldChar w:fldCharType="begin"/>
          </w:r>
          <w:r w:rsidR="00160284" w:rsidRPr="00160284">
            <w:instrText xml:space="preserve"> CITATION Táb07 \l 1033 </w:instrText>
          </w:r>
          <w:r w:rsidR="00160284">
            <w:fldChar w:fldCharType="separate"/>
          </w:r>
          <w:r w:rsidR="000355AB" w:rsidRPr="000355AB">
            <w:rPr>
              <w:noProof/>
            </w:rPr>
            <w:t>(Tábora, 2007)</w:t>
          </w:r>
          <w:r w:rsidR="00160284">
            <w:fldChar w:fldCharType="end"/>
          </w:r>
        </w:sdtContent>
      </w:sdt>
      <w:r w:rsidR="00160284">
        <w:t>.</w:t>
      </w:r>
    </w:p>
    <w:p w14:paraId="14D0A74C" w14:textId="25116332" w:rsidR="00FC4898" w:rsidRDefault="00FC4898" w:rsidP="00A94B2A">
      <w:pPr>
        <w:pStyle w:val="TextoPrincipal"/>
      </w:pPr>
      <w:r>
        <w:t xml:space="preserve">La importancia de analizar los balances generales permite al </w:t>
      </w:r>
      <w:r w:rsidR="00077F68">
        <w:t>ente</w:t>
      </w:r>
      <w:r>
        <w:t xml:space="preserve"> regulador (CNBS) supervisar y regular a los bancos de esta manera se puede garantizar la solidez y estabilidad del sistema financiero, a su vez permite que estas instituciones demuestren transparencia y confianza a los depositantes e inversionista</w:t>
      </w:r>
      <w:r w:rsidR="00C40526" w:rsidRPr="00C40526">
        <w:t xml:space="preserve"> </w:t>
      </w:r>
      <w:sdt>
        <w:sdtPr>
          <w:id w:val="-1904128408"/>
          <w:citation/>
        </w:sdtPr>
        <w:sdtContent>
          <w:r w:rsidR="00C40526">
            <w:fldChar w:fldCharType="begin"/>
          </w:r>
          <w:r w:rsidR="00C40526" w:rsidRPr="00160284">
            <w:instrText xml:space="preserve"> CITATION Táb07 \l 1033 </w:instrText>
          </w:r>
          <w:r w:rsidR="00C40526">
            <w:fldChar w:fldCharType="separate"/>
          </w:r>
          <w:r w:rsidR="000355AB" w:rsidRPr="000355AB">
            <w:rPr>
              <w:noProof/>
            </w:rPr>
            <w:t>(Tábora, 2007)</w:t>
          </w:r>
          <w:r w:rsidR="00C40526">
            <w:fldChar w:fldCharType="end"/>
          </w:r>
        </w:sdtContent>
      </w:sdt>
      <w:r w:rsidR="00C40526">
        <w:t>.</w:t>
      </w:r>
    </w:p>
    <w:p w14:paraId="47F4CFE0" w14:textId="746D75D2" w:rsidR="00C40526" w:rsidRDefault="00C40526" w:rsidP="00CC1A94">
      <w:pPr>
        <w:pStyle w:val="TextoPrincipal"/>
      </w:pPr>
      <w:r>
        <w:t xml:space="preserve">Actualmente los estados financieros de los bancos comerciales están a disposición del </w:t>
      </w:r>
      <w:r w:rsidR="00CC1A94">
        <w:t>público</w:t>
      </w:r>
      <w:r>
        <w:t xml:space="preserve"> en general, </w:t>
      </w:r>
      <w:r w:rsidR="008D0794">
        <w:t>otorgan la oportunidad a</w:t>
      </w:r>
      <w:r w:rsidR="001F43CB">
        <w:t xml:space="preserve"> los clientes </w:t>
      </w:r>
      <w:r w:rsidR="008D0794">
        <w:t xml:space="preserve">de </w:t>
      </w:r>
      <w:r w:rsidR="001F43CB">
        <w:t xml:space="preserve">evaluar la seguridad de su depósitos y </w:t>
      </w:r>
      <w:r w:rsidR="008D0794">
        <w:t>sentirse</w:t>
      </w:r>
      <w:r w:rsidR="001F43CB">
        <w:t xml:space="preserve"> seguros, </w:t>
      </w:r>
      <w:r w:rsidR="008D0794">
        <w:t>con</w:t>
      </w:r>
      <w:r w:rsidR="001F43CB">
        <w:t xml:space="preserve"> los inversores </w:t>
      </w:r>
      <w:r w:rsidR="008D0794">
        <w:t>le otorga</w:t>
      </w:r>
      <w:r w:rsidR="001F43CB" w:rsidRPr="001F43CB">
        <w:t xml:space="preserve"> </w:t>
      </w:r>
      <w:r w:rsidR="001F43CB">
        <w:t xml:space="preserve">conocer la </w:t>
      </w:r>
      <w:r w:rsidR="001F43CB" w:rsidRPr="001F43CB">
        <w:t xml:space="preserve">viabilidad de invertir en acciones o bonos </w:t>
      </w:r>
      <w:r w:rsidR="001F43CB">
        <w:t xml:space="preserve">de un banco y </w:t>
      </w:r>
      <w:r w:rsidR="00CC1A94">
        <w:t xml:space="preserve">entre los mismos bancos conocer la </w:t>
      </w:r>
      <w:r>
        <w:t xml:space="preserve">situación y el comportamiento financiero </w:t>
      </w:r>
      <w:r w:rsidR="00CC1A94">
        <w:t>de su competencia y a partir de estos análisis pueden realizan investigaciones de competitividad y benchmarking para poder medir su desempeño financiero con los otros bancos</w:t>
      </w:r>
      <w:r w:rsidR="006D74FE" w:rsidRPr="006D74FE">
        <w:t xml:space="preserve"> </w:t>
      </w:r>
      <w:sdt>
        <w:sdtPr>
          <w:id w:val="237911893"/>
          <w:citation/>
        </w:sdtPr>
        <w:sdtContent>
          <w:r w:rsidR="006D74FE">
            <w:fldChar w:fldCharType="begin"/>
          </w:r>
          <w:r w:rsidR="006D74FE" w:rsidRPr="00160284">
            <w:instrText xml:space="preserve"> CITATION Táb07 \l 1033 </w:instrText>
          </w:r>
          <w:r w:rsidR="006D74FE">
            <w:fldChar w:fldCharType="separate"/>
          </w:r>
          <w:r w:rsidR="000355AB" w:rsidRPr="000355AB">
            <w:rPr>
              <w:noProof/>
            </w:rPr>
            <w:t>(Tábora, 2007)</w:t>
          </w:r>
          <w:r w:rsidR="006D74FE">
            <w:fldChar w:fldCharType="end"/>
          </w:r>
        </w:sdtContent>
      </w:sdt>
      <w:r w:rsidR="006D74FE">
        <w:t>.</w:t>
      </w:r>
    </w:p>
    <w:p w14:paraId="483D73EB" w14:textId="5864FC0F" w:rsidR="00CC1A94" w:rsidRDefault="00CC1A94" w:rsidP="00CC1A94">
      <w:pPr>
        <w:pStyle w:val="TextoPrincipal"/>
      </w:pPr>
      <w:r>
        <w:t xml:space="preserve">El realizar análisis de balances de otros bancos es una práctica común en la industria financiera ya que muy a menudo estas instituciones toman decisiones </w:t>
      </w:r>
      <w:r w:rsidR="00E62048">
        <w:t>para mejorar su situación financiera, mejorar la oferta de valor a sus clientes, mantener la estabilidad y la integridad del sistema financiero</w:t>
      </w:r>
      <w:r w:rsidR="001F43CB">
        <w:t>.</w:t>
      </w:r>
    </w:p>
    <w:p w14:paraId="2BBEA4C9" w14:textId="7C6CC74F" w:rsidR="00C327DA" w:rsidRDefault="0023740A" w:rsidP="006E193A">
      <w:pPr>
        <w:pStyle w:val="TextoPrincipal"/>
      </w:pPr>
      <w:r>
        <w:t xml:space="preserve">Existen instituciones </w:t>
      </w:r>
      <w:r w:rsidR="00BE6AC7">
        <w:t>públicas</w:t>
      </w:r>
      <w:r>
        <w:t xml:space="preserve"> y de gobierno como ser la Asociación Hondureña de Instituciones Bancarias, El Banco Central de Honduras y La Comisión Nacional de Bancos y </w:t>
      </w:r>
      <w:r>
        <w:lastRenderedPageBreak/>
        <w:t xml:space="preserve">Seguros que </w:t>
      </w:r>
      <w:r w:rsidR="00D60AC9">
        <w:t>publican</w:t>
      </w:r>
      <w:r>
        <w:t xml:space="preserve"> </w:t>
      </w:r>
      <w:r w:rsidR="00D60AC9">
        <w:t>información</w:t>
      </w:r>
      <w:r>
        <w:t xml:space="preserve"> sobre la situación financiera de cada uno de los 15 bancos </w:t>
      </w:r>
      <w:r w:rsidR="00201811">
        <w:t>comerciales,</w:t>
      </w:r>
      <w:r w:rsidR="00201811" w:rsidRPr="0023740A">
        <w:t xml:space="preserve"> </w:t>
      </w:r>
      <w:r w:rsidR="00201811">
        <w:t>se</w:t>
      </w:r>
      <w:r w:rsidR="00D60AC9">
        <w:t xml:space="preserve"> divulgan a manera de análisis</w:t>
      </w:r>
      <w:r>
        <w:t xml:space="preserve"> descriptivas</w:t>
      </w:r>
      <w:r w:rsidR="00D60AC9">
        <w:t xml:space="preserve"> donde solo se</w:t>
      </w:r>
      <w:r>
        <w:t xml:space="preserve"> muestran datos ocurridos o datos históricos</w:t>
      </w:r>
      <w:r w:rsidR="00A87475">
        <w:t xml:space="preserve">, </w:t>
      </w:r>
      <w:r w:rsidR="0019255A">
        <w:t>mismos que son</w:t>
      </w:r>
      <w:r w:rsidR="00A87475">
        <w:t xml:space="preserve"> publicados en </w:t>
      </w:r>
      <w:r w:rsidR="00201811">
        <w:t xml:space="preserve">los </w:t>
      </w:r>
      <w:r w:rsidR="00A87475">
        <w:t>sitios webs</w:t>
      </w:r>
      <w:r w:rsidR="00201811">
        <w:t xml:space="preserve"> </w:t>
      </w:r>
      <w:r w:rsidR="003F058A">
        <w:t>de las entidades mencionadas</w:t>
      </w:r>
      <w:r w:rsidR="00201811">
        <w:t>.</w:t>
      </w:r>
    </w:p>
    <w:p w14:paraId="2F3BF556" w14:textId="19D8E20B" w:rsidR="00177F00" w:rsidRPr="006E193A" w:rsidRDefault="00212262" w:rsidP="00736BA6">
      <w:pPr>
        <w:pStyle w:val="TextoPrincipal"/>
      </w:pPr>
      <w:r>
        <w:t>Los resultados que se comparten sobre la situación financiera de los bancos comerciales de Honduras se muestran en su mayoría de forma tabular y son datos de hechos pasados</w:t>
      </w:r>
      <w:r w:rsidR="00A57140">
        <w:t xml:space="preserve">, </w:t>
      </w:r>
      <w:r w:rsidR="004A5CCA">
        <w:t>l</w:t>
      </w:r>
      <w:r w:rsidR="00A57140">
        <w:t xml:space="preserve">a CNBS </w:t>
      </w:r>
      <w:r w:rsidR="00A34FF3">
        <w:t xml:space="preserve">no </w:t>
      </w:r>
      <w:r>
        <w:t xml:space="preserve">comparten </w:t>
      </w:r>
      <w:r w:rsidR="00A34FF3">
        <w:t>datos predictivos</w:t>
      </w:r>
      <w:r w:rsidR="00836C7E">
        <w:t xml:space="preserve"> resultado de técnicas de </w:t>
      </w:r>
      <w:r w:rsidR="00B3052D">
        <w:t>aprendizaje automático</w:t>
      </w:r>
      <w:r w:rsidR="00A34FF3">
        <w:t xml:space="preserve"> </w:t>
      </w:r>
      <w:r w:rsidR="00836C7E">
        <w:t>las cuales</w:t>
      </w:r>
      <w:r w:rsidR="00A34FF3">
        <w:t xml:space="preserve"> </w:t>
      </w:r>
      <w:r w:rsidR="00AC670D">
        <w:t>permit</w:t>
      </w:r>
      <w:r w:rsidR="00836C7E">
        <w:t>e</w:t>
      </w:r>
      <w:r w:rsidR="00AC670D">
        <w:t>n</w:t>
      </w:r>
      <w:r w:rsidR="00A34FF3">
        <w:t xml:space="preserve"> conocer </w:t>
      </w:r>
      <w:r w:rsidR="003D3435">
        <w:t>de forma anticipada la</w:t>
      </w:r>
      <w:r w:rsidR="00A34FF3">
        <w:t xml:space="preserve"> información de los</w:t>
      </w:r>
      <w:r>
        <w:t xml:space="preserve"> balances generales</w:t>
      </w:r>
      <w:r w:rsidR="00A34FF3">
        <w:t xml:space="preserve"> </w:t>
      </w:r>
      <w:r w:rsidR="00AC670D">
        <w:t>de la banca comercial</w:t>
      </w:r>
      <w:r w:rsidR="006932CE">
        <w:t xml:space="preserve"> </w:t>
      </w:r>
      <w:sdt>
        <w:sdtPr>
          <w:id w:val="202528282"/>
          <w:citation/>
        </w:sdtPr>
        <w:sdtContent>
          <w:r w:rsidR="006932CE">
            <w:fldChar w:fldCharType="begin"/>
          </w:r>
          <w:r w:rsidR="00405C95">
            <w:instrText xml:space="preserve">CITATION LaP19 \l 1033 </w:instrText>
          </w:r>
          <w:r w:rsidR="006932CE">
            <w:fldChar w:fldCharType="separate"/>
          </w:r>
          <w:r w:rsidR="000355AB" w:rsidRPr="000355AB">
            <w:rPr>
              <w:noProof/>
            </w:rPr>
            <w:t>(CNBS, 2023)</w:t>
          </w:r>
          <w:r w:rsidR="006932CE">
            <w:fldChar w:fldCharType="end"/>
          </w:r>
        </w:sdtContent>
      </w:sdt>
      <w:r w:rsidR="006932CE">
        <w:t xml:space="preserve">. </w:t>
      </w:r>
    </w:p>
    <w:p w14:paraId="5244FB9F" w14:textId="5A964F0F" w:rsidR="00210E95" w:rsidRPr="004D17BE" w:rsidRDefault="004D17BE">
      <w:pPr>
        <w:pStyle w:val="Ttulo2"/>
        <w:numPr>
          <w:ilvl w:val="1"/>
          <w:numId w:val="1"/>
        </w:numPr>
        <w:rPr>
          <w:lang w:val="es-HN"/>
        </w:rPr>
      </w:pPr>
      <w:bookmarkStart w:id="25" w:name="_Toc474331179"/>
      <w:bookmarkStart w:id="26" w:name="_Toc474331378"/>
      <w:bookmarkStart w:id="27" w:name="_Toc158832892"/>
      <w:r w:rsidRPr="004D17BE">
        <w:rPr>
          <w:lang w:val="es-HN"/>
        </w:rPr>
        <w:t>DEFINICIÓN DEL PROBLEMA</w:t>
      </w:r>
      <w:bookmarkEnd w:id="25"/>
      <w:bookmarkEnd w:id="26"/>
      <w:bookmarkEnd w:id="27"/>
    </w:p>
    <w:p w14:paraId="4669DBF6" w14:textId="7F68739C" w:rsidR="00A55F38" w:rsidRPr="00547C44" w:rsidRDefault="00A55F38" w:rsidP="009D0801">
      <w:pPr>
        <w:pStyle w:val="TextoPrincipal"/>
      </w:pPr>
      <w:bookmarkStart w:id="28" w:name="_Toc474331180"/>
      <w:bookmarkStart w:id="29" w:name="_Toc474331379"/>
      <w:r w:rsidRPr="00A55F38">
        <w:t xml:space="preserve">Para entender mejor este apartado se explica el enunciado del problema, formulación del problema, </w:t>
      </w:r>
      <w:r w:rsidR="00994399">
        <w:t xml:space="preserve">y </w:t>
      </w:r>
      <w:r w:rsidRPr="00A55F38">
        <w:t>preguntas de investigación</w:t>
      </w:r>
      <w:r w:rsidR="00994399">
        <w:t>.</w:t>
      </w:r>
    </w:p>
    <w:p w14:paraId="6C682CF6" w14:textId="19B21DA9" w:rsidR="00A55F38" w:rsidRPr="00D6639D" w:rsidRDefault="00922C2F" w:rsidP="00922C2F">
      <w:pPr>
        <w:pStyle w:val="Ttulo3"/>
        <w:rPr>
          <w:rFonts w:eastAsia="Times New Roman"/>
          <w:lang w:val="es-HN"/>
        </w:rPr>
      </w:pPr>
      <w:bookmarkStart w:id="30" w:name="_Toc158832893"/>
      <w:r>
        <w:rPr>
          <w:rFonts w:eastAsia="Times New Roman"/>
          <w:lang w:val="es-HN"/>
        </w:rPr>
        <w:t xml:space="preserve">1.3.1 </w:t>
      </w:r>
      <w:r w:rsidR="00D6639D" w:rsidRPr="00D6639D">
        <w:rPr>
          <w:rFonts w:eastAsia="Times New Roman"/>
          <w:lang w:val="es-HN"/>
        </w:rPr>
        <w:t>ENUNCIADO DEL PROBLEMA</w:t>
      </w:r>
      <w:bookmarkEnd w:id="30"/>
    </w:p>
    <w:p w14:paraId="2EE62D15" w14:textId="7936E828" w:rsidR="00E33ADB" w:rsidRDefault="00865CA9" w:rsidP="00FC03EA">
      <w:pPr>
        <w:pStyle w:val="TextoPrincipal"/>
      </w:pPr>
      <w:r>
        <w:t xml:space="preserve">Los actuales informes </w:t>
      </w:r>
      <w:r w:rsidR="00F40A0F">
        <w:t>publicados</w:t>
      </w:r>
      <w:r>
        <w:t xml:space="preserve"> sobre la situación financiera de los bancos comerciales de</w:t>
      </w:r>
      <w:r w:rsidR="008F1FA5">
        <w:t xml:space="preserve"> </w:t>
      </w:r>
      <w:r>
        <w:t xml:space="preserve">Honduras se presentan </w:t>
      </w:r>
      <w:r w:rsidR="00F40A0F">
        <w:t xml:space="preserve">de </w:t>
      </w:r>
      <w:r w:rsidR="00DB2E46">
        <w:t>forma</w:t>
      </w:r>
      <w:r w:rsidR="00F40A0F">
        <w:t xml:space="preserve"> tabular </w:t>
      </w:r>
      <w:r w:rsidR="00580F61">
        <w:t xml:space="preserve">como </w:t>
      </w:r>
      <w:r>
        <w:t>se observa en la Figura 1</w:t>
      </w:r>
      <w:r w:rsidR="00DB4AB7">
        <w:t xml:space="preserve">, donde se muestra solo información </w:t>
      </w:r>
      <w:r w:rsidR="00235529">
        <w:t>de hechos pasados</w:t>
      </w:r>
      <w:r w:rsidR="00451461">
        <w:t>. T</w:t>
      </w:r>
      <w:r w:rsidR="00DB4AB7">
        <w:t xml:space="preserve">anto en el sitio web de la CNBS, AHIBA y BCH </w:t>
      </w:r>
      <w:r w:rsidR="00DB2E46">
        <w:t xml:space="preserve">actualmente </w:t>
      </w:r>
      <w:r w:rsidR="00DB4AB7">
        <w:t xml:space="preserve">no </w:t>
      </w:r>
      <w:r w:rsidR="003433A6">
        <w:t xml:space="preserve">se </w:t>
      </w:r>
      <w:r w:rsidR="00DB4AB7">
        <w:t xml:space="preserve">ha logrado encontrar informes o reportes </w:t>
      </w:r>
      <w:r w:rsidR="003433A6">
        <w:t>sobre</w:t>
      </w:r>
      <w:r w:rsidR="00580F61">
        <w:t xml:space="preserve"> datos predictivos de los balances generales del sector bancario comercial</w:t>
      </w:r>
      <w:r w:rsidR="00104228">
        <w:t xml:space="preserve"> de Honduras.</w:t>
      </w:r>
    </w:p>
    <w:p w14:paraId="4320466E" w14:textId="6D78D1EC" w:rsidR="00CF5AC4" w:rsidRDefault="00BC1063" w:rsidP="009A28CD">
      <w:pPr>
        <w:pStyle w:val="TextoPrincipal"/>
        <w:ind w:firstLine="0"/>
        <w:jc w:val="center"/>
      </w:pPr>
      <w:r>
        <w:rPr>
          <w:noProof/>
        </w:rPr>
        <w:drawing>
          <wp:inline distT="0" distB="0" distL="0" distR="0" wp14:anchorId="4F438795" wp14:editId="6406A6FE">
            <wp:extent cx="4991423" cy="1738498"/>
            <wp:effectExtent l="19050" t="19050" r="19050" b="14605"/>
            <wp:docPr id="260232877" name="Imagen 2602328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0232877" name=""/>
                    <pic:cNvPicPr/>
                  </pic:nvPicPr>
                  <pic:blipFill>
                    <a:blip r:embed="rId14"/>
                    <a:stretch>
                      <a:fillRect/>
                    </a:stretch>
                  </pic:blipFill>
                  <pic:spPr>
                    <a:xfrm>
                      <a:off x="0" y="0"/>
                      <a:ext cx="5297897" cy="1845242"/>
                    </a:xfrm>
                    <a:prstGeom prst="rect">
                      <a:avLst/>
                    </a:prstGeom>
                    <a:ln>
                      <a:solidFill>
                        <a:schemeClr val="tx1"/>
                      </a:solidFill>
                    </a:ln>
                  </pic:spPr>
                </pic:pic>
              </a:graphicData>
            </a:graphic>
          </wp:inline>
        </w:drawing>
      </w:r>
    </w:p>
    <w:p w14:paraId="399FEF68" w14:textId="62A6CD78" w:rsidR="00BC1063" w:rsidRPr="00CF5AC4" w:rsidRDefault="00CF5AC4" w:rsidP="00BC1063">
      <w:pPr>
        <w:pStyle w:val="Figuras"/>
        <w:rPr>
          <w:lang w:val="es-HN"/>
        </w:rPr>
      </w:pPr>
      <w:bookmarkStart w:id="31" w:name="_Toc158142096"/>
      <w:r w:rsidRPr="00CF5AC4">
        <w:rPr>
          <w:lang w:val="es-HN"/>
        </w:rPr>
        <w:t xml:space="preserve">Figura </w:t>
      </w:r>
      <w:r>
        <w:fldChar w:fldCharType="begin"/>
      </w:r>
      <w:r w:rsidRPr="00CF5AC4">
        <w:rPr>
          <w:lang w:val="es-HN"/>
        </w:rPr>
        <w:instrText xml:space="preserve"> SEQ Figura \* ARABIC </w:instrText>
      </w:r>
      <w:r>
        <w:fldChar w:fldCharType="separate"/>
      </w:r>
      <w:r w:rsidR="000F2D33">
        <w:rPr>
          <w:noProof/>
          <w:lang w:val="es-HN"/>
        </w:rPr>
        <w:t>1</w:t>
      </w:r>
      <w:r>
        <w:fldChar w:fldCharType="end"/>
      </w:r>
      <w:r w:rsidRPr="00CF5AC4">
        <w:rPr>
          <w:lang w:val="es-HN"/>
        </w:rPr>
        <w:t>. Reporte Posición del Sistema Bancos Comerciales</w:t>
      </w:r>
      <w:bookmarkEnd w:id="31"/>
    </w:p>
    <w:p w14:paraId="64CF55BB" w14:textId="45C20BAE" w:rsidR="001413C9" w:rsidRDefault="00BC1063" w:rsidP="001413C9">
      <w:pPr>
        <w:pStyle w:val="TextoPrincipal"/>
        <w:spacing w:after="0"/>
        <w:ind w:firstLine="0"/>
      </w:pPr>
      <w:r w:rsidRPr="00C63EF5">
        <w:rPr>
          <w:sz w:val="22"/>
          <w:szCs w:val="22"/>
        </w:rPr>
        <w:t>Fuente: Sitio Web CNBS</w:t>
      </w:r>
    </w:p>
    <w:p w14:paraId="79298410" w14:textId="4DD36059" w:rsidR="00580F61" w:rsidRDefault="00451461" w:rsidP="00451461">
      <w:pPr>
        <w:pStyle w:val="TextoPrincipal"/>
      </w:pPr>
      <w:r>
        <w:t xml:space="preserve">El BCH y la CNBS han creado un entorno colaborativo para impulsar y gestionar la innovación y sana competencia </w:t>
      </w:r>
      <w:r w:rsidR="00655A4E">
        <w:t xml:space="preserve">en </w:t>
      </w:r>
      <w:r w:rsidR="00505F13">
        <w:t>el</w:t>
      </w:r>
      <w:r w:rsidR="00655A4E">
        <w:t xml:space="preserve"> </w:t>
      </w:r>
      <w:r w:rsidR="00505F13">
        <w:t>sistema</w:t>
      </w:r>
      <w:r>
        <w:t xml:space="preserve"> financiero, sin embargo, el objetivo de la misma se enfoca en la transformación digital y no se engloba de momento en temas de </w:t>
      </w:r>
      <w:r w:rsidR="00580F61">
        <w:t xml:space="preserve">aprendizaje </w:t>
      </w:r>
      <w:r w:rsidR="00580F61">
        <w:lastRenderedPageBreak/>
        <w:t>automático</w:t>
      </w:r>
      <w:r>
        <w:t>, debido a lo anterior</w:t>
      </w:r>
      <w:r w:rsidR="00094620">
        <w:t xml:space="preserve"> para poder contar con información predictiva </w:t>
      </w:r>
      <w:r w:rsidR="00580F61">
        <w:t xml:space="preserve">sobre las cuentas de los balances generales de los bancos </w:t>
      </w:r>
      <w:r w:rsidR="005E55EE">
        <w:t xml:space="preserve">se </w:t>
      </w:r>
      <w:r w:rsidR="0072530E">
        <w:t>deben</w:t>
      </w:r>
      <w:r w:rsidR="00580F61">
        <w:t xml:space="preserve"> realizar </w:t>
      </w:r>
      <w:r w:rsidR="0072530E">
        <w:t>propios desarrollos</w:t>
      </w:r>
      <w:r w:rsidR="00580F61" w:rsidRPr="00580F61">
        <w:t xml:space="preserve"> </w:t>
      </w:r>
      <w:sdt>
        <w:sdtPr>
          <w:id w:val="-988398067"/>
          <w:citation/>
        </w:sdtPr>
        <w:sdtContent>
          <w:r w:rsidR="00580F61">
            <w:fldChar w:fldCharType="begin"/>
          </w:r>
          <w:r w:rsidR="00580F61" w:rsidRPr="00094620">
            <w:instrText xml:space="preserve"> CITATION BCH19 \l 1033 </w:instrText>
          </w:r>
          <w:r w:rsidR="00580F61">
            <w:fldChar w:fldCharType="separate"/>
          </w:r>
          <w:r w:rsidR="000355AB" w:rsidRPr="000355AB">
            <w:rPr>
              <w:noProof/>
            </w:rPr>
            <w:t>(BCH, 2019)</w:t>
          </w:r>
          <w:r w:rsidR="00580F61">
            <w:fldChar w:fldCharType="end"/>
          </w:r>
        </w:sdtContent>
      </w:sdt>
      <w:r w:rsidR="00580F61">
        <w:t xml:space="preserve">.   </w:t>
      </w:r>
    </w:p>
    <w:p w14:paraId="30C514A5" w14:textId="5DE38682" w:rsidR="00A55F38" w:rsidRPr="001B33FE" w:rsidRDefault="00D6639D" w:rsidP="00922C2F">
      <w:pPr>
        <w:pStyle w:val="Ttulo3"/>
        <w:rPr>
          <w:lang w:val="es-HN"/>
        </w:rPr>
      </w:pPr>
      <w:bookmarkStart w:id="32" w:name="_Toc158832894"/>
      <w:r w:rsidRPr="001B33FE">
        <w:rPr>
          <w:lang w:val="es-HN"/>
        </w:rPr>
        <w:t>1.3.2 FORMULACIÓN DEL PROBLEMA</w:t>
      </w:r>
      <w:bookmarkEnd w:id="32"/>
    </w:p>
    <w:p w14:paraId="54615668" w14:textId="59B0CD31" w:rsidR="00F13690" w:rsidRPr="00790168" w:rsidRDefault="00373782" w:rsidP="00790168">
      <w:pPr>
        <w:pStyle w:val="TextoPrincipal"/>
      </w:pPr>
      <w:r w:rsidRPr="00790168">
        <w:t xml:space="preserve">La información cargada por la CNBS sobre los </w:t>
      </w:r>
      <w:r w:rsidR="000A7CC8" w:rsidRPr="00790168">
        <w:t xml:space="preserve">balances generales </w:t>
      </w:r>
      <w:r w:rsidRPr="00790168">
        <w:t>de los bancos comerciales de Honduras se publica con un mes de</w:t>
      </w:r>
      <w:r w:rsidR="00C75C0D" w:rsidRPr="00790168">
        <w:t xml:space="preserve"> </w:t>
      </w:r>
      <w:r w:rsidRPr="00790168">
        <w:t>desfase, los datos cargados no incluyen pronósticos o resultados a través de</w:t>
      </w:r>
      <w:r w:rsidR="00966FFC" w:rsidRPr="00790168">
        <w:t xml:space="preserve"> </w:t>
      </w:r>
      <w:r w:rsidRPr="00790168">
        <w:t>l</w:t>
      </w:r>
      <w:r w:rsidR="00966FFC" w:rsidRPr="00790168">
        <w:t>a</w:t>
      </w:r>
      <w:r w:rsidRPr="00790168">
        <w:t xml:space="preserve"> </w:t>
      </w:r>
      <w:r w:rsidR="00966FFC" w:rsidRPr="00790168">
        <w:t>aplicación</w:t>
      </w:r>
      <w:r w:rsidRPr="00790168">
        <w:t xml:space="preserve"> de </w:t>
      </w:r>
      <w:r w:rsidR="00966FFC" w:rsidRPr="00790168">
        <w:t xml:space="preserve">un </w:t>
      </w:r>
      <w:r w:rsidRPr="00790168">
        <w:t xml:space="preserve">modelo de </w:t>
      </w:r>
      <w:r w:rsidR="000A7CC8" w:rsidRPr="00790168">
        <w:t xml:space="preserve">aprendizaje </w:t>
      </w:r>
      <w:r w:rsidR="00D67E3E" w:rsidRPr="00790168">
        <w:t>automático</w:t>
      </w:r>
      <w:r w:rsidRPr="00790168">
        <w:t>, solo se muestra</w:t>
      </w:r>
      <w:r w:rsidR="009A25F5" w:rsidRPr="00790168">
        <w:t>n</w:t>
      </w:r>
      <w:r w:rsidRPr="00790168">
        <w:t xml:space="preserve"> datos ocurridos </w:t>
      </w:r>
      <w:r w:rsidR="00F47B38" w:rsidRPr="00790168">
        <w:t>s</w:t>
      </w:r>
      <w:r w:rsidRPr="00790168">
        <w:t>obre hechos pasados</w:t>
      </w:r>
      <w:r w:rsidR="00F47B38" w:rsidRPr="00790168">
        <w:t>,</w:t>
      </w:r>
      <w:r w:rsidRPr="00790168">
        <w:t xml:space="preserve"> para contar con datos futuros es óptimo generar un modelo de </w:t>
      </w:r>
      <w:r w:rsidR="00535B8E" w:rsidRPr="00790168">
        <w:t xml:space="preserve">aprendizaje automático </w:t>
      </w:r>
      <w:r w:rsidR="001A666B" w:rsidRPr="00790168">
        <w:t>que</w:t>
      </w:r>
      <w:r w:rsidRPr="00790168">
        <w:t xml:space="preserve"> logre predecir </w:t>
      </w:r>
      <w:r w:rsidR="00C75C0D" w:rsidRPr="00790168">
        <w:t xml:space="preserve">los </w:t>
      </w:r>
      <w:r w:rsidR="001A666B" w:rsidRPr="00790168">
        <w:t>resultados</w:t>
      </w:r>
      <w:r w:rsidR="00C75C0D" w:rsidRPr="00790168">
        <w:t xml:space="preserve"> de las cuentas de los balances generales</w:t>
      </w:r>
      <w:r w:rsidRPr="00790168">
        <w:t xml:space="preserve"> </w:t>
      </w:r>
      <w:r w:rsidR="00C75C0D" w:rsidRPr="00790168">
        <w:t>del sector bancario</w:t>
      </w:r>
      <w:r w:rsidR="00992BB5" w:rsidRPr="00790168">
        <w:t>,</w:t>
      </w:r>
      <w:r w:rsidR="00AF501B" w:rsidRPr="00790168">
        <w:t xml:space="preserve"> cabe señalar </w:t>
      </w:r>
      <w:r w:rsidR="00992BB5" w:rsidRPr="00790168">
        <w:t xml:space="preserve">que realizar </w:t>
      </w:r>
      <w:r w:rsidR="006F53C0" w:rsidRPr="00790168">
        <w:t xml:space="preserve">este tipo de </w:t>
      </w:r>
      <w:r w:rsidR="00992BB5" w:rsidRPr="00790168">
        <w:t xml:space="preserve">predicciones </w:t>
      </w:r>
      <w:r w:rsidR="006F53C0" w:rsidRPr="00790168">
        <w:t>implica</w:t>
      </w:r>
      <w:r w:rsidR="00917F68" w:rsidRPr="00790168">
        <w:t xml:space="preserve"> </w:t>
      </w:r>
      <w:r w:rsidR="00992BB5" w:rsidRPr="00790168">
        <w:t>efectuar</w:t>
      </w:r>
      <w:r w:rsidR="00917F68" w:rsidRPr="00790168">
        <w:t xml:space="preserve"> una predicción</w:t>
      </w:r>
      <w:r w:rsidR="00992BB5" w:rsidRPr="00790168">
        <w:t xml:space="preserve"> </w:t>
      </w:r>
      <w:r w:rsidR="00917F68" w:rsidRPr="00790168">
        <w:t>para</w:t>
      </w:r>
      <w:r w:rsidR="00AF501B" w:rsidRPr="00790168">
        <w:t xml:space="preserve"> cada una de las cuentas del balance para todos los bancos</w:t>
      </w:r>
      <w:r w:rsidR="00C75C0D" w:rsidRPr="00790168">
        <w:t xml:space="preserve">. </w:t>
      </w:r>
      <w:r w:rsidR="00992BB5" w:rsidRPr="00790168">
        <w:t>Como punto de partida</w:t>
      </w:r>
      <w:r w:rsidR="00917F68" w:rsidRPr="00790168">
        <w:t xml:space="preserve"> para diseñar un modelo es necesario seleccionar una cuenta contable a predecir. Para efectos </w:t>
      </w:r>
      <w:r w:rsidR="00AE06F1" w:rsidRPr="00790168">
        <w:t xml:space="preserve">de la investigación </w:t>
      </w:r>
      <w:r w:rsidR="00701086" w:rsidRPr="00790168">
        <w:t xml:space="preserve">se </w:t>
      </w:r>
      <w:r w:rsidR="00AE06F1" w:rsidRPr="00790168">
        <w:t>busca</w:t>
      </w:r>
      <w:r w:rsidR="00F47B38" w:rsidRPr="00790168">
        <w:t xml:space="preserve"> responder a la siguiente pregunta:</w:t>
      </w:r>
    </w:p>
    <w:p w14:paraId="0CBE166B" w14:textId="02BE4810" w:rsidR="00DB2E46" w:rsidRDefault="0074530C" w:rsidP="00DB2E46">
      <w:pPr>
        <w:pStyle w:val="TextoPrincipal"/>
      </w:pPr>
      <w:r w:rsidRPr="00477790">
        <w:t>¿</w:t>
      </w:r>
      <w:r>
        <w:t xml:space="preserve">Como predecir el comportamiento de la cuenta total activo de los balances generales de los bancos comerciales de Honduras para el periodo de </w:t>
      </w:r>
      <w:r w:rsidR="00D61845">
        <w:t>enero a septiembre</w:t>
      </w:r>
      <w:r>
        <w:t xml:space="preserve"> 2023 mediante el uso de un modelo de </w:t>
      </w:r>
      <w:r w:rsidR="00AF5402">
        <w:t>aprendizaje automático</w:t>
      </w:r>
      <w:r>
        <w:t>?</w:t>
      </w:r>
    </w:p>
    <w:p w14:paraId="5D2061BE" w14:textId="55DE70E0" w:rsidR="002E584B" w:rsidRPr="001B33FE" w:rsidRDefault="00D6639D" w:rsidP="00922C2F">
      <w:pPr>
        <w:pStyle w:val="Ttulo3"/>
        <w:rPr>
          <w:lang w:val="es-HN"/>
        </w:rPr>
      </w:pPr>
      <w:bookmarkStart w:id="33" w:name="_Toc158832895"/>
      <w:r w:rsidRPr="001B33FE">
        <w:rPr>
          <w:lang w:val="es-HN"/>
        </w:rPr>
        <w:t>1.3.3 PREGUNTAS DE INVESTIGACIÓN</w:t>
      </w:r>
      <w:bookmarkEnd w:id="33"/>
    </w:p>
    <w:p w14:paraId="25C31EA5" w14:textId="1818066A" w:rsidR="00724E10" w:rsidRDefault="00BC5FD3" w:rsidP="009753D1">
      <w:pPr>
        <w:pStyle w:val="TextoPrincipal"/>
        <w:rPr>
          <w:bCs/>
        </w:rPr>
      </w:pPr>
      <w:r>
        <w:t>1</w:t>
      </w:r>
      <w:r w:rsidR="009753D1">
        <w:t xml:space="preserve">) </w:t>
      </w:r>
      <w:r w:rsidR="00ED0BC3" w:rsidRPr="00BC44AE">
        <w:t>¿Cuál es el modelo</w:t>
      </w:r>
      <w:r w:rsidR="00ED0BC3">
        <w:t xml:space="preserve"> de aprendizaje automático</w:t>
      </w:r>
      <w:r w:rsidR="00ED0BC3" w:rsidRPr="00BC44AE">
        <w:t xml:space="preserve"> </w:t>
      </w:r>
      <w:r w:rsidR="00ED0BC3">
        <w:t>que mejor se ajusta</w:t>
      </w:r>
      <w:r w:rsidR="00ED0BC3" w:rsidRPr="00BC44AE">
        <w:t xml:space="preserve"> </w:t>
      </w:r>
      <w:r w:rsidR="00ED0BC3">
        <w:t>a</w:t>
      </w:r>
      <w:r w:rsidR="00ED0BC3" w:rsidRPr="00BC44AE">
        <w:t xml:space="preserve"> predecir </w:t>
      </w:r>
      <w:r w:rsidR="00ED0BC3">
        <w:t xml:space="preserve">el </w:t>
      </w:r>
      <w:r w:rsidR="007D2958">
        <w:t xml:space="preserve">resultado </w:t>
      </w:r>
      <w:r w:rsidR="00ED0BC3">
        <w:t>de la cuenta total activo</w:t>
      </w:r>
      <w:r w:rsidR="00ED0BC3">
        <w:rPr>
          <w:bCs/>
        </w:rPr>
        <w:t xml:space="preserve"> de los </w:t>
      </w:r>
      <w:r w:rsidR="00ED0BC3">
        <w:t>balances generales de los bancos comerciales de Honduras</w:t>
      </w:r>
      <w:r w:rsidR="00ED0BC3" w:rsidRPr="00F248A3">
        <w:rPr>
          <w:bCs/>
        </w:rPr>
        <w:t xml:space="preserve"> </w:t>
      </w:r>
      <w:r w:rsidR="00ED0BC3">
        <w:rPr>
          <w:bCs/>
        </w:rPr>
        <w:t>para el periodo de enero a septiembre 2023?</w:t>
      </w:r>
    </w:p>
    <w:p w14:paraId="044BE506" w14:textId="0839562A" w:rsidR="00641070" w:rsidRDefault="00BC5FD3" w:rsidP="00641070">
      <w:pPr>
        <w:pStyle w:val="TextoPrincipal"/>
      </w:pPr>
      <w:r>
        <w:t>2</w:t>
      </w:r>
      <w:r w:rsidR="005E1E42">
        <w:t xml:space="preserve">) </w:t>
      </w:r>
      <w:r w:rsidR="0046138E">
        <w:t>¿Cuál es el comportamiento de los resultados predictivos de la cuenta de la cuenta total activo</w:t>
      </w:r>
      <w:r w:rsidR="0046138E">
        <w:rPr>
          <w:bCs/>
        </w:rPr>
        <w:t xml:space="preserve"> de los </w:t>
      </w:r>
      <w:r w:rsidR="0046138E">
        <w:t>balances generales de los bancos comerciales de Honduras</w:t>
      </w:r>
      <w:r w:rsidR="0046138E" w:rsidRPr="00F248A3">
        <w:rPr>
          <w:bCs/>
        </w:rPr>
        <w:t xml:space="preserve"> </w:t>
      </w:r>
      <w:r w:rsidR="0046138E">
        <w:rPr>
          <w:bCs/>
        </w:rPr>
        <w:t xml:space="preserve">para el periodo de enero a septiembre </w:t>
      </w:r>
      <w:r w:rsidR="00905493">
        <w:rPr>
          <w:bCs/>
        </w:rPr>
        <w:t>2023?</w:t>
      </w:r>
    </w:p>
    <w:p w14:paraId="291E7126" w14:textId="17878E46" w:rsidR="00210E95" w:rsidRPr="00210E95" w:rsidRDefault="004D17BE" w:rsidP="00A94B2A">
      <w:pPr>
        <w:pStyle w:val="Ttulo2"/>
        <w:rPr>
          <w:lang w:val="es-HN"/>
        </w:rPr>
      </w:pPr>
      <w:bookmarkStart w:id="34" w:name="_Toc158832896"/>
      <w:r w:rsidRPr="00210E95">
        <w:rPr>
          <w:lang w:val="es-HN"/>
        </w:rPr>
        <w:t>1.4 OBJETIVOS DEL PROYECTO</w:t>
      </w:r>
      <w:bookmarkEnd w:id="28"/>
      <w:bookmarkEnd w:id="29"/>
      <w:bookmarkEnd w:id="34"/>
    </w:p>
    <w:p w14:paraId="5CC96EE8" w14:textId="77777777" w:rsidR="00487726" w:rsidRDefault="00487726" w:rsidP="00487726">
      <w:pPr>
        <w:pStyle w:val="TextoPrincipal"/>
      </w:pPr>
      <w:r w:rsidRPr="00487726">
        <w:t>A continuación, se presenta los objetivos que guiaran a la investigación:</w:t>
      </w:r>
    </w:p>
    <w:p w14:paraId="23DEAF21" w14:textId="60CBA939" w:rsidR="00487726" w:rsidRPr="001B33FE" w:rsidRDefault="00487726" w:rsidP="00922C2F">
      <w:pPr>
        <w:pStyle w:val="Ttulo3"/>
        <w:rPr>
          <w:lang w:val="es-HN"/>
        </w:rPr>
      </w:pPr>
      <w:bookmarkStart w:id="35" w:name="_Toc158832897"/>
      <w:r w:rsidRPr="001B33FE">
        <w:rPr>
          <w:lang w:val="es-HN"/>
        </w:rPr>
        <w:t>1.4.1 OBJETIVO GENERAL</w:t>
      </w:r>
      <w:bookmarkEnd w:id="35"/>
    </w:p>
    <w:p w14:paraId="79353359" w14:textId="69DFD4B6" w:rsidR="00CA1644" w:rsidRDefault="00D03409" w:rsidP="00153D38">
      <w:pPr>
        <w:pStyle w:val="TextoPrincipal"/>
      </w:pPr>
      <w:r w:rsidRPr="00D03409">
        <w:t xml:space="preserve">Proponer un modelo de aprendizaje automático para predecir el comportamiento de la cuenta total activo de los balances generales de los bancos comerciales de Honduras para el periodo </w:t>
      </w:r>
      <w:r w:rsidR="00D61845">
        <w:t>de enero a</w:t>
      </w:r>
      <w:r w:rsidRPr="00D03409">
        <w:t xml:space="preserve"> septiembre de 2023</w:t>
      </w:r>
      <w:r w:rsidR="00902E0A">
        <w:t>.</w:t>
      </w:r>
    </w:p>
    <w:p w14:paraId="07EC8CF5" w14:textId="36C48094" w:rsidR="001337C7" w:rsidRPr="001B33FE" w:rsidRDefault="00487726" w:rsidP="00922C2F">
      <w:pPr>
        <w:pStyle w:val="Ttulo3"/>
        <w:rPr>
          <w:lang w:val="es-HN"/>
        </w:rPr>
      </w:pPr>
      <w:bookmarkStart w:id="36" w:name="_Toc158832898"/>
      <w:r w:rsidRPr="001B33FE">
        <w:rPr>
          <w:lang w:val="es-HN"/>
        </w:rPr>
        <w:lastRenderedPageBreak/>
        <w:t>1.4.2 OBJETIVOS ESPECIFICOS</w:t>
      </w:r>
      <w:bookmarkEnd w:id="36"/>
      <w:r w:rsidR="00E305C5" w:rsidRPr="001B33FE">
        <w:rPr>
          <w:lang w:val="es-HN"/>
        </w:rPr>
        <w:t xml:space="preserve"> </w:t>
      </w:r>
    </w:p>
    <w:p w14:paraId="66BF6E5C" w14:textId="18C98A45" w:rsidR="00247B0B" w:rsidRDefault="002A0424" w:rsidP="00DD419F">
      <w:pPr>
        <w:pStyle w:val="TextoPrincipal"/>
      </w:pPr>
      <w:r>
        <w:t xml:space="preserve">1) Elegir un modelo de aprendizaje automático </w:t>
      </w:r>
      <w:r w:rsidR="000C333A">
        <w:t xml:space="preserve">mediante el uso de métricas de evaluación </w:t>
      </w:r>
      <w:r w:rsidR="00E628A9">
        <w:t>que prediga</w:t>
      </w:r>
      <w:r>
        <w:t xml:space="preserve"> el comportamiento de la cuenta total activo de los balances generales de los bancos comerciales de </w:t>
      </w:r>
      <w:r w:rsidR="00DD55F7">
        <w:t>Honduras</w:t>
      </w:r>
      <w:r>
        <w:t xml:space="preserve"> para el periodo de enero a septiembre 2023</w:t>
      </w:r>
      <w:r w:rsidR="000C333A">
        <w:t>.</w:t>
      </w:r>
    </w:p>
    <w:p w14:paraId="0671B8C2" w14:textId="2CAFC969" w:rsidR="00497C14" w:rsidRDefault="008F4EEC" w:rsidP="00DD419F">
      <w:pPr>
        <w:pStyle w:val="TextoPrincipal"/>
      </w:pPr>
      <w:r>
        <w:t>2</w:t>
      </w:r>
      <w:r w:rsidR="00A15FDE">
        <w:t xml:space="preserve">) </w:t>
      </w:r>
      <w:r w:rsidR="00497C14">
        <w:t xml:space="preserve">Demostrar los resultados del modelo de aprendizaje automático a través de series de tiempos para comprender el comportamiento de la cuenta total activo de los bancos comercial de Honduras dentro del periodo de enero a septiembre 2023. </w:t>
      </w:r>
    </w:p>
    <w:p w14:paraId="4F6662D2" w14:textId="25EA01B6" w:rsidR="00DC7B10" w:rsidRPr="00DC7B10" w:rsidRDefault="004D17BE" w:rsidP="00DC7B10">
      <w:pPr>
        <w:pStyle w:val="Ttulo2"/>
        <w:rPr>
          <w:lang w:val="es-HN"/>
        </w:rPr>
      </w:pPr>
      <w:bookmarkStart w:id="37" w:name="_Toc474331181"/>
      <w:bookmarkStart w:id="38" w:name="_Toc474331380"/>
      <w:bookmarkStart w:id="39" w:name="_Toc158832899"/>
      <w:r w:rsidRPr="00210E95">
        <w:rPr>
          <w:lang w:val="es-HN"/>
        </w:rPr>
        <w:t>1.5 JUSTIFICACIÓN</w:t>
      </w:r>
      <w:bookmarkEnd w:id="37"/>
      <w:bookmarkEnd w:id="38"/>
      <w:bookmarkEnd w:id="39"/>
    </w:p>
    <w:p w14:paraId="1537623B" w14:textId="5B26C01B" w:rsidR="00C64A67" w:rsidRDefault="00C47004" w:rsidP="00DC7B10">
      <w:pPr>
        <w:pStyle w:val="TextoPrincipal"/>
      </w:pPr>
      <w:r>
        <w:t xml:space="preserve">Los clientes, </w:t>
      </w:r>
      <w:r w:rsidR="007771E6">
        <w:t>l</w:t>
      </w:r>
      <w:r>
        <w:t>os inversionistas,</w:t>
      </w:r>
      <w:r w:rsidRPr="00C47004">
        <w:t xml:space="preserve"> </w:t>
      </w:r>
      <w:r>
        <w:t>las autoridades financieras y l</w:t>
      </w:r>
      <w:r w:rsidR="00C64A67">
        <w:t>os bancos</w:t>
      </w:r>
      <w:r>
        <w:t xml:space="preserve"> </w:t>
      </w:r>
      <w:r w:rsidR="0077157E">
        <w:t xml:space="preserve">les </w:t>
      </w:r>
      <w:r w:rsidR="00EA1A53">
        <w:t xml:space="preserve">resulta </w:t>
      </w:r>
      <w:r w:rsidR="008A6AE8">
        <w:t>importante</w:t>
      </w:r>
      <w:r w:rsidR="00EA1A53">
        <w:t xml:space="preserve"> contar con la información</w:t>
      </w:r>
      <w:r w:rsidR="00C64A67">
        <w:t xml:space="preserve"> </w:t>
      </w:r>
      <w:r w:rsidR="006403B1">
        <w:t>los balances generales</w:t>
      </w:r>
      <w:r w:rsidR="00C64A67">
        <w:t xml:space="preserve"> </w:t>
      </w:r>
      <w:r w:rsidR="008A6AE8">
        <w:t>del</w:t>
      </w:r>
      <w:r w:rsidR="00EA1A53">
        <w:t xml:space="preserve"> sector bancario comercial</w:t>
      </w:r>
      <w:r w:rsidR="00C64A67">
        <w:t xml:space="preserve">. </w:t>
      </w:r>
      <w:r w:rsidR="00EA1A53">
        <w:t xml:space="preserve">Para los </w:t>
      </w:r>
      <w:r w:rsidR="0077157E">
        <w:t>c</w:t>
      </w:r>
      <w:r w:rsidR="00EA1A53">
        <w:t xml:space="preserve">lientes </w:t>
      </w:r>
      <w:r w:rsidR="0077157E">
        <w:t>es</w:t>
      </w:r>
      <w:r w:rsidR="00EA1A53">
        <w:t xml:space="preserve"> importante </w:t>
      </w:r>
      <w:r w:rsidR="008A6AE8">
        <w:t>ya que</w:t>
      </w:r>
      <w:r w:rsidR="002E330E">
        <w:t xml:space="preserve"> pueden</w:t>
      </w:r>
      <w:r w:rsidR="00C64A67">
        <w:t xml:space="preserve"> evaluar la seguridad de sus depósitos o </w:t>
      </w:r>
      <w:r w:rsidR="00EC0402">
        <w:t>elegir el banco que les permita tener</w:t>
      </w:r>
      <w:r w:rsidR="00C64A67">
        <w:t xml:space="preserve"> un crédito </w:t>
      </w:r>
      <w:r w:rsidR="00EC0402">
        <w:t>sin inconvenientes</w:t>
      </w:r>
      <w:r w:rsidR="002E330E">
        <w:t>, para</w:t>
      </w:r>
      <w:r w:rsidR="00EC0402">
        <w:t xml:space="preserve"> los inversores conocer la </w:t>
      </w:r>
      <w:r w:rsidR="00EC0402" w:rsidRPr="001F43CB">
        <w:t xml:space="preserve">viabilidad de invertir en acciones o bonos </w:t>
      </w:r>
      <w:r w:rsidR="00EC0402">
        <w:t>de un banco</w:t>
      </w:r>
      <w:r>
        <w:t>,</w:t>
      </w:r>
      <w:r w:rsidRPr="00C47004">
        <w:t xml:space="preserve"> las autoridades financieras detectar anomalías y riesgos financieros </w:t>
      </w:r>
      <w:r w:rsidR="00EC0402">
        <w:t>y entre los mismos bancos conocer la situación y el comportamiento financiero de su competencia.</w:t>
      </w:r>
    </w:p>
    <w:p w14:paraId="38605EFE" w14:textId="41948FE5" w:rsidR="004B101F" w:rsidRDefault="00153C1A" w:rsidP="002E330E">
      <w:pPr>
        <w:pStyle w:val="TextoPrincipal"/>
      </w:pPr>
      <w:r>
        <w:t xml:space="preserve">Dado que los </w:t>
      </w:r>
      <w:r w:rsidR="006403B1">
        <w:t>balances generales</w:t>
      </w:r>
      <w:r>
        <w:t xml:space="preserve"> de</w:t>
      </w:r>
      <w:r w:rsidR="00F37017">
        <w:t xml:space="preserve"> todos</w:t>
      </w:r>
      <w:r>
        <w:t xml:space="preserve"> los bancos comerciales </w:t>
      </w:r>
      <w:r w:rsidR="00F37017">
        <w:t>en Honduras son cargados con un mes de desfase por la CNBS</w:t>
      </w:r>
      <w:r w:rsidR="00322F02">
        <w:t xml:space="preserve">, esto debido a que los bancos comerciales tienen hasta 10 días después del mes de cierre para presentar sus </w:t>
      </w:r>
      <w:r w:rsidR="0067543A">
        <w:t>estados financieros</w:t>
      </w:r>
      <w:r w:rsidR="004B101F">
        <w:t xml:space="preserve"> y posterior a eso la CNBS realiza revisiones</w:t>
      </w:r>
      <w:r w:rsidR="0067543A">
        <w:t xml:space="preserve"> y supervisa la información</w:t>
      </w:r>
      <w:r w:rsidR="003E419C">
        <w:t xml:space="preserve">. </w:t>
      </w:r>
      <w:sdt>
        <w:sdtPr>
          <w:id w:val="345530580"/>
          <w:citation/>
        </w:sdtPr>
        <w:sdtContent>
          <w:r w:rsidR="003E419C">
            <w:fldChar w:fldCharType="begin"/>
          </w:r>
          <w:r w:rsidR="003E419C">
            <w:instrText xml:space="preserve"> CITATION CNB95 \l 18442 </w:instrText>
          </w:r>
          <w:r w:rsidR="003E419C">
            <w:fldChar w:fldCharType="separate"/>
          </w:r>
          <w:r w:rsidR="000355AB">
            <w:rPr>
              <w:noProof/>
            </w:rPr>
            <w:t>(CNBS, 1995)</w:t>
          </w:r>
          <w:r w:rsidR="003E419C">
            <w:fldChar w:fldCharType="end"/>
          </w:r>
        </w:sdtContent>
      </w:sdt>
      <w:r w:rsidR="003E419C">
        <w:t>.</w:t>
      </w:r>
    </w:p>
    <w:p w14:paraId="5C9EB237" w14:textId="0FFE6348" w:rsidR="00DC4E52" w:rsidRDefault="004B101F" w:rsidP="002E330E">
      <w:pPr>
        <w:pStyle w:val="TextoPrincipal"/>
      </w:pPr>
      <w:r>
        <w:t xml:space="preserve">Debido a lo anterior </w:t>
      </w:r>
      <w:r w:rsidR="007217E5">
        <w:t>las partes interesadas</w:t>
      </w:r>
      <w:r w:rsidR="00322F02">
        <w:t xml:space="preserve"> deben esperar </w:t>
      </w:r>
      <w:r>
        <w:t>la información</w:t>
      </w:r>
      <w:r w:rsidR="003E419C">
        <w:t xml:space="preserve"> </w:t>
      </w:r>
      <w:r w:rsidR="00641070">
        <w:t>que es</w:t>
      </w:r>
      <w:r>
        <w:t xml:space="preserve"> carga</w:t>
      </w:r>
      <w:r w:rsidR="003E419C">
        <w:t>d</w:t>
      </w:r>
      <w:r w:rsidR="00641070">
        <w:t>a</w:t>
      </w:r>
      <w:r>
        <w:t xml:space="preserve"> por la CNBS </w:t>
      </w:r>
      <w:r w:rsidR="00322F02">
        <w:t xml:space="preserve">para poder tomar mejores decisiones. </w:t>
      </w:r>
      <w:r w:rsidR="00120EFD">
        <w:t xml:space="preserve">La CNBS en la actualidad no proporciona resultados predictivos </w:t>
      </w:r>
      <w:r w:rsidR="00634E5C">
        <w:t>sobre las cuentas de los</w:t>
      </w:r>
      <w:r w:rsidR="00120EFD">
        <w:t xml:space="preserve"> balances generales de los bancos comerciales</w:t>
      </w:r>
      <w:r w:rsidR="005417A7">
        <w:t xml:space="preserve">. </w:t>
      </w:r>
      <w:r w:rsidR="003A78EC">
        <w:t xml:space="preserve">El </w:t>
      </w:r>
      <w:r w:rsidR="00EB7610">
        <w:t>disponer</w:t>
      </w:r>
      <w:r w:rsidR="003A78EC">
        <w:t xml:space="preserve"> un modelo predictivo puede acotar la </w:t>
      </w:r>
      <w:r w:rsidR="00F50146">
        <w:t>espera de la obtención de la información</w:t>
      </w:r>
      <w:r w:rsidR="0092485E">
        <w:t>.</w:t>
      </w:r>
      <w:r w:rsidR="00DC4E52">
        <w:br w:type="page"/>
      </w:r>
    </w:p>
    <w:p w14:paraId="6E7B259D" w14:textId="6D61F9F9" w:rsidR="00210E95" w:rsidRDefault="003E7358" w:rsidP="003E7358">
      <w:pPr>
        <w:pStyle w:val="Ttulo1"/>
      </w:pPr>
      <w:bookmarkStart w:id="40" w:name="_Toc474331182"/>
      <w:bookmarkStart w:id="41" w:name="_Toc474331381"/>
      <w:bookmarkStart w:id="42" w:name="_Toc158832900"/>
      <w:r>
        <w:lastRenderedPageBreak/>
        <w:t>CAPÍTULO II. MARCO TEÓRICO</w:t>
      </w:r>
      <w:bookmarkEnd w:id="40"/>
      <w:bookmarkEnd w:id="41"/>
      <w:bookmarkEnd w:id="42"/>
    </w:p>
    <w:p w14:paraId="65A2FBBB" w14:textId="402764AA" w:rsidR="00330237" w:rsidRDefault="00C746FD" w:rsidP="008142D4">
      <w:pPr>
        <w:pStyle w:val="TextoPrincipal"/>
      </w:pPr>
      <w:r>
        <w:t>E</w:t>
      </w:r>
      <w:r w:rsidR="00347C35">
        <w:t>l</w:t>
      </w:r>
      <w:r>
        <w:t xml:space="preserve"> uso de machine learning a nivel mundial ha resultado de apoyo para obtener resultados adelantados sobre el precio de un </w:t>
      </w:r>
      <w:r w:rsidR="00B4445B">
        <w:t>artículo</w:t>
      </w:r>
      <w:r>
        <w:t>, conocer las ventas futuras, comportamiento de tasas o resultados de estados financieros. Conocer</w:t>
      </w:r>
      <w:r w:rsidR="00CE63C4">
        <w:t xml:space="preserve"> lo que se ha realizado en</w:t>
      </w:r>
      <w:r>
        <w:t xml:space="preserve"> los países remotos y cercados</w:t>
      </w:r>
      <w:r w:rsidR="00B4445B">
        <w:t xml:space="preserve"> a Honduras permite tener un mejor conocimiento </w:t>
      </w:r>
      <w:r w:rsidR="00975EEF">
        <w:t>sobre el fin de su</w:t>
      </w:r>
      <w:r w:rsidR="00CE63C4">
        <w:t xml:space="preserve"> </w:t>
      </w:r>
      <w:r w:rsidR="00975EEF">
        <w:t xml:space="preserve">aplicación </w:t>
      </w:r>
      <w:r w:rsidR="00B4445B">
        <w:t xml:space="preserve">y las herramientas que </w:t>
      </w:r>
      <w:r w:rsidR="00975EEF">
        <w:t>se utilizan.</w:t>
      </w:r>
    </w:p>
    <w:p w14:paraId="3AFC5E2B" w14:textId="6C026516" w:rsidR="00E5014D" w:rsidRDefault="00BE6D1A">
      <w:pPr>
        <w:pStyle w:val="Ttulo2"/>
        <w:numPr>
          <w:ilvl w:val="1"/>
          <w:numId w:val="2"/>
        </w:numPr>
        <w:rPr>
          <w:lang w:val="es-HN"/>
        </w:rPr>
      </w:pPr>
      <w:bookmarkStart w:id="43" w:name="_Toc474331183"/>
      <w:bookmarkStart w:id="44" w:name="_Toc474331382"/>
      <w:bookmarkStart w:id="45" w:name="_Toc158832901"/>
      <w:r w:rsidRPr="003E7358">
        <w:rPr>
          <w:lang w:val="es-HN"/>
        </w:rPr>
        <w:t>ANÁLISIS DE LA SITUACI</w:t>
      </w:r>
      <w:r>
        <w:rPr>
          <w:lang w:val="es-HN"/>
        </w:rPr>
        <w:t>ÓN ACTUAL</w:t>
      </w:r>
      <w:bookmarkEnd w:id="43"/>
      <w:bookmarkEnd w:id="44"/>
      <w:r>
        <w:rPr>
          <w:lang w:val="es-HN"/>
        </w:rPr>
        <w:t>.</w:t>
      </w:r>
      <w:bookmarkEnd w:id="45"/>
    </w:p>
    <w:p w14:paraId="15C6DB7B" w14:textId="2383B6B3" w:rsidR="00631251" w:rsidRPr="00631251" w:rsidRDefault="00631251" w:rsidP="0036682E">
      <w:pPr>
        <w:pStyle w:val="TextoPrincipal"/>
      </w:pPr>
      <w:r w:rsidRPr="00631251">
        <w:t>A continuación, se presenta a nivel internacional el análisis macroentorno, a nivel centroamericano se presenta el análisis microentorno y como análisis interno se estudia toda la región de Honduras.</w:t>
      </w:r>
    </w:p>
    <w:p w14:paraId="7080D1B3" w14:textId="23079A95" w:rsidR="006A179E" w:rsidRPr="006A179E" w:rsidRDefault="006A179E" w:rsidP="006A179E">
      <w:pPr>
        <w:pStyle w:val="Ttulo3"/>
        <w:rPr>
          <w:lang w:val="es-HN"/>
        </w:rPr>
      </w:pPr>
      <w:bookmarkStart w:id="46" w:name="_Toc158832902"/>
      <w:r w:rsidRPr="006A179E">
        <w:rPr>
          <w:lang w:val="es-HN"/>
        </w:rPr>
        <w:t>2.1.1 ANÁLISIS MACROENTORNO</w:t>
      </w:r>
      <w:bookmarkEnd w:id="46"/>
    </w:p>
    <w:p w14:paraId="76C5F2F7" w14:textId="697A7CEB" w:rsidR="00DF4726" w:rsidRPr="00104D5E" w:rsidRDefault="00DF4726" w:rsidP="00DF4726">
      <w:pPr>
        <w:pStyle w:val="Ttulo4"/>
        <w:rPr>
          <w:u w:val="single"/>
          <w:lang w:val="es-HN"/>
        </w:rPr>
      </w:pPr>
      <w:bookmarkStart w:id="47" w:name="_Toc158832903"/>
      <w:r w:rsidRPr="00DF4726">
        <w:rPr>
          <w:lang w:val="es-HN"/>
        </w:rPr>
        <w:t xml:space="preserve">2.1.1.1 </w:t>
      </w:r>
      <w:r>
        <w:rPr>
          <w:lang w:val="es-HN"/>
        </w:rPr>
        <w:t>C</w:t>
      </w:r>
      <w:r w:rsidRPr="00DF4726">
        <w:rPr>
          <w:lang w:val="es-HN"/>
        </w:rPr>
        <w:t xml:space="preserve">aso de uso machine learning en </w:t>
      </w:r>
      <w:r w:rsidR="00104D5E">
        <w:rPr>
          <w:lang w:val="es-HN"/>
        </w:rPr>
        <w:t xml:space="preserve">Bancos </w:t>
      </w:r>
      <w:r>
        <w:rPr>
          <w:lang w:val="es-HN"/>
        </w:rPr>
        <w:t>E</w:t>
      </w:r>
      <w:r w:rsidRPr="00DF4726">
        <w:rPr>
          <w:lang w:val="es-HN"/>
        </w:rPr>
        <w:t>urop</w:t>
      </w:r>
      <w:r w:rsidR="00104D5E">
        <w:rPr>
          <w:lang w:val="es-HN"/>
        </w:rPr>
        <w:t>eos</w:t>
      </w:r>
      <w:bookmarkEnd w:id="47"/>
    </w:p>
    <w:p w14:paraId="35DB61B0" w14:textId="69764851" w:rsidR="00720385" w:rsidRDefault="004565C3" w:rsidP="00370D32">
      <w:pPr>
        <w:pStyle w:val="TextoPrincipal"/>
      </w:pPr>
      <w:r>
        <w:t xml:space="preserve">Europa un continente con </w:t>
      </w:r>
      <w:r w:rsidR="000C1DC2">
        <w:t>países</w:t>
      </w:r>
      <w:r>
        <w:t xml:space="preserve"> altamente</w:t>
      </w:r>
      <w:r w:rsidR="000C1DC2">
        <w:t xml:space="preserve"> en desarrollo realizan </w:t>
      </w:r>
      <w:r>
        <w:t xml:space="preserve">modelos de ML </w:t>
      </w:r>
      <w:r w:rsidR="000C1DC2">
        <w:t xml:space="preserve">para predecir el comportamiento de los bancos, dentro de los principales motivos por los cuales se realizan estos modelos es para crear alertas tempranas para descubrir vulnerabilidades en el sistema bancario y de esta forma las instituciones supervisoras </w:t>
      </w:r>
      <w:r w:rsidR="00AA6748">
        <w:t xml:space="preserve">y estatales </w:t>
      </w:r>
      <w:r w:rsidR="000C1DC2">
        <w:t xml:space="preserve">tomar mejores decisiones </w:t>
      </w:r>
      <w:sdt>
        <w:sdtPr>
          <w:id w:val="-999341292"/>
          <w:citation/>
        </w:sdtPr>
        <w:sdtContent>
          <w:r w:rsidR="002F5928">
            <w:fldChar w:fldCharType="begin"/>
          </w:r>
          <w:r w:rsidR="002F5928" w:rsidRPr="002F5928">
            <w:instrText xml:space="preserve"> CITATION Bet13 \l 1033 </w:instrText>
          </w:r>
          <w:r w:rsidR="002F5928">
            <w:fldChar w:fldCharType="separate"/>
          </w:r>
          <w:r w:rsidR="000355AB" w:rsidRPr="000355AB">
            <w:rPr>
              <w:noProof/>
            </w:rPr>
            <w:t>(Betz, Oprica, Peltonen, &amp; Sarlin, 2013)</w:t>
          </w:r>
          <w:r w:rsidR="002F5928">
            <w:fldChar w:fldCharType="end"/>
          </w:r>
        </w:sdtContent>
      </w:sdt>
      <w:r w:rsidR="002F5928">
        <w:t>.</w:t>
      </w:r>
    </w:p>
    <w:p w14:paraId="58F2160A" w14:textId="2CE56398" w:rsidR="00370D32" w:rsidRDefault="00370D32" w:rsidP="00370D32">
      <w:pPr>
        <w:pStyle w:val="TextoPrincipal"/>
      </w:pPr>
      <w:r>
        <w:t>Betz et al (2013) hacen mención que para entrenar sus modelos se reunió data de manera trimestral desde el 2000 hasta 2013 de 546 bancos europeos</w:t>
      </w:r>
      <w:r w:rsidR="00724B61">
        <w:t xml:space="preserve"> y el propósito de tomar los datos de estados de resultados es </w:t>
      </w:r>
      <w:r w:rsidR="00B40E36">
        <w:t>porque</w:t>
      </w:r>
      <w:r w:rsidR="00724B61">
        <w:t xml:space="preserve"> en ellos se logra medir vulnerabilidades </w:t>
      </w:r>
      <w:r w:rsidR="00B40E36">
        <w:t>más</w:t>
      </w:r>
      <w:r w:rsidR="00724B61">
        <w:t xml:space="preserve"> </w:t>
      </w:r>
      <w:r w:rsidR="00B40E36">
        <w:t>específicas</w:t>
      </w:r>
      <w:r w:rsidR="00724B61">
        <w:t xml:space="preserve"> para cada banco, indicando que tomar la cuenta de índice de capital de nivel 1 es un indicador para representar el nivel de </w:t>
      </w:r>
      <w:r w:rsidR="00F16EFF">
        <w:t>capitalización bancaria</w:t>
      </w:r>
      <w:r w:rsidR="00724B61">
        <w:t xml:space="preserve"> y con esta cuenta se identifica si existen </w:t>
      </w:r>
      <w:r w:rsidR="00F16EFF">
        <w:t>pérdidas</w:t>
      </w:r>
      <w:r w:rsidR="00724B61">
        <w:t xml:space="preserve"> financieras.</w:t>
      </w:r>
    </w:p>
    <w:p w14:paraId="00353F2C" w14:textId="0547176E" w:rsidR="00F16EFF" w:rsidRDefault="00F16EFF" w:rsidP="000E1435">
      <w:pPr>
        <w:pStyle w:val="TextoPrincipal"/>
      </w:pPr>
      <w:r>
        <w:t xml:space="preserve">Aun que en su artículo Betz et al (2013 ) no nos deja saber los modelos usados para aplicar machinen learning si se menciona el uso para los modelos implementados, el primer modelo se creó con el propósito de identificar vulnerabilidades potenciales de cada </w:t>
      </w:r>
      <w:r w:rsidR="0EE9C7E8">
        <w:t>país</w:t>
      </w:r>
      <w:r>
        <w:t xml:space="preserve"> y el segundo modelo para realizar un benchmark para poder identificar la posición que ocupa los bancos en términos de vulnerabilidades, en la Figura 2 se puede observar los resultados </w:t>
      </w:r>
      <w:r w:rsidR="00806E70">
        <w:t>de uno de los modelos aplicados en el banco de Irlanda</w:t>
      </w:r>
      <w:r>
        <w:t>.</w:t>
      </w:r>
    </w:p>
    <w:p w14:paraId="32FEC60F" w14:textId="77777777" w:rsidR="000E1435" w:rsidRDefault="00806E70" w:rsidP="000E1435">
      <w:pPr>
        <w:pStyle w:val="TextoPrincipal"/>
        <w:keepNext/>
        <w:ind w:firstLine="0"/>
        <w:jc w:val="left"/>
      </w:pPr>
      <w:r>
        <w:rPr>
          <w:noProof/>
        </w:rPr>
        <w:lastRenderedPageBreak/>
        <w:drawing>
          <wp:inline distT="0" distB="0" distL="0" distR="0" wp14:anchorId="7DA3A768" wp14:editId="25ED9664">
            <wp:extent cx="5438775" cy="2539259"/>
            <wp:effectExtent l="19050" t="19050" r="9525" b="13970"/>
            <wp:docPr id="357969020" name="Imagen 357969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7969020" name=""/>
                    <pic:cNvPicPr/>
                  </pic:nvPicPr>
                  <pic:blipFill>
                    <a:blip r:embed="rId15"/>
                    <a:stretch>
                      <a:fillRect/>
                    </a:stretch>
                  </pic:blipFill>
                  <pic:spPr>
                    <a:xfrm>
                      <a:off x="0" y="0"/>
                      <a:ext cx="5481861" cy="2559375"/>
                    </a:xfrm>
                    <a:prstGeom prst="rect">
                      <a:avLst/>
                    </a:prstGeom>
                    <a:ln>
                      <a:solidFill>
                        <a:schemeClr val="tx1"/>
                      </a:solidFill>
                    </a:ln>
                  </pic:spPr>
                </pic:pic>
              </a:graphicData>
            </a:graphic>
          </wp:inline>
        </w:drawing>
      </w:r>
    </w:p>
    <w:p w14:paraId="6D7FB126" w14:textId="5445CD13" w:rsidR="00370D32" w:rsidRDefault="000E1435" w:rsidP="00290C33">
      <w:pPr>
        <w:pStyle w:val="Figuras"/>
        <w:rPr>
          <w:i/>
          <w:lang w:val="es-HN"/>
        </w:rPr>
      </w:pPr>
      <w:bookmarkStart w:id="48" w:name="_Toc158142097"/>
      <w:r w:rsidRPr="00D22C21">
        <w:rPr>
          <w:lang w:val="es-HN"/>
        </w:rPr>
        <w:t xml:space="preserve">Figura </w:t>
      </w:r>
      <w:r w:rsidRPr="00B03A00">
        <w:rPr>
          <w:iCs w:val="0"/>
          <w:lang w:val="es-HN"/>
        </w:rPr>
        <w:fldChar w:fldCharType="begin"/>
      </w:r>
      <w:r w:rsidRPr="00B03A00">
        <w:rPr>
          <w:iCs w:val="0"/>
          <w:lang w:val="es-HN"/>
        </w:rPr>
        <w:instrText xml:space="preserve"> SEQ Figura \* ARABIC </w:instrText>
      </w:r>
      <w:r w:rsidRPr="00B03A00">
        <w:rPr>
          <w:iCs w:val="0"/>
          <w:lang w:val="es-HN"/>
        </w:rPr>
        <w:fldChar w:fldCharType="separate"/>
      </w:r>
      <w:r w:rsidR="000F2D33">
        <w:rPr>
          <w:iCs w:val="0"/>
          <w:noProof/>
          <w:lang w:val="es-HN"/>
        </w:rPr>
        <w:t>2</w:t>
      </w:r>
      <w:r w:rsidRPr="00B03A00">
        <w:rPr>
          <w:iCs w:val="0"/>
          <w:lang w:val="es-HN"/>
        </w:rPr>
        <w:fldChar w:fldCharType="end"/>
      </w:r>
      <w:r w:rsidR="003778A4">
        <w:rPr>
          <w:lang w:val="es-HN"/>
        </w:rPr>
        <w:t>.</w:t>
      </w:r>
      <w:r w:rsidR="00D22C21" w:rsidRPr="00D22C21">
        <w:rPr>
          <w:lang w:val="es-HN"/>
        </w:rPr>
        <w:t xml:space="preserve"> </w:t>
      </w:r>
      <w:r w:rsidRPr="00D22C21">
        <w:rPr>
          <w:lang w:val="es-HN"/>
        </w:rPr>
        <w:t>Estudio de caso Banco de Irlanda</w:t>
      </w:r>
      <w:bookmarkEnd w:id="48"/>
    </w:p>
    <w:p w14:paraId="59AF6797" w14:textId="57FF570C" w:rsidR="00D22C21" w:rsidRDefault="00D22C21" w:rsidP="00D22C21">
      <w:pPr>
        <w:pStyle w:val="TextoPrincipal"/>
        <w:spacing w:after="0"/>
        <w:ind w:firstLine="0"/>
        <w:rPr>
          <w:sz w:val="22"/>
          <w:szCs w:val="22"/>
        </w:rPr>
      </w:pPr>
      <w:r w:rsidRPr="003A0EC6">
        <w:rPr>
          <w:sz w:val="22"/>
          <w:szCs w:val="22"/>
        </w:rPr>
        <w:t xml:space="preserve">Fuente: </w:t>
      </w:r>
      <w:r w:rsidR="00D0271E" w:rsidRPr="003A0EC6">
        <w:rPr>
          <w:sz w:val="22"/>
          <w:szCs w:val="22"/>
        </w:rPr>
        <w:t xml:space="preserve">Datos de </w:t>
      </w:r>
      <w:r w:rsidRPr="003A0EC6">
        <w:rPr>
          <w:sz w:val="22"/>
          <w:szCs w:val="22"/>
        </w:rPr>
        <w:t>Working Paper Serie N.1597 october 2013</w:t>
      </w:r>
    </w:p>
    <w:p w14:paraId="3EF43D2E" w14:textId="77777777" w:rsidR="00181C7E" w:rsidRDefault="00181C7E" w:rsidP="00D22C21">
      <w:pPr>
        <w:pStyle w:val="TextoPrincipal"/>
        <w:spacing w:after="0"/>
        <w:ind w:firstLine="0"/>
        <w:rPr>
          <w:sz w:val="22"/>
          <w:szCs w:val="22"/>
        </w:rPr>
      </w:pPr>
    </w:p>
    <w:p w14:paraId="717D3E0C" w14:textId="264CE5F5" w:rsidR="00181C7E" w:rsidRPr="00F1750B" w:rsidRDefault="00181C7E" w:rsidP="00181C7E">
      <w:pPr>
        <w:pStyle w:val="Ttulo4"/>
        <w:rPr>
          <w:lang w:val="es-HN"/>
        </w:rPr>
      </w:pPr>
      <w:bookmarkStart w:id="49" w:name="_Toc158832904"/>
      <w:r w:rsidRPr="00DF4726">
        <w:rPr>
          <w:lang w:val="es-HN"/>
        </w:rPr>
        <w:t>2.1.1.</w:t>
      </w:r>
      <w:r w:rsidR="00F734C4">
        <w:rPr>
          <w:lang w:val="es-HN"/>
        </w:rPr>
        <w:t>2</w:t>
      </w:r>
      <w:r w:rsidRPr="00DF4726">
        <w:rPr>
          <w:lang w:val="es-HN"/>
        </w:rPr>
        <w:t xml:space="preserve"> </w:t>
      </w:r>
      <w:r>
        <w:rPr>
          <w:lang w:val="es-HN"/>
        </w:rPr>
        <w:t>C</w:t>
      </w:r>
      <w:r w:rsidRPr="00DF4726">
        <w:rPr>
          <w:lang w:val="es-HN"/>
        </w:rPr>
        <w:t>aso de uso machine learning en</w:t>
      </w:r>
      <w:r w:rsidR="00D23EC3">
        <w:rPr>
          <w:lang w:val="es-HN"/>
        </w:rPr>
        <w:t xml:space="preserve"> Banco de</w:t>
      </w:r>
      <w:r w:rsidRPr="00DF4726">
        <w:rPr>
          <w:lang w:val="es-HN"/>
        </w:rPr>
        <w:t xml:space="preserve"> </w:t>
      </w:r>
      <w:r w:rsidR="00E81A56">
        <w:rPr>
          <w:lang w:val="es-HN"/>
        </w:rPr>
        <w:t>Turquia</w:t>
      </w:r>
      <w:bookmarkEnd w:id="49"/>
    </w:p>
    <w:p w14:paraId="214E10C1" w14:textId="5DEF2CBC" w:rsidR="00121416" w:rsidRDefault="00DC5900" w:rsidP="00121416">
      <w:pPr>
        <w:pStyle w:val="TextoPrincipal"/>
      </w:pPr>
      <w:r w:rsidRPr="0064527D">
        <w:t>A</w:t>
      </w:r>
      <w:r w:rsidR="00F1750B" w:rsidRPr="0064527D">
        <w:t xml:space="preserve"> fin de predecir el quiebre bancario </w:t>
      </w:r>
      <w:r w:rsidRPr="0064527D">
        <w:t xml:space="preserve">en el </w:t>
      </w:r>
      <w:r w:rsidR="00D47FE6" w:rsidRPr="0064527D">
        <w:t>artículo</w:t>
      </w:r>
      <w:r w:rsidRPr="0064527D">
        <w:t xml:space="preserve"> “</w:t>
      </w:r>
      <w:r w:rsidR="00E81A56" w:rsidRPr="0064527D">
        <w:t>Prediction of commercial bank failure via</w:t>
      </w:r>
      <w:r w:rsidR="0064527D">
        <w:t xml:space="preserve"> </w:t>
      </w:r>
      <w:r w:rsidR="00E81A56" w:rsidRPr="0064527D">
        <w:t>multivariate statistical analysis of financial structures:</w:t>
      </w:r>
      <w:r w:rsidRPr="0064527D">
        <w:t xml:space="preserve">” </w:t>
      </w:r>
      <w:r w:rsidR="00E81A56" w:rsidRPr="0064527D">
        <w:t>hace saber que se ha</w:t>
      </w:r>
      <w:r w:rsidR="0064527D" w:rsidRPr="0064527D">
        <w:t>n</w:t>
      </w:r>
      <w:r w:rsidR="00E81A56" w:rsidRPr="0064527D">
        <w:t xml:space="preserve"> aplicado </w:t>
      </w:r>
      <w:r w:rsidR="0064527D" w:rsidRPr="0064527D">
        <w:t>técnicas</w:t>
      </w:r>
      <w:r w:rsidR="00E81A56" w:rsidRPr="0064527D">
        <w:t xml:space="preserve"> de machine learning</w:t>
      </w:r>
      <w:r w:rsidR="0064527D" w:rsidRPr="0064527D">
        <w:t xml:space="preserve"> para poder conocer mejor las </w:t>
      </w:r>
      <w:r w:rsidR="00A84BFB" w:rsidRPr="0064527D">
        <w:t>características</w:t>
      </w:r>
      <w:r w:rsidR="0064527D" w:rsidRPr="0064527D">
        <w:t xml:space="preserve"> bancarias de 21 bancos que experimentaron la quiebra durante el periodo de 1997 a 2003</w:t>
      </w:r>
      <w:r w:rsidR="0005185D">
        <w:t xml:space="preserve"> </w:t>
      </w:r>
      <w:sdt>
        <w:sdtPr>
          <w:id w:val="958612590"/>
          <w:citation/>
        </w:sdtPr>
        <w:sdtContent>
          <w:r w:rsidR="0005185D">
            <w:fldChar w:fldCharType="begin"/>
          </w:r>
          <w:r w:rsidR="0005185D">
            <w:instrText xml:space="preserve">CITATION Can04 \l 1033 </w:instrText>
          </w:r>
          <w:r w:rsidR="0005185D">
            <w:fldChar w:fldCharType="separate"/>
          </w:r>
          <w:r w:rsidR="000355AB" w:rsidRPr="000355AB">
            <w:rPr>
              <w:noProof/>
            </w:rPr>
            <w:t>(Canbas, Cabuk, &amp; Bilgin Kilic, 2004)</w:t>
          </w:r>
          <w:r w:rsidR="0005185D">
            <w:fldChar w:fldCharType="end"/>
          </w:r>
        </w:sdtContent>
      </w:sdt>
      <w:r w:rsidR="00A33CB3">
        <w:t>.</w:t>
      </w:r>
    </w:p>
    <w:p w14:paraId="1B67FC47" w14:textId="0EEFD416" w:rsidR="00A84BFB" w:rsidRDefault="00121416" w:rsidP="00121416">
      <w:pPr>
        <w:pStyle w:val="TextoPrincipal"/>
      </w:pPr>
      <w:r>
        <w:t xml:space="preserve">El objetivo del estudio </w:t>
      </w:r>
      <w:r w:rsidR="00A84BFB">
        <w:t xml:space="preserve">es tratar de comprender los factores relacionados con la quiebra de un banco para permitir a las autoridades reguladoras y supervisoras actuar de manera más eficiente, también poder diferencias entre bancos sanos y bancos con problemas de esta manera poder evitar que un banco quiebre o minimizar los costos para el </w:t>
      </w:r>
      <w:r w:rsidR="00AF073F">
        <w:t>público</w:t>
      </w:r>
      <w:r w:rsidR="00A84BFB">
        <w:t xml:space="preserve"> y por ende para los contribuyentes</w:t>
      </w:r>
      <w:r w:rsidR="00A33CB3">
        <w:t xml:space="preserve"> </w:t>
      </w:r>
      <w:sdt>
        <w:sdtPr>
          <w:id w:val="-333614965"/>
          <w:citation/>
        </w:sdtPr>
        <w:sdtContent>
          <w:r w:rsidR="00A33CB3">
            <w:fldChar w:fldCharType="begin"/>
          </w:r>
          <w:r w:rsidR="00A33CB3">
            <w:instrText xml:space="preserve">CITATION Can04 \l 1033 </w:instrText>
          </w:r>
          <w:r w:rsidR="00A33CB3">
            <w:fldChar w:fldCharType="separate"/>
          </w:r>
          <w:r w:rsidR="000355AB" w:rsidRPr="000355AB">
            <w:rPr>
              <w:noProof/>
            </w:rPr>
            <w:t>(Canbas, Cabuk, &amp; Bilgin Kilic, 2004)</w:t>
          </w:r>
          <w:r w:rsidR="00A33CB3">
            <w:fldChar w:fldCharType="end"/>
          </w:r>
        </w:sdtContent>
      </w:sdt>
      <w:r w:rsidR="00A33CB3">
        <w:t>.</w:t>
      </w:r>
    </w:p>
    <w:p w14:paraId="5DAFFF9B" w14:textId="1BE13B56" w:rsidR="00FB63B2" w:rsidRPr="004B48E6" w:rsidRDefault="00A33CB3" w:rsidP="004B48E6">
      <w:pPr>
        <w:pStyle w:val="TextoPrincipal"/>
        <w:rPr>
          <w:sz w:val="22"/>
          <w:szCs w:val="22"/>
        </w:rPr>
      </w:pPr>
      <w:r>
        <w:t>Dentro de los modelos aplicados se menciona</w:t>
      </w:r>
      <w:r w:rsidR="007C0D50">
        <w:t xml:space="preserve"> el análisis de componente principal (PCA) para determinar los aspectos importantes que puedan explicar los cambios en las condiciones financieras de los bancos, el modelo discriminante para obtener la combinación lineal de las variables independientes que maximice las varianzas entre las poblaciones en relación con la varianza intragrupo y los modelos logit y probit para obtener la probabilidad de </w:t>
      </w:r>
      <w:r w:rsidR="005D68A6">
        <w:t>fallida o no fallida de un banco</w:t>
      </w:r>
      <w:r w:rsidR="00D22C97" w:rsidRPr="00D22C97">
        <w:t xml:space="preserve"> </w:t>
      </w:r>
      <w:sdt>
        <w:sdtPr>
          <w:id w:val="-940759164"/>
          <w:citation/>
        </w:sdtPr>
        <w:sdtContent>
          <w:r w:rsidR="00D22C97">
            <w:fldChar w:fldCharType="begin"/>
          </w:r>
          <w:r w:rsidR="00D22C97">
            <w:instrText xml:space="preserve">CITATION Can04 \l 1033 </w:instrText>
          </w:r>
          <w:r w:rsidR="00D22C97">
            <w:fldChar w:fldCharType="separate"/>
          </w:r>
          <w:r w:rsidR="000355AB" w:rsidRPr="000355AB">
            <w:rPr>
              <w:noProof/>
            </w:rPr>
            <w:t>(Canbas, Cabuk, &amp; Bilgin Kilic, 2004)</w:t>
          </w:r>
          <w:r w:rsidR="00D22C97">
            <w:fldChar w:fldCharType="end"/>
          </w:r>
        </w:sdtContent>
      </w:sdt>
      <w:r w:rsidR="00D22C97">
        <w:t>.</w:t>
      </w:r>
    </w:p>
    <w:p w14:paraId="3AD3B66E" w14:textId="352516B8" w:rsidR="006A179E" w:rsidRPr="006A179E" w:rsidRDefault="006A179E" w:rsidP="006A179E">
      <w:pPr>
        <w:pStyle w:val="Ttulo3"/>
        <w:rPr>
          <w:lang w:val="es-HN"/>
        </w:rPr>
      </w:pPr>
      <w:bookmarkStart w:id="50" w:name="_Toc158832905"/>
      <w:r w:rsidRPr="006A179E">
        <w:rPr>
          <w:rStyle w:val="Ttulo3Car"/>
          <w:lang w:val="es-HN"/>
        </w:rPr>
        <w:lastRenderedPageBreak/>
        <w:t>2.1.2 ANALISIS MIC</w:t>
      </w:r>
      <w:r w:rsidRPr="006A179E">
        <w:rPr>
          <w:lang w:val="es-HN"/>
        </w:rPr>
        <w:t>ROENTORNO</w:t>
      </w:r>
      <w:bookmarkEnd w:id="50"/>
    </w:p>
    <w:p w14:paraId="6841DAE7" w14:textId="666C44BE" w:rsidR="00443252" w:rsidRPr="00F1750B" w:rsidRDefault="00443252" w:rsidP="00443252">
      <w:pPr>
        <w:pStyle w:val="Ttulo4"/>
        <w:rPr>
          <w:lang w:val="es-HN"/>
        </w:rPr>
      </w:pPr>
      <w:bookmarkStart w:id="51" w:name="_Toc158832906"/>
      <w:r w:rsidRPr="00DF4726">
        <w:rPr>
          <w:lang w:val="es-HN"/>
        </w:rPr>
        <w:t>2.1.</w:t>
      </w:r>
      <w:r w:rsidR="00F734C4">
        <w:rPr>
          <w:lang w:val="es-HN"/>
        </w:rPr>
        <w:t>2.</w:t>
      </w:r>
      <w:r w:rsidRPr="00DF4726">
        <w:rPr>
          <w:lang w:val="es-HN"/>
        </w:rPr>
        <w:t xml:space="preserve">1 </w:t>
      </w:r>
      <w:r>
        <w:rPr>
          <w:lang w:val="es-HN"/>
        </w:rPr>
        <w:t>C</w:t>
      </w:r>
      <w:r w:rsidRPr="00DF4726">
        <w:rPr>
          <w:lang w:val="es-HN"/>
        </w:rPr>
        <w:t xml:space="preserve">aso de uso machine learning </w:t>
      </w:r>
      <w:r w:rsidR="0088544D">
        <w:rPr>
          <w:lang w:val="es-HN"/>
        </w:rPr>
        <w:t>con bancos de</w:t>
      </w:r>
      <w:r w:rsidRPr="00DF4726">
        <w:rPr>
          <w:lang w:val="es-HN"/>
        </w:rPr>
        <w:t xml:space="preserve"> </w:t>
      </w:r>
      <w:r>
        <w:rPr>
          <w:lang w:val="es-HN"/>
        </w:rPr>
        <w:t>Estados Unidos</w:t>
      </w:r>
      <w:bookmarkEnd w:id="51"/>
    </w:p>
    <w:p w14:paraId="684C8A52" w14:textId="36037F3E" w:rsidR="000B4633" w:rsidRDefault="000B4633" w:rsidP="00610028">
      <w:pPr>
        <w:pStyle w:val="TextoPrincipal"/>
      </w:pPr>
      <w:r>
        <w:t>Restrepo &amp; Orozco (2015) en su tesis “M</w:t>
      </w:r>
      <w:r w:rsidRPr="000B4633">
        <w:t>odelo predictivo de quiebra para bancos estadounidenses</w:t>
      </w:r>
      <w:r>
        <w:t xml:space="preserve">” </w:t>
      </w:r>
      <w:r w:rsidR="00082520">
        <w:t>s</w:t>
      </w:r>
      <w:r w:rsidR="00E6795C">
        <w:t xml:space="preserve">e da a conocer la </w:t>
      </w:r>
      <w:r w:rsidR="00082520">
        <w:t>aplicación</w:t>
      </w:r>
      <w:r w:rsidR="00E6795C">
        <w:t xml:space="preserve"> </w:t>
      </w:r>
      <w:r>
        <w:t xml:space="preserve">de modelos machine learning en </w:t>
      </w:r>
      <w:r w:rsidR="006F3905">
        <w:t>532</w:t>
      </w:r>
      <w:r>
        <w:t xml:space="preserve"> bancos que cerraron entre el </w:t>
      </w:r>
      <w:r w:rsidR="006F3905">
        <w:t>2001</w:t>
      </w:r>
      <w:r>
        <w:t xml:space="preserve"> y 2014 a fin de monitorear el comportamiento de los bancos</w:t>
      </w:r>
      <w:r w:rsidR="00082520">
        <w:t xml:space="preserve"> y poder permitir a los inversionistas y entidades financieras colombianas realizar una buena toma de decisiones al invertir en el </w:t>
      </w:r>
      <w:r w:rsidR="00E6795C">
        <w:t>mercado</w:t>
      </w:r>
      <w:r w:rsidR="00104D5E">
        <w:t xml:space="preserve"> </w:t>
      </w:r>
      <w:r w:rsidR="00082520">
        <w:t>estadounidense mediante la compra de acciones, bonos y notas estructuradas</w:t>
      </w:r>
      <w:r w:rsidR="00D11837">
        <w:t xml:space="preserve"> </w:t>
      </w:r>
      <w:sdt>
        <w:sdtPr>
          <w:id w:val="-491641777"/>
          <w:citation/>
        </w:sdtPr>
        <w:sdtContent>
          <w:r>
            <w:fldChar w:fldCharType="begin"/>
          </w:r>
          <w:r w:rsidRPr="000B4633">
            <w:instrText xml:space="preserve"> CITATION Res15 \l 1033 </w:instrText>
          </w:r>
          <w:r>
            <w:fldChar w:fldCharType="separate"/>
          </w:r>
          <w:r w:rsidR="000355AB" w:rsidRPr="000355AB">
            <w:rPr>
              <w:noProof/>
            </w:rPr>
            <w:t>(Restrepo &amp; Orozco , 2015)</w:t>
          </w:r>
          <w:r>
            <w:fldChar w:fldCharType="end"/>
          </w:r>
        </w:sdtContent>
      </w:sdt>
      <w:r w:rsidR="00A53596">
        <w:t>.</w:t>
      </w:r>
    </w:p>
    <w:p w14:paraId="5E1E936C" w14:textId="750839A8" w:rsidR="00A53596" w:rsidRDefault="006F0B7D" w:rsidP="006F0B7D">
      <w:pPr>
        <w:pStyle w:val="TextoPrincipal"/>
      </w:pPr>
      <w:r>
        <w:t>Para dicho estudio se usó e</w:t>
      </w:r>
      <w:r w:rsidR="001E6F2B">
        <w:t>l</w:t>
      </w:r>
      <w:r w:rsidR="003B1A76">
        <w:t xml:space="preserve"> modelo</w:t>
      </w:r>
      <w:r w:rsidR="00A53596">
        <w:t xml:space="preserve"> </w:t>
      </w:r>
      <w:r w:rsidR="006F3905">
        <w:t>de regresión logística</w:t>
      </w:r>
      <w:r w:rsidR="001E6F2B">
        <w:t xml:space="preserve"> </w:t>
      </w:r>
      <w:r w:rsidR="006F3905">
        <w:t>para poder obtener la probabilidad de quiebra de los bancos estad</w:t>
      </w:r>
      <w:r>
        <w:t>o</w:t>
      </w:r>
      <w:r w:rsidR="006F3905">
        <w:t>unidenses</w:t>
      </w:r>
      <w:r w:rsidR="001E6F2B">
        <w:t>, se</w:t>
      </w:r>
      <w:r>
        <w:t xml:space="preserve"> incluyeron 20 variables (indicadores o razones financieras) de rendimiento. En la evaluación del modelo se obtuvo una probabilidad del 97% de quiebra, </w:t>
      </w:r>
      <w:r w:rsidRPr="006F0B7D">
        <w:t>se encontró que nueve indicadores y razones financieras determinan la probabilidad de quiebra de los bancos estadounidenses: Margen Neto de Interés, Ingresos Distintos a Intereses, ROA, Ganancias en Cobertura de Cartera Castigada, Préstamos Netos como Porcentaje de los Activos Totales, Relación de Solvencia Básica, Patrimonio sobre Activo, Reserva (Efectivo/Depósitos) y Pasivo sobre Patrimonio</w:t>
      </w:r>
      <w:r w:rsidR="008B41D9">
        <w:t xml:space="preserve"> </w:t>
      </w:r>
      <w:sdt>
        <w:sdtPr>
          <w:id w:val="2076468362"/>
          <w:citation/>
        </w:sdtPr>
        <w:sdtContent>
          <w:r w:rsidR="008B41D9">
            <w:fldChar w:fldCharType="begin"/>
          </w:r>
          <w:r w:rsidR="008B41D9" w:rsidRPr="000B4633">
            <w:instrText xml:space="preserve"> CITATION Res15 \l 1033 </w:instrText>
          </w:r>
          <w:r w:rsidR="008B41D9">
            <w:fldChar w:fldCharType="separate"/>
          </w:r>
          <w:r w:rsidR="000355AB" w:rsidRPr="000355AB">
            <w:rPr>
              <w:noProof/>
            </w:rPr>
            <w:t>(Restrepo &amp; Orozco , 2015)</w:t>
          </w:r>
          <w:r w:rsidR="008B41D9">
            <w:fldChar w:fldCharType="end"/>
          </w:r>
        </w:sdtContent>
      </w:sdt>
      <w:r w:rsidR="008B41D9">
        <w:t>.</w:t>
      </w:r>
    </w:p>
    <w:p w14:paraId="3DFDE29C" w14:textId="49A3EFDC" w:rsidR="00F734C4" w:rsidRPr="00F1750B" w:rsidRDefault="00F734C4" w:rsidP="00F734C4">
      <w:pPr>
        <w:pStyle w:val="Ttulo4"/>
        <w:rPr>
          <w:lang w:val="es-HN"/>
        </w:rPr>
      </w:pPr>
      <w:bookmarkStart w:id="52" w:name="_Toc158832907"/>
      <w:r w:rsidRPr="00DF4726">
        <w:rPr>
          <w:lang w:val="es-HN"/>
        </w:rPr>
        <w:t>2.1.</w:t>
      </w:r>
      <w:r>
        <w:rPr>
          <w:lang w:val="es-HN"/>
        </w:rPr>
        <w:t>2.2</w:t>
      </w:r>
      <w:r w:rsidRPr="00DF4726">
        <w:rPr>
          <w:lang w:val="es-HN"/>
        </w:rPr>
        <w:t xml:space="preserve"> </w:t>
      </w:r>
      <w:r>
        <w:rPr>
          <w:lang w:val="es-HN"/>
        </w:rPr>
        <w:t>C</w:t>
      </w:r>
      <w:r w:rsidRPr="00DF4726">
        <w:rPr>
          <w:lang w:val="es-HN"/>
        </w:rPr>
        <w:t>aso de uso machine learning en</w:t>
      </w:r>
      <w:r w:rsidR="00661304">
        <w:rPr>
          <w:lang w:val="es-HN"/>
        </w:rPr>
        <w:t xml:space="preserve"> Banco de</w:t>
      </w:r>
      <w:r w:rsidRPr="00DF4726">
        <w:rPr>
          <w:lang w:val="es-HN"/>
        </w:rPr>
        <w:t xml:space="preserve"> </w:t>
      </w:r>
      <w:r w:rsidR="0059298C">
        <w:rPr>
          <w:lang w:val="es-HN"/>
        </w:rPr>
        <w:t>Bolivia</w:t>
      </w:r>
      <w:bookmarkEnd w:id="52"/>
    </w:p>
    <w:p w14:paraId="1B0E41E8" w14:textId="38825388" w:rsidR="004565C3" w:rsidRDefault="004565C3" w:rsidP="00610028">
      <w:pPr>
        <w:pStyle w:val="TextoPrincipal"/>
      </w:pPr>
      <w:r>
        <w:t xml:space="preserve">En el conteniente de América del Sur </w:t>
      </w:r>
      <w:r w:rsidR="00846CA6">
        <w:t>también se encuentra</w:t>
      </w:r>
      <w:r>
        <w:t xml:space="preserve"> países</w:t>
      </w:r>
      <w:r w:rsidR="00846CA6">
        <w:t xml:space="preserve"> que</w:t>
      </w:r>
      <w:r>
        <w:t xml:space="preserve"> reportan el uso de ML para realizar análisis sobre los estados financieros de los sectores bancarios comerciales, uno de ellos es el país de Bolivia quien ha implementado diversos modelos como ser Redes Neuronales supervisadas, Redes Neuronales no supervisadas y las Maquinas de Vectores de Soporte </w:t>
      </w:r>
      <w:sdt>
        <w:sdtPr>
          <w:id w:val="-1696068463"/>
          <w:citation/>
        </w:sdtPr>
        <w:sdtContent>
          <w:r>
            <w:fldChar w:fldCharType="begin"/>
          </w:r>
          <w:r w:rsidRPr="002977AE">
            <w:instrText xml:space="preserve"> CITATION San20 \l 1033 </w:instrText>
          </w:r>
          <w:r>
            <w:fldChar w:fldCharType="separate"/>
          </w:r>
          <w:r w:rsidR="000355AB" w:rsidRPr="000355AB">
            <w:rPr>
              <w:noProof/>
            </w:rPr>
            <w:t>(Santos, 2020)</w:t>
          </w:r>
          <w:r>
            <w:fldChar w:fldCharType="end"/>
          </w:r>
        </w:sdtContent>
      </w:sdt>
      <w:r>
        <w:t>.</w:t>
      </w:r>
    </w:p>
    <w:p w14:paraId="0D0315CF" w14:textId="016104F7" w:rsidR="004565C3" w:rsidRDefault="004565C3" w:rsidP="00610028">
      <w:pPr>
        <w:pStyle w:val="TextoPrincipal"/>
      </w:pPr>
      <w:r>
        <w:t xml:space="preserve">Santos en su artículo menciona que realizar estudios sobre el comportamiento o desempeño financiero de las entidades bancarias en Bolivia a través de ML son escasos y uno de los motivos de implementar modelos de predicción es para comprender mejor los orígenes y consecuencias de las crisis financieras ya que la información resultada de estos modelos ofrece oportunidades concretas para el análisis de fenómenos financieros desde nuevas perspectivas </w:t>
      </w:r>
      <w:sdt>
        <w:sdtPr>
          <w:id w:val="-1681964891"/>
          <w:citation/>
        </w:sdtPr>
        <w:sdtContent>
          <w:r>
            <w:fldChar w:fldCharType="begin"/>
          </w:r>
          <w:r>
            <w:instrText xml:space="preserve"> CITATION San20 \l 18442 </w:instrText>
          </w:r>
          <w:r>
            <w:fldChar w:fldCharType="separate"/>
          </w:r>
          <w:r w:rsidR="000355AB">
            <w:rPr>
              <w:noProof/>
            </w:rPr>
            <w:t>(Santos, 2020)</w:t>
          </w:r>
          <w:r>
            <w:fldChar w:fldCharType="end"/>
          </w:r>
        </w:sdtContent>
      </w:sdt>
      <w:r>
        <w:t>.</w:t>
      </w:r>
    </w:p>
    <w:p w14:paraId="7B7EEDB1" w14:textId="20FE6710" w:rsidR="006A179E" w:rsidRDefault="004565C3" w:rsidP="00337B4E">
      <w:pPr>
        <w:pStyle w:val="TextoPrincipal"/>
      </w:pPr>
      <w:r>
        <w:t xml:space="preserve">Dentro de las conclusiones en su </w:t>
      </w:r>
      <w:r w:rsidR="00BA2EA9">
        <w:t>artículo</w:t>
      </w:r>
      <w:r>
        <w:t xml:space="preserve"> Santos menciona que los 3 modelos usados lograron demostrar las condiciones estabilidad, vulnerabilidad y solvencia de los bancos </w:t>
      </w:r>
      <w:r>
        <w:lastRenderedPageBreak/>
        <w:t>comerciales, se menciona a su vez una precisión del 99% del modelo ANN supervisado y 85% SVM una precisión del 85%.</w:t>
      </w:r>
      <w:sdt>
        <w:sdtPr>
          <w:id w:val="112724148"/>
          <w:citation/>
        </w:sdtPr>
        <w:sdtContent>
          <w:r>
            <w:fldChar w:fldCharType="begin"/>
          </w:r>
          <w:r>
            <w:instrText xml:space="preserve"> CITATION San20 \l 18442 </w:instrText>
          </w:r>
          <w:r>
            <w:fldChar w:fldCharType="separate"/>
          </w:r>
          <w:r w:rsidR="000355AB">
            <w:rPr>
              <w:noProof/>
            </w:rPr>
            <w:t xml:space="preserve"> (Santos, 2020)</w:t>
          </w:r>
          <w:r>
            <w:fldChar w:fldCharType="end"/>
          </w:r>
        </w:sdtContent>
      </w:sdt>
      <w:r>
        <w:t xml:space="preserve"> </w:t>
      </w:r>
    </w:p>
    <w:p w14:paraId="30CA1B9C" w14:textId="6E9B47C7" w:rsidR="006A179E" w:rsidRPr="006A179E" w:rsidRDefault="006A179E" w:rsidP="006A179E">
      <w:pPr>
        <w:pStyle w:val="Ttulo3"/>
        <w:rPr>
          <w:lang w:val="es-HN"/>
        </w:rPr>
      </w:pPr>
      <w:bookmarkStart w:id="53" w:name="_Toc158832908"/>
      <w:r w:rsidRPr="006A179E">
        <w:rPr>
          <w:lang w:val="es-HN"/>
        </w:rPr>
        <w:t>2.1.3 ANALISIS INTERNO</w:t>
      </w:r>
      <w:bookmarkEnd w:id="53"/>
    </w:p>
    <w:p w14:paraId="35E34D76" w14:textId="60F9B4C3" w:rsidR="00284912" w:rsidRDefault="00337B4E" w:rsidP="00343632">
      <w:pPr>
        <w:pStyle w:val="TextoPrincipal"/>
      </w:pPr>
      <w:r>
        <w:t>En la actualidad en Honduras</w:t>
      </w:r>
      <w:r w:rsidR="004F3AAA">
        <w:t xml:space="preserve"> se</w:t>
      </w:r>
      <w:r>
        <w:t xml:space="preserve"> </w:t>
      </w:r>
      <w:r w:rsidR="004F3AAA">
        <w:t>carece del uso de</w:t>
      </w:r>
      <w:r w:rsidR="00D5218E">
        <w:t xml:space="preserve"> </w:t>
      </w:r>
      <w:r w:rsidR="008B41D9">
        <w:t>machine learning</w:t>
      </w:r>
      <w:r w:rsidR="00D5218E">
        <w:t xml:space="preserve"> aplica</w:t>
      </w:r>
      <w:r w:rsidR="005635D4">
        <w:t xml:space="preserve">do </w:t>
      </w:r>
      <w:r w:rsidR="00D27041">
        <w:t>hacia</w:t>
      </w:r>
      <w:r w:rsidR="00D5218E">
        <w:t xml:space="preserve"> los </w:t>
      </w:r>
      <w:r w:rsidR="004F3AAA">
        <w:t>e</w:t>
      </w:r>
      <w:r w:rsidR="00D27041">
        <w:t>stados financieros</w:t>
      </w:r>
      <w:r w:rsidR="00D5218E">
        <w:t xml:space="preserve"> del sector bancario, sin </w:t>
      </w:r>
      <w:r w:rsidR="007B1204">
        <w:t>embargo,</w:t>
      </w:r>
      <w:r w:rsidR="005B5DD0">
        <w:t xml:space="preserve"> </w:t>
      </w:r>
      <w:r w:rsidR="00284912">
        <w:t>existen instituciones que hacen uno de estos modelos para poder la predicción sobre variables financieras.</w:t>
      </w:r>
    </w:p>
    <w:p w14:paraId="541310AD" w14:textId="4AAA4553" w:rsidR="00E05FBD" w:rsidRDefault="00284912" w:rsidP="00343632">
      <w:pPr>
        <w:pStyle w:val="TextoPrincipal"/>
      </w:pPr>
      <w:r>
        <w:t xml:space="preserve">La secretaria de Finanzas de </w:t>
      </w:r>
      <w:r w:rsidR="00752BC2">
        <w:t>Honduras (</w:t>
      </w:r>
      <w:r>
        <w:t>SEFIN</w:t>
      </w:r>
      <w:r w:rsidRPr="00284912">
        <w:t>)</w:t>
      </w:r>
      <w:r>
        <w:t xml:space="preserve"> es u</w:t>
      </w:r>
      <w:r w:rsidR="005B5DD0">
        <w:t xml:space="preserve">na institución de gobierno </w:t>
      </w:r>
      <w:r>
        <w:t>que</w:t>
      </w:r>
      <w:r w:rsidR="005635D4">
        <w:t xml:space="preserve"> ha realizado </w:t>
      </w:r>
      <w:r w:rsidR="007B1204">
        <w:t xml:space="preserve">técnicas de </w:t>
      </w:r>
      <w:r>
        <w:t>predicción de datos</w:t>
      </w:r>
      <w:r w:rsidR="00D5218E">
        <w:t xml:space="preserve"> </w:t>
      </w:r>
      <w:r w:rsidR="007B1204">
        <w:t xml:space="preserve">que se asemejan al uso de machine learning </w:t>
      </w:r>
      <w:r w:rsidR="005635D4">
        <w:t xml:space="preserve">para concretar el presupuesto de </w:t>
      </w:r>
      <w:r w:rsidR="00E05FBD">
        <w:t>las diferentes instituciones</w:t>
      </w:r>
      <w:r w:rsidR="005635D4">
        <w:t xml:space="preserve"> del </w:t>
      </w:r>
      <w:r w:rsidR="00D27041">
        <w:t>g</w:t>
      </w:r>
      <w:r w:rsidR="005635D4">
        <w:t>obierno</w:t>
      </w:r>
      <w:r w:rsidR="00D431C3">
        <w:t>, los resultados</w:t>
      </w:r>
      <w:r w:rsidR="005635D4">
        <w:t xml:space="preserve"> realizados son publicados en el sitio web de la </w:t>
      </w:r>
      <w:r w:rsidR="00E05FBD">
        <w:t>SEFIN</w:t>
      </w:r>
      <w:r w:rsidR="007C0603">
        <w:t xml:space="preserve"> y se presentan al alcance para el público en general</w:t>
      </w:r>
      <w:r w:rsidR="00E05FBD">
        <w:t xml:space="preserve"> </w:t>
      </w:r>
      <w:r w:rsidR="00224682">
        <w:rPr>
          <w:noProof/>
        </w:rPr>
        <w:t>(SEFIN, s.f.; BCH, s.f.)</w:t>
      </w:r>
      <w:r w:rsidR="00224682">
        <w:t>.</w:t>
      </w:r>
    </w:p>
    <w:p w14:paraId="58D1C647" w14:textId="6249B30C" w:rsidR="00452A47" w:rsidRPr="002410E7" w:rsidRDefault="00082427" w:rsidP="00343632">
      <w:pPr>
        <w:pStyle w:val="TextoPrincipal"/>
      </w:pPr>
      <w:r w:rsidRPr="00082427">
        <w:t xml:space="preserve">La SEFIN para </w:t>
      </w:r>
      <w:r w:rsidR="000E16F4">
        <w:t>efectuar</w:t>
      </w:r>
      <w:r w:rsidRPr="00082427">
        <w:t xml:space="preserve"> estimaciones de los ingresos y egresos del periodo 2024, ha realizado estudios observando el comportamiento de los sectores de la economía nacional, también ha considerado el crecimiento económico, la inflación y tasa de cambio, variables de macroentorno para realizar proyecciones con series de tiempos para poder establecer las mejores consideraciones</w:t>
      </w:r>
      <w:r w:rsidR="000E16F4">
        <w:t xml:space="preserve"> </w:t>
      </w:r>
      <w:sdt>
        <w:sdtPr>
          <w:id w:val="2069295002"/>
          <w:citation/>
        </w:sdtPr>
        <w:sdtContent>
          <w:r w:rsidR="002410E7">
            <w:fldChar w:fldCharType="begin"/>
          </w:r>
          <w:r w:rsidR="005068F5">
            <w:instrText xml:space="preserve">CITATION SEF23 \l 18442 </w:instrText>
          </w:r>
          <w:r w:rsidR="002410E7">
            <w:fldChar w:fldCharType="separate"/>
          </w:r>
          <w:r w:rsidR="000355AB">
            <w:rPr>
              <w:noProof/>
            </w:rPr>
            <w:t>(SEFIN, 2023)</w:t>
          </w:r>
          <w:r w:rsidR="002410E7">
            <w:fldChar w:fldCharType="end"/>
          </w:r>
        </w:sdtContent>
      </w:sdt>
      <w:r w:rsidR="002410E7">
        <w:t>.</w:t>
      </w:r>
    </w:p>
    <w:p w14:paraId="0876FF62" w14:textId="037CDDFD" w:rsidR="000A272B" w:rsidRDefault="00082427" w:rsidP="000A272B">
      <w:pPr>
        <w:pStyle w:val="TextoPrincipal"/>
      </w:pPr>
      <w:r w:rsidRPr="00082427">
        <w:t>Dentro de los métodos que se usaron para establecer el presupuesto está el método estadístico de extrapolación cuyo método es una técnica de serie de tiempo para predecir valores a futuro</w:t>
      </w:r>
      <w:r w:rsidR="000E16F4">
        <w:t>,</w:t>
      </w:r>
      <w:r w:rsidRPr="00082427">
        <w:t xml:space="preserve"> otro método usado es el método econométrico que usan técnicas estadísticas para analizar datos de la macroeconomía, microeconomía y econometría financiera donde se busca detectar las correlaciones y dependencias de las variables económicas y el ultimo método de cálculo directo que se utilizada en análisis de datos y estadísticas para estimar o calcular un valor o un resultado específico de manera directa, sin depender de modelos estadísticos o inferencia estadístico </w:t>
      </w:r>
      <w:sdt>
        <w:sdtPr>
          <w:id w:val="1251630090"/>
          <w:citation/>
        </w:sdtPr>
        <w:sdtContent>
          <w:r w:rsidR="000E4A46">
            <w:fldChar w:fldCharType="begin"/>
          </w:r>
          <w:r w:rsidR="005068F5">
            <w:instrText xml:space="preserve">CITATION SEF23 \l 18442 </w:instrText>
          </w:r>
          <w:r w:rsidR="000E4A46">
            <w:fldChar w:fldCharType="separate"/>
          </w:r>
          <w:r w:rsidR="000355AB">
            <w:rPr>
              <w:noProof/>
            </w:rPr>
            <w:t>(SEFIN, 2023)</w:t>
          </w:r>
          <w:r w:rsidR="000E4A46">
            <w:fldChar w:fldCharType="end"/>
          </w:r>
        </w:sdtContent>
      </w:sdt>
      <w:r w:rsidR="002410E7">
        <w:t>.</w:t>
      </w:r>
      <w:r w:rsidR="000A272B">
        <w:br w:type="page"/>
      </w:r>
    </w:p>
    <w:p w14:paraId="3F918AE6" w14:textId="57A9E5B2" w:rsidR="00190067" w:rsidRDefault="00BE6D1A">
      <w:pPr>
        <w:pStyle w:val="Ttulo2"/>
        <w:numPr>
          <w:ilvl w:val="1"/>
          <w:numId w:val="2"/>
        </w:numPr>
        <w:rPr>
          <w:lang w:val="es-HN"/>
        </w:rPr>
      </w:pPr>
      <w:bookmarkStart w:id="54" w:name="_Toc158832909"/>
      <w:r>
        <w:rPr>
          <w:lang w:val="es-HN"/>
        </w:rPr>
        <w:lastRenderedPageBreak/>
        <w:t>CONCEPTUALIZACIÓN</w:t>
      </w:r>
      <w:bookmarkEnd w:id="54"/>
    </w:p>
    <w:p w14:paraId="76D25460" w14:textId="77777777" w:rsidR="00954A64" w:rsidRDefault="00954A64" w:rsidP="00954A64">
      <w:pPr>
        <w:pStyle w:val="TextoPrincipal"/>
      </w:pPr>
      <w:bookmarkStart w:id="55" w:name="_Toc474331184"/>
      <w:bookmarkStart w:id="56" w:name="_Toc474331383"/>
      <w:r w:rsidRPr="00954A64">
        <w:t>Dentro de los términos que resultan ser claves en el entendimiento del estudio se encuentran:</w:t>
      </w:r>
    </w:p>
    <w:p w14:paraId="48EF4B7C" w14:textId="0FD25845" w:rsidR="00F8351A" w:rsidRPr="003A6F39" w:rsidRDefault="00F8351A" w:rsidP="00F8351A">
      <w:pPr>
        <w:pStyle w:val="Ttulo3"/>
        <w:rPr>
          <w:lang w:val="es-ES"/>
        </w:rPr>
      </w:pPr>
      <w:bookmarkStart w:id="57" w:name="_Toc158832910"/>
      <w:r w:rsidRPr="003A6F39">
        <w:rPr>
          <w:lang w:val="es-ES"/>
        </w:rPr>
        <w:t>2.2.1</w:t>
      </w:r>
      <w:r>
        <w:rPr>
          <w:lang w:val="es-ES"/>
        </w:rPr>
        <w:t xml:space="preserve"> </w:t>
      </w:r>
      <w:r w:rsidR="00774996">
        <w:rPr>
          <w:lang w:val="es-ES"/>
        </w:rPr>
        <w:t>BALANCES GENERALES</w:t>
      </w:r>
      <w:bookmarkEnd w:id="57"/>
      <w:r w:rsidRPr="003A6F39">
        <w:rPr>
          <w:lang w:val="es-ES"/>
        </w:rPr>
        <w:t xml:space="preserve"> </w:t>
      </w:r>
    </w:p>
    <w:p w14:paraId="6F5FCA4C" w14:textId="38A436BE" w:rsidR="00F8351A" w:rsidRDefault="00774996" w:rsidP="00774996">
      <w:pPr>
        <w:pStyle w:val="TextoPrincipal"/>
      </w:pPr>
      <w:r w:rsidRPr="00774996">
        <w:t>Los balances generales son estados financieros que proporcionan una visión completa de la situación financiera de una entidad en un momento específico. También se conocen como estados financieros o informes contables. Estos documentos resumen los activos, pasivos y el patrimonio neto de una entidad en un momento dado, brindando una imagen integral de su salud financiera</w:t>
      </w:r>
      <w:r w:rsidR="00F8351A" w:rsidRPr="00F8351A">
        <w:t xml:space="preserve"> </w:t>
      </w:r>
      <w:sdt>
        <w:sdtPr>
          <w:id w:val="332274524"/>
          <w:citation/>
        </w:sdtPr>
        <w:sdtContent>
          <w:r w:rsidR="00F8351A" w:rsidRPr="003A6F39">
            <w:fldChar w:fldCharType="begin"/>
          </w:r>
          <w:r>
            <w:instrText xml:space="preserve">CITATION UPM22 \l 3082 </w:instrText>
          </w:r>
          <w:r w:rsidR="00F8351A" w:rsidRPr="003A6F39">
            <w:fldChar w:fldCharType="separate"/>
          </w:r>
          <w:r w:rsidR="000355AB" w:rsidRPr="000355AB">
            <w:rPr>
              <w:noProof/>
            </w:rPr>
            <w:t>(Harrison, Horngren, &amp; Thomas, 2019)</w:t>
          </w:r>
          <w:r w:rsidR="00F8351A" w:rsidRPr="003A6F39">
            <w:fldChar w:fldCharType="end"/>
          </w:r>
        </w:sdtContent>
      </w:sdt>
      <w:r>
        <w:t>.</w:t>
      </w:r>
    </w:p>
    <w:p w14:paraId="7DE0DB97" w14:textId="36552A4A" w:rsidR="003908AC" w:rsidRPr="003A0EC6" w:rsidRDefault="003908AC" w:rsidP="003908AC">
      <w:pPr>
        <w:pStyle w:val="Ttulo3"/>
        <w:rPr>
          <w:lang w:val="es-HN"/>
        </w:rPr>
      </w:pPr>
      <w:bookmarkStart w:id="58" w:name="_Toc158832911"/>
      <w:r w:rsidRPr="003A0EC6">
        <w:rPr>
          <w:lang w:val="es-HN"/>
        </w:rPr>
        <w:t>2.2.</w:t>
      </w:r>
      <w:r>
        <w:rPr>
          <w:lang w:val="es-HN"/>
        </w:rPr>
        <w:t>2</w:t>
      </w:r>
      <w:r w:rsidRPr="003A0EC6">
        <w:rPr>
          <w:lang w:val="es-HN"/>
        </w:rPr>
        <w:t xml:space="preserve"> CUENTAS CONTABLES</w:t>
      </w:r>
      <w:bookmarkEnd w:id="58"/>
      <w:r w:rsidRPr="003A0EC6">
        <w:rPr>
          <w:lang w:val="es-HN"/>
        </w:rPr>
        <w:t xml:space="preserve"> </w:t>
      </w:r>
    </w:p>
    <w:p w14:paraId="015AD3E4" w14:textId="7940D528" w:rsidR="003908AC" w:rsidRPr="00F8351A" w:rsidRDefault="003908AC" w:rsidP="00774996">
      <w:pPr>
        <w:pStyle w:val="TextoPrincipal"/>
      </w:pPr>
      <w:r w:rsidRPr="003908AC">
        <w:t>Las cuentas contables son un elemento fundamental en contabilidad, ya que representan un registro detallado de las transacciones financieras de una empresa. Cada cuenta contable está diseñada para clasificar y registrar transacciones específicas, como activos, pasivos, ingresos, gastos, entre otros. Estas cuentas son utilizadas para preparar estados financieros y analizar la situación económica de una empresa</w:t>
      </w:r>
      <w:r>
        <w:t xml:space="preserve"> </w:t>
      </w:r>
      <w:sdt>
        <w:sdtPr>
          <w:id w:val="856537340"/>
          <w:citation/>
        </w:sdtPr>
        <w:sdtContent>
          <w:r>
            <w:fldChar w:fldCharType="begin"/>
          </w:r>
          <w:r w:rsidRPr="003908AC">
            <w:instrText xml:space="preserve"> CITATION Var96 \l 1033 </w:instrText>
          </w:r>
          <w:r>
            <w:fldChar w:fldCharType="separate"/>
          </w:r>
          <w:r w:rsidR="000355AB" w:rsidRPr="000355AB">
            <w:rPr>
              <w:noProof/>
            </w:rPr>
            <w:t>(Vargas, 1996)</w:t>
          </w:r>
          <w:r>
            <w:fldChar w:fldCharType="end"/>
          </w:r>
        </w:sdtContent>
      </w:sdt>
      <w:r>
        <w:t>.</w:t>
      </w:r>
    </w:p>
    <w:p w14:paraId="48E0B600" w14:textId="0E058565" w:rsidR="00F8351A" w:rsidRPr="003A0EC6" w:rsidRDefault="00F8351A" w:rsidP="00F8351A">
      <w:pPr>
        <w:pStyle w:val="Ttulo3"/>
        <w:rPr>
          <w:lang w:val="es-HN"/>
        </w:rPr>
      </w:pPr>
      <w:bookmarkStart w:id="59" w:name="_Toc158832912"/>
      <w:r w:rsidRPr="003A0EC6">
        <w:rPr>
          <w:lang w:val="es-HN"/>
        </w:rPr>
        <w:t>2.2.</w:t>
      </w:r>
      <w:r w:rsidR="0098637D">
        <w:rPr>
          <w:lang w:val="es-HN"/>
        </w:rPr>
        <w:t>3</w:t>
      </w:r>
      <w:r w:rsidRPr="003A0EC6">
        <w:rPr>
          <w:lang w:val="es-HN"/>
        </w:rPr>
        <w:t xml:space="preserve"> </w:t>
      </w:r>
      <w:r w:rsidR="00132D82">
        <w:rPr>
          <w:lang w:val="es-HN"/>
        </w:rPr>
        <w:t>CUENTA TOTAL ACTIVO</w:t>
      </w:r>
      <w:bookmarkEnd w:id="59"/>
    </w:p>
    <w:p w14:paraId="6FB30985" w14:textId="049E4E96" w:rsidR="00F8351A" w:rsidRDefault="00F13EA5" w:rsidP="00F8351A">
      <w:pPr>
        <w:pStyle w:val="TextoPrincipal"/>
      </w:pPr>
      <w:r>
        <w:t>Se</w:t>
      </w:r>
      <w:r w:rsidRPr="00F13EA5">
        <w:t xml:space="preserve"> refiere a la suma total de todos los activos que posee una entidad, ya sea una empresa, una institución financiera o cualquier otra organización. En el contexto contable y financiero, los activos representan los recursos económicos que una entidad controla y utiliza para llevar a cabo sus operaciones</w:t>
      </w:r>
      <w:r w:rsidR="00CC3836">
        <w:t xml:space="preserve"> </w:t>
      </w:r>
      <w:sdt>
        <w:sdtPr>
          <w:id w:val="458077888"/>
          <w:citation/>
        </w:sdtPr>
        <w:sdtContent>
          <w:r w:rsidR="00CC3836">
            <w:fldChar w:fldCharType="begin"/>
          </w:r>
          <w:r w:rsidR="00CC3836" w:rsidRPr="003908AC">
            <w:instrText xml:space="preserve"> CITATION Var96 \l 1033 </w:instrText>
          </w:r>
          <w:r w:rsidR="00CC3836">
            <w:fldChar w:fldCharType="separate"/>
          </w:r>
          <w:r w:rsidR="000355AB" w:rsidRPr="000355AB">
            <w:rPr>
              <w:noProof/>
            </w:rPr>
            <w:t>(Vargas, 1996)</w:t>
          </w:r>
          <w:r w:rsidR="00CC3836">
            <w:fldChar w:fldCharType="end"/>
          </w:r>
        </w:sdtContent>
      </w:sdt>
      <w:r w:rsidR="00CC3836">
        <w:t>.</w:t>
      </w:r>
    </w:p>
    <w:p w14:paraId="55624E24" w14:textId="2285A347" w:rsidR="00A74A0A" w:rsidRPr="003A0EC6" w:rsidRDefault="00A74A0A" w:rsidP="00A74A0A">
      <w:pPr>
        <w:pStyle w:val="Ttulo3"/>
        <w:rPr>
          <w:lang w:val="es-HN"/>
        </w:rPr>
      </w:pPr>
      <w:bookmarkStart w:id="60" w:name="_Toc158832913"/>
      <w:r w:rsidRPr="003A0EC6">
        <w:rPr>
          <w:lang w:val="es-HN"/>
        </w:rPr>
        <w:t>2.2.</w:t>
      </w:r>
      <w:r w:rsidR="0098637D">
        <w:rPr>
          <w:lang w:val="es-HN"/>
        </w:rPr>
        <w:t>4</w:t>
      </w:r>
      <w:r w:rsidRPr="003A0EC6">
        <w:rPr>
          <w:lang w:val="es-HN"/>
        </w:rPr>
        <w:t xml:space="preserve"> </w:t>
      </w:r>
      <w:r>
        <w:rPr>
          <w:lang w:val="es-HN"/>
        </w:rPr>
        <w:t>SECTOR BANCARIO</w:t>
      </w:r>
      <w:bookmarkEnd w:id="60"/>
      <w:r>
        <w:rPr>
          <w:lang w:val="es-HN"/>
        </w:rPr>
        <w:t xml:space="preserve">  </w:t>
      </w:r>
    </w:p>
    <w:p w14:paraId="0ED62535" w14:textId="3770F416" w:rsidR="003A297C" w:rsidRDefault="00343D33" w:rsidP="00A74A0A">
      <w:pPr>
        <w:pStyle w:val="TextoPrincipal"/>
      </w:pPr>
      <w:r>
        <w:t>Se</w:t>
      </w:r>
      <w:r w:rsidR="00A74A0A" w:rsidRPr="00A74A0A">
        <w:t xml:space="preserve"> refiere al conjunto de instituciones financieras que ofrecen servicios relacionados con la gestión del dinero y las transacciones financieras. </w:t>
      </w:r>
      <w:r>
        <w:t>D</w:t>
      </w:r>
      <w:r w:rsidR="00A74A0A" w:rsidRPr="00A74A0A">
        <w:t>esempeñan un papel crucial en la economía al facilitar la intermediación financiera y proporcionar una variedad de servicios a individuos, empresas y gobiernos</w:t>
      </w:r>
      <w:r w:rsidR="00A74A0A" w:rsidRPr="00F8351A">
        <w:t xml:space="preserve">. </w:t>
      </w:r>
      <w:sdt>
        <w:sdtPr>
          <w:id w:val="-324437953"/>
          <w:citation/>
        </w:sdtPr>
        <w:sdtContent>
          <w:r w:rsidR="00A74A0A">
            <w:fldChar w:fldCharType="begin"/>
          </w:r>
          <w:r w:rsidR="00A74A0A" w:rsidRPr="00D702A4">
            <w:instrText xml:space="preserve"> CITATION Fre08 \l 1033 </w:instrText>
          </w:r>
          <w:r w:rsidR="00A74A0A">
            <w:fldChar w:fldCharType="separate"/>
          </w:r>
          <w:r w:rsidR="000355AB" w:rsidRPr="000355AB">
            <w:rPr>
              <w:noProof/>
            </w:rPr>
            <w:t>(Freixas &amp; Rochet, 2008)</w:t>
          </w:r>
          <w:r w:rsidR="00A74A0A">
            <w:fldChar w:fldCharType="end"/>
          </w:r>
        </w:sdtContent>
      </w:sdt>
      <w:r w:rsidR="00A74A0A">
        <w:t>.</w:t>
      </w:r>
    </w:p>
    <w:p w14:paraId="2F644395" w14:textId="77777777" w:rsidR="00185688" w:rsidRPr="003A0EC6" w:rsidRDefault="00185688" w:rsidP="00185688">
      <w:pPr>
        <w:pStyle w:val="Ttulo3"/>
        <w:rPr>
          <w:lang w:val="es-HN"/>
        </w:rPr>
      </w:pPr>
      <w:bookmarkStart w:id="61" w:name="_Toc158832914"/>
      <w:r w:rsidRPr="003A0EC6">
        <w:rPr>
          <w:lang w:val="es-HN"/>
        </w:rPr>
        <w:t>2.2.2 TENDENCIA</w:t>
      </w:r>
      <w:bookmarkEnd w:id="61"/>
      <w:r w:rsidRPr="003A0EC6">
        <w:rPr>
          <w:lang w:val="es-HN"/>
        </w:rPr>
        <w:t xml:space="preserve"> </w:t>
      </w:r>
    </w:p>
    <w:p w14:paraId="3481862B" w14:textId="2C35C1FB" w:rsidR="00185688" w:rsidRDefault="00185688" w:rsidP="00185688">
      <w:pPr>
        <w:pStyle w:val="TextoPrincipal"/>
      </w:pPr>
      <w:r w:rsidRPr="00F8351A">
        <w:t xml:space="preserve">Una dirección o patrón general en la que algo se está desarrollando o cambiando con el tiempo. </w:t>
      </w:r>
      <w:sdt>
        <w:sdtPr>
          <w:id w:val="-836381500"/>
          <w:citation/>
        </w:sdtPr>
        <w:sdtContent>
          <w:r w:rsidRPr="003A6F39">
            <w:fldChar w:fldCharType="begin"/>
          </w:r>
          <w:r w:rsidRPr="00F8351A">
            <w:instrText xml:space="preserve"> CITATION RAE23 \l 3082 </w:instrText>
          </w:r>
          <w:r w:rsidRPr="003A6F39">
            <w:fldChar w:fldCharType="separate"/>
          </w:r>
          <w:r w:rsidR="000355AB" w:rsidRPr="000355AB">
            <w:rPr>
              <w:noProof/>
            </w:rPr>
            <w:t>(RAE, 2023 )</w:t>
          </w:r>
          <w:r w:rsidRPr="003A6F39">
            <w:fldChar w:fldCharType="end"/>
          </w:r>
        </w:sdtContent>
      </w:sdt>
    </w:p>
    <w:p w14:paraId="36427EB6" w14:textId="7F84FF2F" w:rsidR="0085025D" w:rsidRDefault="0085025D" w:rsidP="00185688">
      <w:pPr>
        <w:pStyle w:val="TextoPrincipal"/>
      </w:pPr>
      <w:r>
        <w:lastRenderedPageBreak/>
        <w:t xml:space="preserve">2.2.3 </w:t>
      </w:r>
      <w:r w:rsidR="00290B47">
        <w:t xml:space="preserve">TENDENCIA </w:t>
      </w:r>
      <w:r>
        <w:t>ADITIV</w:t>
      </w:r>
      <w:r w:rsidR="00290B47">
        <w:t>A</w:t>
      </w:r>
    </w:p>
    <w:p w14:paraId="58D0FE91" w14:textId="6BEFB008" w:rsidR="0085025D" w:rsidRDefault="0085025D" w:rsidP="00185688">
      <w:pPr>
        <w:pStyle w:val="TextoPrincipal"/>
      </w:pPr>
      <w:r>
        <w:t>S</w:t>
      </w:r>
      <w:r w:rsidRPr="0085025D">
        <w:t>e relaciona con la adición o suma. En el contexto de series temporales o datos, un componente aditivo sugiere que se agrega una cantidad constante a medida que transcurre el tiempo</w:t>
      </w:r>
      <w:r>
        <w:t xml:space="preserve"> </w:t>
      </w:r>
      <w:sdt>
        <w:sdtPr>
          <w:id w:val="-1410232068"/>
          <w:citation/>
        </w:sdtPr>
        <w:sdtContent>
          <w:r>
            <w:fldChar w:fldCharType="begin"/>
          </w:r>
          <w:r w:rsidRPr="0085025D">
            <w:instrText xml:space="preserve"> CITATION Bro02 \l 1033 </w:instrText>
          </w:r>
          <w:r>
            <w:fldChar w:fldCharType="separate"/>
          </w:r>
          <w:r w:rsidR="000355AB" w:rsidRPr="000355AB">
            <w:rPr>
              <w:noProof/>
            </w:rPr>
            <w:t>(Brockwell &amp; Davis, 2002)</w:t>
          </w:r>
          <w:r>
            <w:fldChar w:fldCharType="end"/>
          </w:r>
        </w:sdtContent>
      </w:sdt>
      <w:r>
        <w:t>.</w:t>
      </w:r>
    </w:p>
    <w:p w14:paraId="799CE389" w14:textId="45EB6DF5" w:rsidR="00290B47" w:rsidRDefault="00290B47" w:rsidP="00290B47">
      <w:pPr>
        <w:pStyle w:val="TextoPrincipal"/>
      </w:pPr>
      <w:r>
        <w:t>2.2.4 TENDENCIA MULTIPLICATIVA</w:t>
      </w:r>
    </w:p>
    <w:p w14:paraId="4FCE21CB" w14:textId="2E39EE64" w:rsidR="00290B47" w:rsidRPr="00F8351A" w:rsidRDefault="00717F84" w:rsidP="00185688">
      <w:pPr>
        <w:pStyle w:val="TextoPrincipal"/>
      </w:pPr>
      <w:r>
        <w:t>S</w:t>
      </w:r>
      <w:r w:rsidR="00290B47" w:rsidRPr="00290B47">
        <w:t>e refiere a un patrón de cambio en datos a lo largo del tiempo en el cual la tasa de crecimiento (o decrecimiento) no es constante, sino que se multiplica por un factor. Este enfoque es comúnmente utilizado en el análisis de series temporales y pronósticos</w:t>
      </w:r>
      <w:r w:rsidR="00290B47">
        <w:t xml:space="preserve"> </w:t>
      </w:r>
      <w:sdt>
        <w:sdtPr>
          <w:id w:val="170461190"/>
          <w:citation/>
        </w:sdtPr>
        <w:sdtContent>
          <w:r w:rsidR="00290B47">
            <w:fldChar w:fldCharType="begin"/>
          </w:r>
          <w:r w:rsidR="00290B47" w:rsidRPr="00290B47">
            <w:instrText xml:space="preserve"> CITATION Hyn18 \l 1033 </w:instrText>
          </w:r>
          <w:r w:rsidR="00290B47">
            <w:fldChar w:fldCharType="separate"/>
          </w:r>
          <w:r w:rsidR="000355AB" w:rsidRPr="000355AB">
            <w:rPr>
              <w:noProof/>
            </w:rPr>
            <w:t>(Hyndman &amp; Athanasopoulos, 2018)</w:t>
          </w:r>
          <w:r w:rsidR="00290B47">
            <w:fldChar w:fldCharType="end"/>
          </w:r>
        </w:sdtContent>
      </w:sdt>
      <w:r w:rsidR="00290B47">
        <w:t>.</w:t>
      </w:r>
    </w:p>
    <w:p w14:paraId="5E9C0624" w14:textId="5F4209E4" w:rsidR="00185688" w:rsidRPr="00F8351A" w:rsidRDefault="00185688" w:rsidP="00185688">
      <w:pPr>
        <w:pStyle w:val="Ttulo3"/>
        <w:rPr>
          <w:rFonts w:cs="Times New Roman"/>
          <w:lang w:val="es-HN"/>
        </w:rPr>
      </w:pPr>
      <w:bookmarkStart w:id="62" w:name="_Toc158832915"/>
      <w:r w:rsidRPr="00F8351A">
        <w:rPr>
          <w:rFonts w:cs="Times New Roman"/>
          <w:lang w:val="es-HN"/>
        </w:rPr>
        <w:t>2.2.</w:t>
      </w:r>
      <w:r w:rsidR="00290B47">
        <w:rPr>
          <w:rFonts w:cs="Times New Roman"/>
          <w:lang w:val="es-HN"/>
        </w:rPr>
        <w:t>5</w:t>
      </w:r>
      <w:r w:rsidRPr="00F8351A">
        <w:rPr>
          <w:rFonts w:cs="Times New Roman"/>
          <w:lang w:val="es-HN"/>
        </w:rPr>
        <w:t xml:space="preserve"> </w:t>
      </w:r>
      <w:r w:rsidRPr="003A0EC6">
        <w:rPr>
          <w:lang w:val="es-HN"/>
        </w:rPr>
        <w:t>ESTACIONALIDAD</w:t>
      </w:r>
      <w:bookmarkEnd w:id="62"/>
    </w:p>
    <w:p w14:paraId="3F281F86" w14:textId="3FA32679" w:rsidR="006A499A" w:rsidRDefault="00185688" w:rsidP="00185688">
      <w:pPr>
        <w:pStyle w:val="TextoPrincipal"/>
      </w:pPr>
      <w:r w:rsidRPr="00F8351A">
        <w:t xml:space="preserve">Es la repetición de determinadas variaciones en alguna variable cada cierto período, normalmente igual o menor a un año. En períodos más amplios se suele hablar de ciclos, aunque las variaciones cíclicas no son tan frecuentes como las estacionales </w:t>
      </w:r>
      <w:sdt>
        <w:sdtPr>
          <w:id w:val="-504515989"/>
          <w:citation/>
        </w:sdtPr>
        <w:sdtContent>
          <w:r w:rsidRPr="003A6F39">
            <w:fldChar w:fldCharType="begin"/>
          </w:r>
          <w:r w:rsidRPr="00F8351A">
            <w:instrText xml:space="preserve"> CITATION BBV23 \l 3082 </w:instrText>
          </w:r>
          <w:r w:rsidRPr="003A6F39">
            <w:fldChar w:fldCharType="separate"/>
          </w:r>
          <w:r w:rsidR="000355AB" w:rsidRPr="000355AB">
            <w:rPr>
              <w:noProof/>
            </w:rPr>
            <w:t>(BBVA, 2023)</w:t>
          </w:r>
          <w:r w:rsidRPr="003A6F39">
            <w:fldChar w:fldCharType="end"/>
          </w:r>
        </w:sdtContent>
      </w:sdt>
      <w:r>
        <w:t>.</w:t>
      </w:r>
    </w:p>
    <w:p w14:paraId="3B133506" w14:textId="3811B9A4" w:rsidR="006528F6" w:rsidRPr="003A0EC6" w:rsidRDefault="006528F6" w:rsidP="006528F6">
      <w:pPr>
        <w:pStyle w:val="Ttulo3"/>
        <w:rPr>
          <w:lang w:val="es-HN"/>
        </w:rPr>
      </w:pPr>
      <w:bookmarkStart w:id="63" w:name="_Toc158832916"/>
      <w:r w:rsidRPr="003A0EC6">
        <w:rPr>
          <w:lang w:val="es-HN"/>
        </w:rPr>
        <w:t>2.2.</w:t>
      </w:r>
      <w:r w:rsidR="00290B47">
        <w:rPr>
          <w:lang w:val="es-HN"/>
        </w:rPr>
        <w:t>6</w:t>
      </w:r>
      <w:r w:rsidRPr="003A0EC6">
        <w:rPr>
          <w:lang w:val="es-HN"/>
        </w:rPr>
        <w:t xml:space="preserve"> SERIES DE TIEMPO</w:t>
      </w:r>
      <w:bookmarkEnd w:id="63"/>
    </w:p>
    <w:p w14:paraId="14BD3E7E" w14:textId="427E2EEA" w:rsidR="006528F6" w:rsidRPr="00F8351A" w:rsidRDefault="006528F6" w:rsidP="006528F6">
      <w:pPr>
        <w:pStyle w:val="TextoPrincipal"/>
      </w:pPr>
      <w:r w:rsidRPr="00F8351A">
        <w:t xml:space="preserve">Se refieren a conjuntos de datos estructurados en función del tiempo, donde las observaciones se registran secuencialmente a intervalos regulares. Estas secuencias de datos pueden abarcar una amplia gama de disciplinas, como la economía, las finanzas, la climatología, la salud, la ingeniería y muchas otras. </w:t>
      </w:r>
      <w:sdt>
        <w:sdtPr>
          <w:id w:val="-511609519"/>
          <w:citation/>
        </w:sdtPr>
        <w:sdtContent>
          <w:r w:rsidRPr="003A6F39">
            <w:fldChar w:fldCharType="begin"/>
          </w:r>
          <w:r w:rsidRPr="00F8351A">
            <w:instrText xml:space="preserve"> CITATION Box94 \l 18442 </w:instrText>
          </w:r>
          <w:r w:rsidRPr="003A6F39">
            <w:fldChar w:fldCharType="separate"/>
          </w:r>
          <w:r w:rsidR="000355AB">
            <w:rPr>
              <w:noProof/>
            </w:rPr>
            <w:t>(Box, 1994)</w:t>
          </w:r>
          <w:r w:rsidRPr="003A6F39">
            <w:fldChar w:fldCharType="end"/>
          </w:r>
        </w:sdtContent>
      </w:sdt>
    </w:p>
    <w:p w14:paraId="42812642" w14:textId="24A85F7B" w:rsidR="00F8351A" w:rsidRPr="00870518" w:rsidRDefault="00F8351A" w:rsidP="00F8351A">
      <w:pPr>
        <w:pStyle w:val="Ttulo3"/>
        <w:rPr>
          <w:lang w:val="es-HN"/>
        </w:rPr>
      </w:pPr>
      <w:bookmarkStart w:id="64" w:name="_Toc158832917"/>
      <w:r w:rsidRPr="003A0EC6">
        <w:rPr>
          <w:lang w:val="es-HN"/>
        </w:rPr>
        <w:t>2.2.</w:t>
      </w:r>
      <w:r w:rsidR="00290B47">
        <w:rPr>
          <w:lang w:val="es-HN"/>
        </w:rPr>
        <w:t>7</w:t>
      </w:r>
      <w:r w:rsidRPr="003A0EC6">
        <w:rPr>
          <w:lang w:val="es-HN"/>
        </w:rPr>
        <w:t xml:space="preserve"> </w:t>
      </w:r>
      <w:r w:rsidR="00F84C02">
        <w:rPr>
          <w:lang w:val="es-HN"/>
        </w:rPr>
        <w:t xml:space="preserve">APRENDIZAJE AUTOMATICO </w:t>
      </w:r>
      <w:r w:rsidR="00870518" w:rsidRPr="00870518">
        <w:rPr>
          <w:lang w:val="es-HN"/>
        </w:rPr>
        <w:t>(ML)</w:t>
      </w:r>
      <w:bookmarkEnd w:id="64"/>
    </w:p>
    <w:p w14:paraId="61C73E3F" w14:textId="03CCF763" w:rsidR="000C086C" w:rsidRDefault="00F84C02" w:rsidP="00C47B6B">
      <w:pPr>
        <w:pStyle w:val="TextoPrincipal"/>
      </w:pPr>
      <w:r>
        <w:t xml:space="preserve">Aprendizaje automático o </w:t>
      </w:r>
      <w:r w:rsidR="00AE4760">
        <w:t xml:space="preserve">Machine learning </w:t>
      </w:r>
      <w:r w:rsidR="00F8351A" w:rsidRPr="00F8351A">
        <w:t xml:space="preserve">se dedica al desarrollo de algoritmos y técnicas que permiten a los sistemas computacionales aprender y mejorar su rendimiento en tareas específicas a través de la adquisición y el análisis de datos. </w:t>
      </w:r>
      <w:sdt>
        <w:sdtPr>
          <w:id w:val="-520705930"/>
          <w:citation/>
        </w:sdtPr>
        <w:sdtContent>
          <w:r w:rsidR="00F8351A" w:rsidRPr="003A6F39">
            <w:fldChar w:fldCharType="begin"/>
          </w:r>
          <w:r w:rsidR="00F8351A" w:rsidRPr="00F8351A">
            <w:instrText xml:space="preserve">CITATION Bis06 \l 18442 </w:instrText>
          </w:r>
          <w:r w:rsidR="00F8351A" w:rsidRPr="003A6F39">
            <w:fldChar w:fldCharType="separate"/>
          </w:r>
          <w:r w:rsidR="000355AB">
            <w:rPr>
              <w:noProof/>
            </w:rPr>
            <w:t>(Bishop C. M., 2006)</w:t>
          </w:r>
          <w:r w:rsidR="00F8351A" w:rsidRPr="003A6F39">
            <w:fldChar w:fldCharType="end"/>
          </w:r>
        </w:sdtContent>
      </w:sdt>
    </w:p>
    <w:p w14:paraId="0413591E" w14:textId="0F83FC60" w:rsidR="00F8351A" w:rsidRPr="003A0EC6" w:rsidRDefault="00F8351A" w:rsidP="00F8351A">
      <w:pPr>
        <w:pStyle w:val="Ttulo3"/>
        <w:rPr>
          <w:lang w:val="es-HN"/>
        </w:rPr>
      </w:pPr>
      <w:bookmarkStart w:id="65" w:name="_Toc158832918"/>
      <w:r w:rsidRPr="003A0EC6">
        <w:rPr>
          <w:lang w:val="es-HN"/>
        </w:rPr>
        <w:t>2.2.</w:t>
      </w:r>
      <w:r w:rsidR="00290B47">
        <w:rPr>
          <w:lang w:val="es-HN"/>
        </w:rPr>
        <w:t>8</w:t>
      </w:r>
      <w:r w:rsidRPr="003A0EC6">
        <w:rPr>
          <w:lang w:val="es-HN"/>
        </w:rPr>
        <w:t xml:space="preserve"> </w:t>
      </w:r>
      <w:r w:rsidR="006A6657">
        <w:rPr>
          <w:lang w:val="es-HN"/>
        </w:rPr>
        <w:t xml:space="preserve">METRICAS DE </w:t>
      </w:r>
      <w:r w:rsidR="0084783A">
        <w:rPr>
          <w:lang w:val="es-HN"/>
        </w:rPr>
        <w:t>EVALUACI</w:t>
      </w:r>
      <w:r w:rsidR="00767D60">
        <w:rPr>
          <w:lang w:val="es-HN"/>
        </w:rPr>
        <w:t>Ó</w:t>
      </w:r>
      <w:r w:rsidR="0084783A">
        <w:rPr>
          <w:lang w:val="es-HN"/>
        </w:rPr>
        <w:t>N</w:t>
      </w:r>
      <w:bookmarkEnd w:id="65"/>
    </w:p>
    <w:p w14:paraId="4F7C48F9" w14:textId="593F0ADA" w:rsidR="00C27D98" w:rsidRDefault="00A92974" w:rsidP="00C27D98">
      <w:pPr>
        <w:pStyle w:val="TextoPrincipal"/>
      </w:pPr>
      <w:r>
        <w:t>S</w:t>
      </w:r>
      <w:r w:rsidR="002731DD" w:rsidRPr="002731DD">
        <w:t>on medidas utilizadas para evaluar el rendimiento y la precisión de un modelo de regresión. Estas métricas permiten cuantificar qué tan bien el modelo predice los valores de la variable dependiente en comparación con los valores reales observados</w:t>
      </w:r>
      <w:r w:rsidR="00F8351A" w:rsidRPr="00F8351A">
        <w:t xml:space="preserve"> </w:t>
      </w:r>
      <w:sdt>
        <w:sdtPr>
          <w:id w:val="335040339"/>
          <w:citation/>
        </w:sdtPr>
        <w:sdtContent>
          <w:r w:rsidR="00F8351A" w:rsidRPr="003A6F39">
            <w:fldChar w:fldCharType="begin"/>
          </w:r>
          <w:r w:rsidR="00F8351A" w:rsidRPr="00F8351A">
            <w:instrText xml:space="preserve"> CITATION Mon12 \l 18442 </w:instrText>
          </w:r>
          <w:r w:rsidR="00F8351A" w:rsidRPr="003A6F39">
            <w:fldChar w:fldCharType="separate"/>
          </w:r>
          <w:r w:rsidR="000355AB">
            <w:rPr>
              <w:noProof/>
            </w:rPr>
            <w:t>(Montgomery, 2012)</w:t>
          </w:r>
          <w:r w:rsidR="00F8351A" w:rsidRPr="003A6F39">
            <w:fldChar w:fldCharType="end"/>
          </w:r>
        </w:sdtContent>
      </w:sdt>
      <w:r w:rsidR="006E6923">
        <w:t>.</w:t>
      </w:r>
      <w:r w:rsidR="00C27D98">
        <w:br w:type="page"/>
      </w:r>
    </w:p>
    <w:p w14:paraId="1A90CAFA" w14:textId="757DD146" w:rsidR="003E7358" w:rsidRDefault="00BE6D1A">
      <w:pPr>
        <w:pStyle w:val="Ttulo2"/>
        <w:numPr>
          <w:ilvl w:val="1"/>
          <w:numId w:val="2"/>
        </w:numPr>
        <w:rPr>
          <w:lang w:val="es-HN"/>
        </w:rPr>
      </w:pPr>
      <w:bookmarkStart w:id="66" w:name="_Toc158832919"/>
      <w:r w:rsidRPr="003E7358">
        <w:rPr>
          <w:lang w:val="es-HN"/>
        </w:rPr>
        <w:lastRenderedPageBreak/>
        <w:t>TEORÍAS DE SUSTENTO</w:t>
      </w:r>
      <w:bookmarkEnd w:id="55"/>
      <w:bookmarkEnd w:id="56"/>
      <w:bookmarkEnd w:id="66"/>
    </w:p>
    <w:p w14:paraId="2C9E567B" w14:textId="5C63CBE7" w:rsidR="00E5014D" w:rsidRDefault="00BE6D1A">
      <w:pPr>
        <w:pStyle w:val="Ttulo2"/>
        <w:numPr>
          <w:ilvl w:val="2"/>
          <w:numId w:val="2"/>
        </w:numPr>
        <w:ind w:left="1296"/>
        <w:rPr>
          <w:b w:val="0"/>
          <w:bCs w:val="0"/>
          <w:lang w:val="es-HN"/>
        </w:rPr>
      </w:pPr>
      <w:bookmarkStart w:id="67" w:name="_Toc158832920"/>
      <w:r w:rsidRPr="00BE6D1A">
        <w:rPr>
          <w:b w:val="0"/>
          <w:bCs w:val="0"/>
          <w:lang w:val="es-HN"/>
        </w:rPr>
        <w:t>BASES TEÓRICAS</w:t>
      </w:r>
      <w:bookmarkEnd w:id="67"/>
    </w:p>
    <w:p w14:paraId="6F468A01" w14:textId="1ED1D5C4" w:rsidR="005742F8" w:rsidRDefault="005742F8" w:rsidP="005E2967">
      <w:pPr>
        <w:pStyle w:val="TextoPrincipal"/>
        <w:ind w:firstLine="0"/>
      </w:pPr>
      <w:r w:rsidRPr="005742F8">
        <w:t xml:space="preserve">La presente investigación incorpora </w:t>
      </w:r>
      <w:r w:rsidR="008C281F">
        <w:t>2</w:t>
      </w:r>
      <w:r w:rsidRPr="005742F8">
        <w:t xml:space="preserve"> teor</w:t>
      </w:r>
      <w:r w:rsidR="00F74D41">
        <w:t>ía</w:t>
      </w:r>
      <w:r w:rsidR="00281C9A">
        <w:t>s</w:t>
      </w:r>
      <w:r w:rsidRPr="005742F8">
        <w:t xml:space="preserve"> fundamental</w:t>
      </w:r>
      <w:r w:rsidR="00281C9A">
        <w:t>es</w:t>
      </w:r>
      <w:r w:rsidRPr="005742F8">
        <w:t xml:space="preserve"> que apoyan al entendimiento del estudio, la</w:t>
      </w:r>
      <w:r w:rsidR="00C05019">
        <w:t>s</w:t>
      </w:r>
      <w:r w:rsidRPr="005742F8">
        <w:t xml:space="preserve"> cual</w:t>
      </w:r>
      <w:r w:rsidR="00C05019">
        <w:t>es</w:t>
      </w:r>
      <w:r w:rsidRPr="005742F8">
        <w:t xml:space="preserve"> se presentan a continuación:</w:t>
      </w:r>
    </w:p>
    <w:p w14:paraId="187706D9" w14:textId="55313042" w:rsidR="00967DFD" w:rsidRPr="00FA79F4" w:rsidRDefault="00F52D4A" w:rsidP="00967DFD">
      <w:pPr>
        <w:pStyle w:val="Ttulo4"/>
        <w:rPr>
          <w:lang w:val="es-HN"/>
        </w:rPr>
      </w:pPr>
      <w:bookmarkStart w:id="68" w:name="_Toc158832921"/>
      <w:r w:rsidRPr="00FA79F4">
        <w:rPr>
          <w:rStyle w:val="Ttulo4Car"/>
          <w:lang w:val="es-HN"/>
        </w:rPr>
        <w:t>2.3.1.1 Teoría de Aprendizaje Automático</w:t>
      </w:r>
      <w:bookmarkEnd w:id="68"/>
    </w:p>
    <w:p w14:paraId="334F6E5C" w14:textId="71361248" w:rsidR="00B929D9" w:rsidRPr="006A683C" w:rsidRDefault="000C7BE8" w:rsidP="006A683C">
      <w:pPr>
        <w:pStyle w:val="TextoPrincipal"/>
      </w:pPr>
      <w:r w:rsidRPr="006A683C">
        <w:t>E</w:t>
      </w:r>
      <w:r w:rsidR="00967DFD" w:rsidRPr="006A683C">
        <w:t>s un campo interdisciplinario que combina conceptos de estadísticas, matemáticas, informática y teoría de la información. Su objetivo principal es desarrollar algoritmos y modelos que permitan a las computadoras aprender patrones y realizar tareas sin ser programadas explícitamente</w:t>
      </w:r>
      <w:r w:rsidRPr="006A683C">
        <w:t xml:space="preserve">. En esta teoría </w:t>
      </w:r>
      <w:r w:rsidR="00B929D9" w:rsidRPr="006A683C">
        <w:t>se manejan los siguientes conceptos:</w:t>
      </w:r>
    </w:p>
    <w:p w14:paraId="0F51B91D" w14:textId="523937AB" w:rsidR="00B929D9" w:rsidRPr="006A683C" w:rsidRDefault="00B929D9" w:rsidP="006A683C">
      <w:pPr>
        <w:pStyle w:val="TextoPrincipal"/>
      </w:pPr>
      <w:r w:rsidRPr="006A683C">
        <w:t>Datos de Entrenamiento:</w:t>
      </w:r>
      <w:r w:rsidR="00FA0EEC" w:rsidRPr="006A683C">
        <w:t xml:space="preserve"> L</w:t>
      </w:r>
      <w:r w:rsidRPr="006A683C">
        <w:t>os algoritmos aprenden a partir de datos. Estos datos de entrenamiento son ejemplos que se utilizan para enseñar al modelo cómo realizar una tarea específica.</w:t>
      </w:r>
    </w:p>
    <w:p w14:paraId="5CABD76A" w14:textId="4AF2AD68" w:rsidR="00B929D9" w:rsidRPr="006A683C" w:rsidRDefault="00B929D9" w:rsidP="006A683C">
      <w:pPr>
        <w:pStyle w:val="TextoPrincipal"/>
      </w:pPr>
      <w:r w:rsidRPr="006A683C">
        <w:t xml:space="preserve">Modelo: </w:t>
      </w:r>
      <w:r w:rsidR="00FA0EEC" w:rsidRPr="006A683C">
        <w:t>Es</w:t>
      </w:r>
      <w:r w:rsidRPr="006A683C">
        <w:t xml:space="preserve"> una representación matemática de un proceso o sistema. En aprendizaje automático, los modelos se utilizan para hacer predicciones o tomar decisiones basadas en los datos de entrada.</w:t>
      </w:r>
    </w:p>
    <w:p w14:paraId="445DE8E1" w14:textId="58B7275A" w:rsidR="00B929D9" w:rsidRPr="006A683C" w:rsidRDefault="00B929D9" w:rsidP="006A683C">
      <w:pPr>
        <w:pStyle w:val="TextoPrincipal"/>
      </w:pPr>
      <w:r w:rsidRPr="006A683C">
        <w:t>Algoritmo de Aprendizaje: Es un conjunto de reglas y procedimientos que guían al modelo para ajustarse a los datos de entrenamiento. Los algoritmos de aprendizaje automático pueden ser supervisados o no supervisados</w:t>
      </w:r>
      <w:r w:rsidR="00681EE8">
        <w:t>.</w:t>
      </w:r>
    </w:p>
    <w:p w14:paraId="0040414D" w14:textId="6583EF52" w:rsidR="00B929D9" w:rsidRPr="006A683C" w:rsidRDefault="00B929D9" w:rsidP="00473016">
      <w:pPr>
        <w:pStyle w:val="TextoPrincipal"/>
      </w:pPr>
      <w:r w:rsidRPr="006A683C">
        <w:t>Función de Pérdida: La función de pérdida mide cuán bien está realizando el modelo en comparación con los datos de entrenamiento. El objetivo durante el entrenamiento es minimizar esta pérdida para mejorar el rendimiento del modelo.</w:t>
      </w:r>
    </w:p>
    <w:p w14:paraId="2DEE7981" w14:textId="438F1D2B" w:rsidR="00B929D9" w:rsidRPr="006A683C" w:rsidRDefault="00B929D9" w:rsidP="006A683C">
      <w:pPr>
        <w:pStyle w:val="TextoPrincipal"/>
      </w:pPr>
      <w:r w:rsidRPr="006A683C">
        <w:t>Sobreajuste y Subajuste: El sobreajuste ocurre cuando un modelo se ajusta demasiado a los datos de entrenamiento y no generaliza bien a nuevos datos. El subajuste, por otro lado, ocurre cuando un modelo es demasiado simple y no captura adecuadamente la complejidad de los datos.</w:t>
      </w:r>
    </w:p>
    <w:p w14:paraId="7427D656" w14:textId="12DDD83F" w:rsidR="00B929D9" w:rsidRPr="006A683C" w:rsidRDefault="00B929D9" w:rsidP="006A683C">
      <w:pPr>
        <w:pStyle w:val="TextoPrincipal"/>
      </w:pPr>
      <w:r w:rsidRPr="006A683C">
        <w:t>Validación y Conjunto de Pruebas: Se utilizan conjuntos de validación y prueba para evaluar el rendimiento del modelo después del entrenamiento. La validación se utiliza para ajustar los hiperparámetros del modelo, mientras que el conjunto de pruebas evalúa su rendimiento en datos no vistos.</w:t>
      </w:r>
    </w:p>
    <w:p w14:paraId="253185FA" w14:textId="1BF851C2" w:rsidR="005B2429" w:rsidRPr="006A683C" w:rsidRDefault="00B929D9" w:rsidP="006A683C">
      <w:pPr>
        <w:pStyle w:val="TextoPrincipal"/>
      </w:pPr>
      <w:r w:rsidRPr="006A683C">
        <w:lastRenderedPageBreak/>
        <w:t>El aprendizaje automático abarca una amplia variedad de técnicas, desde algoritmos tradicionales hasta enfoques más avanzados como el aprendizaje profundo. La teoría del aprendizaje automático proporciona los principios fundamentales para entender cómo estos modelos aprenden de los datos y cómo se pueden mejorar y optimizar para tareas específicas</w:t>
      </w:r>
      <w:r w:rsidR="007F5065" w:rsidRPr="006A683C">
        <w:t xml:space="preserve"> </w:t>
      </w:r>
      <w:sdt>
        <w:sdtPr>
          <w:id w:val="-1208176505"/>
          <w:citation/>
        </w:sdtPr>
        <w:sdtContent>
          <w:r w:rsidR="007F5065" w:rsidRPr="006A683C">
            <w:fldChar w:fldCharType="begin"/>
          </w:r>
          <w:r w:rsidR="007F5065" w:rsidRPr="006A683C">
            <w:instrText xml:space="preserve"> CITATION Bis063 \l 1033 </w:instrText>
          </w:r>
          <w:r w:rsidR="007F5065" w:rsidRPr="006A683C">
            <w:fldChar w:fldCharType="separate"/>
          </w:r>
          <w:r w:rsidR="000355AB" w:rsidRPr="000355AB">
            <w:rPr>
              <w:noProof/>
            </w:rPr>
            <w:t>(Bishop C. , 2006)</w:t>
          </w:r>
          <w:r w:rsidR="007F5065" w:rsidRPr="006A683C">
            <w:fldChar w:fldCharType="end"/>
          </w:r>
        </w:sdtContent>
      </w:sdt>
      <w:r w:rsidR="007F5065" w:rsidRPr="006A683C">
        <w:t>.</w:t>
      </w:r>
    </w:p>
    <w:p w14:paraId="2C69BC79" w14:textId="2D6F37D9" w:rsidR="00B10BF6" w:rsidRPr="00B10BF6" w:rsidRDefault="00A87F4A" w:rsidP="00B10BF6">
      <w:pPr>
        <w:pStyle w:val="Ttulo4"/>
        <w:rPr>
          <w:lang w:val="es-HN"/>
        </w:rPr>
      </w:pPr>
      <w:bookmarkStart w:id="69" w:name="_Toc158832922"/>
      <w:r w:rsidRPr="003A0EC6">
        <w:rPr>
          <w:lang w:val="es-HN"/>
        </w:rPr>
        <w:t>2.3.</w:t>
      </w:r>
      <w:r w:rsidRPr="00E53225">
        <w:rPr>
          <w:lang w:val="es-HN"/>
        </w:rPr>
        <w:t>1.2</w:t>
      </w:r>
      <w:r w:rsidR="007C2FD0" w:rsidRPr="00E53225">
        <w:rPr>
          <w:lang w:val="es-HN"/>
        </w:rPr>
        <w:t xml:space="preserve"> </w:t>
      </w:r>
      <w:r w:rsidR="00A03FAD" w:rsidRPr="00E53225">
        <w:rPr>
          <w:rStyle w:val="Ttulo4Car"/>
          <w:lang w:val="es-HN"/>
        </w:rPr>
        <w:t>Teoría de Modelado de Series de Tiempo Financieras</w:t>
      </w:r>
      <w:bookmarkEnd w:id="69"/>
      <w:r w:rsidR="00A03FAD" w:rsidRPr="00A03FAD">
        <w:rPr>
          <w:rStyle w:val="Ttulo4Car"/>
          <w:b/>
          <w:bCs/>
          <w:lang w:val="es-HN"/>
        </w:rPr>
        <w:t xml:space="preserve"> </w:t>
      </w:r>
    </w:p>
    <w:p w14:paraId="2D07387A" w14:textId="37F9B62E" w:rsidR="008A31DB" w:rsidRPr="005E65E9" w:rsidRDefault="008A31DB" w:rsidP="005E65E9">
      <w:pPr>
        <w:pStyle w:val="TextoPrincipal"/>
        <w:rPr>
          <w:rStyle w:val="normaltextrun"/>
        </w:rPr>
      </w:pPr>
      <w:r w:rsidRPr="005E65E9">
        <w:rPr>
          <w:rStyle w:val="normaltextrun"/>
        </w:rPr>
        <w:t>Es una disciplina fundamental en las finanzas que se enfoca en la modelización y el análisis de datos de series de tiempo financieras. Esta teoría se basa en la idea de que los precios de los activos financieros y otros indicadores económicos a lo largo del tiempo exhiben patrones, tendencias y ciclos que pueden ser modelados y utilizados para tomar decisiones informadas en el ámbito financiero</w:t>
      </w:r>
      <w:sdt>
        <w:sdtPr>
          <w:rPr>
            <w:rStyle w:val="normaltextrun"/>
          </w:rPr>
          <w:id w:val="-657614367"/>
          <w:citation/>
        </w:sdtPr>
        <w:sdtContent>
          <w:r w:rsidRPr="005E65E9">
            <w:rPr>
              <w:rStyle w:val="normaltextrun"/>
            </w:rPr>
            <w:fldChar w:fldCharType="begin"/>
          </w:r>
          <w:r w:rsidRPr="005E65E9">
            <w:rPr>
              <w:rStyle w:val="normaltextrun"/>
            </w:rPr>
            <w:instrText xml:space="preserve">CITATION Tsa15 \l 18442 </w:instrText>
          </w:r>
          <w:r w:rsidRPr="005E65E9">
            <w:rPr>
              <w:rStyle w:val="normaltextrun"/>
            </w:rPr>
            <w:fldChar w:fldCharType="separate"/>
          </w:r>
          <w:r w:rsidR="000355AB">
            <w:rPr>
              <w:rStyle w:val="normaltextrun"/>
              <w:noProof/>
            </w:rPr>
            <w:t xml:space="preserve"> </w:t>
          </w:r>
          <w:r w:rsidR="000355AB">
            <w:rPr>
              <w:noProof/>
            </w:rPr>
            <w:t>(Tsay, 2015)</w:t>
          </w:r>
          <w:r w:rsidRPr="005E65E9">
            <w:rPr>
              <w:rStyle w:val="normaltextrun"/>
            </w:rPr>
            <w:fldChar w:fldCharType="end"/>
          </w:r>
        </w:sdtContent>
      </w:sdt>
      <w:r w:rsidRPr="005E65E9">
        <w:rPr>
          <w:rStyle w:val="normaltextrun"/>
        </w:rPr>
        <w:t>.</w:t>
      </w:r>
    </w:p>
    <w:p w14:paraId="090E5D77" w14:textId="77777777" w:rsidR="008A31DB" w:rsidRPr="005E65E9" w:rsidRDefault="008A31DB" w:rsidP="005E65E9">
      <w:pPr>
        <w:pStyle w:val="TextoPrincipal"/>
        <w:rPr>
          <w:rStyle w:val="normaltextrun"/>
        </w:rPr>
      </w:pPr>
      <w:r w:rsidRPr="005E65E9">
        <w:rPr>
          <w:rStyle w:val="normaltextrun"/>
        </w:rPr>
        <w:t>El modelado de series de tiempo financieras implica varios componentes clave:</w:t>
      </w:r>
    </w:p>
    <w:p w14:paraId="07245A1A" w14:textId="11DB248E" w:rsidR="008A31DB" w:rsidRPr="005E65E9" w:rsidRDefault="008A31DB" w:rsidP="005E65E9">
      <w:pPr>
        <w:pStyle w:val="TextoPrincipal"/>
        <w:rPr>
          <w:rStyle w:val="normaltextrun"/>
        </w:rPr>
      </w:pPr>
      <w:r w:rsidRPr="005E65E9">
        <w:rPr>
          <w:rStyle w:val="normaltextrun"/>
        </w:rPr>
        <w:t>Análisis Descriptivo: La teoría comienza con un análisis descriptivo de los datos financieros, que implica la visualización y la comprensión de patrones básicos en las series de tiempo. Esto puede incluir la observación de tendencias a largo plazo, ciclos estacionales y patrones estocásticos. Los métodos estadísticos y gráficos se utilizan para describir y caracterizar los datos</w:t>
      </w:r>
      <w:sdt>
        <w:sdtPr>
          <w:rPr>
            <w:rStyle w:val="normaltextrun"/>
          </w:rPr>
          <w:id w:val="1169669652"/>
          <w:citation/>
        </w:sdtPr>
        <w:sdtContent>
          <w:r w:rsidRPr="005E65E9">
            <w:rPr>
              <w:rStyle w:val="normaltextrun"/>
            </w:rPr>
            <w:fldChar w:fldCharType="begin"/>
          </w:r>
          <w:r w:rsidRPr="005E65E9">
            <w:rPr>
              <w:rStyle w:val="normaltextrun"/>
            </w:rPr>
            <w:instrText xml:space="preserve"> CITATION Ham94 \l 18442 </w:instrText>
          </w:r>
          <w:r w:rsidRPr="005E65E9">
            <w:rPr>
              <w:rStyle w:val="normaltextrun"/>
            </w:rPr>
            <w:fldChar w:fldCharType="separate"/>
          </w:r>
          <w:r w:rsidR="000355AB">
            <w:rPr>
              <w:rStyle w:val="normaltextrun"/>
              <w:noProof/>
            </w:rPr>
            <w:t xml:space="preserve"> </w:t>
          </w:r>
          <w:r w:rsidR="000355AB">
            <w:rPr>
              <w:noProof/>
            </w:rPr>
            <w:t>(Hamilton, 1994)</w:t>
          </w:r>
          <w:r w:rsidRPr="005E65E9">
            <w:rPr>
              <w:rStyle w:val="normaltextrun"/>
            </w:rPr>
            <w:fldChar w:fldCharType="end"/>
          </w:r>
        </w:sdtContent>
      </w:sdt>
      <w:r w:rsidRPr="005E65E9">
        <w:rPr>
          <w:rStyle w:val="normaltextrun"/>
        </w:rPr>
        <w:t>.</w:t>
      </w:r>
    </w:p>
    <w:p w14:paraId="18A14FF2" w14:textId="318E5FFF" w:rsidR="008A31DB" w:rsidRPr="005E65E9" w:rsidRDefault="008A31DB" w:rsidP="005E65E9">
      <w:pPr>
        <w:pStyle w:val="TextoPrincipal"/>
        <w:rPr>
          <w:rStyle w:val="normaltextrun"/>
        </w:rPr>
      </w:pPr>
      <w:r w:rsidRPr="005E65E9">
        <w:rPr>
          <w:rStyle w:val="normaltextrun"/>
        </w:rPr>
        <w:t xml:space="preserve">Modelos de Pronóstico: Una parte central de esta teoría implica la construcción de modelos de pronóstico que permiten hacer predicciones sobre el comportamiento futuro de los datos financieros. Los modelos autorregresivos (AR), de media móvil (MA) y autorregresivos integrados de media móvil (ARIMA) son comunes en este contexto. Además, el modelado de series de tiempo financieras también incluye modelos más avanzados, como los modelos Generalized Autoregressive Conditional Heteroskedasticity para la volatilidad </w:t>
      </w:r>
      <w:sdt>
        <w:sdtPr>
          <w:rPr>
            <w:rStyle w:val="normaltextrun"/>
          </w:rPr>
          <w:id w:val="1805188068"/>
          <w:citation/>
        </w:sdtPr>
        <w:sdtContent>
          <w:r w:rsidRPr="005E65E9">
            <w:rPr>
              <w:rStyle w:val="normaltextrun"/>
            </w:rPr>
            <w:fldChar w:fldCharType="begin"/>
          </w:r>
          <w:r w:rsidRPr="005E65E9">
            <w:rPr>
              <w:rStyle w:val="normaltextrun"/>
            </w:rPr>
            <w:instrText xml:space="preserve"> CITATION Bro16 \l 18442 </w:instrText>
          </w:r>
          <w:r w:rsidRPr="005E65E9">
            <w:rPr>
              <w:rStyle w:val="normaltextrun"/>
            </w:rPr>
            <w:fldChar w:fldCharType="separate"/>
          </w:r>
          <w:r w:rsidR="000355AB">
            <w:rPr>
              <w:noProof/>
            </w:rPr>
            <w:t>(Brockwell P. J., 2016)</w:t>
          </w:r>
          <w:r w:rsidRPr="005E65E9">
            <w:rPr>
              <w:rStyle w:val="normaltextrun"/>
            </w:rPr>
            <w:fldChar w:fldCharType="end"/>
          </w:r>
        </w:sdtContent>
      </w:sdt>
      <w:r w:rsidRPr="005E65E9">
        <w:rPr>
          <w:rStyle w:val="normaltextrun"/>
        </w:rPr>
        <w:t>.</w:t>
      </w:r>
    </w:p>
    <w:p w14:paraId="223578F3" w14:textId="5261BA6C" w:rsidR="00395B9A" w:rsidRDefault="008A31DB" w:rsidP="00395B9A">
      <w:pPr>
        <w:pStyle w:val="TextoPrincipal"/>
        <w:rPr>
          <w:rStyle w:val="normaltextrun"/>
        </w:rPr>
      </w:pPr>
      <w:r w:rsidRPr="005E65E9">
        <w:rPr>
          <w:rStyle w:val="normaltextrun"/>
        </w:rPr>
        <w:t>El modelado de series de tiempo financieras es una disciplina crítica para la toma de decisiones en finanzas y se aplica en una amplia variedad de contextos, incluyendo la predicción de precios de acciones, la gestión de carteras, la planificación financiera y la medición de riesgos.</w:t>
      </w:r>
      <w:r w:rsidR="00395B9A" w:rsidRPr="00395B9A">
        <w:rPr>
          <w:rStyle w:val="normaltextrun"/>
        </w:rPr>
        <w:br w:type="page"/>
      </w:r>
    </w:p>
    <w:p w14:paraId="6F477A60" w14:textId="0406A862" w:rsidR="00195E89" w:rsidRPr="00F3187A" w:rsidRDefault="00BE6D1A">
      <w:pPr>
        <w:pStyle w:val="Ttulo2"/>
        <w:numPr>
          <w:ilvl w:val="2"/>
          <w:numId w:val="2"/>
        </w:numPr>
        <w:ind w:left="1296"/>
        <w:rPr>
          <w:b w:val="0"/>
          <w:bCs w:val="0"/>
          <w:lang w:val="es-HN"/>
        </w:rPr>
      </w:pPr>
      <w:bookmarkStart w:id="70" w:name="_Toc158832923"/>
      <w:r w:rsidRPr="00F3187A">
        <w:rPr>
          <w:b w:val="0"/>
          <w:bCs w:val="0"/>
          <w:lang w:val="es-HN"/>
        </w:rPr>
        <w:lastRenderedPageBreak/>
        <w:t>METODOLOGÍAS DESARROLLADAS</w:t>
      </w:r>
      <w:bookmarkEnd w:id="70"/>
    </w:p>
    <w:p w14:paraId="356673FF" w14:textId="31589FDA" w:rsidR="004D49C8" w:rsidRPr="004D49C8" w:rsidRDefault="00F35AC9" w:rsidP="004D49C8">
      <w:pPr>
        <w:pStyle w:val="TextoPrincipal"/>
      </w:pPr>
      <w:r>
        <w:t xml:space="preserve">Para el presente estudio de investigación se toman en consideración metodologías que </w:t>
      </w:r>
      <w:r w:rsidR="00545750">
        <w:t>s</w:t>
      </w:r>
      <w:r>
        <w:t>e enfocan en hacer uso de modelos predictivos.</w:t>
      </w:r>
    </w:p>
    <w:p w14:paraId="7B1FC5A1" w14:textId="6B814F88" w:rsidR="004D49C8" w:rsidRPr="004D49C8" w:rsidRDefault="004D49C8" w:rsidP="004D49C8">
      <w:pPr>
        <w:pStyle w:val="Ttulo4"/>
        <w:rPr>
          <w:lang w:val="es-HN"/>
        </w:rPr>
      </w:pPr>
      <w:bookmarkStart w:id="71" w:name="_Toc158832924"/>
      <w:r w:rsidRPr="004D49C8">
        <w:rPr>
          <w:lang w:val="es-HN"/>
        </w:rPr>
        <w:t xml:space="preserve">2.3.2.2 </w:t>
      </w:r>
      <w:r w:rsidR="001A0382">
        <w:rPr>
          <w:lang w:val="es-HN"/>
        </w:rPr>
        <w:t>M</w:t>
      </w:r>
      <w:r w:rsidR="001A0382" w:rsidRPr="00C40AEC">
        <w:rPr>
          <w:lang w:val="es-HN"/>
        </w:rPr>
        <w:t xml:space="preserve">etodología </w:t>
      </w:r>
      <w:r w:rsidR="001A0382">
        <w:rPr>
          <w:lang w:val="es-HN"/>
        </w:rPr>
        <w:t>A</w:t>
      </w:r>
      <w:r w:rsidR="001A0382" w:rsidRPr="00C40AEC">
        <w:rPr>
          <w:lang w:val="es-HN"/>
        </w:rPr>
        <w:t xml:space="preserve">nálisis de </w:t>
      </w:r>
      <w:r w:rsidR="001A0382">
        <w:rPr>
          <w:lang w:val="es-HN"/>
        </w:rPr>
        <w:t>S</w:t>
      </w:r>
      <w:r w:rsidR="001A0382" w:rsidRPr="00C40AEC">
        <w:rPr>
          <w:lang w:val="es-HN"/>
        </w:rPr>
        <w:t xml:space="preserve">eries de </w:t>
      </w:r>
      <w:r w:rsidR="001A0382">
        <w:rPr>
          <w:lang w:val="es-HN"/>
        </w:rPr>
        <w:t>T</w:t>
      </w:r>
      <w:r w:rsidR="001A0382" w:rsidRPr="00C40AEC">
        <w:rPr>
          <w:lang w:val="es-HN"/>
        </w:rPr>
        <w:t>iempo</w:t>
      </w:r>
      <w:bookmarkEnd w:id="71"/>
    </w:p>
    <w:p w14:paraId="4393CCC7" w14:textId="67F2570A" w:rsidR="001A0382" w:rsidRPr="000A7CA8" w:rsidRDefault="001A0382" w:rsidP="000A7CA8">
      <w:pPr>
        <w:pStyle w:val="TextoPrincipal"/>
        <w:rPr>
          <w:rStyle w:val="normaltextrun"/>
        </w:rPr>
      </w:pPr>
      <w:r w:rsidRPr="000A7CA8">
        <w:rPr>
          <w:rStyle w:val="normaltextrun"/>
        </w:rPr>
        <w:t>La metodología de Análisis de Series de Tiempo desarrollada por el noruego Georg Sverdrup Morgenstierne se centra en el estudio y modelado de datos secuenciales recopilados en intervalos de tiempo regulares. Esta metodología permite identificar patrones, tendencias,</w:t>
      </w:r>
      <w:r w:rsidR="006C6CD8">
        <w:rPr>
          <w:rStyle w:val="normaltextrun"/>
        </w:rPr>
        <w:t xml:space="preserve"> estacionalidades,</w:t>
      </w:r>
      <w:r w:rsidRPr="000A7CA8">
        <w:rPr>
          <w:rStyle w:val="normaltextrun"/>
        </w:rPr>
        <w:t xml:space="preserve"> ciclos y otros comportamientos en los datos a lo largo del tiempo. El análisis de series de tiempo se utiliza en una amplia gama de disciplinas, incluyendo la estadística, la econometría, la climatología y la economía, para comprender y predecir fenómenos temporales </w:t>
      </w:r>
      <w:sdt>
        <w:sdtPr>
          <w:rPr>
            <w:rStyle w:val="normaltextrun"/>
          </w:rPr>
          <w:id w:val="-1457405213"/>
          <w:citation/>
        </w:sdtPr>
        <w:sdtContent>
          <w:r w:rsidRPr="000A7CA8">
            <w:rPr>
              <w:rStyle w:val="normaltextrun"/>
            </w:rPr>
            <w:fldChar w:fldCharType="begin"/>
          </w:r>
          <w:r w:rsidRPr="000A7CA8">
            <w:rPr>
              <w:rStyle w:val="normaltextrun"/>
            </w:rPr>
            <w:instrText xml:space="preserve"> CITATION Mit00 \l 1033 </w:instrText>
          </w:r>
          <w:r w:rsidRPr="000A7CA8">
            <w:rPr>
              <w:rStyle w:val="normaltextrun"/>
            </w:rPr>
            <w:fldChar w:fldCharType="separate"/>
          </w:r>
          <w:r w:rsidR="000355AB" w:rsidRPr="000355AB">
            <w:rPr>
              <w:noProof/>
            </w:rPr>
            <w:t>(Mittelhammer, 2000)</w:t>
          </w:r>
          <w:r w:rsidRPr="000A7CA8">
            <w:rPr>
              <w:rStyle w:val="normaltextrun"/>
            </w:rPr>
            <w:fldChar w:fldCharType="end"/>
          </w:r>
        </w:sdtContent>
      </w:sdt>
      <w:r w:rsidRPr="000A7CA8">
        <w:rPr>
          <w:rStyle w:val="normaltextrun"/>
        </w:rPr>
        <w:t xml:space="preserve">.  </w:t>
      </w:r>
    </w:p>
    <w:p w14:paraId="1823BE8C" w14:textId="77777777" w:rsidR="001A0382" w:rsidRPr="000A7CA8" w:rsidRDefault="001A0382" w:rsidP="000A7CA8">
      <w:pPr>
        <w:pStyle w:val="TextoPrincipal"/>
        <w:rPr>
          <w:rStyle w:val="normaltextrun"/>
        </w:rPr>
      </w:pPr>
      <w:r w:rsidRPr="000A7CA8">
        <w:rPr>
          <w:rStyle w:val="normaltextrun"/>
        </w:rPr>
        <w:t xml:space="preserve">Algunos de los aspectos clave del análisis de series de tiempo incluyen: </w:t>
      </w:r>
    </w:p>
    <w:p w14:paraId="2E51B995" w14:textId="77777777" w:rsidR="001A0382" w:rsidRPr="000A7CA8" w:rsidRDefault="001A0382" w:rsidP="000A7CA8">
      <w:pPr>
        <w:pStyle w:val="TextoPrincipal"/>
        <w:rPr>
          <w:rStyle w:val="normaltextrun"/>
        </w:rPr>
      </w:pPr>
      <w:r w:rsidRPr="000A7CA8">
        <w:rPr>
          <w:rStyle w:val="normaltextrun"/>
        </w:rPr>
        <w:t>Identificación de Patrones Temporales: El análisis de series de tiempo permite identificar patrones temporales, como estacionalidad, tendencias a largo plazo y ciclos recurrentes en los datos.</w:t>
      </w:r>
    </w:p>
    <w:p w14:paraId="10494FDD" w14:textId="77777777" w:rsidR="001A0382" w:rsidRPr="000A7CA8" w:rsidRDefault="001A0382" w:rsidP="000A7CA8">
      <w:pPr>
        <w:pStyle w:val="TextoPrincipal"/>
        <w:rPr>
          <w:rStyle w:val="normaltextrun"/>
        </w:rPr>
      </w:pPr>
      <w:r w:rsidRPr="000A7CA8">
        <w:rPr>
          <w:rStyle w:val="normaltextrun"/>
        </w:rPr>
        <w:t>Modelado y Pronóstico: Los modelos de series de tiempo, como los modelos ARIMA (Autorregresivo Integrado de Media Móvil) y GARCH (Modelo de Autoregresión Condicional Heterocedástica Generalizada), se utilizan para modelar datos temporales y realizar pronósticos futuros.</w:t>
      </w:r>
    </w:p>
    <w:p w14:paraId="678996BE" w14:textId="77777777" w:rsidR="001A0382" w:rsidRPr="000A7CA8" w:rsidRDefault="001A0382" w:rsidP="000A7CA8">
      <w:pPr>
        <w:pStyle w:val="TextoPrincipal"/>
        <w:rPr>
          <w:rStyle w:val="normaltextrun"/>
        </w:rPr>
      </w:pPr>
      <w:r w:rsidRPr="000A7CA8">
        <w:rPr>
          <w:rStyle w:val="normaltextrun"/>
        </w:rPr>
        <w:t>Descomposición de Series de Tiempo: La metodología de descomposición se emplea para separar una serie de tiempo en sus componentes de tendencia, estacionalidad y error.</w:t>
      </w:r>
    </w:p>
    <w:p w14:paraId="2468DF7A" w14:textId="77777777" w:rsidR="001A0382" w:rsidRPr="000A7CA8" w:rsidRDefault="001A0382" w:rsidP="000A7CA8">
      <w:pPr>
        <w:pStyle w:val="TextoPrincipal"/>
        <w:rPr>
          <w:rStyle w:val="normaltextrun"/>
        </w:rPr>
      </w:pPr>
      <w:r w:rsidRPr="000A7CA8">
        <w:rPr>
          <w:rStyle w:val="normaltextrun"/>
        </w:rPr>
        <w:t>Análisis de Correlación Temporal: Se investiga la correlación temporal, donde se analiza cómo una observación en un momento dado se relaciona con observaciones pasadas y futuras.</w:t>
      </w:r>
    </w:p>
    <w:p w14:paraId="6824E15A" w14:textId="118109AA" w:rsidR="009364D7" w:rsidRPr="000A7CA8" w:rsidRDefault="001A0382" w:rsidP="00473016">
      <w:pPr>
        <w:pStyle w:val="TextoPrincipal"/>
        <w:rPr>
          <w:rStyle w:val="normaltextrun"/>
        </w:rPr>
      </w:pPr>
      <w:r w:rsidRPr="000A7CA8">
        <w:rPr>
          <w:rStyle w:val="normaltextrun"/>
        </w:rPr>
        <w:t>Pruebas de Estacionariedad: Para aplicar muchos modelos de series de tiempo, es esencial verificar la estacionariedad de los datos, lo que implica que las propiedades estadísticas no cambian con el tiempo.</w:t>
      </w:r>
    </w:p>
    <w:p w14:paraId="11CDD477" w14:textId="4BF9A97B" w:rsidR="00692CED" w:rsidRDefault="001A0382" w:rsidP="00692CED">
      <w:pPr>
        <w:pStyle w:val="TextoPrincipal"/>
        <w:rPr>
          <w:rStyle w:val="normaltextrun"/>
        </w:rPr>
      </w:pPr>
      <w:r w:rsidRPr="000A7CA8">
        <w:rPr>
          <w:rStyle w:val="normaltextrun"/>
        </w:rPr>
        <w:t xml:space="preserve">El Análisis de Series de Tiempo es una herramienta esencial para comprender y modelar datos temporales en una variedad de aplicaciones, desde la predicción del clima y la gestión de </w:t>
      </w:r>
      <w:r w:rsidRPr="000A7CA8">
        <w:rPr>
          <w:rStyle w:val="normaltextrun"/>
        </w:rPr>
        <w:lastRenderedPageBreak/>
        <w:t>riesgos financieros hasta la evaluación de tendencias en datos económicos. Estas referencias proporcionan información detallada sobre la metodología y las técnicas asociadas con el análisis de series de tiempo (Brockwell &amp; Davis, 2016;Shumway &amp; Stoffer, 2017).</w:t>
      </w:r>
    </w:p>
    <w:p w14:paraId="693D5D13" w14:textId="3A543D44" w:rsidR="00195E89" w:rsidRPr="00195E89" w:rsidRDefault="00A871DB">
      <w:pPr>
        <w:pStyle w:val="Ttulo2"/>
        <w:numPr>
          <w:ilvl w:val="1"/>
          <w:numId w:val="2"/>
        </w:numPr>
        <w:rPr>
          <w:lang w:val="es-HN"/>
        </w:rPr>
      </w:pPr>
      <w:bookmarkStart w:id="72" w:name="_Toc158832925"/>
      <w:r w:rsidRPr="00195E89">
        <w:rPr>
          <w:lang w:val="es-HN"/>
        </w:rPr>
        <w:t>MARCO LEGAL</w:t>
      </w:r>
      <w:bookmarkEnd w:id="72"/>
    </w:p>
    <w:p w14:paraId="0DA9237F" w14:textId="77777777" w:rsidR="000C35C8" w:rsidRDefault="006A1CD4" w:rsidP="000C35C8">
      <w:pPr>
        <w:pStyle w:val="TextoPrincipal"/>
      </w:pPr>
      <w:r w:rsidRPr="009B2D9E">
        <w:t xml:space="preserve">En Honduras existen leyes que </w:t>
      </w:r>
      <w:r>
        <w:t>obligan a los bancos comerciales a reportar sus estados financieros</w:t>
      </w:r>
      <w:r w:rsidRPr="009B2D9E">
        <w:t xml:space="preserve"> las cuales se presentan a continuación</w:t>
      </w:r>
    </w:p>
    <w:p w14:paraId="07F600E8" w14:textId="27706DCF" w:rsidR="000C35C8" w:rsidRPr="000C35C8" w:rsidRDefault="000C35C8" w:rsidP="000C35C8">
      <w:pPr>
        <w:pStyle w:val="Ttulo3"/>
        <w:rPr>
          <w:lang w:val="es-HN"/>
        </w:rPr>
      </w:pPr>
      <w:bookmarkStart w:id="73" w:name="_Toc158832926"/>
      <w:r w:rsidRPr="000C35C8">
        <w:rPr>
          <w:lang w:val="es-HN"/>
        </w:rPr>
        <w:t>2.4.1 LEY DE LA COMISIÓN NACIONAL DE BANCOS Y SEGUROS</w:t>
      </w:r>
      <w:bookmarkEnd w:id="73"/>
      <w:r w:rsidRPr="000C35C8">
        <w:rPr>
          <w:lang w:val="es-HN"/>
        </w:rPr>
        <w:t xml:space="preserve">  </w:t>
      </w:r>
    </w:p>
    <w:p w14:paraId="499CB3BF" w14:textId="3301DCD4" w:rsidR="000C35C8" w:rsidRDefault="000C35C8" w:rsidP="000C35C8">
      <w:pPr>
        <w:pStyle w:val="TextoPrincipal"/>
      </w:pPr>
      <w:r>
        <w:t xml:space="preserve">  En el </w:t>
      </w:r>
      <w:r w:rsidRPr="00D27F50">
        <w:rPr>
          <w:b/>
          <w:bCs/>
        </w:rPr>
        <w:t>artículo 14.1 del decreto 155-95</w:t>
      </w:r>
      <w:r>
        <w:t xml:space="preserve"> del diario la gaceta del 18 de noviembre de 1995 establece</w:t>
      </w:r>
      <w:r w:rsidRPr="000C35C8">
        <w:t>:</w:t>
      </w:r>
      <w:r w:rsidR="001640BA">
        <w:t xml:space="preserve"> </w:t>
      </w:r>
      <w:r>
        <w:t>“Le corresponde compilar las estadísticas bancarias, de seguros y las relacionadas con las demás instituciones supervisadas y requerir de éstas los datos e informaciones que sean necesarios para el eficaz cumplimiento de sus objetivos y de los del Banco Central de Honduras, y publicar mensualmente un boletín que contenga el balance, estados de resultados, los indicadores financieros y cualquier otra información análoga de cada una de las instituciones supervisadas”.</w:t>
      </w:r>
    </w:p>
    <w:p w14:paraId="2B48F75D" w14:textId="0EF97CFD" w:rsidR="000C35C8" w:rsidRDefault="000C35C8" w:rsidP="000C35C8">
      <w:pPr>
        <w:pStyle w:val="TextoPrincipal"/>
      </w:pPr>
      <w:r>
        <w:t xml:space="preserve">La CNBS tiene la responsabilidad de recopilar y compilar estadísticas financieras y bancarias de las instituciones supervisadas; bancos y empresas de seguros. Esta función es esencial para mantener un registro completo y actualizado de la salud financiera del sector financiero. </w:t>
      </w:r>
      <w:sdt>
        <w:sdtPr>
          <w:id w:val="1031155204"/>
          <w:citation/>
        </w:sdtPr>
        <w:sdtContent>
          <w:r w:rsidR="00950D14">
            <w:fldChar w:fldCharType="begin"/>
          </w:r>
          <w:r w:rsidR="00950D14">
            <w:instrText xml:space="preserve"> CITATION CNB95 \l 18442 </w:instrText>
          </w:r>
          <w:r w:rsidR="00950D14">
            <w:fldChar w:fldCharType="separate"/>
          </w:r>
          <w:r w:rsidR="000355AB">
            <w:rPr>
              <w:noProof/>
            </w:rPr>
            <w:t>(CNBS, 1995)</w:t>
          </w:r>
          <w:r w:rsidR="00950D14">
            <w:fldChar w:fldCharType="end"/>
          </w:r>
        </w:sdtContent>
      </w:sdt>
    </w:p>
    <w:p w14:paraId="0EAE9E94" w14:textId="0ECB40F3" w:rsidR="000C35C8" w:rsidRDefault="000C35C8" w:rsidP="000C35C8">
      <w:pPr>
        <w:pStyle w:val="TextoPrincipal"/>
      </w:pPr>
      <w:r>
        <w:t xml:space="preserve">  En el </w:t>
      </w:r>
      <w:r w:rsidRPr="00D27F50">
        <w:rPr>
          <w:b/>
          <w:bCs/>
        </w:rPr>
        <w:t>artículo 32 del decreto 155-95</w:t>
      </w:r>
      <w:r>
        <w:t xml:space="preserve"> del diario la gaceta del 18 de noviembre de 1995 menciona</w:t>
      </w:r>
      <w:r w:rsidRPr="000C35C8">
        <w:t>:</w:t>
      </w:r>
      <w:r w:rsidR="001640BA">
        <w:t xml:space="preserve"> </w:t>
      </w:r>
      <w:r>
        <w:t xml:space="preserve">“Las instituciones supervisadas estarán obligadas a publicar, de conformidad con las normas establecidas por la Comisión, los balances y estados de pérdidas y ganancias al cierre de cada ejercicio con sus respectivas notas complementarias y dictamen del auditor externo. Dicha publicación se hará en dos de los diarios de mayor circulación en el país”. </w:t>
      </w:r>
    </w:p>
    <w:p w14:paraId="4EBC21F9" w14:textId="58BF1231" w:rsidR="00C81B98" w:rsidRDefault="000C35C8" w:rsidP="00C81B98">
      <w:pPr>
        <w:pStyle w:val="TextoPrincipal"/>
      </w:pPr>
      <w:r>
        <w:t>Las instituciones financieras deben cumplir y están en la obligación de publicar su información financiera, como sus balances y estados de pérdidas y ganancias al final de cada ejercicio contable</w:t>
      </w:r>
      <w:r w:rsidR="00950D14">
        <w:t xml:space="preserve"> </w:t>
      </w:r>
      <w:sdt>
        <w:sdtPr>
          <w:id w:val="1468016798"/>
          <w:citation/>
        </w:sdtPr>
        <w:sdtContent>
          <w:r w:rsidR="00950D14">
            <w:fldChar w:fldCharType="begin"/>
          </w:r>
          <w:r w:rsidR="00950D14">
            <w:instrText xml:space="preserve"> CITATION CNB95 \l 18442 </w:instrText>
          </w:r>
          <w:r w:rsidR="00950D14">
            <w:fldChar w:fldCharType="separate"/>
          </w:r>
          <w:r w:rsidR="000355AB">
            <w:rPr>
              <w:noProof/>
            </w:rPr>
            <w:t>(CNBS, 1995)</w:t>
          </w:r>
          <w:r w:rsidR="00950D14">
            <w:fldChar w:fldCharType="end"/>
          </w:r>
        </w:sdtContent>
      </w:sdt>
      <w:r w:rsidR="00950D14">
        <w:t>.</w:t>
      </w:r>
    </w:p>
    <w:p w14:paraId="7A08827F" w14:textId="77777777" w:rsidR="00C81B98" w:rsidRDefault="00AF6D51" w:rsidP="00C81B98">
      <w:pPr>
        <w:pStyle w:val="Ttulo1"/>
        <w:spacing w:line="360" w:lineRule="auto"/>
      </w:pPr>
      <w:r>
        <w:br w:type="page"/>
      </w:r>
      <w:bookmarkStart w:id="74" w:name="_Toc158832927"/>
      <w:r w:rsidR="00C81B98">
        <w:lastRenderedPageBreak/>
        <w:t>CAPÍTULO III. METODOLOGÍA</w:t>
      </w:r>
      <w:bookmarkEnd w:id="74"/>
    </w:p>
    <w:p w14:paraId="3383396C" w14:textId="77777777" w:rsidR="00C81B98" w:rsidRPr="0041100F" w:rsidRDefault="00C81B98" w:rsidP="00C81B98">
      <w:pPr>
        <w:pStyle w:val="TextoPrincipal"/>
      </w:pPr>
      <w:r w:rsidRPr="0041100F">
        <w:t xml:space="preserve">En este capítulo, se describe la metodología utilizada para llevar a cabo la presente investigación, con el objetivo de abordar las preguntas de investigación planteadas y alcanzar los objetivos propuestos. Se detallarán el diseño de la investigación, la población y muestra seleccionada, los procedimientos de recolección de datos, procesamiento y análisis de los mismos. </w:t>
      </w:r>
    </w:p>
    <w:p w14:paraId="4C3EC4AB" w14:textId="77777777" w:rsidR="00C81B98" w:rsidRPr="00107429" w:rsidRDefault="00C81B98">
      <w:pPr>
        <w:pStyle w:val="Prrafodelista"/>
        <w:numPr>
          <w:ilvl w:val="0"/>
          <w:numId w:val="2"/>
        </w:numPr>
        <w:spacing w:after="120" w:line="360" w:lineRule="auto"/>
        <w:outlineLvl w:val="1"/>
        <w:rPr>
          <w:rFonts w:ascii="Times New Roman" w:eastAsia="Times New Roman" w:hAnsi="Times New Roman"/>
          <w:b/>
          <w:bCs/>
          <w:vanish/>
          <w:sz w:val="24"/>
          <w:szCs w:val="32"/>
          <w:lang w:val="es-HN"/>
        </w:rPr>
      </w:pPr>
      <w:bookmarkStart w:id="75" w:name="_Toc154523474"/>
      <w:bookmarkStart w:id="76" w:name="_Toc154523604"/>
      <w:bookmarkStart w:id="77" w:name="_Toc158073442"/>
      <w:bookmarkStart w:id="78" w:name="_Toc158141955"/>
      <w:bookmarkStart w:id="79" w:name="_Toc158832928"/>
      <w:bookmarkEnd w:id="75"/>
      <w:bookmarkEnd w:id="76"/>
      <w:bookmarkEnd w:id="77"/>
      <w:bookmarkEnd w:id="78"/>
      <w:bookmarkEnd w:id="79"/>
    </w:p>
    <w:p w14:paraId="1F0BA532" w14:textId="77777777" w:rsidR="00C81B98" w:rsidRPr="00F560FD" w:rsidRDefault="00C81B98">
      <w:pPr>
        <w:pStyle w:val="Ttulo2"/>
        <w:numPr>
          <w:ilvl w:val="1"/>
          <w:numId w:val="2"/>
        </w:numPr>
        <w:rPr>
          <w:lang w:val="es-HN"/>
        </w:rPr>
      </w:pPr>
      <w:bookmarkStart w:id="80" w:name="_Toc158832929"/>
      <w:r w:rsidRPr="00107429">
        <w:rPr>
          <w:lang w:val="es-HN"/>
        </w:rPr>
        <w:t>CONGRUENCIA METODOLÓGICA</w:t>
      </w:r>
      <w:bookmarkEnd w:id="80"/>
    </w:p>
    <w:p w14:paraId="1CCD372C" w14:textId="414E7B81" w:rsidR="00C81B98" w:rsidRPr="00346C5C" w:rsidRDefault="00C81B98" w:rsidP="00C81B98">
      <w:pPr>
        <w:pStyle w:val="TextoPrincipal"/>
      </w:pPr>
      <w:r w:rsidRPr="00BA3982">
        <w:rPr>
          <w:rFonts w:cstheme="minorBidi"/>
          <w:szCs w:val="32"/>
        </w:rPr>
        <w:t xml:space="preserve">“Llamamos congruencia metodológica a la consistencia entre los distintos elementos de investigación, como los objetivos, las preguntas de investigación, el diseño, las variables y los métodos. Esta alineación garantiza la validez interna y fortalece la credibilidad de los resultados obtenidos” </w:t>
      </w:r>
      <w:sdt>
        <w:sdtPr>
          <w:id w:val="-2038653265"/>
          <w:citation/>
        </w:sdtPr>
        <w:sdtContent>
          <w:r>
            <w:fldChar w:fldCharType="begin"/>
          </w:r>
          <w:r>
            <w:instrText xml:space="preserve">CITATION Her141 \l 1033 </w:instrText>
          </w:r>
          <w:r>
            <w:fldChar w:fldCharType="separate"/>
          </w:r>
          <w:r w:rsidR="000355AB" w:rsidRPr="000355AB">
            <w:rPr>
              <w:noProof/>
            </w:rPr>
            <w:t>(Hernández, Fernández, &amp; Baptista, 2014)</w:t>
          </w:r>
          <w:r>
            <w:fldChar w:fldCharType="end"/>
          </w:r>
        </w:sdtContent>
      </w:sdt>
      <w:r>
        <w:t>.</w:t>
      </w:r>
    </w:p>
    <w:p w14:paraId="07CA5BD2" w14:textId="77777777" w:rsidR="00C81B98" w:rsidRPr="00A871DB" w:rsidRDefault="00C81B98">
      <w:pPr>
        <w:pStyle w:val="Ttulo2"/>
        <w:numPr>
          <w:ilvl w:val="2"/>
          <w:numId w:val="2"/>
        </w:numPr>
        <w:ind w:left="1296"/>
        <w:rPr>
          <w:b w:val="0"/>
          <w:bCs w:val="0"/>
          <w:lang w:val="es-HN"/>
        </w:rPr>
      </w:pPr>
      <w:bookmarkStart w:id="81" w:name="_Toc158832930"/>
      <w:r w:rsidRPr="00A871DB">
        <w:rPr>
          <w:b w:val="0"/>
          <w:bCs w:val="0"/>
          <w:lang w:val="es-HN"/>
        </w:rPr>
        <w:t>MATRIZ METODOLÓGICA</w:t>
      </w:r>
      <w:bookmarkEnd w:id="81"/>
    </w:p>
    <w:p w14:paraId="793129AE" w14:textId="77777777" w:rsidR="00C81B98" w:rsidRDefault="00C81B98" w:rsidP="00C81B98">
      <w:pPr>
        <w:pStyle w:val="TextoPrincipal"/>
        <w:rPr>
          <w:rFonts w:cstheme="minorBidi"/>
          <w:szCs w:val="32"/>
        </w:rPr>
      </w:pPr>
      <w:r w:rsidRPr="00C16A02">
        <w:rPr>
          <w:rFonts w:cstheme="minorBidi"/>
          <w:szCs w:val="32"/>
        </w:rPr>
        <w:t>A través de este apartado se pretende mostrar de forma global un extracto de la investigación, dando así también el nombramiento final del título de la investigación</w:t>
      </w:r>
      <w:r>
        <w:rPr>
          <w:rFonts w:cstheme="minorBidi"/>
          <w:szCs w:val="32"/>
        </w:rPr>
        <w:t>:</w:t>
      </w:r>
    </w:p>
    <w:p w14:paraId="326F20D6" w14:textId="77777777" w:rsidR="00A12549" w:rsidRDefault="00A12549" w:rsidP="00C81B98">
      <w:pPr>
        <w:pStyle w:val="Ttulo1"/>
        <w:spacing w:line="360" w:lineRule="auto"/>
        <w:jc w:val="left"/>
        <w:sectPr w:rsidR="00A12549" w:rsidSect="00E26E51">
          <w:footerReference w:type="default" r:id="rId16"/>
          <w:pgSz w:w="12240" w:h="15840" w:code="1"/>
          <w:pgMar w:top="1440" w:right="1440" w:bottom="1440" w:left="1440" w:header="709" w:footer="709" w:gutter="0"/>
          <w:pgNumType w:start="1"/>
          <w:cols w:space="708"/>
          <w:docGrid w:linePitch="360"/>
        </w:sectPr>
      </w:pPr>
      <w:bookmarkStart w:id="82" w:name="_Toc474331191"/>
      <w:bookmarkStart w:id="83" w:name="_Toc474331390"/>
    </w:p>
    <w:p w14:paraId="1BB9AD62" w14:textId="51B0FE4E" w:rsidR="003D18B9" w:rsidRPr="00785A27" w:rsidRDefault="003D18B9" w:rsidP="003D18B9">
      <w:pPr>
        <w:pStyle w:val="Tabla"/>
        <w:rPr>
          <w:b/>
          <w:bCs/>
          <w:i w:val="0"/>
          <w:iCs w:val="0"/>
        </w:rPr>
      </w:pPr>
      <w:bookmarkStart w:id="84" w:name="_Toc158833015"/>
      <w:bookmarkEnd w:id="82"/>
      <w:bookmarkEnd w:id="83"/>
      <w:r w:rsidRPr="00785A27">
        <w:rPr>
          <w:b/>
          <w:bCs/>
          <w:i w:val="0"/>
          <w:iCs w:val="0"/>
        </w:rPr>
        <w:lastRenderedPageBreak/>
        <w:t xml:space="preserve">Tabla </w:t>
      </w:r>
      <w:r w:rsidR="00D977DE" w:rsidRPr="00785A27">
        <w:rPr>
          <w:b/>
          <w:bCs/>
          <w:i w:val="0"/>
          <w:iCs w:val="0"/>
        </w:rPr>
        <w:fldChar w:fldCharType="begin"/>
      </w:r>
      <w:r w:rsidR="00D977DE" w:rsidRPr="00785A27">
        <w:rPr>
          <w:b/>
          <w:bCs/>
          <w:i w:val="0"/>
          <w:iCs w:val="0"/>
        </w:rPr>
        <w:instrText xml:space="preserve"> SEQ Tabla \* ARABIC </w:instrText>
      </w:r>
      <w:r w:rsidR="00D977DE" w:rsidRPr="00785A27">
        <w:rPr>
          <w:b/>
          <w:bCs/>
          <w:i w:val="0"/>
          <w:iCs w:val="0"/>
        </w:rPr>
        <w:fldChar w:fldCharType="separate"/>
      </w:r>
      <w:r w:rsidR="000F2D33">
        <w:rPr>
          <w:b/>
          <w:bCs/>
          <w:i w:val="0"/>
          <w:iCs w:val="0"/>
          <w:noProof/>
        </w:rPr>
        <w:t>1</w:t>
      </w:r>
      <w:r w:rsidR="00D977DE" w:rsidRPr="00785A27">
        <w:rPr>
          <w:b/>
          <w:bCs/>
          <w:i w:val="0"/>
          <w:iCs w:val="0"/>
        </w:rPr>
        <w:fldChar w:fldCharType="end"/>
      </w:r>
      <w:r w:rsidRPr="00785A27">
        <w:rPr>
          <w:b/>
          <w:bCs/>
          <w:i w:val="0"/>
          <w:iCs w:val="0"/>
        </w:rPr>
        <w:t xml:space="preserve">. </w:t>
      </w:r>
      <w:r w:rsidRPr="00785A27">
        <w:rPr>
          <w:b/>
          <w:bCs/>
          <w:i w:val="0"/>
          <w:iCs w:val="0"/>
          <w:lang w:val="es-HN"/>
        </w:rPr>
        <w:t>Matriz</w:t>
      </w:r>
      <w:r w:rsidRPr="00785A27">
        <w:rPr>
          <w:b/>
          <w:bCs/>
          <w:i w:val="0"/>
          <w:iCs w:val="0"/>
        </w:rPr>
        <w:t xml:space="preserve"> </w:t>
      </w:r>
      <w:r w:rsidRPr="00785A27">
        <w:rPr>
          <w:b/>
          <w:bCs/>
          <w:i w:val="0"/>
          <w:iCs w:val="0"/>
          <w:lang w:val="es-HN"/>
        </w:rPr>
        <w:t>Metodológica</w:t>
      </w:r>
      <w:bookmarkEnd w:id="84"/>
    </w:p>
    <w:tbl>
      <w:tblPr>
        <w:tblStyle w:val="Tablaconcuadrcul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122"/>
        <w:gridCol w:w="1984"/>
        <w:gridCol w:w="2552"/>
        <w:gridCol w:w="2409"/>
        <w:gridCol w:w="1560"/>
        <w:gridCol w:w="1984"/>
      </w:tblGrid>
      <w:tr w:rsidR="00C16A02" w:rsidRPr="00B82183" w14:paraId="5EF5B191" w14:textId="77777777" w:rsidTr="00A12549">
        <w:tc>
          <w:tcPr>
            <w:tcW w:w="2122" w:type="dxa"/>
            <w:tcBorders>
              <w:top w:val="single" w:sz="4" w:space="0" w:color="auto"/>
              <w:left w:val="single" w:sz="4" w:space="0" w:color="auto"/>
              <w:bottom w:val="single" w:sz="4" w:space="0" w:color="auto"/>
            </w:tcBorders>
          </w:tcPr>
          <w:p w14:paraId="3320CF0A" w14:textId="77777777" w:rsidR="00C16A02" w:rsidRPr="00A83AF7" w:rsidRDefault="00C16A02" w:rsidP="00F95015">
            <w:pPr>
              <w:rPr>
                <w:rFonts w:ascii="Times New Roman" w:hAnsi="Times New Roman" w:cs="Times New Roman"/>
                <w:b/>
                <w:bCs/>
                <w:sz w:val="20"/>
                <w:szCs w:val="20"/>
              </w:rPr>
            </w:pPr>
            <w:r w:rsidRPr="00A83AF7">
              <w:rPr>
                <w:rFonts w:ascii="Times New Roman" w:hAnsi="Times New Roman" w:cs="Times New Roman"/>
                <w:b/>
                <w:bCs/>
                <w:sz w:val="20"/>
                <w:szCs w:val="20"/>
              </w:rPr>
              <w:t xml:space="preserve">Título: </w:t>
            </w:r>
          </w:p>
        </w:tc>
        <w:tc>
          <w:tcPr>
            <w:tcW w:w="10489" w:type="dxa"/>
            <w:gridSpan w:val="5"/>
            <w:tcBorders>
              <w:top w:val="single" w:sz="4" w:space="0" w:color="auto"/>
              <w:bottom w:val="single" w:sz="4" w:space="0" w:color="auto"/>
              <w:right w:val="single" w:sz="4" w:space="0" w:color="auto"/>
            </w:tcBorders>
          </w:tcPr>
          <w:p w14:paraId="0CB38B5A" w14:textId="33B61942" w:rsidR="00C16A02" w:rsidRPr="00A83AF7" w:rsidRDefault="00C16A02" w:rsidP="00F81E6B">
            <w:pPr>
              <w:rPr>
                <w:rFonts w:ascii="Times New Roman" w:hAnsi="Times New Roman" w:cs="Times New Roman"/>
                <w:sz w:val="20"/>
                <w:szCs w:val="20"/>
                <w:lang w:val="es-HN"/>
              </w:rPr>
            </w:pPr>
            <w:r w:rsidRPr="00A12549">
              <w:rPr>
                <w:rFonts w:ascii="Times New Roman" w:eastAsia="Times New Roman" w:hAnsi="Times New Roman" w:cs="Times New Roman"/>
                <w:b/>
                <w:bCs/>
                <w:sz w:val="18"/>
                <w:szCs w:val="18"/>
                <w:lang w:val="es-HN" w:eastAsia="es-HN"/>
              </w:rPr>
              <w:t>“</w:t>
            </w:r>
            <w:r w:rsidR="00FD6ED1" w:rsidRPr="00A12549">
              <w:rPr>
                <w:rFonts w:ascii="Times New Roman" w:eastAsia="Times New Roman" w:hAnsi="Times New Roman" w:cs="Times New Roman"/>
                <w:b/>
                <w:bCs/>
                <w:sz w:val="18"/>
                <w:szCs w:val="18"/>
                <w:lang w:val="es-HN" w:eastAsia="es-HN"/>
              </w:rPr>
              <w:t>Modelo predictivo del comportamiento de la cuenta total activo de los balances generales de los bancos comerciales de Honduras del periodo enero a septiembre 2023</w:t>
            </w:r>
            <w:r w:rsidRPr="00A12549">
              <w:rPr>
                <w:rFonts w:ascii="Times New Roman" w:eastAsia="Times New Roman" w:hAnsi="Times New Roman" w:cs="Times New Roman"/>
                <w:b/>
                <w:bCs/>
                <w:sz w:val="18"/>
                <w:szCs w:val="18"/>
                <w:lang w:val="es-HN" w:eastAsia="es-HN"/>
              </w:rPr>
              <w:t>”.</w:t>
            </w:r>
          </w:p>
        </w:tc>
      </w:tr>
      <w:tr w:rsidR="00C16A02" w:rsidRPr="00A12549" w14:paraId="67650764" w14:textId="77777777" w:rsidTr="00A12549">
        <w:tc>
          <w:tcPr>
            <w:tcW w:w="2122" w:type="dxa"/>
            <w:tcBorders>
              <w:top w:val="single" w:sz="4" w:space="0" w:color="auto"/>
              <w:left w:val="single" w:sz="4" w:space="0" w:color="auto"/>
              <w:bottom w:val="single" w:sz="4" w:space="0" w:color="auto"/>
            </w:tcBorders>
            <w:vAlign w:val="bottom"/>
          </w:tcPr>
          <w:p w14:paraId="12A9F885" w14:textId="77777777" w:rsidR="00C16A02" w:rsidRPr="00A12549" w:rsidRDefault="00C16A02" w:rsidP="00F95015">
            <w:pPr>
              <w:jc w:val="center"/>
              <w:rPr>
                <w:rFonts w:ascii="Times New Roman" w:hAnsi="Times New Roman" w:cs="Times New Roman"/>
                <w:sz w:val="18"/>
                <w:szCs w:val="18"/>
              </w:rPr>
            </w:pPr>
            <w:r w:rsidRPr="00A12549">
              <w:rPr>
                <w:rFonts w:ascii="Times New Roman" w:eastAsia="Times New Roman" w:hAnsi="Times New Roman" w:cs="Times New Roman"/>
                <w:b/>
                <w:bCs/>
                <w:sz w:val="18"/>
                <w:szCs w:val="18"/>
                <w:lang w:eastAsia="es-HN"/>
              </w:rPr>
              <w:t>Problema</w:t>
            </w:r>
          </w:p>
        </w:tc>
        <w:tc>
          <w:tcPr>
            <w:tcW w:w="1984" w:type="dxa"/>
            <w:tcBorders>
              <w:top w:val="single" w:sz="4" w:space="0" w:color="auto"/>
              <w:bottom w:val="single" w:sz="4" w:space="0" w:color="auto"/>
            </w:tcBorders>
            <w:vAlign w:val="bottom"/>
          </w:tcPr>
          <w:p w14:paraId="1DAFCEED" w14:textId="77777777" w:rsidR="00C16A02" w:rsidRPr="00A12549" w:rsidRDefault="00C16A02" w:rsidP="00F95015">
            <w:pPr>
              <w:jc w:val="center"/>
              <w:rPr>
                <w:rFonts w:ascii="Times New Roman" w:hAnsi="Times New Roman" w:cs="Times New Roman"/>
                <w:sz w:val="18"/>
                <w:szCs w:val="18"/>
              </w:rPr>
            </w:pPr>
            <w:r w:rsidRPr="00A12549">
              <w:rPr>
                <w:rFonts w:ascii="Times New Roman" w:eastAsia="Times New Roman" w:hAnsi="Times New Roman" w:cs="Times New Roman"/>
                <w:b/>
                <w:bCs/>
                <w:sz w:val="18"/>
                <w:szCs w:val="18"/>
                <w:lang w:eastAsia="es-HN"/>
              </w:rPr>
              <w:t>Objetivo General</w:t>
            </w:r>
          </w:p>
        </w:tc>
        <w:tc>
          <w:tcPr>
            <w:tcW w:w="2552" w:type="dxa"/>
            <w:tcBorders>
              <w:top w:val="single" w:sz="4" w:space="0" w:color="auto"/>
              <w:bottom w:val="single" w:sz="4" w:space="0" w:color="auto"/>
            </w:tcBorders>
            <w:vAlign w:val="bottom"/>
          </w:tcPr>
          <w:p w14:paraId="7CA20DF2" w14:textId="77777777" w:rsidR="00C16A02" w:rsidRPr="00A12549" w:rsidRDefault="00C16A02" w:rsidP="00F95015">
            <w:pPr>
              <w:jc w:val="center"/>
              <w:rPr>
                <w:rFonts w:ascii="Times New Roman" w:hAnsi="Times New Roman" w:cs="Times New Roman"/>
                <w:b/>
                <w:bCs/>
                <w:sz w:val="18"/>
                <w:szCs w:val="18"/>
              </w:rPr>
            </w:pPr>
            <w:r w:rsidRPr="00A12549">
              <w:rPr>
                <w:rFonts w:ascii="Times New Roman" w:eastAsia="Times New Roman" w:hAnsi="Times New Roman" w:cs="Times New Roman"/>
                <w:b/>
                <w:bCs/>
                <w:sz w:val="18"/>
                <w:szCs w:val="18"/>
                <w:lang w:eastAsia="es-HN"/>
              </w:rPr>
              <w:t>Preguntas de Investigación</w:t>
            </w:r>
          </w:p>
        </w:tc>
        <w:tc>
          <w:tcPr>
            <w:tcW w:w="2409" w:type="dxa"/>
            <w:tcBorders>
              <w:top w:val="single" w:sz="4" w:space="0" w:color="auto"/>
              <w:bottom w:val="single" w:sz="4" w:space="0" w:color="auto"/>
            </w:tcBorders>
            <w:vAlign w:val="bottom"/>
          </w:tcPr>
          <w:p w14:paraId="6FFDF16D" w14:textId="77777777" w:rsidR="00C16A02" w:rsidRPr="00A12549" w:rsidRDefault="00C16A02" w:rsidP="00F95015">
            <w:pPr>
              <w:jc w:val="center"/>
              <w:rPr>
                <w:rFonts w:ascii="Times New Roman" w:hAnsi="Times New Roman" w:cs="Times New Roman"/>
                <w:sz w:val="18"/>
                <w:szCs w:val="18"/>
              </w:rPr>
            </w:pPr>
            <w:r w:rsidRPr="00A12549">
              <w:rPr>
                <w:rFonts w:ascii="Times New Roman" w:eastAsia="Times New Roman" w:hAnsi="Times New Roman" w:cs="Times New Roman"/>
                <w:b/>
                <w:bCs/>
                <w:sz w:val="18"/>
                <w:szCs w:val="18"/>
                <w:lang w:eastAsia="es-HN"/>
              </w:rPr>
              <w:t>Objetivos Específicos</w:t>
            </w:r>
          </w:p>
        </w:tc>
        <w:tc>
          <w:tcPr>
            <w:tcW w:w="1560" w:type="dxa"/>
            <w:tcBorders>
              <w:top w:val="single" w:sz="4" w:space="0" w:color="auto"/>
              <w:bottom w:val="single" w:sz="4" w:space="0" w:color="auto"/>
            </w:tcBorders>
            <w:vAlign w:val="bottom"/>
          </w:tcPr>
          <w:p w14:paraId="7C23CDD1" w14:textId="77777777" w:rsidR="00C16A02" w:rsidRPr="00A12549" w:rsidRDefault="00C16A02" w:rsidP="00F95015">
            <w:pPr>
              <w:jc w:val="center"/>
              <w:rPr>
                <w:rFonts w:ascii="Times New Roman" w:hAnsi="Times New Roman" w:cs="Times New Roman"/>
                <w:sz w:val="18"/>
                <w:szCs w:val="18"/>
              </w:rPr>
            </w:pPr>
            <w:r w:rsidRPr="00A12549">
              <w:rPr>
                <w:rFonts w:ascii="Times New Roman" w:eastAsia="Times New Roman" w:hAnsi="Times New Roman" w:cs="Times New Roman"/>
                <w:b/>
                <w:bCs/>
                <w:sz w:val="18"/>
                <w:szCs w:val="18"/>
                <w:lang w:eastAsia="es-HN"/>
              </w:rPr>
              <w:t>Variable Independiente</w:t>
            </w:r>
          </w:p>
        </w:tc>
        <w:tc>
          <w:tcPr>
            <w:tcW w:w="1984" w:type="dxa"/>
            <w:tcBorders>
              <w:top w:val="single" w:sz="4" w:space="0" w:color="auto"/>
              <w:bottom w:val="single" w:sz="4" w:space="0" w:color="auto"/>
              <w:right w:val="single" w:sz="4" w:space="0" w:color="auto"/>
            </w:tcBorders>
            <w:vAlign w:val="bottom"/>
          </w:tcPr>
          <w:p w14:paraId="049BC86F" w14:textId="793AEEE4" w:rsidR="00C16A02" w:rsidRPr="00A12549" w:rsidRDefault="00C16A02" w:rsidP="00F95015">
            <w:pPr>
              <w:jc w:val="center"/>
              <w:rPr>
                <w:rFonts w:ascii="Times New Roman" w:hAnsi="Times New Roman" w:cs="Times New Roman"/>
                <w:sz w:val="18"/>
                <w:szCs w:val="18"/>
              </w:rPr>
            </w:pPr>
            <w:r w:rsidRPr="00A12549">
              <w:rPr>
                <w:rFonts w:ascii="Times New Roman" w:eastAsia="Times New Roman" w:hAnsi="Times New Roman" w:cs="Times New Roman"/>
                <w:b/>
                <w:bCs/>
                <w:sz w:val="18"/>
                <w:szCs w:val="18"/>
                <w:lang w:eastAsia="es-HN"/>
              </w:rPr>
              <w:t>Variables dependiente</w:t>
            </w:r>
          </w:p>
        </w:tc>
      </w:tr>
      <w:tr w:rsidR="00302656" w:rsidRPr="00A12549" w14:paraId="42E1B862" w14:textId="77777777" w:rsidTr="001D604D">
        <w:tc>
          <w:tcPr>
            <w:tcW w:w="2122" w:type="dxa"/>
            <w:vMerge w:val="restart"/>
            <w:tcBorders>
              <w:top w:val="single" w:sz="4" w:space="0" w:color="auto"/>
              <w:left w:val="single" w:sz="4" w:space="0" w:color="auto"/>
            </w:tcBorders>
          </w:tcPr>
          <w:p w14:paraId="29D96298" w14:textId="23223884" w:rsidR="00302656" w:rsidRPr="00302656" w:rsidRDefault="00302656" w:rsidP="00AD692D">
            <w:pPr>
              <w:rPr>
                <w:rFonts w:ascii="Times New Roman" w:hAnsi="Times New Roman" w:cs="Times New Roman"/>
                <w:sz w:val="20"/>
                <w:szCs w:val="20"/>
                <w:lang w:val="es-HN"/>
              </w:rPr>
            </w:pPr>
            <w:r w:rsidRPr="00302656">
              <w:rPr>
                <w:rFonts w:ascii="Times New Roman" w:eastAsia="Times New Roman" w:hAnsi="Times New Roman" w:cs="Times New Roman"/>
                <w:sz w:val="20"/>
                <w:szCs w:val="20"/>
                <w:lang w:val="es-HN" w:eastAsia="es-HN"/>
              </w:rPr>
              <w:t>¿Como predecir el comportamiento de la cuenta total activo de los balances generales de los bancos comerciales de Honduras para el periodo de enero a septiembre 2023 mediante el uso de un modelo de aprendizaje automático?</w:t>
            </w:r>
          </w:p>
        </w:tc>
        <w:tc>
          <w:tcPr>
            <w:tcW w:w="1984" w:type="dxa"/>
            <w:vMerge w:val="restart"/>
            <w:tcBorders>
              <w:top w:val="single" w:sz="4" w:space="0" w:color="auto"/>
            </w:tcBorders>
          </w:tcPr>
          <w:p w14:paraId="13A81DD7" w14:textId="3AA31ACD" w:rsidR="00302656" w:rsidRPr="00302656" w:rsidRDefault="00302656" w:rsidP="00AD692D">
            <w:pPr>
              <w:rPr>
                <w:rFonts w:ascii="Times New Roman" w:hAnsi="Times New Roman" w:cs="Times New Roman"/>
                <w:sz w:val="20"/>
                <w:szCs w:val="20"/>
                <w:lang w:val="es-HN"/>
              </w:rPr>
            </w:pPr>
            <w:r w:rsidRPr="00302656">
              <w:rPr>
                <w:rFonts w:ascii="Times New Roman" w:eastAsia="Times New Roman" w:hAnsi="Times New Roman" w:cs="Times New Roman"/>
                <w:sz w:val="20"/>
                <w:szCs w:val="20"/>
                <w:lang w:val="es-HN" w:eastAsia="es-HN"/>
              </w:rPr>
              <w:t>Proponer un modelo de aprendizaje automático para predecir el comportamiento de la cuenta total activo de los balances generales de los bancos comerciales de Honduras para el periodo de enero a septiembre de 2023.</w:t>
            </w:r>
          </w:p>
        </w:tc>
        <w:tc>
          <w:tcPr>
            <w:tcW w:w="2552" w:type="dxa"/>
            <w:tcBorders>
              <w:top w:val="single" w:sz="4" w:space="0" w:color="auto"/>
              <w:bottom w:val="single" w:sz="4" w:space="0" w:color="auto"/>
            </w:tcBorders>
          </w:tcPr>
          <w:p w14:paraId="338D728F" w14:textId="48F71D21" w:rsidR="00302656" w:rsidRPr="00302656" w:rsidRDefault="00302656" w:rsidP="00AD692D">
            <w:pPr>
              <w:rPr>
                <w:rFonts w:ascii="Times New Roman" w:hAnsi="Times New Roman" w:cs="Times New Roman"/>
                <w:sz w:val="20"/>
                <w:szCs w:val="20"/>
                <w:lang w:val="es-HN"/>
              </w:rPr>
            </w:pPr>
            <w:r w:rsidRPr="00302656">
              <w:rPr>
                <w:rFonts w:ascii="Times New Roman" w:eastAsia="Times New Roman" w:hAnsi="Times New Roman" w:cs="Times New Roman"/>
                <w:sz w:val="20"/>
                <w:szCs w:val="20"/>
                <w:lang w:val="es-HN" w:eastAsia="es-HN"/>
              </w:rPr>
              <w:t>1. ¿Cuál es el modelo de aprendizaje automático que mejor se ajusta a predecir el comportamiento de la cuenta total activo de los balances generales de los bancos comerciales de Honduras para el periodo de enero a septiembre 2023?</w:t>
            </w:r>
          </w:p>
        </w:tc>
        <w:tc>
          <w:tcPr>
            <w:tcW w:w="2409" w:type="dxa"/>
            <w:tcBorders>
              <w:top w:val="single" w:sz="4" w:space="0" w:color="auto"/>
              <w:bottom w:val="single" w:sz="4" w:space="0" w:color="auto"/>
            </w:tcBorders>
          </w:tcPr>
          <w:p w14:paraId="74C534CF" w14:textId="4B256888" w:rsidR="00302656" w:rsidRPr="00302656" w:rsidRDefault="00302656" w:rsidP="0096594F">
            <w:pPr>
              <w:rPr>
                <w:rFonts w:ascii="Times New Roman" w:eastAsia="Times New Roman" w:hAnsi="Times New Roman" w:cs="Times New Roman"/>
                <w:sz w:val="20"/>
                <w:szCs w:val="20"/>
                <w:lang w:val="es-HN" w:eastAsia="es-HN"/>
              </w:rPr>
            </w:pPr>
            <w:r w:rsidRPr="00302656">
              <w:rPr>
                <w:rFonts w:ascii="Times New Roman" w:eastAsia="Times New Roman" w:hAnsi="Times New Roman" w:cs="Times New Roman"/>
                <w:sz w:val="20"/>
                <w:szCs w:val="20"/>
                <w:lang w:val="es-HN" w:eastAsia="es-HN"/>
              </w:rPr>
              <w:t>1. Elegir un modelo de aprendizaje automático mediante el uso de métricas de evaluación que prediga el comportamiento de la cuenta total activo de los balances generales de los bancos comerciales de Honduras para el periodo de enero a septiembre 2023.</w:t>
            </w:r>
          </w:p>
          <w:p w14:paraId="5470AD4B" w14:textId="36F78760" w:rsidR="00302656" w:rsidRPr="00302656" w:rsidRDefault="00302656" w:rsidP="0096594F">
            <w:pPr>
              <w:rPr>
                <w:rFonts w:ascii="Times New Roman" w:eastAsia="Times New Roman" w:hAnsi="Times New Roman" w:cs="Times New Roman"/>
                <w:sz w:val="20"/>
                <w:szCs w:val="20"/>
                <w:lang w:val="es-HN" w:eastAsia="es-HN"/>
              </w:rPr>
            </w:pPr>
          </w:p>
        </w:tc>
        <w:tc>
          <w:tcPr>
            <w:tcW w:w="1560" w:type="dxa"/>
            <w:tcBorders>
              <w:top w:val="single" w:sz="4" w:space="0" w:color="auto"/>
              <w:bottom w:val="single" w:sz="4" w:space="0" w:color="auto"/>
            </w:tcBorders>
          </w:tcPr>
          <w:p w14:paraId="01B4EBD1" w14:textId="77572ABA" w:rsidR="00302656" w:rsidRPr="00302656" w:rsidRDefault="00302656" w:rsidP="00AD692D">
            <w:pPr>
              <w:jc w:val="center"/>
              <w:rPr>
                <w:rFonts w:ascii="Times New Roman" w:hAnsi="Times New Roman" w:cs="Times New Roman"/>
                <w:sz w:val="20"/>
                <w:szCs w:val="20"/>
                <w:lang w:val="es-HN"/>
              </w:rPr>
            </w:pPr>
            <w:r w:rsidRPr="00302656">
              <w:rPr>
                <w:rFonts w:ascii="Times New Roman" w:eastAsia="Times New Roman" w:hAnsi="Times New Roman" w:cs="Times New Roman"/>
                <w:sz w:val="20"/>
                <w:szCs w:val="20"/>
                <w:lang w:val="es-HN" w:eastAsia="es-HN"/>
              </w:rPr>
              <w:t>Modelo Machine Learning</w:t>
            </w:r>
          </w:p>
        </w:tc>
        <w:tc>
          <w:tcPr>
            <w:tcW w:w="1984" w:type="dxa"/>
            <w:tcBorders>
              <w:top w:val="single" w:sz="4" w:space="0" w:color="auto"/>
              <w:bottom w:val="single" w:sz="4" w:space="0" w:color="auto"/>
              <w:right w:val="single" w:sz="4" w:space="0" w:color="auto"/>
            </w:tcBorders>
          </w:tcPr>
          <w:p w14:paraId="14C7750A" w14:textId="3240D3EE" w:rsidR="00302656" w:rsidRPr="00302656" w:rsidRDefault="00302656" w:rsidP="00AD692D">
            <w:pPr>
              <w:jc w:val="center"/>
              <w:rPr>
                <w:rFonts w:ascii="Times New Roman" w:hAnsi="Times New Roman" w:cs="Times New Roman"/>
                <w:sz w:val="20"/>
                <w:szCs w:val="20"/>
                <w:lang w:val="es-HN"/>
              </w:rPr>
            </w:pPr>
            <w:r w:rsidRPr="00302656">
              <w:rPr>
                <w:rFonts w:ascii="Times New Roman" w:hAnsi="Times New Roman" w:cs="Times New Roman"/>
                <w:sz w:val="20"/>
                <w:szCs w:val="20"/>
                <w:lang w:val="es-HN"/>
              </w:rPr>
              <w:t>Resultado Cuenta Total Activo</w:t>
            </w:r>
          </w:p>
        </w:tc>
      </w:tr>
      <w:tr w:rsidR="00302656" w:rsidRPr="00B82183" w14:paraId="07C30AD2" w14:textId="77777777" w:rsidTr="001D604D">
        <w:tc>
          <w:tcPr>
            <w:tcW w:w="2122" w:type="dxa"/>
            <w:vMerge/>
            <w:tcBorders>
              <w:left w:val="single" w:sz="4" w:space="0" w:color="auto"/>
              <w:bottom w:val="single" w:sz="4" w:space="0" w:color="auto"/>
            </w:tcBorders>
          </w:tcPr>
          <w:p w14:paraId="235A5DD7" w14:textId="77777777" w:rsidR="00302656" w:rsidRPr="00302656" w:rsidRDefault="00302656" w:rsidP="00302656">
            <w:pPr>
              <w:rPr>
                <w:rFonts w:ascii="Times New Roman" w:eastAsia="Times New Roman" w:hAnsi="Times New Roman" w:cs="Times New Roman"/>
                <w:sz w:val="20"/>
                <w:szCs w:val="20"/>
                <w:lang w:val="es-HN" w:eastAsia="es-HN"/>
              </w:rPr>
            </w:pPr>
          </w:p>
        </w:tc>
        <w:tc>
          <w:tcPr>
            <w:tcW w:w="1984" w:type="dxa"/>
            <w:vMerge/>
            <w:tcBorders>
              <w:bottom w:val="single" w:sz="4" w:space="0" w:color="auto"/>
            </w:tcBorders>
          </w:tcPr>
          <w:p w14:paraId="5CCED71F" w14:textId="77777777" w:rsidR="00302656" w:rsidRPr="00302656" w:rsidRDefault="00302656" w:rsidP="00302656">
            <w:pPr>
              <w:rPr>
                <w:rFonts w:ascii="Times New Roman" w:eastAsia="Times New Roman" w:hAnsi="Times New Roman" w:cs="Times New Roman"/>
                <w:sz w:val="20"/>
                <w:szCs w:val="20"/>
                <w:lang w:val="es-HN" w:eastAsia="es-HN"/>
              </w:rPr>
            </w:pPr>
          </w:p>
        </w:tc>
        <w:tc>
          <w:tcPr>
            <w:tcW w:w="2552" w:type="dxa"/>
            <w:tcBorders>
              <w:top w:val="single" w:sz="4" w:space="0" w:color="auto"/>
              <w:bottom w:val="single" w:sz="4" w:space="0" w:color="auto"/>
            </w:tcBorders>
          </w:tcPr>
          <w:p w14:paraId="061FAE2F" w14:textId="3A5E60B4" w:rsidR="00302656" w:rsidRPr="00302656" w:rsidRDefault="00302656" w:rsidP="00302656">
            <w:pPr>
              <w:rPr>
                <w:rFonts w:ascii="Times New Roman" w:eastAsia="Times New Roman" w:hAnsi="Times New Roman" w:cs="Times New Roman"/>
                <w:sz w:val="20"/>
                <w:szCs w:val="20"/>
                <w:lang w:val="es-HN" w:eastAsia="es-HN"/>
              </w:rPr>
            </w:pPr>
            <w:r w:rsidRPr="00302656">
              <w:rPr>
                <w:rFonts w:ascii="Times New Roman" w:eastAsia="Times New Roman" w:hAnsi="Times New Roman" w:cs="Times New Roman"/>
                <w:sz w:val="20"/>
                <w:szCs w:val="20"/>
                <w:lang w:val="es-HN" w:eastAsia="es-HN"/>
              </w:rPr>
              <w:t>2. ¿</w:t>
            </w:r>
            <w:r w:rsidRPr="00302656">
              <w:rPr>
                <w:rFonts w:ascii="Times New Roman" w:hAnsi="Times New Roman" w:cs="Times New Roman"/>
                <w:sz w:val="20"/>
                <w:szCs w:val="20"/>
                <w:lang w:val="es-HN"/>
              </w:rPr>
              <w:t>Cuál</w:t>
            </w:r>
            <w:r w:rsidRPr="00302656">
              <w:rPr>
                <w:rFonts w:ascii="Times New Roman" w:eastAsia="Times New Roman" w:hAnsi="Times New Roman" w:cs="Times New Roman"/>
                <w:sz w:val="20"/>
                <w:szCs w:val="20"/>
                <w:lang w:val="es-HN" w:eastAsia="es-HN"/>
              </w:rPr>
              <w:t xml:space="preserve"> es el comportamiento de los resultados predictivos de la cuenta de la cuenta total activo de los balances generales de los bancos comerciales de Honduras para el periodo de enero a septiembre 2023?</w:t>
            </w:r>
          </w:p>
        </w:tc>
        <w:tc>
          <w:tcPr>
            <w:tcW w:w="2409" w:type="dxa"/>
            <w:tcBorders>
              <w:top w:val="single" w:sz="4" w:space="0" w:color="auto"/>
              <w:bottom w:val="single" w:sz="4" w:space="0" w:color="auto"/>
            </w:tcBorders>
          </w:tcPr>
          <w:p w14:paraId="086A0676" w14:textId="51B0B7B9" w:rsidR="00302656" w:rsidRPr="00302656" w:rsidRDefault="00302656" w:rsidP="00302656">
            <w:pPr>
              <w:rPr>
                <w:rFonts w:ascii="Times New Roman" w:eastAsia="Times New Roman" w:hAnsi="Times New Roman" w:cs="Times New Roman"/>
                <w:sz w:val="20"/>
                <w:szCs w:val="20"/>
                <w:lang w:val="es-HN" w:eastAsia="es-HN"/>
              </w:rPr>
            </w:pPr>
            <w:r w:rsidRPr="00302656">
              <w:rPr>
                <w:rFonts w:ascii="Times New Roman" w:hAnsi="Times New Roman" w:cs="Times New Roman"/>
                <w:sz w:val="20"/>
                <w:szCs w:val="20"/>
                <w:lang w:val="es-HN"/>
              </w:rPr>
              <w:t>2.Demostrar los resultados del modelo de aprendizaje automático a través de series de tiempos para comprender el comportamiento de la cuenta total activo de los bancos comercial de Honduras dentro del periodo de enero a septiembre 2023.</w:t>
            </w:r>
          </w:p>
        </w:tc>
        <w:tc>
          <w:tcPr>
            <w:tcW w:w="1560" w:type="dxa"/>
            <w:tcBorders>
              <w:top w:val="single" w:sz="4" w:space="0" w:color="auto"/>
              <w:bottom w:val="single" w:sz="4" w:space="0" w:color="auto"/>
            </w:tcBorders>
          </w:tcPr>
          <w:p w14:paraId="668697FC" w14:textId="77777777" w:rsidR="00302656" w:rsidRPr="00302656" w:rsidRDefault="00302656" w:rsidP="00302656">
            <w:pPr>
              <w:jc w:val="center"/>
              <w:rPr>
                <w:rFonts w:ascii="Times New Roman" w:eastAsia="Times New Roman" w:hAnsi="Times New Roman" w:cs="Times New Roman"/>
                <w:sz w:val="20"/>
                <w:szCs w:val="20"/>
                <w:lang w:val="es-HN" w:eastAsia="es-HN"/>
              </w:rPr>
            </w:pPr>
          </w:p>
        </w:tc>
        <w:tc>
          <w:tcPr>
            <w:tcW w:w="1984" w:type="dxa"/>
            <w:tcBorders>
              <w:top w:val="single" w:sz="4" w:space="0" w:color="auto"/>
              <w:bottom w:val="single" w:sz="4" w:space="0" w:color="auto"/>
              <w:right w:val="single" w:sz="4" w:space="0" w:color="auto"/>
            </w:tcBorders>
          </w:tcPr>
          <w:p w14:paraId="54818473" w14:textId="77777777" w:rsidR="00302656" w:rsidRPr="00302656" w:rsidRDefault="00302656" w:rsidP="00302656">
            <w:pPr>
              <w:jc w:val="center"/>
              <w:rPr>
                <w:rFonts w:ascii="Times New Roman" w:hAnsi="Times New Roman" w:cs="Times New Roman"/>
                <w:sz w:val="20"/>
                <w:szCs w:val="20"/>
                <w:lang w:val="es-HN"/>
              </w:rPr>
            </w:pPr>
          </w:p>
        </w:tc>
      </w:tr>
    </w:tbl>
    <w:p w14:paraId="21D29602" w14:textId="77777777" w:rsidR="00C16A02" w:rsidRDefault="00C16A02" w:rsidP="00700753">
      <w:pPr>
        <w:pStyle w:val="TextoPrincipal"/>
        <w:ind w:firstLine="0"/>
      </w:pPr>
    </w:p>
    <w:p w14:paraId="23386021" w14:textId="77777777" w:rsidR="00E31347" w:rsidRDefault="00E31347">
      <w:pPr>
        <w:pStyle w:val="Ttulo2"/>
        <w:numPr>
          <w:ilvl w:val="2"/>
          <w:numId w:val="2"/>
        </w:numPr>
        <w:ind w:left="1296"/>
        <w:rPr>
          <w:b w:val="0"/>
          <w:bCs w:val="0"/>
          <w:lang w:val="es-HN"/>
        </w:rPr>
        <w:sectPr w:rsidR="00E31347" w:rsidSect="00E26E51">
          <w:pgSz w:w="15840" w:h="12240" w:orient="landscape" w:code="1"/>
          <w:pgMar w:top="1440" w:right="1440" w:bottom="1440" w:left="1440" w:header="709" w:footer="709" w:gutter="0"/>
          <w:cols w:space="708"/>
          <w:docGrid w:linePitch="360"/>
        </w:sectPr>
      </w:pPr>
    </w:p>
    <w:p w14:paraId="27DB5880" w14:textId="5899B166" w:rsidR="009534DC" w:rsidRPr="003A297C" w:rsidRDefault="009534DC" w:rsidP="00E6492E">
      <w:pPr>
        <w:pStyle w:val="Ttulo3"/>
        <w:rPr>
          <w:lang w:val="es-HN"/>
        </w:rPr>
      </w:pPr>
      <w:bookmarkStart w:id="85" w:name="_Toc158832931"/>
      <w:r w:rsidRPr="003A297C">
        <w:rPr>
          <w:lang w:val="es-HN"/>
        </w:rPr>
        <w:lastRenderedPageBreak/>
        <w:t>3.1.2</w:t>
      </w:r>
      <w:r w:rsidRPr="003A297C">
        <w:rPr>
          <w:lang w:val="es-HN"/>
        </w:rPr>
        <w:tab/>
        <w:t>ESQUEMA DE VARIABLES DE ESTUDIO</w:t>
      </w:r>
      <w:bookmarkEnd w:id="85"/>
    </w:p>
    <w:p w14:paraId="708DC6C8" w14:textId="77777777" w:rsidR="009534DC" w:rsidRPr="009534DC" w:rsidRDefault="009534DC" w:rsidP="009534DC">
      <w:pPr>
        <w:pStyle w:val="TextoPrincipal"/>
      </w:pPr>
      <w:r w:rsidRPr="009534DC">
        <w:t>A través del esquema se da conocer una vista global de las variables implicadas en el estudio, dando una idea resumen de los datos que se buscaran investigar.</w:t>
      </w:r>
    </w:p>
    <w:p w14:paraId="0A0FD195" w14:textId="66E1984E" w:rsidR="009534DC" w:rsidRPr="00ED4572" w:rsidRDefault="00F7423D" w:rsidP="00CF3646">
      <w:pPr>
        <w:pStyle w:val="TextoPrincipal"/>
        <w:keepNext/>
        <w:ind w:firstLine="0"/>
        <w:jc w:val="center"/>
        <w:rPr>
          <w:lang w:val="en-US"/>
        </w:rPr>
      </w:pPr>
      <w:r w:rsidRPr="00F7423D">
        <w:rPr>
          <w:noProof/>
          <w:lang w:val="en-US"/>
        </w:rPr>
        <w:drawing>
          <wp:inline distT="0" distB="0" distL="0" distR="0" wp14:anchorId="779CE217" wp14:editId="526D7032">
            <wp:extent cx="8170793" cy="4243705"/>
            <wp:effectExtent l="19050" t="19050" r="20955" b="23495"/>
            <wp:docPr id="141664299" name="Imagen 141664299">
              <a:extLst xmlns:a="http://schemas.openxmlformats.org/drawingml/2006/main">
                <a:ext uri="{FF2B5EF4-FFF2-40B4-BE49-F238E27FC236}">
                  <a16:creationId xmlns:a16="http://schemas.microsoft.com/office/drawing/2014/main" id="{FC2E0769-99BF-35AD-5119-0AA2C8A4130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magen 2">
                      <a:extLst>
                        <a:ext uri="{FF2B5EF4-FFF2-40B4-BE49-F238E27FC236}">
                          <a16:creationId xmlns:a16="http://schemas.microsoft.com/office/drawing/2014/main" id="{FC2E0769-99BF-35AD-5119-0AA2C8A41304}"/>
                        </a:ext>
                      </a:extLst>
                    </pic:cNvPr>
                    <pic:cNvPicPr>
                      <a:picLocks noChangeAspect="1"/>
                    </pic:cNvPicPr>
                  </pic:nvPicPr>
                  <pic:blipFill rotWithShape="1">
                    <a:blip r:embed="rId17"/>
                    <a:srcRect r="715"/>
                    <a:stretch/>
                  </pic:blipFill>
                  <pic:spPr bwMode="auto">
                    <a:xfrm>
                      <a:off x="0" y="0"/>
                      <a:ext cx="8170793" cy="4243705"/>
                    </a:xfrm>
                    <a:prstGeom prst="rect">
                      <a:avLst/>
                    </a:prstGeom>
                    <a:ln w="9525"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7AB571CA" w14:textId="4AEB1FE2" w:rsidR="00FE2FAB" w:rsidRDefault="009534DC" w:rsidP="00AB43C7">
      <w:pPr>
        <w:pStyle w:val="Figuras"/>
        <w:rPr>
          <w:lang w:val="es-HN"/>
        </w:rPr>
      </w:pPr>
      <w:bookmarkStart w:id="86" w:name="_Toc158142098"/>
      <w:r w:rsidRPr="00032551">
        <w:rPr>
          <w:lang w:val="es-HN"/>
        </w:rPr>
        <w:t>Figura</w:t>
      </w:r>
      <w:r w:rsidRPr="00B03A00">
        <w:rPr>
          <w:lang w:val="es-HN"/>
        </w:rPr>
        <w:t xml:space="preserve"> </w:t>
      </w:r>
      <w:r w:rsidRPr="00B03A00">
        <w:rPr>
          <w:lang w:val="es-HN"/>
        </w:rPr>
        <w:fldChar w:fldCharType="begin"/>
      </w:r>
      <w:r w:rsidRPr="00B03A00">
        <w:rPr>
          <w:lang w:val="es-HN"/>
        </w:rPr>
        <w:instrText xml:space="preserve"> SEQ Figura \* ARABIC </w:instrText>
      </w:r>
      <w:r w:rsidRPr="00B03A00">
        <w:rPr>
          <w:lang w:val="es-HN"/>
        </w:rPr>
        <w:fldChar w:fldCharType="separate"/>
      </w:r>
      <w:r w:rsidR="000F2D33">
        <w:rPr>
          <w:noProof/>
          <w:lang w:val="es-HN"/>
        </w:rPr>
        <w:t>3</w:t>
      </w:r>
      <w:r w:rsidRPr="00B03A00">
        <w:rPr>
          <w:lang w:val="es-HN"/>
        </w:rPr>
        <w:fldChar w:fldCharType="end"/>
      </w:r>
      <w:r w:rsidRPr="00B03A00">
        <w:rPr>
          <w:lang w:val="es-HN"/>
        </w:rPr>
        <w:t>.</w:t>
      </w:r>
      <w:r>
        <w:rPr>
          <w:lang w:val="es-HN"/>
        </w:rPr>
        <w:t xml:space="preserve"> </w:t>
      </w:r>
      <w:r w:rsidRPr="00032551">
        <w:rPr>
          <w:lang w:val="es-HN"/>
        </w:rPr>
        <w:t>Esquema de Variables de Estudio</w:t>
      </w:r>
      <w:bookmarkEnd w:id="86"/>
    </w:p>
    <w:p w14:paraId="437D4296" w14:textId="77777777" w:rsidR="00CC1719" w:rsidRDefault="00CC1719">
      <w:pPr>
        <w:widowControl/>
        <w:spacing w:after="160" w:line="259" w:lineRule="auto"/>
        <w:rPr>
          <w:lang w:val="es-HN"/>
        </w:rPr>
        <w:sectPr w:rsidR="00CC1719" w:rsidSect="00E26E51">
          <w:footerReference w:type="default" r:id="rId18"/>
          <w:pgSz w:w="15840" w:h="12240" w:orient="landscape" w:code="1"/>
          <w:pgMar w:top="1440" w:right="1440" w:bottom="1440" w:left="1440" w:header="709" w:footer="709" w:gutter="0"/>
          <w:cols w:space="708"/>
          <w:docGrid w:linePitch="360"/>
        </w:sectPr>
      </w:pPr>
    </w:p>
    <w:p w14:paraId="7E8CD441" w14:textId="2BA28F2C" w:rsidR="00F560FD" w:rsidRPr="00A871DB" w:rsidRDefault="00A871DB">
      <w:pPr>
        <w:pStyle w:val="Ttulo2"/>
        <w:numPr>
          <w:ilvl w:val="2"/>
          <w:numId w:val="2"/>
        </w:numPr>
        <w:ind w:left="1296"/>
        <w:rPr>
          <w:b w:val="0"/>
          <w:bCs w:val="0"/>
          <w:lang w:val="es-HN"/>
        </w:rPr>
      </w:pPr>
      <w:bookmarkStart w:id="87" w:name="_Toc158832932"/>
      <w:r w:rsidRPr="00A871DB">
        <w:rPr>
          <w:b w:val="0"/>
          <w:bCs w:val="0"/>
          <w:lang w:val="es-HN"/>
        </w:rPr>
        <w:lastRenderedPageBreak/>
        <w:t>OPERACIONALIZACIÓN DE LAS VARIABLES</w:t>
      </w:r>
      <w:bookmarkEnd w:id="87"/>
    </w:p>
    <w:p w14:paraId="148B261F" w14:textId="653D193C" w:rsidR="009D5F85" w:rsidRPr="009D5F85" w:rsidRDefault="009D5F85" w:rsidP="009D5F85">
      <w:pPr>
        <w:pStyle w:val="TextoPrincipal"/>
        <w:rPr>
          <w:rFonts w:cstheme="minorBidi"/>
          <w:szCs w:val="32"/>
        </w:rPr>
      </w:pPr>
      <w:r w:rsidRPr="009D5F85">
        <w:rPr>
          <w:rFonts w:cstheme="minorBidi"/>
          <w:szCs w:val="32"/>
        </w:rPr>
        <w:t xml:space="preserve">Creswell (1024) menciona que "la operacionalización de variables es el proceso esencial de traducir conceptos teóricos en medidas concretas, permitiendo así que la investigación avance de la abstracción a la observación empírica. Es a través de este proceso que los investigadores logran definir con precisión las dimensiones y características que serán objeto de estudio, posibilitando la recolección sistemática y rigurosa de datos para su posterior análisis" </w:t>
      </w:r>
      <w:sdt>
        <w:sdtPr>
          <w:id w:val="-929586249"/>
          <w:citation/>
        </w:sdtPr>
        <w:sdtContent>
          <w:r w:rsidR="00BC65DA">
            <w:fldChar w:fldCharType="begin"/>
          </w:r>
          <w:r w:rsidR="00BC65DA" w:rsidRPr="00B2773C">
            <w:instrText xml:space="preserve"> CITATION Cre14 \l 1033 </w:instrText>
          </w:r>
          <w:r w:rsidR="00BC65DA">
            <w:fldChar w:fldCharType="separate"/>
          </w:r>
          <w:r w:rsidR="000355AB" w:rsidRPr="000355AB">
            <w:rPr>
              <w:noProof/>
            </w:rPr>
            <w:t>(Creswell J. , 2014)</w:t>
          </w:r>
          <w:r w:rsidR="00BC65DA">
            <w:fldChar w:fldCharType="end"/>
          </w:r>
        </w:sdtContent>
      </w:sdt>
      <w:r w:rsidR="00BC65DA">
        <w:t>.</w:t>
      </w:r>
    </w:p>
    <w:p w14:paraId="5E502E3E" w14:textId="3942387F" w:rsidR="009D5F85" w:rsidRPr="009D5F85" w:rsidRDefault="009D5F85" w:rsidP="009D5F85">
      <w:pPr>
        <w:pStyle w:val="TextoPrincipal"/>
        <w:rPr>
          <w:rFonts w:cstheme="minorBidi"/>
          <w:szCs w:val="32"/>
        </w:rPr>
      </w:pPr>
      <w:r w:rsidRPr="009D5F85">
        <w:rPr>
          <w:rFonts w:cstheme="minorBidi"/>
          <w:szCs w:val="32"/>
        </w:rPr>
        <w:t>En este apartado se explica de forma detallada como se realiza la medición de las variables de estudio, mostrando datos relevantes como ser indicadores, las preguntas, tipo de variable e instrumento a usado.</w:t>
      </w:r>
    </w:p>
    <w:p w14:paraId="4FD904CB" w14:textId="0C4573E2" w:rsidR="002B4608" w:rsidRDefault="002B4608" w:rsidP="00246BF3">
      <w:pPr>
        <w:pStyle w:val="Figuras"/>
      </w:pPr>
      <w:bookmarkStart w:id="88" w:name="_Toc158833016"/>
      <w:r>
        <w:t xml:space="preserve">Tabla </w:t>
      </w:r>
      <w:r>
        <w:fldChar w:fldCharType="begin"/>
      </w:r>
      <w:r>
        <w:instrText xml:space="preserve"> SEQ Tabla \* ARABIC </w:instrText>
      </w:r>
      <w:r>
        <w:fldChar w:fldCharType="separate"/>
      </w:r>
      <w:r w:rsidR="000F2D33">
        <w:rPr>
          <w:noProof/>
        </w:rPr>
        <w:t>2</w:t>
      </w:r>
      <w:r>
        <w:fldChar w:fldCharType="end"/>
      </w:r>
      <w:r w:rsidR="00246BF3">
        <w:t>.</w:t>
      </w:r>
      <w:r>
        <w:t xml:space="preserve"> Tabla de </w:t>
      </w:r>
      <w:r w:rsidRPr="002B4608">
        <w:rPr>
          <w:lang w:val="es-HN"/>
        </w:rPr>
        <w:t>Operacionalización</w:t>
      </w:r>
      <w:bookmarkEnd w:id="88"/>
    </w:p>
    <w:tbl>
      <w:tblPr>
        <w:tblStyle w:val="Tablaconcuadrcula"/>
        <w:tblW w:w="1360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134"/>
        <w:gridCol w:w="4253"/>
        <w:gridCol w:w="1984"/>
        <w:gridCol w:w="3119"/>
        <w:gridCol w:w="3118"/>
      </w:tblGrid>
      <w:tr w:rsidR="00AE033F" w:rsidRPr="000F7E1A" w14:paraId="25BFC739" w14:textId="77777777" w:rsidTr="00651B92">
        <w:tc>
          <w:tcPr>
            <w:tcW w:w="1134" w:type="dxa"/>
            <w:vMerge w:val="restart"/>
            <w:tcBorders>
              <w:top w:val="single" w:sz="4" w:space="0" w:color="auto"/>
              <w:left w:val="single" w:sz="4" w:space="0" w:color="auto"/>
            </w:tcBorders>
          </w:tcPr>
          <w:p w14:paraId="6C01B91E" w14:textId="77777777" w:rsidR="00AE033F" w:rsidRPr="000F7E1A" w:rsidRDefault="00AE033F" w:rsidP="008F50B7">
            <w:pPr>
              <w:jc w:val="center"/>
              <w:rPr>
                <w:rFonts w:cstheme="minorHAnsi"/>
                <w:b/>
                <w:bCs/>
                <w:sz w:val="18"/>
                <w:szCs w:val="18"/>
              </w:rPr>
            </w:pPr>
            <w:r w:rsidRPr="000F7E1A">
              <w:rPr>
                <w:rFonts w:cstheme="minorHAnsi"/>
                <w:b/>
                <w:bCs/>
                <w:sz w:val="18"/>
                <w:szCs w:val="18"/>
              </w:rPr>
              <w:t>Variables</w:t>
            </w:r>
          </w:p>
        </w:tc>
        <w:tc>
          <w:tcPr>
            <w:tcW w:w="4253" w:type="dxa"/>
            <w:tcBorders>
              <w:top w:val="single" w:sz="4" w:space="0" w:color="auto"/>
              <w:bottom w:val="single" w:sz="4" w:space="0" w:color="auto"/>
            </w:tcBorders>
          </w:tcPr>
          <w:p w14:paraId="19279562" w14:textId="77777777" w:rsidR="00AE033F" w:rsidRPr="000F7E1A" w:rsidRDefault="00AE033F" w:rsidP="008F50B7">
            <w:pPr>
              <w:jc w:val="center"/>
              <w:rPr>
                <w:rFonts w:cstheme="minorHAnsi"/>
                <w:b/>
                <w:bCs/>
                <w:sz w:val="18"/>
                <w:szCs w:val="18"/>
              </w:rPr>
            </w:pPr>
            <w:r w:rsidRPr="000F7E1A">
              <w:rPr>
                <w:rFonts w:cstheme="minorHAnsi"/>
                <w:b/>
                <w:bCs/>
                <w:sz w:val="18"/>
                <w:szCs w:val="18"/>
              </w:rPr>
              <w:t>Definición</w:t>
            </w:r>
          </w:p>
        </w:tc>
        <w:tc>
          <w:tcPr>
            <w:tcW w:w="1984" w:type="dxa"/>
            <w:vMerge w:val="restart"/>
            <w:tcBorders>
              <w:top w:val="single" w:sz="4" w:space="0" w:color="auto"/>
              <w:bottom w:val="single" w:sz="4" w:space="0" w:color="auto"/>
            </w:tcBorders>
          </w:tcPr>
          <w:p w14:paraId="1E9A9038" w14:textId="77777777" w:rsidR="00AE033F" w:rsidRPr="000F7E1A" w:rsidRDefault="00AE033F" w:rsidP="008F50B7">
            <w:pPr>
              <w:jc w:val="center"/>
              <w:rPr>
                <w:rFonts w:cstheme="minorHAnsi"/>
                <w:b/>
                <w:bCs/>
                <w:sz w:val="18"/>
                <w:szCs w:val="18"/>
              </w:rPr>
            </w:pPr>
            <w:r w:rsidRPr="000F7E1A">
              <w:rPr>
                <w:rFonts w:cstheme="minorHAnsi"/>
                <w:b/>
                <w:bCs/>
                <w:sz w:val="18"/>
                <w:szCs w:val="18"/>
              </w:rPr>
              <w:t>Operacional</w:t>
            </w:r>
          </w:p>
        </w:tc>
        <w:tc>
          <w:tcPr>
            <w:tcW w:w="3119" w:type="dxa"/>
            <w:vMerge w:val="restart"/>
            <w:tcBorders>
              <w:top w:val="single" w:sz="4" w:space="0" w:color="auto"/>
              <w:bottom w:val="single" w:sz="4" w:space="0" w:color="auto"/>
            </w:tcBorders>
          </w:tcPr>
          <w:p w14:paraId="2A9B6FFD" w14:textId="77777777" w:rsidR="00AE033F" w:rsidRPr="000F7E1A" w:rsidRDefault="00AE033F" w:rsidP="008F50B7">
            <w:pPr>
              <w:jc w:val="center"/>
              <w:rPr>
                <w:rFonts w:cstheme="minorHAnsi"/>
                <w:b/>
                <w:bCs/>
                <w:sz w:val="18"/>
                <w:szCs w:val="18"/>
              </w:rPr>
            </w:pPr>
            <w:r w:rsidRPr="000F7E1A">
              <w:rPr>
                <w:rFonts w:cstheme="minorHAnsi"/>
                <w:b/>
                <w:bCs/>
                <w:sz w:val="18"/>
                <w:szCs w:val="18"/>
              </w:rPr>
              <w:t>Dimensiones</w:t>
            </w:r>
          </w:p>
        </w:tc>
        <w:tc>
          <w:tcPr>
            <w:tcW w:w="3118" w:type="dxa"/>
            <w:vMerge w:val="restart"/>
            <w:tcBorders>
              <w:top w:val="single" w:sz="4" w:space="0" w:color="auto"/>
              <w:bottom w:val="single" w:sz="4" w:space="0" w:color="auto"/>
              <w:right w:val="single" w:sz="4" w:space="0" w:color="auto"/>
            </w:tcBorders>
          </w:tcPr>
          <w:p w14:paraId="282406DE" w14:textId="77777777" w:rsidR="00AE033F" w:rsidRPr="000F7E1A" w:rsidRDefault="00AE033F" w:rsidP="008F50B7">
            <w:pPr>
              <w:jc w:val="center"/>
              <w:rPr>
                <w:rFonts w:cstheme="minorHAnsi"/>
                <w:b/>
                <w:bCs/>
                <w:sz w:val="18"/>
                <w:szCs w:val="18"/>
              </w:rPr>
            </w:pPr>
            <w:r w:rsidRPr="000F7E1A">
              <w:rPr>
                <w:rFonts w:cstheme="minorHAnsi"/>
                <w:b/>
                <w:bCs/>
                <w:sz w:val="18"/>
                <w:szCs w:val="18"/>
              </w:rPr>
              <w:t>Indicadores</w:t>
            </w:r>
          </w:p>
        </w:tc>
      </w:tr>
      <w:tr w:rsidR="00AE033F" w:rsidRPr="000F7E1A" w14:paraId="71FE309E" w14:textId="77777777" w:rsidTr="00651B92">
        <w:trPr>
          <w:trHeight w:val="77"/>
        </w:trPr>
        <w:tc>
          <w:tcPr>
            <w:tcW w:w="1134" w:type="dxa"/>
            <w:vMerge/>
            <w:tcBorders>
              <w:top w:val="single" w:sz="4" w:space="0" w:color="auto"/>
              <w:left w:val="single" w:sz="4" w:space="0" w:color="auto"/>
            </w:tcBorders>
          </w:tcPr>
          <w:p w14:paraId="494A9C97" w14:textId="77777777" w:rsidR="00AE033F" w:rsidRPr="000F7E1A" w:rsidRDefault="00AE033F" w:rsidP="008F50B7">
            <w:pPr>
              <w:jc w:val="center"/>
              <w:rPr>
                <w:rFonts w:cstheme="minorHAnsi"/>
                <w:sz w:val="20"/>
                <w:szCs w:val="20"/>
              </w:rPr>
            </w:pPr>
          </w:p>
        </w:tc>
        <w:tc>
          <w:tcPr>
            <w:tcW w:w="4253" w:type="dxa"/>
            <w:tcBorders>
              <w:top w:val="single" w:sz="4" w:space="0" w:color="auto"/>
              <w:bottom w:val="single" w:sz="4" w:space="0" w:color="auto"/>
            </w:tcBorders>
          </w:tcPr>
          <w:p w14:paraId="4E662040" w14:textId="77777777" w:rsidR="00AE033F" w:rsidRPr="000F7E1A" w:rsidRDefault="00AE033F" w:rsidP="008F50B7">
            <w:pPr>
              <w:jc w:val="center"/>
              <w:rPr>
                <w:rFonts w:cstheme="minorHAnsi"/>
                <w:b/>
                <w:bCs/>
                <w:sz w:val="20"/>
                <w:szCs w:val="20"/>
              </w:rPr>
            </w:pPr>
            <w:r w:rsidRPr="000F7E1A">
              <w:rPr>
                <w:rFonts w:cstheme="minorHAnsi"/>
                <w:b/>
                <w:bCs/>
                <w:sz w:val="18"/>
                <w:szCs w:val="18"/>
              </w:rPr>
              <w:t>Concepto</w:t>
            </w:r>
          </w:p>
        </w:tc>
        <w:tc>
          <w:tcPr>
            <w:tcW w:w="1984" w:type="dxa"/>
            <w:vMerge/>
            <w:tcBorders>
              <w:top w:val="single" w:sz="4" w:space="0" w:color="auto"/>
              <w:bottom w:val="single" w:sz="4" w:space="0" w:color="auto"/>
            </w:tcBorders>
          </w:tcPr>
          <w:p w14:paraId="3EF01775" w14:textId="77777777" w:rsidR="00AE033F" w:rsidRPr="000F7E1A" w:rsidRDefault="00AE033F" w:rsidP="008F50B7">
            <w:pPr>
              <w:jc w:val="center"/>
              <w:rPr>
                <w:rFonts w:cstheme="minorHAnsi"/>
                <w:sz w:val="20"/>
                <w:szCs w:val="20"/>
              </w:rPr>
            </w:pPr>
          </w:p>
        </w:tc>
        <w:tc>
          <w:tcPr>
            <w:tcW w:w="3119" w:type="dxa"/>
            <w:vMerge/>
            <w:tcBorders>
              <w:top w:val="single" w:sz="4" w:space="0" w:color="auto"/>
              <w:bottom w:val="single" w:sz="4" w:space="0" w:color="auto"/>
            </w:tcBorders>
          </w:tcPr>
          <w:p w14:paraId="1BC0C60A" w14:textId="77777777" w:rsidR="00AE033F" w:rsidRPr="000F7E1A" w:rsidRDefault="00AE033F" w:rsidP="008F50B7">
            <w:pPr>
              <w:jc w:val="center"/>
              <w:rPr>
                <w:rFonts w:cstheme="minorHAnsi"/>
                <w:sz w:val="20"/>
                <w:szCs w:val="20"/>
              </w:rPr>
            </w:pPr>
          </w:p>
        </w:tc>
        <w:tc>
          <w:tcPr>
            <w:tcW w:w="3118" w:type="dxa"/>
            <w:vMerge/>
            <w:tcBorders>
              <w:bottom w:val="single" w:sz="4" w:space="0" w:color="auto"/>
              <w:right w:val="single" w:sz="4" w:space="0" w:color="auto"/>
            </w:tcBorders>
          </w:tcPr>
          <w:p w14:paraId="4D7A1BA3" w14:textId="77777777" w:rsidR="00AE033F" w:rsidRPr="000F7E1A" w:rsidRDefault="00AE033F" w:rsidP="008F50B7">
            <w:pPr>
              <w:jc w:val="center"/>
              <w:rPr>
                <w:rFonts w:cstheme="minorHAnsi"/>
                <w:sz w:val="20"/>
                <w:szCs w:val="20"/>
              </w:rPr>
            </w:pPr>
          </w:p>
        </w:tc>
      </w:tr>
      <w:tr w:rsidR="004B3862" w:rsidRPr="009A2E18" w14:paraId="494CA74B" w14:textId="77777777" w:rsidTr="00651B92">
        <w:trPr>
          <w:trHeight w:val="950"/>
        </w:trPr>
        <w:tc>
          <w:tcPr>
            <w:tcW w:w="1134" w:type="dxa"/>
            <w:vMerge w:val="restart"/>
            <w:tcBorders>
              <w:top w:val="single" w:sz="4" w:space="0" w:color="auto"/>
              <w:left w:val="single" w:sz="4" w:space="0" w:color="auto"/>
            </w:tcBorders>
          </w:tcPr>
          <w:p w14:paraId="624DF885" w14:textId="753A8D57" w:rsidR="004B3862" w:rsidRPr="00466F3B" w:rsidRDefault="004B3862" w:rsidP="00907A6F">
            <w:pPr>
              <w:jc w:val="both"/>
              <w:rPr>
                <w:rFonts w:cstheme="minorHAnsi"/>
                <w:sz w:val="18"/>
                <w:szCs w:val="18"/>
                <w:lang w:val="es-HN"/>
              </w:rPr>
            </w:pPr>
            <w:r>
              <w:rPr>
                <w:rFonts w:cstheme="minorHAnsi"/>
                <w:sz w:val="18"/>
                <w:szCs w:val="18"/>
              </w:rPr>
              <w:t xml:space="preserve">Modelos de </w:t>
            </w:r>
            <w:r w:rsidR="002A1334" w:rsidRPr="002A1334">
              <w:rPr>
                <w:rFonts w:cstheme="minorHAnsi"/>
                <w:sz w:val="18"/>
                <w:szCs w:val="18"/>
                <w:lang w:val="es-HN"/>
              </w:rPr>
              <w:t>Predicción</w:t>
            </w:r>
          </w:p>
          <w:p w14:paraId="6443ECF7" w14:textId="77777777" w:rsidR="004B3862" w:rsidRPr="009B302A" w:rsidRDefault="004B3862" w:rsidP="00907A6F">
            <w:pPr>
              <w:jc w:val="both"/>
              <w:rPr>
                <w:rFonts w:cstheme="minorHAnsi"/>
                <w:sz w:val="18"/>
                <w:szCs w:val="18"/>
              </w:rPr>
            </w:pPr>
          </w:p>
          <w:p w14:paraId="1CE6BA17" w14:textId="77777777" w:rsidR="004B3862" w:rsidRPr="009B302A" w:rsidRDefault="004B3862" w:rsidP="00907A6F">
            <w:pPr>
              <w:jc w:val="both"/>
              <w:rPr>
                <w:rFonts w:cstheme="minorHAnsi"/>
                <w:sz w:val="18"/>
                <w:szCs w:val="18"/>
              </w:rPr>
            </w:pPr>
          </w:p>
        </w:tc>
        <w:tc>
          <w:tcPr>
            <w:tcW w:w="4253" w:type="dxa"/>
            <w:vMerge w:val="restart"/>
            <w:tcBorders>
              <w:top w:val="single" w:sz="4" w:space="0" w:color="auto"/>
            </w:tcBorders>
          </w:tcPr>
          <w:p w14:paraId="5A7DCF95" w14:textId="0B402A85" w:rsidR="004B3862" w:rsidRPr="00FA1A44" w:rsidRDefault="004B3862" w:rsidP="00907A6F">
            <w:pPr>
              <w:jc w:val="both"/>
              <w:rPr>
                <w:rFonts w:cstheme="minorHAnsi"/>
                <w:sz w:val="18"/>
                <w:szCs w:val="18"/>
                <w:lang w:val="es-HN"/>
              </w:rPr>
            </w:pPr>
            <w:r w:rsidRPr="00CE3F68">
              <w:rPr>
                <w:rFonts w:cstheme="minorHAnsi"/>
                <w:sz w:val="18"/>
                <w:szCs w:val="18"/>
                <w:lang w:val="es-HN"/>
              </w:rPr>
              <w:t>“</w:t>
            </w:r>
            <w:r w:rsidR="002A1334" w:rsidRPr="002A1334">
              <w:rPr>
                <w:rFonts w:cstheme="minorHAnsi"/>
                <w:sz w:val="18"/>
                <w:szCs w:val="18"/>
                <w:lang w:val="es-HN"/>
              </w:rPr>
              <w:t>Los modelos de predicción son construcciones matemáticas o estadísticas que utilizan datos históricos para identificar patrones y relaciones entre variables. Estos modelos se aplican para hacer pronósticos sobre eventos futuros o para estimar valores desconocidos basándose en la información disponible</w:t>
            </w:r>
            <w:r w:rsidR="002A1334" w:rsidRPr="002A1334">
              <w:rPr>
                <w:rStyle w:val="Refdecomentario"/>
                <w:lang w:val="es-HN"/>
              </w:rPr>
              <w:t xml:space="preserve">” </w:t>
            </w:r>
            <w:sdt>
              <w:sdtPr>
                <w:rPr>
                  <w:rStyle w:val="Refdecomentario"/>
                  <w:lang w:val="es-HN"/>
                </w:rPr>
                <w:id w:val="1630271420"/>
                <w:citation/>
              </w:sdtPr>
              <w:sdtContent>
                <w:r w:rsidR="002A1334">
                  <w:rPr>
                    <w:rStyle w:val="Refdecomentario"/>
                    <w:lang w:val="es-HN"/>
                  </w:rPr>
                  <w:fldChar w:fldCharType="begin"/>
                </w:r>
                <w:r w:rsidR="002A1334" w:rsidRPr="002A1334">
                  <w:rPr>
                    <w:rStyle w:val="Refdecomentario"/>
                    <w:lang w:val="es-HN"/>
                  </w:rPr>
                  <w:instrText xml:space="preserve"> CITATION Has093 \l 1033 </w:instrText>
                </w:r>
                <w:r w:rsidR="002A1334">
                  <w:rPr>
                    <w:rStyle w:val="Refdecomentario"/>
                    <w:lang w:val="es-HN"/>
                  </w:rPr>
                  <w:fldChar w:fldCharType="separate"/>
                </w:r>
                <w:r w:rsidR="000355AB" w:rsidRPr="000355AB">
                  <w:rPr>
                    <w:noProof/>
                    <w:sz w:val="16"/>
                    <w:szCs w:val="16"/>
                    <w:lang w:val="es-HN"/>
                  </w:rPr>
                  <w:t>(Hastie, Tibshirani, &amp; Friedman, 2009)</w:t>
                </w:r>
                <w:r w:rsidR="002A1334">
                  <w:rPr>
                    <w:rStyle w:val="Refdecomentario"/>
                    <w:lang w:val="es-HN"/>
                  </w:rPr>
                  <w:fldChar w:fldCharType="end"/>
                </w:r>
              </w:sdtContent>
            </w:sdt>
            <w:r w:rsidR="002A1334">
              <w:rPr>
                <w:rStyle w:val="Refdecomentario"/>
                <w:lang w:val="es-HN"/>
              </w:rPr>
              <w:t>.</w:t>
            </w:r>
          </w:p>
        </w:tc>
        <w:tc>
          <w:tcPr>
            <w:tcW w:w="1984" w:type="dxa"/>
            <w:vMerge w:val="restart"/>
            <w:tcBorders>
              <w:top w:val="single" w:sz="4" w:space="0" w:color="auto"/>
            </w:tcBorders>
          </w:tcPr>
          <w:p w14:paraId="27916F0E" w14:textId="4F03BE74" w:rsidR="004B3862" w:rsidRPr="00FA1A44" w:rsidRDefault="004B3862" w:rsidP="00907A6F">
            <w:pPr>
              <w:rPr>
                <w:rFonts w:cstheme="minorHAnsi"/>
                <w:sz w:val="18"/>
                <w:szCs w:val="18"/>
                <w:lang w:val="es-HN"/>
              </w:rPr>
            </w:pPr>
            <w:r>
              <w:rPr>
                <w:rFonts w:cstheme="minorHAnsi"/>
                <w:sz w:val="18"/>
                <w:szCs w:val="18"/>
                <w:lang w:val="es-HN"/>
              </w:rPr>
              <w:t>Es un modelo matemático que permite predecir el resultado de las cuentas nivel 1 de los balances generales de los bancos comerciales de Honduras</w:t>
            </w:r>
          </w:p>
        </w:tc>
        <w:tc>
          <w:tcPr>
            <w:tcW w:w="3119" w:type="dxa"/>
            <w:tcBorders>
              <w:top w:val="single" w:sz="4" w:space="0" w:color="auto"/>
            </w:tcBorders>
          </w:tcPr>
          <w:p w14:paraId="3E8F034F" w14:textId="76CD09FA" w:rsidR="00453AD2" w:rsidRDefault="007D5B74" w:rsidP="00422602">
            <w:pPr>
              <w:rPr>
                <w:rFonts w:cstheme="minorHAnsi"/>
                <w:sz w:val="18"/>
                <w:szCs w:val="18"/>
                <w:lang w:val="es-HN"/>
              </w:rPr>
            </w:pPr>
            <w:r>
              <w:rPr>
                <w:rFonts w:cstheme="minorHAnsi"/>
                <w:sz w:val="18"/>
                <w:szCs w:val="18"/>
                <w:lang w:val="es-HN"/>
              </w:rPr>
              <w:t xml:space="preserve">Modelo de </w:t>
            </w:r>
            <w:r w:rsidR="00D36F1A">
              <w:rPr>
                <w:rFonts w:cstheme="minorHAnsi"/>
                <w:sz w:val="18"/>
                <w:szCs w:val="18"/>
                <w:lang w:val="es-HN"/>
              </w:rPr>
              <w:t>autoregresión</w:t>
            </w:r>
            <w:r>
              <w:rPr>
                <w:rFonts w:cstheme="minorHAnsi"/>
                <w:sz w:val="18"/>
                <w:szCs w:val="18"/>
                <w:lang w:val="es-HN"/>
              </w:rPr>
              <w:t xml:space="preserve"> simple</w:t>
            </w:r>
          </w:p>
          <w:p w14:paraId="115E4375" w14:textId="0F7EC5F8" w:rsidR="00F26C5B" w:rsidRPr="00B34D27" w:rsidRDefault="00F26C5B" w:rsidP="00422602">
            <w:pPr>
              <w:rPr>
                <w:rFonts w:cstheme="minorHAnsi"/>
                <w:sz w:val="18"/>
                <w:szCs w:val="18"/>
                <w:lang w:val="es-HN"/>
              </w:rPr>
            </w:pPr>
            <w:r>
              <w:rPr>
                <w:rFonts w:cstheme="minorHAnsi"/>
                <w:sz w:val="18"/>
                <w:szCs w:val="18"/>
                <w:lang w:val="es-HN"/>
              </w:rPr>
              <w:t>Modelo ARIMA</w:t>
            </w:r>
          </w:p>
        </w:tc>
        <w:tc>
          <w:tcPr>
            <w:tcW w:w="3118" w:type="dxa"/>
            <w:vMerge w:val="restart"/>
            <w:tcBorders>
              <w:top w:val="single" w:sz="4" w:space="0" w:color="auto"/>
              <w:right w:val="single" w:sz="4" w:space="0" w:color="auto"/>
            </w:tcBorders>
          </w:tcPr>
          <w:p w14:paraId="1F2764CF" w14:textId="77777777" w:rsidR="007D5B74" w:rsidRDefault="007D5B74" w:rsidP="00422602">
            <w:pPr>
              <w:rPr>
                <w:rFonts w:cstheme="minorHAnsi"/>
                <w:sz w:val="18"/>
                <w:szCs w:val="18"/>
                <w:lang w:val="es-HN"/>
              </w:rPr>
            </w:pPr>
            <w:r>
              <w:rPr>
                <w:rFonts w:cstheme="minorHAnsi"/>
                <w:sz w:val="18"/>
                <w:szCs w:val="18"/>
                <w:lang w:val="es-HN"/>
              </w:rPr>
              <w:t>RSME</w:t>
            </w:r>
          </w:p>
          <w:p w14:paraId="684E8B09" w14:textId="519C46D9" w:rsidR="007D5B74" w:rsidRPr="00FA1A44" w:rsidRDefault="007D5B74" w:rsidP="00422602">
            <w:pPr>
              <w:rPr>
                <w:rFonts w:cstheme="minorHAnsi"/>
                <w:sz w:val="18"/>
                <w:szCs w:val="18"/>
                <w:lang w:val="es-HN"/>
              </w:rPr>
            </w:pPr>
            <w:r>
              <w:rPr>
                <w:rFonts w:cstheme="minorHAnsi"/>
                <w:sz w:val="18"/>
                <w:szCs w:val="18"/>
                <w:lang w:val="es-HN"/>
              </w:rPr>
              <w:t>R Cuadrado</w:t>
            </w:r>
          </w:p>
        </w:tc>
      </w:tr>
      <w:tr w:rsidR="004B3862" w:rsidRPr="009A2E18" w14:paraId="756D66D1" w14:textId="77777777" w:rsidTr="00651B92">
        <w:trPr>
          <w:trHeight w:val="836"/>
        </w:trPr>
        <w:tc>
          <w:tcPr>
            <w:tcW w:w="1134" w:type="dxa"/>
            <w:vMerge/>
            <w:tcBorders>
              <w:left w:val="single" w:sz="4" w:space="0" w:color="auto"/>
              <w:bottom w:val="single" w:sz="4" w:space="0" w:color="auto"/>
            </w:tcBorders>
          </w:tcPr>
          <w:p w14:paraId="1CBAC263" w14:textId="77777777" w:rsidR="004B3862" w:rsidRPr="00714EF7" w:rsidRDefault="004B3862" w:rsidP="00907A6F">
            <w:pPr>
              <w:jc w:val="both"/>
              <w:rPr>
                <w:rFonts w:cstheme="minorHAnsi"/>
                <w:sz w:val="18"/>
                <w:szCs w:val="18"/>
                <w:lang w:val="es-HN"/>
              </w:rPr>
            </w:pPr>
          </w:p>
        </w:tc>
        <w:tc>
          <w:tcPr>
            <w:tcW w:w="4253" w:type="dxa"/>
            <w:vMerge/>
            <w:tcBorders>
              <w:bottom w:val="single" w:sz="4" w:space="0" w:color="auto"/>
            </w:tcBorders>
          </w:tcPr>
          <w:p w14:paraId="43C01726" w14:textId="77777777" w:rsidR="004B3862" w:rsidRPr="00714EF7" w:rsidRDefault="004B3862" w:rsidP="00907A6F">
            <w:pPr>
              <w:jc w:val="both"/>
              <w:rPr>
                <w:rFonts w:cstheme="minorHAnsi"/>
                <w:sz w:val="18"/>
                <w:szCs w:val="18"/>
                <w:lang w:val="es-HN"/>
              </w:rPr>
            </w:pPr>
          </w:p>
        </w:tc>
        <w:tc>
          <w:tcPr>
            <w:tcW w:w="1984" w:type="dxa"/>
            <w:vMerge/>
            <w:tcBorders>
              <w:bottom w:val="single" w:sz="4" w:space="0" w:color="auto"/>
            </w:tcBorders>
          </w:tcPr>
          <w:p w14:paraId="3B44D5B6" w14:textId="77777777" w:rsidR="004B3862" w:rsidRPr="00714EF7" w:rsidRDefault="004B3862" w:rsidP="00907A6F">
            <w:pPr>
              <w:jc w:val="both"/>
              <w:rPr>
                <w:rFonts w:cstheme="minorHAnsi"/>
                <w:sz w:val="18"/>
                <w:szCs w:val="18"/>
                <w:lang w:val="es-HN"/>
              </w:rPr>
            </w:pPr>
          </w:p>
        </w:tc>
        <w:tc>
          <w:tcPr>
            <w:tcW w:w="3119" w:type="dxa"/>
            <w:tcBorders>
              <w:bottom w:val="single" w:sz="4" w:space="0" w:color="auto"/>
            </w:tcBorders>
          </w:tcPr>
          <w:p w14:paraId="5AC776D7" w14:textId="79B25A5A" w:rsidR="004B3862" w:rsidRPr="00427464" w:rsidRDefault="004B3862" w:rsidP="00422602">
            <w:pPr>
              <w:rPr>
                <w:rFonts w:cstheme="minorHAnsi"/>
                <w:sz w:val="18"/>
                <w:szCs w:val="18"/>
                <w:lang w:val="es-HN"/>
              </w:rPr>
            </w:pPr>
          </w:p>
        </w:tc>
        <w:tc>
          <w:tcPr>
            <w:tcW w:w="3118" w:type="dxa"/>
            <w:vMerge/>
            <w:tcBorders>
              <w:bottom w:val="single" w:sz="4" w:space="0" w:color="auto"/>
              <w:right w:val="single" w:sz="4" w:space="0" w:color="auto"/>
            </w:tcBorders>
          </w:tcPr>
          <w:p w14:paraId="3126FA23" w14:textId="61FAF5DD" w:rsidR="004B3862" w:rsidRPr="00FA1A44" w:rsidRDefault="004B3862" w:rsidP="00422602">
            <w:pPr>
              <w:rPr>
                <w:rFonts w:cstheme="minorHAnsi"/>
                <w:sz w:val="18"/>
                <w:szCs w:val="18"/>
                <w:lang w:val="es-HN"/>
              </w:rPr>
            </w:pPr>
          </w:p>
        </w:tc>
      </w:tr>
      <w:tr w:rsidR="00667A1D" w:rsidRPr="00825367" w14:paraId="6CEBBCEB" w14:textId="77777777" w:rsidTr="00651B92">
        <w:tc>
          <w:tcPr>
            <w:tcW w:w="1134" w:type="dxa"/>
            <w:vMerge w:val="restart"/>
            <w:tcBorders>
              <w:top w:val="single" w:sz="4" w:space="0" w:color="auto"/>
              <w:left w:val="single" w:sz="4" w:space="0" w:color="auto"/>
              <w:bottom w:val="single" w:sz="4" w:space="0" w:color="auto"/>
            </w:tcBorders>
          </w:tcPr>
          <w:p w14:paraId="198C72D0" w14:textId="4B53609F" w:rsidR="00667A1D" w:rsidRPr="008C616B" w:rsidRDefault="002B3AEE" w:rsidP="008F1135">
            <w:pPr>
              <w:jc w:val="center"/>
              <w:rPr>
                <w:rFonts w:cstheme="minorHAnsi"/>
                <w:sz w:val="18"/>
                <w:szCs w:val="18"/>
                <w:lang w:val="es-HN"/>
              </w:rPr>
            </w:pPr>
            <w:r>
              <w:rPr>
                <w:rFonts w:cstheme="minorHAnsi"/>
                <w:sz w:val="18"/>
                <w:szCs w:val="18"/>
                <w:lang w:val="es-HN"/>
              </w:rPr>
              <w:t>Resultado C</w:t>
            </w:r>
            <w:r w:rsidR="00667A1D">
              <w:rPr>
                <w:rFonts w:cstheme="minorHAnsi"/>
                <w:sz w:val="18"/>
                <w:szCs w:val="18"/>
                <w:lang w:val="es-HN"/>
              </w:rPr>
              <w:t xml:space="preserve">uenta </w:t>
            </w:r>
            <w:r>
              <w:rPr>
                <w:rFonts w:cstheme="minorHAnsi"/>
                <w:sz w:val="18"/>
                <w:szCs w:val="18"/>
                <w:lang w:val="es-HN"/>
              </w:rPr>
              <w:t>T</w:t>
            </w:r>
            <w:r w:rsidR="00667A1D">
              <w:rPr>
                <w:rFonts w:cstheme="minorHAnsi"/>
                <w:sz w:val="18"/>
                <w:szCs w:val="18"/>
                <w:lang w:val="es-HN"/>
              </w:rPr>
              <w:t xml:space="preserve">otal </w:t>
            </w:r>
            <w:r>
              <w:rPr>
                <w:rFonts w:cstheme="minorHAnsi"/>
                <w:sz w:val="18"/>
                <w:szCs w:val="18"/>
                <w:lang w:val="es-HN"/>
              </w:rPr>
              <w:t>A</w:t>
            </w:r>
            <w:r w:rsidR="00667A1D">
              <w:rPr>
                <w:rFonts w:cstheme="minorHAnsi"/>
                <w:sz w:val="18"/>
                <w:szCs w:val="18"/>
                <w:lang w:val="es-HN"/>
              </w:rPr>
              <w:t>ctivo</w:t>
            </w:r>
          </w:p>
        </w:tc>
        <w:tc>
          <w:tcPr>
            <w:tcW w:w="4253" w:type="dxa"/>
            <w:vMerge w:val="restart"/>
            <w:tcBorders>
              <w:top w:val="single" w:sz="4" w:space="0" w:color="auto"/>
            </w:tcBorders>
          </w:tcPr>
          <w:p w14:paraId="3C1D4A50" w14:textId="19D20598" w:rsidR="00667A1D" w:rsidRPr="00CE3F68" w:rsidRDefault="00667A1D" w:rsidP="008F50B7">
            <w:pPr>
              <w:jc w:val="both"/>
              <w:rPr>
                <w:rFonts w:cstheme="minorHAnsi"/>
                <w:sz w:val="18"/>
                <w:szCs w:val="18"/>
                <w:lang w:val="es-HN"/>
              </w:rPr>
            </w:pPr>
            <w:r>
              <w:rPr>
                <w:rFonts w:cstheme="minorHAnsi"/>
                <w:sz w:val="18"/>
                <w:szCs w:val="18"/>
                <w:lang w:val="es-HN"/>
              </w:rPr>
              <w:t>“</w:t>
            </w:r>
            <w:r w:rsidRPr="00934606">
              <w:rPr>
                <w:rFonts w:cstheme="minorHAnsi"/>
                <w:sz w:val="18"/>
                <w:szCs w:val="18"/>
                <w:lang w:val="es-HN"/>
              </w:rPr>
              <w:t>La cuenta contable es una representación numérica (código) que identifica y representa un concepto o hecho económico de la empres</w:t>
            </w:r>
            <w:r>
              <w:rPr>
                <w:rFonts w:cstheme="minorHAnsi"/>
                <w:sz w:val="18"/>
                <w:szCs w:val="18"/>
                <w:lang w:val="es-HN"/>
              </w:rPr>
              <w:t>a”</w:t>
            </w:r>
            <w:sdt>
              <w:sdtPr>
                <w:rPr>
                  <w:rFonts w:cstheme="minorHAnsi"/>
                  <w:sz w:val="18"/>
                  <w:szCs w:val="18"/>
                  <w:lang w:val="es-HN"/>
                </w:rPr>
                <w:id w:val="1582406445"/>
                <w:citation/>
              </w:sdtPr>
              <w:sdtContent>
                <w:r>
                  <w:rPr>
                    <w:rFonts w:cstheme="minorHAnsi"/>
                    <w:sz w:val="18"/>
                    <w:szCs w:val="18"/>
                    <w:lang w:val="es-HN"/>
                  </w:rPr>
                  <w:fldChar w:fldCharType="begin"/>
                </w:r>
                <w:r w:rsidRPr="005A0709">
                  <w:rPr>
                    <w:rFonts w:cstheme="minorHAnsi"/>
                    <w:sz w:val="18"/>
                    <w:szCs w:val="18"/>
                    <w:lang w:val="es-HN"/>
                  </w:rPr>
                  <w:instrText xml:space="preserve"> CITATION Ger23 \l 1033 </w:instrText>
                </w:r>
                <w:r>
                  <w:rPr>
                    <w:rFonts w:cstheme="minorHAnsi"/>
                    <w:sz w:val="18"/>
                    <w:szCs w:val="18"/>
                    <w:lang w:val="es-HN"/>
                  </w:rPr>
                  <w:fldChar w:fldCharType="separate"/>
                </w:r>
                <w:r w:rsidR="000355AB">
                  <w:rPr>
                    <w:rFonts w:cstheme="minorHAnsi"/>
                    <w:noProof/>
                    <w:sz w:val="18"/>
                    <w:szCs w:val="18"/>
                    <w:lang w:val="es-HN"/>
                  </w:rPr>
                  <w:t xml:space="preserve"> </w:t>
                </w:r>
                <w:r w:rsidR="000355AB" w:rsidRPr="000355AB">
                  <w:rPr>
                    <w:rFonts w:cstheme="minorHAnsi"/>
                    <w:noProof/>
                    <w:sz w:val="18"/>
                    <w:szCs w:val="18"/>
                    <w:lang w:val="es-HN"/>
                  </w:rPr>
                  <w:t>(Gerencie, 2023)</w:t>
                </w:r>
                <w:r>
                  <w:rPr>
                    <w:rFonts w:cstheme="minorHAnsi"/>
                    <w:sz w:val="18"/>
                    <w:szCs w:val="18"/>
                    <w:lang w:val="es-HN"/>
                  </w:rPr>
                  <w:fldChar w:fldCharType="end"/>
                </w:r>
              </w:sdtContent>
            </w:sdt>
            <w:r>
              <w:rPr>
                <w:rFonts w:cstheme="minorHAnsi"/>
                <w:sz w:val="18"/>
                <w:szCs w:val="18"/>
                <w:lang w:val="es-HN"/>
              </w:rPr>
              <w:t>.</w:t>
            </w:r>
          </w:p>
        </w:tc>
        <w:tc>
          <w:tcPr>
            <w:tcW w:w="1984" w:type="dxa"/>
            <w:vMerge w:val="restart"/>
            <w:tcBorders>
              <w:top w:val="single" w:sz="4" w:space="0" w:color="auto"/>
            </w:tcBorders>
          </w:tcPr>
          <w:p w14:paraId="683C87DF" w14:textId="77777777" w:rsidR="00667A1D" w:rsidRDefault="00667A1D" w:rsidP="008F50B7">
            <w:pPr>
              <w:jc w:val="both"/>
              <w:rPr>
                <w:rFonts w:cstheme="minorHAnsi"/>
                <w:sz w:val="18"/>
                <w:szCs w:val="18"/>
                <w:lang w:val="es-HN"/>
              </w:rPr>
            </w:pPr>
            <w:r>
              <w:rPr>
                <w:rFonts w:cstheme="minorHAnsi"/>
                <w:sz w:val="18"/>
                <w:szCs w:val="18"/>
                <w:lang w:val="es-HN"/>
              </w:rPr>
              <w:t>Es el resultado en cifras monetarias que representan la cuenta contable total activo</w:t>
            </w:r>
          </w:p>
          <w:p w14:paraId="4AB8B41B" w14:textId="48A937F9" w:rsidR="00667A1D" w:rsidRPr="00CE3F68" w:rsidRDefault="00667A1D" w:rsidP="008F50B7">
            <w:pPr>
              <w:jc w:val="both"/>
              <w:rPr>
                <w:rFonts w:cstheme="minorHAnsi"/>
                <w:sz w:val="18"/>
                <w:szCs w:val="18"/>
                <w:lang w:val="es-HN"/>
              </w:rPr>
            </w:pPr>
          </w:p>
        </w:tc>
        <w:tc>
          <w:tcPr>
            <w:tcW w:w="3119" w:type="dxa"/>
            <w:tcBorders>
              <w:top w:val="single" w:sz="4" w:space="0" w:color="auto"/>
              <w:bottom w:val="single" w:sz="4" w:space="0" w:color="auto"/>
            </w:tcBorders>
            <w:shd w:val="clear" w:color="auto" w:fill="auto"/>
          </w:tcPr>
          <w:p w14:paraId="76C0F4B9" w14:textId="227EFC4B" w:rsidR="00667A1D" w:rsidRDefault="007D5B74" w:rsidP="00422602">
            <w:pPr>
              <w:rPr>
                <w:rFonts w:cstheme="minorHAnsi"/>
                <w:sz w:val="18"/>
                <w:szCs w:val="18"/>
              </w:rPr>
            </w:pPr>
            <w:r>
              <w:rPr>
                <w:rFonts w:cstheme="minorHAnsi"/>
                <w:sz w:val="18"/>
                <w:szCs w:val="18"/>
                <w:lang w:val="es-HN"/>
              </w:rPr>
              <w:t>Estacionalidad</w:t>
            </w:r>
          </w:p>
          <w:p w14:paraId="3E949E69" w14:textId="77777777" w:rsidR="00667A1D" w:rsidRDefault="00667A1D" w:rsidP="00422602">
            <w:pPr>
              <w:rPr>
                <w:rFonts w:cstheme="minorHAnsi"/>
                <w:sz w:val="18"/>
                <w:szCs w:val="18"/>
              </w:rPr>
            </w:pPr>
          </w:p>
          <w:p w14:paraId="2AE24FDE" w14:textId="27D3344A" w:rsidR="00667A1D" w:rsidRPr="009B302A" w:rsidRDefault="00667A1D" w:rsidP="00422602">
            <w:pPr>
              <w:rPr>
                <w:rFonts w:cstheme="minorHAnsi"/>
                <w:sz w:val="18"/>
                <w:szCs w:val="18"/>
              </w:rPr>
            </w:pPr>
          </w:p>
        </w:tc>
        <w:tc>
          <w:tcPr>
            <w:tcW w:w="3118" w:type="dxa"/>
            <w:tcBorders>
              <w:top w:val="single" w:sz="4" w:space="0" w:color="auto"/>
              <w:bottom w:val="single" w:sz="4" w:space="0" w:color="auto"/>
              <w:right w:val="single" w:sz="4" w:space="0" w:color="auto"/>
            </w:tcBorders>
            <w:shd w:val="clear" w:color="auto" w:fill="auto"/>
          </w:tcPr>
          <w:p w14:paraId="2D255147" w14:textId="7CBCFEF3" w:rsidR="00667A1D" w:rsidRDefault="007D5B74" w:rsidP="00422602">
            <w:pPr>
              <w:rPr>
                <w:rFonts w:cstheme="minorHAnsi"/>
                <w:sz w:val="18"/>
                <w:szCs w:val="18"/>
                <w:lang w:val="es-HN"/>
              </w:rPr>
            </w:pPr>
            <w:r>
              <w:rPr>
                <w:rFonts w:cstheme="minorHAnsi"/>
                <w:sz w:val="18"/>
                <w:szCs w:val="18"/>
                <w:lang w:val="es-HN"/>
              </w:rPr>
              <w:t>Factores estacionales</w:t>
            </w:r>
          </w:p>
          <w:p w14:paraId="471ECC3E" w14:textId="37AC904F" w:rsidR="00667A1D" w:rsidRPr="00FA1A44" w:rsidRDefault="00667A1D" w:rsidP="00667A1D">
            <w:pPr>
              <w:rPr>
                <w:rFonts w:cstheme="minorHAnsi"/>
                <w:sz w:val="18"/>
                <w:szCs w:val="18"/>
                <w:lang w:val="es-HN"/>
              </w:rPr>
            </w:pPr>
          </w:p>
        </w:tc>
      </w:tr>
      <w:tr w:rsidR="00667A1D" w:rsidRPr="00825367" w14:paraId="40CF6EA3" w14:textId="77777777" w:rsidTr="00651B92">
        <w:trPr>
          <w:trHeight w:val="85"/>
        </w:trPr>
        <w:tc>
          <w:tcPr>
            <w:tcW w:w="1134" w:type="dxa"/>
            <w:vMerge/>
            <w:tcBorders>
              <w:left w:val="single" w:sz="4" w:space="0" w:color="auto"/>
              <w:bottom w:val="single" w:sz="4" w:space="0" w:color="auto"/>
            </w:tcBorders>
          </w:tcPr>
          <w:p w14:paraId="339245FC" w14:textId="77777777" w:rsidR="00667A1D" w:rsidRDefault="00667A1D" w:rsidP="008F50B7">
            <w:pPr>
              <w:jc w:val="both"/>
              <w:rPr>
                <w:rFonts w:cstheme="minorHAnsi"/>
                <w:sz w:val="18"/>
                <w:szCs w:val="18"/>
                <w:lang w:val="es-HN"/>
              </w:rPr>
            </w:pPr>
          </w:p>
        </w:tc>
        <w:tc>
          <w:tcPr>
            <w:tcW w:w="4253" w:type="dxa"/>
            <w:vMerge/>
            <w:tcBorders>
              <w:bottom w:val="single" w:sz="4" w:space="0" w:color="auto"/>
            </w:tcBorders>
          </w:tcPr>
          <w:p w14:paraId="0D93A82C" w14:textId="77777777" w:rsidR="00667A1D" w:rsidRDefault="00667A1D" w:rsidP="008F50B7">
            <w:pPr>
              <w:jc w:val="both"/>
              <w:rPr>
                <w:rFonts w:cstheme="minorHAnsi"/>
                <w:sz w:val="18"/>
                <w:szCs w:val="18"/>
                <w:lang w:val="es-HN"/>
              </w:rPr>
            </w:pPr>
          </w:p>
        </w:tc>
        <w:tc>
          <w:tcPr>
            <w:tcW w:w="1984" w:type="dxa"/>
            <w:vMerge/>
            <w:tcBorders>
              <w:bottom w:val="single" w:sz="4" w:space="0" w:color="auto"/>
            </w:tcBorders>
          </w:tcPr>
          <w:p w14:paraId="74A7485E" w14:textId="77777777" w:rsidR="00667A1D" w:rsidRDefault="00667A1D" w:rsidP="008F50B7">
            <w:pPr>
              <w:jc w:val="both"/>
              <w:rPr>
                <w:rFonts w:cstheme="minorHAnsi"/>
                <w:sz w:val="18"/>
                <w:szCs w:val="18"/>
                <w:lang w:val="es-HN"/>
              </w:rPr>
            </w:pPr>
          </w:p>
        </w:tc>
        <w:tc>
          <w:tcPr>
            <w:tcW w:w="3119" w:type="dxa"/>
            <w:tcBorders>
              <w:top w:val="single" w:sz="4" w:space="0" w:color="auto"/>
              <w:bottom w:val="single" w:sz="4" w:space="0" w:color="auto"/>
            </w:tcBorders>
            <w:shd w:val="clear" w:color="auto" w:fill="auto"/>
          </w:tcPr>
          <w:p w14:paraId="6CF6A9B3" w14:textId="030EDBEB" w:rsidR="00186AF9" w:rsidRDefault="007D5B74" w:rsidP="00186AF9">
            <w:pPr>
              <w:rPr>
                <w:rFonts w:cstheme="minorHAnsi"/>
                <w:sz w:val="18"/>
                <w:szCs w:val="18"/>
              </w:rPr>
            </w:pPr>
            <w:r>
              <w:rPr>
                <w:rFonts w:cstheme="minorHAnsi"/>
                <w:sz w:val="18"/>
                <w:szCs w:val="18"/>
                <w:lang w:val="es-HN"/>
              </w:rPr>
              <w:t>Tendencia</w:t>
            </w:r>
          </w:p>
          <w:p w14:paraId="50903AAE" w14:textId="469F6BC8" w:rsidR="00667A1D" w:rsidRPr="00667A1D" w:rsidRDefault="00667A1D" w:rsidP="00422602">
            <w:pPr>
              <w:rPr>
                <w:rFonts w:cstheme="minorHAnsi"/>
                <w:sz w:val="18"/>
                <w:szCs w:val="18"/>
                <w:lang w:val="es-HN"/>
              </w:rPr>
            </w:pPr>
          </w:p>
        </w:tc>
        <w:tc>
          <w:tcPr>
            <w:tcW w:w="3118" w:type="dxa"/>
            <w:tcBorders>
              <w:top w:val="single" w:sz="4" w:space="0" w:color="auto"/>
              <w:bottom w:val="single" w:sz="4" w:space="0" w:color="auto"/>
              <w:right w:val="single" w:sz="4" w:space="0" w:color="auto"/>
            </w:tcBorders>
            <w:shd w:val="clear" w:color="auto" w:fill="auto"/>
          </w:tcPr>
          <w:p w14:paraId="20B6A81D" w14:textId="0A59370D" w:rsidR="00186AF9" w:rsidRPr="00667A1D" w:rsidRDefault="007D5B74" w:rsidP="00186AF9">
            <w:pPr>
              <w:rPr>
                <w:rFonts w:cstheme="minorHAnsi"/>
                <w:sz w:val="18"/>
                <w:szCs w:val="18"/>
                <w:lang w:val="es-HN"/>
              </w:rPr>
            </w:pPr>
            <w:r>
              <w:rPr>
                <w:rFonts w:cstheme="minorHAnsi"/>
                <w:sz w:val="18"/>
                <w:szCs w:val="18"/>
                <w:lang w:val="es-HN"/>
              </w:rPr>
              <w:t>Tipo de tendencia</w:t>
            </w:r>
          </w:p>
          <w:p w14:paraId="4827FADB" w14:textId="77777777" w:rsidR="00667A1D" w:rsidRPr="00667A1D" w:rsidRDefault="00667A1D" w:rsidP="00422602">
            <w:pPr>
              <w:rPr>
                <w:rFonts w:cstheme="minorHAnsi"/>
                <w:sz w:val="18"/>
                <w:szCs w:val="18"/>
                <w:lang w:val="es-HN"/>
              </w:rPr>
            </w:pPr>
          </w:p>
        </w:tc>
      </w:tr>
    </w:tbl>
    <w:p w14:paraId="79472BB9" w14:textId="6A5D62FF" w:rsidR="00A12549" w:rsidRDefault="00A12549" w:rsidP="00A12549">
      <w:pPr>
        <w:pStyle w:val="TextoPrincipal"/>
        <w:ind w:firstLine="0"/>
      </w:pPr>
    </w:p>
    <w:p w14:paraId="1BABBE09" w14:textId="77777777" w:rsidR="00A12549" w:rsidRDefault="00A12549">
      <w:pPr>
        <w:widowControl/>
        <w:spacing w:after="160" w:line="259" w:lineRule="auto"/>
        <w:rPr>
          <w:rFonts w:ascii="Times New Roman" w:hAnsi="Times New Roman" w:cs="Times New Roman"/>
          <w:sz w:val="24"/>
          <w:szCs w:val="24"/>
          <w:lang w:val="es-HN"/>
        </w:rPr>
      </w:pPr>
      <w:r>
        <w:br w:type="page"/>
      </w:r>
    </w:p>
    <w:p w14:paraId="7AC93699" w14:textId="77777777" w:rsidR="00A12549" w:rsidRDefault="00A12549">
      <w:pPr>
        <w:pStyle w:val="Ttulo2"/>
        <w:numPr>
          <w:ilvl w:val="2"/>
          <w:numId w:val="2"/>
        </w:numPr>
        <w:ind w:left="1296"/>
        <w:rPr>
          <w:b w:val="0"/>
          <w:bCs w:val="0"/>
          <w:lang w:val="es-HN"/>
        </w:rPr>
        <w:sectPr w:rsidR="00A12549" w:rsidSect="00E26E51">
          <w:pgSz w:w="15840" w:h="12240" w:orient="landscape" w:code="1"/>
          <w:pgMar w:top="1440" w:right="1440" w:bottom="1440" w:left="1440" w:header="709" w:footer="709" w:gutter="0"/>
          <w:cols w:space="708"/>
          <w:docGrid w:linePitch="360"/>
        </w:sectPr>
      </w:pPr>
    </w:p>
    <w:p w14:paraId="50F85EAD" w14:textId="77777777" w:rsidR="00F560FD" w:rsidRPr="00F3187A" w:rsidRDefault="00A871DB">
      <w:pPr>
        <w:pStyle w:val="Ttulo2"/>
        <w:numPr>
          <w:ilvl w:val="2"/>
          <w:numId w:val="2"/>
        </w:numPr>
        <w:ind w:left="1296"/>
        <w:rPr>
          <w:b w:val="0"/>
          <w:bCs w:val="0"/>
          <w:lang w:val="es-HN"/>
        </w:rPr>
      </w:pPr>
      <w:bookmarkStart w:id="89" w:name="_Toc158832933"/>
      <w:r w:rsidRPr="00F3187A">
        <w:rPr>
          <w:b w:val="0"/>
          <w:bCs w:val="0"/>
          <w:lang w:val="es-HN"/>
        </w:rPr>
        <w:lastRenderedPageBreak/>
        <w:t>HIPÓTESIS</w:t>
      </w:r>
      <w:bookmarkEnd w:id="89"/>
    </w:p>
    <w:p w14:paraId="56B7A008" w14:textId="01EC469D" w:rsidR="004C68FB" w:rsidRPr="00DD5AE3" w:rsidRDefault="004C68FB" w:rsidP="003A796E">
      <w:pPr>
        <w:pStyle w:val="TextoPrincipal"/>
        <w:rPr>
          <w:rFonts w:cstheme="minorBidi"/>
          <w:szCs w:val="32"/>
        </w:rPr>
      </w:pPr>
      <w:r w:rsidRPr="003A796E">
        <w:rPr>
          <w:rFonts w:cstheme="minorBidi"/>
          <w:szCs w:val="32"/>
        </w:rPr>
        <w:t>La hipótesis es una afirmación provisional que establece una relación o predicción entre variables en un estudio o investigación. Sirve como una guía para la recolección de datos y el análisis posterior, con el objetivo de probar o refutar la suposición</w:t>
      </w:r>
      <w:r w:rsidRPr="00DD5AE3">
        <w:rPr>
          <w:rFonts w:cstheme="minorBidi"/>
          <w:szCs w:val="32"/>
        </w:rPr>
        <w:t>.</w:t>
      </w:r>
      <w:r w:rsidR="00774C31">
        <w:rPr>
          <w:rFonts w:cstheme="minorBidi"/>
          <w:szCs w:val="32"/>
        </w:rPr>
        <w:t xml:space="preserve"> </w:t>
      </w:r>
      <w:sdt>
        <w:sdtPr>
          <w:id w:val="-142582332"/>
          <w:citation/>
        </w:sdtPr>
        <w:sdtContent>
          <w:r w:rsidR="00774C31">
            <w:fldChar w:fldCharType="begin"/>
          </w:r>
          <w:r w:rsidR="00774C31" w:rsidRPr="00E21A79">
            <w:instrText xml:space="preserve"> CITATION Ker22 \l 1033 </w:instrText>
          </w:r>
          <w:r w:rsidR="00774C31">
            <w:fldChar w:fldCharType="separate"/>
          </w:r>
          <w:r w:rsidR="000355AB" w:rsidRPr="000355AB">
            <w:rPr>
              <w:noProof/>
            </w:rPr>
            <w:t>(Kerlimger &amp; Lee, 2022)</w:t>
          </w:r>
          <w:r w:rsidR="00774C31">
            <w:fldChar w:fldCharType="end"/>
          </w:r>
        </w:sdtContent>
      </w:sdt>
    </w:p>
    <w:p w14:paraId="523EE81C" w14:textId="24FE28D0" w:rsidR="004C68FB" w:rsidRPr="00D8026B" w:rsidRDefault="0014282C" w:rsidP="001B4DE1">
      <w:pPr>
        <w:pStyle w:val="TextoPrincipal"/>
        <w:rPr>
          <w:rFonts w:cstheme="minorBidi"/>
          <w:szCs w:val="32"/>
        </w:rPr>
      </w:pPr>
      <w:r>
        <w:rPr>
          <w:rFonts w:cstheme="minorBidi"/>
          <w:szCs w:val="32"/>
        </w:rPr>
        <w:t>Para efectos de la investigación no se requiere la confirmación de una hipótesis dado que la investigación solo busca reafirmar la validez del modelo de predicción.</w:t>
      </w:r>
    </w:p>
    <w:p w14:paraId="1C0F706B" w14:textId="3A95D822" w:rsidR="007A01EE" w:rsidRPr="007A01EE" w:rsidRDefault="00A871DB">
      <w:pPr>
        <w:pStyle w:val="Ttulo2"/>
        <w:numPr>
          <w:ilvl w:val="1"/>
          <w:numId w:val="2"/>
        </w:numPr>
        <w:rPr>
          <w:lang w:val="es-HN"/>
        </w:rPr>
      </w:pPr>
      <w:bookmarkStart w:id="90" w:name="_Toc158832934"/>
      <w:r w:rsidRPr="007A01EE">
        <w:rPr>
          <w:lang w:val="es-HN"/>
        </w:rPr>
        <w:t>ENFOQUE Y MÉTODOS</w:t>
      </w:r>
      <w:bookmarkEnd w:id="90"/>
    </w:p>
    <w:p w14:paraId="4513FDC0" w14:textId="4A398687" w:rsidR="00290C33" w:rsidRDefault="00290C33" w:rsidP="005E525B">
      <w:pPr>
        <w:pStyle w:val="TextoPrincipal"/>
      </w:pPr>
      <w:r w:rsidRPr="00290C33">
        <w:t>En este aportado se mostrará el enfoque, alcance, diseño</w:t>
      </w:r>
      <w:r w:rsidR="001952FE">
        <w:t xml:space="preserve"> y</w:t>
      </w:r>
      <w:r w:rsidRPr="00290C33">
        <w:t xml:space="preserve"> métodos pertinentes en esta investigación</w:t>
      </w:r>
      <w:r>
        <w:t>:</w:t>
      </w:r>
    </w:p>
    <w:p w14:paraId="127B82BC" w14:textId="440BF595" w:rsidR="005E525B" w:rsidRDefault="005E525B" w:rsidP="00CC6A89">
      <w:pPr>
        <w:pStyle w:val="TextoPrincipal"/>
        <w:keepNext/>
        <w:ind w:firstLine="0"/>
        <w:jc w:val="center"/>
      </w:pPr>
      <w:r>
        <w:rPr>
          <w:noProof/>
        </w:rPr>
        <w:drawing>
          <wp:inline distT="0" distB="0" distL="0" distR="0" wp14:anchorId="3A63EEDA" wp14:editId="512ECED4">
            <wp:extent cx="5268568" cy="2433449"/>
            <wp:effectExtent l="19050" t="19050" r="27940" b="24130"/>
            <wp:docPr id="2141773285" name="Imagen 21417732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5338080" cy="2465555"/>
                    </a:xfrm>
                    <a:prstGeom prst="rect">
                      <a:avLst/>
                    </a:prstGeom>
                    <a:noFill/>
                    <a:ln>
                      <a:solidFill>
                        <a:schemeClr val="tx1"/>
                      </a:solidFill>
                    </a:ln>
                  </pic:spPr>
                </pic:pic>
              </a:graphicData>
            </a:graphic>
          </wp:inline>
        </w:drawing>
      </w:r>
    </w:p>
    <w:p w14:paraId="231E31AC" w14:textId="2CDEE8D5" w:rsidR="00290C33" w:rsidRDefault="00290C33" w:rsidP="00290C33">
      <w:pPr>
        <w:pStyle w:val="Figuras"/>
        <w:rPr>
          <w:lang w:val="es-HN"/>
        </w:rPr>
      </w:pPr>
      <w:bookmarkStart w:id="91" w:name="_Toc158142099"/>
      <w:r w:rsidRPr="001E16D3">
        <w:rPr>
          <w:lang w:val="es-HN"/>
        </w:rPr>
        <w:t xml:space="preserve">Figura </w:t>
      </w:r>
      <w:r>
        <w:fldChar w:fldCharType="begin"/>
      </w:r>
      <w:r w:rsidRPr="001E16D3">
        <w:rPr>
          <w:lang w:val="es-HN"/>
        </w:rPr>
        <w:instrText xml:space="preserve"> SEQ Figura \* ARABIC </w:instrText>
      </w:r>
      <w:r>
        <w:fldChar w:fldCharType="separate"/>
      </w:r>
      <w:r w:rsidR="000F2D33">
        <w:rPr>
          <w:noProof/>
          <w:lang w:val="es-HN"/>
        </w:rPr>
        <w:t>4</w:t>
      </w:r>
      <w:r>
        <w:fldChar w:fldCharType="end"/>
      </w:r>
      <w:r w:rsidRPr="001E16D3">
        <w:rPr>
          <w:lang w:val="es-HN"/>
        </w:rPr>
        <w:t>. Enfoque y Método</w:t>
      </w:r>
      <w:bookmarkEnd w:id="91"/>
    </w:p>
    <w:p w14:paraId="2B6E9600" w14:textId="367DA848" w:rsidR="001E16D3" w:rsidRPr="00B40E36" w:rsidRDefault="001E16D3" w:rsidP="001E16D3">
      <w:pPr>
        <w:pStyle w:val="Ttulo3"/>
        <w:rPr>
          <w:lang w:val="es-HN"/>
        </w:rPr>
      </w:pPr>
      <w:bookmarkStart w:id="92" w:name="_Toc158832935"/>
      <w:r w:rsidRPr="00B40E36">
        <w:rPr>
          <w:lang w:val="es-HN"/>
        </w:rPr>
        <w:t>3.2.1 ENFOQUE</w:t>
      </w:r>
      <w:bookmarkEnd w:id="92"/>
    </w:p>
    <w:p w14:paraId="7CEDC3D0" w14:textId="6C49EFFD" w:rsidR="001E16D3" w:rsidRDefault="001E16D3" w:rsidP="001E16D3">
      <w:pPr>
        <w:pStyle w:val="TextoPrincipal"/>
      </w:pPr>
      <w:r>
        <w:t xml:space="preserve">El Enfoque de esta investigación será de tipo cuantitativo ya que busca probar la hipótesis planteada mediante la recolección de un conjunto de datos, que son </w:t>
      </w:r>
      <w:r w:rsidR="00104EAB">
        <w:t xml:space="preserve">utilizados en un modelo de ML </w:t>
      </w:r>
      <w:r w:rsidR="00970B6F">
        <w:t xml:space="preserve">que busca predecir el </w:t>
      </w:r>
      <w:r w:rsidR="00134827">
        <w:t>comportamiento de la cuenta activo</w:t>
      </w:r>
      <w:r w:rsidR="00970B6F">
        <w:t xml:space="preserve"> los </w:t>
      </w:r>
      <w:r w:rsidR="00134827">
        <w:t xml:space="preserve">balances generales </w:t>
      </w:r>
      <w:r w:rsidR="00970B6F">
        <w:t>del sector bancario comercial hondureño.</w:t>
      </w:r>
    </w:p>
    <w:p w14:paraId="487DF9EC" w14:textId="51695EB6" w:rsidR="001E16D3" w:rsidRPr="00B40E36" w:rsidRDefault="001E16D3" w:rsidP="001E16D3">
      <w:pPr>
        <w:pStyle w:val="Ttulo3"/>
        <w:rPr>
          <w:lang w:val="es-HN"/>
        </w:rPr>
      </w:pPr>
      <w:bookmarkStart w:id="93" w:name="_Toc158832936"/>
      <w:r w:rsidRPr="00B40E36">
        <w:rPr>
          <w:lang w:val="es-HN"/>
        </w:rPr>
        <w:t>3.2.1 ALCANCE</w:t>
      </w:r>
      <w:bookmarkEnd w:id="93"/>
    </w:p>
    <w:p w14:paraId="58997D89" w14:textId="5E07EEF7" w:rsidR="001E16D3" w:rsidRDefault="001E16D3" w:rsidP="001E16D3">
      <w:pPr>
        <w:pStyle w:val="TextoPrincipal"/>
      </w:pPr>
      <w:r>
        <w:t xml:space="preserve">El alcance de esta investigación es de tipo </w:t>
      </w:r>
      <w:r w:rsidR="005A30A4">
        <w:t>correlación</w:t>
      </w:r>
      <w:r>
        <w:t xml:space="preserve">, </w:t>
      </w:r>
      <w:r w:rsidR="00254556">
        <w:t xml:space="preserve">ya que se busca pronosticar o predecir los valores </w:t>
      </w:r>
      <w:r w:rsidR="003D2BE1">
        <w:t xml:space="preserve">la cuenta activo los balances generales </w:t>
      </w:r>
      <w:r w:rsidR="00254556">
        <w:t>del sector bancario comercial hondureño.</w:t>
      </w:r>
    </w:p>
    <w:p w14:paraId="1371DB65" w14:textId="479361C0" w:rsidR="001E16D3" w:rsidRPr="00B40E36" w:rsidRDefault="001E16D3" w:rsidP="001E16D3">
      <w:pPr>
        <w:pStyle w:val="Ttulo3"/>
        <w:rPr>
          <w:lang w:val="es-HN"/>
        </w:rPr>
      </w:pPr>
      <w:bookmarkStart w:id="94" w:name="_Toc158832937"/>
      <w:r w:rsidRPr="00B40E36">
        <w:rPr>
          <w:lang w:val="es-HN"/>
        </w:rPr>
        <w:lastRenderedPageBreak/>
        <w:t>3.2.3 DISEÑO</w:t>
      </w:r>
      <w:bookmarkEnd w:id="94"/>
    </w:p>
    <w:p w14:paraId="06FDB116" w14:textId="7C483DD1" w:rsidR="00290C33" w:rsidRDefault="001E16D3" w:rsidP="00174DEE">
      <w:pPr>
        <w:pStyle w:val="TextoPrincipal"/>
      </w:pPr>
      <w:r>
        <w:t xml:space="preserve">El estudio de la investigación de acuerdo a su naturaleza es no experimental ya que parte de la recolección de datos ya existentes dentro un intervalo de tiempo es por esta razón que se logra caracterizar como diseño longitudinal. </w:t>
      </w:r>
    </w:p>
    <w:p w14:paraId="3E89DDF0" w14:textId="386BE3BD" w:rsidR="007A01EE" w:rsidRPr="007A01EE" w:rsidRDefault="00A871DB">
      <w:pPr>
        <w:pStyle w:val="Ttulo2"/>
        <w:numPr>
          <w:ilvl w:val="1"/>
          <w:numId w:val="2"/>
        </w:numPr>
        <w:rPr>
          <w:lang w:val="es-HN"/>
        </w:rPr>
      </w:pPr>
      <w:bookmarkStart w:id="95" w:name="_Toc158832938"/>
      <w:r>
        <w:rPr>
          <w:lang w:val="es-HN"/>
        </w:rPr>
        <w:t>DISEÑO DE LA INVESTIGACIÓN</w:t>
      </w:r>
      <w:bookmarkEnd w:id="95"/>
    </w:p>
    <w:p w14:paraId="3B86B6F3" w14:textId="417F3D08" w:rsidR="001E16D3" w:rsidRPr="001E16D3" w:rsidRDefault="001E16D3" w:rsidP="001E16D3">
      <w:pPr>
        <w:pStyle w:val="TextoPrincipal"/>
      </w:pPr>
      <w:r w:rsidRPr="001E16D3">
        <w:t>El diseño de investigación se refiere a la planificación y estructuración de un estudio para responder a preguntas de investigación específicas. Incluye decisiones sobre la selección de métodos de investigación, la elección de la muestra, la recolección y análisis de datos, y la interpretación de los resultados.</w:t>
      </w:r>
      <w:r w:rsidR="00774C31">
        <w:t xml:space="preserve"> </w:t>
      </w:r>
      <w:bookmarkStart w:id="96" w:name="_Hlk149915599"/>
      <w:sdt>
        <w:sdtPr>
          <w:id w:val="1017589842"/>
          <w:citation/>
        </w:sdtPr>
        <w:sdtContent>
          <w:r w:rsidR="00A56311">
            <w:fldChar w:fldCharType="begin"/>
          </w:r>
          <w:r w:rsidR="00A56311" w:rsidRPr="003143D1">
            <w:instrText xml:space="preserve"> CITATION Cre17 \l 1033 </w:instrText>
          </w:r>
          <w:r w:rsidR="00A56311">
            <w:fldChar w:fldCharType="separate"/>
          </w:r>
          <w:r w:rsidR="000355AB" w:rsidRPr="000355AB">
            <w:rPr>
              <w:noProof/>
            </w:rPr>
            <w:t>(Creswell &amp; Creswell, 2017)</w:t>
          </w:r>
          <w:r w:rsidR="00A56311">
            <w:fldChar w:fldCharType="end"/>
          </w:r>
        </w:sdtContent>
      </w:sdt>
      <w:bookmarkEnd w:id="96"/>
    </w:p>
    <w:p w14:paraId="78A58B2E" w14:textId="5B0883BE" w:rsidR="001E16D3" w:rsidRDefault="001E16D3" w:rsidP="00CB6A40">
      <w:pPr>
        <w:pStyle w:val="TextoPrincipal"/>
      </w:pPr>
      <w:r w:rsidRPr="001E16D3">
        <w:t>A continuación, en este apartado se presenta los elementos de población, muestra y las técnicas de muestreo usadas:</w:t>
      </w:r>
    </w:p>
    <w:p w14:paraId="24BF7BAB" w14:textId="75293AC9" w:rsidR="007A01EE" w:rsidRPr="00F3187A" w:rsidRDefault="00A871DB">
      <w:pPr>
        <w:pStyle w:val="Ttulo2"/>
        <w:numPr>
          <w:ilvl w:val="2"/>
          <w:numId w:val="2"/>
        </w:numPr>
        <w:ind w:left="1296"/>
        <w:rPr>
          <w:b w:val="0"/>
          <w:bCs w:val="0"/>
          <w:lang w:val="es-HN"/>
        </w:rPr>
      </w:pPr>
      <w:bookmarkStart w:id="97" w:name="_Toc158832939"/>
      <w:r w:rsidRPr="00F3187A">
        <w:rPr>
          <w:b w:val="0"/>
          <w:bCs w:val="0"/>
          <w:lang w:val="es-HN"/>
        </w:rPr>
        <w:t>POBLACIÓN</w:t>
      </w:r>
      <w:bookmarkEnd w:id="97"/>
    </w:p>
    <w:p w14:paraId="582E2EA7" w14:textId="5CFC13F1" w:rsidR="00BD7CB0" w:rsidRDefault="00BD7CB0" w:rsidP="00BD7CB0">
      <w:pPr>
        <w:pStyle w:val="TextoPrincipal"/>
      </w:pPr>
      <w:r w:rsidRPr="00777ED2">
        <w:t xml:space="preserve">Para efectos de esta investigación la población </w:t>
      </w:r>
      <w:r>
        <w:t xml:space="preserve">a investigar proviene de la información de los balances generales </w:t>
      </w:r>
      <w:r w:rsidRPr="00777ED2">
        <w:t>publicad</w:t>
      </w:r>
      <w:r>
        <w:t>os</w:t>
      </w:r>
      <w:r w:rsidRPr="00777ED2">
        <w:t xml:space="preserve"> por la CNSB en relación </w:t>
      </w:r>
      <w:r>
        <w:t>al</w:t>
      </w:r>
      <w:r w:rsidRPr="00777ED2">
        <w:t xml:space="preserve"> sector </w:t>
      </w:r>
      <w:r>
        <w:t>financiero de Honduras desde el periodo de enero 2017 hasta septiembre 2023, conformándose por un total de 133,627 registros.</w:t>
      </w:r>
    </w:p>
    <w:p w14:paraId="6A015835" w14:textId="6DAA17E2" w:rsidR="007A01EE" w:rsidRPr="00F3187A" w:rsidRDefault="00A871DB">
      <w:pPr>
        <w:pStyle w:val="Ttulo2"/>
        <w:numPr>
          <w:ilvl w:val="2"/>
          <w:numId w:val="2"/>
        </w:numPr>
        <w:ind w:left="1296"/>
        <w:rPr>
          <w:b w:val="0"/>
          <w:bCs w:val="0"/>
          <w:lang w:val="es-HN"/>
        </w:rPr>
      </w:pPr>
      <w:bookmarkStart w:id="98" w:name="_Toc158832940"/>
      <w:r w:rsidRPr="00F3187A">
        <w:rPr>
          <w:b w:val="0"/>
          <w:bCs w:val="0"/>
          <w:lang w:val="es-HN"/>
        </w:rPr>
        <w:t>MUESTRA</w:t>
      </w:r>
      <w:bookmarkEnd w:id="98"/>
    </w:p>
    <w:p w14:paraId="2D815BD9" w14:textId="42DE5017" w:rsidR="00BD7CB0" w:rsidRDefault="00BD7CB0" w:rsidP="00715F04">
      <w:pPr>
        <w:pStyle w:val="TextoPrincipal"/>
      </w:pPr>
      <w:r>
        <w:t xml:space="preserve">La muestra tomada para efectos de la investigación </w:t>
      </w:r>
      <w:r w:rsidR="00935AB8">
        <w:t>se toma la información de los balances generales publicados por la CNBS</w:t>
      </w:r>
      <w:r>
        <w:t xml:space="preserve"> </w:t>
      </w:r>
      <w:r w:rsidR="00935AB8">
        <w:t>y se selecciona datos de</w:t>
      </w:r>
      <w:r>
        <w:t xml:space="preserve"> la cuenta total activo</w:t>
      </w:r>
      <w:r w:rsidR="00935AB8">
        <w:t xml:space="preserve"> y l</w:t>
      </w:r>
      <w:r>
        <w:t>as 15 instituciones bancarias comerciales de Honduras</w:t>
      </w:r>
      <w:r w:rsidR="00D02453">
        <w:t>, conformándose por 1,215 registros.</w:t>
      </w:r>
    </w:p>
    <w:p w14:paraId="338F1E92" w14:textId="4B259028" w:rsidR="007A01EE" w:rsidRPr="00A871DB" w:rsidRDefault="00A871DB">
      <w:pPr>
        <w:pStyle w:val="Ttulo2"/>
        <w:numPr>
          <w:ilvl w:val="2"/>
          <w:numId w:val="2"/>
        </w:numPr>
        <w:ind w:left="1296"/>
        <w:rPr>
          <w:b w:val="0"/>
          <w:bCs w:val="0"/>
          <w:lang w:val="es-HN"/>
        </w:rPr>
      </w:pPr>
      <w:bookmarkStart w:id="99" w:name="_Toc158832941"/>
      <w:r w:rsidRPr="00A871DB">
        <w:rPr>
          <w:b w:val="0"/>
          <w:bCs w:val="0"/>
          <w:lang w:val="es-HN"/>
        </w:rPr>
        <w:t>TÉCNICAS DE MUESTREO</w:t>
      </w:r>
      <w:bookmarkEnd w:id="99"/>
    </w:p>
    <w:p w14:paraId="25DFE0F1" w14:textId="5BB0109B" w:rsidR="0074350F" w:rsidRDefault="00A479AA" w:rsidP="00914A87">
      <w:pPr>
        <w:pStyle w:val="TextoPrincipal"/>
      </w:pPr>
      <w:r>
        <w:t xml:space="preserve">Para efectos de esta investigación no se </w:t>
      </w:r>
      <w:r w:rsidR="00752021">
        <w:t xml:space="preserve">utiliza </w:t>
      </w:r>
      <w:r w:rsidR="00BE54B3">
        <w:t>técnicas</w:t>
      </w:r>
      <w:r w:rsidR="00752021">
        <w:t xml:space="preserve"> de muestro ya que se </w:t>
      </w:r>
      <w:r w:rsidR="003D2BE1">
        <w:t>está</w:t>
      </w:r>
      <w:r w:rsidR="00752021">
        <w:t xml:space="preserve"> usando </w:t>
      </w:r>
      <w:r w:rsidR="00A61CD2">
        <w:t xml:space="preserve">la población </w:t>
      </w:r>
      <w:r w:rsidR="00752021">
        <w:t>complet</w:t>
      </w:r>
      <w:r w:rsidR="00A61CD2">
        <w:t>a</w:t>
      </w:r>
      <w:r w:rsidR="00752021">
        <w:t xml:space="preserve"> </w:t>
      </w:r>
      <w:r w:rsidR="004B27F8">
        <w:t>de la información publicada en relación a los balances generales del sector bancario comercial hondureño.</w:t>
      </w:r>
    </w:p>
    <w:p w14:paraId="3085B1BE" w14:textId="7F733135" w:rsidR="007A01EE" w:rsidRDefault="00A871DB">
      <w:pPr>
        <w:pStyle w:val="Ttulo2"/>
        <w:numPr>
          <w:ilvl w:val="1"/>
          <w:numId w:val="2"/>
        </w:numPr>
        <w:rPr>
          <w:lang w:val="es-HN"/>
        </w:rPr>
      </w:pPr>
      <w:bookmarkStart w:id="100" w:name="_Toc158832942"/>
      <w:r w:rsidRPr="007A01EE">
        <w:rPr>
          <w:lang w:val="es-HN"/>
        </w:rPr>
        <w:t>TÉCNICAS, INSTRUMENTOS Y PROCEDIMIENTOS APLICADOS</w:t>
      </w:r>
      <w:bookmarkEnd w:id="100"/>
    </w:p>
    <w:p w14:paraId="3EE20264" w14:textId="1F5F289E" w:rsidR="00690236" w:rsidRPr="00690236" w:rsidRDefault="00A17D0C" w:rsidP="00690236">
      <w:pPr>
        <w:pStyle w:val="TextoPrincipal"/>
      </w:pPr>
      <w:r>
        <w:t xml:space="preserve">Dado que esta investigación </w:t>
      </w:r>
      <w:r w:rsidR="00E753B0">
        <w:t>se recolectan l</w:t>
      </w:r>
      <w:r w:rsidR="008A48A3">
        <w:t xml:space="preserve">a información </w:t>
      </w:r>
      <w:r w:rsidR="00437700">
        <w:t xml:space="preserve">de la cuenta </w:t>
      </w:r>
      <w:r w:rsidR="00EE0CE9">
        <w:t xml:space="preserve">total </w:t>
      </w:r>
      <w:r w:rsidR="00437700">
        <w:t xml:space="preserve">activo </w:t>
      </w:r>
      <w:r w:rsidR="00EE0CE9">
        <w:t xml:space="preserve">de </w:t>
      </w:r>
      <w:r w:rsidR="00437700">
        <w:t xml:space="preserve">los balances generales </w:t>
      </w:r>
      <w:r w:rsidR="008A48A3">
        <w:t xml:space="preserve">de los bancos comerciales hondureños </w:t>
      </w:r>
      <w:r w:rsidR="00E753B0">
        <w:t xml:space="preserve">a través de una </w:t>
      </w:r>
      <w:r w:rsidR="00FF545A">
        <w:t>base de datos</w:t>
      </w:r>
      <w:r w:rsidR="00E753B0">
        <w:t xml:space="preserve"> </w:t>
      </w:r>
      <w:r w:rsidR="00424977">
        <w:t>cargada</w:t>
      </w:r>
      <w:r w:rsidR="00FF545A">
        <w:t xml:space="preserve"> </w:t>
      </w:r>
      <w:r w:rsidR="00424977">
        <w:t>en el sitio web de</w:t>
      </w:r>
      <w:r w:rsidR="00FF545A">
        <w:t xml:space="preserve"> la CNBS</w:t>
      </w:r>
      <w:r w:rsidR="00E753B0">
        <w:t xml:space="preserve"> no se </w:t>
      </w:r>
      <w:r w:rsidR="00A160FE">
        <w:t>aplicarán</w:t>
      </w:r>
      <w:r w:rsidR="00E753B0">
        <w:t xml:space="preserve"> </w:t>
      </w:r>
      <w:r w:rsidR="00974D0C">
        <w:t>técnicas</w:t>
      </w:r>
      <w:r w:rsidR="00E753B0">
        <w:t xml:space="preserve">, instrumentos y </w:t>
      </w:r>
      <w:r w:rsidR="00974D0C">
        <w:t>procedimientos para obtener la muestra de los datos.</w:t>
      </w:r>
    </w:p>
    <w:p w14:paraId="711578EE" w14:textId="289A570B" w:rsidR="00EE157E" w:rsidRPr="00AC15F4" w:rsidRDefault="00EE157E" w:rsidP="00EE157E">
      <w:pPr>
        <w:pStyle w:val="Ttulo3"/>
        <w:rPr>
          <w:lang w:val="es-HN"/>
        </w:rPr>
      </w:pPr>
      <w:bookmarkStart w:id="101" w:name="_Toc158832943"/>
      <w:r w:rsidRPr="00AC15F4">
        <w:rPr>
          <w:lang w:val="es-HN"/>
        </w:rPr>
        <w:lastRenderedPageBreak/>
        <w:t>3.4.1 TÉCNICA</w:t>
      </w:r>
      <w:bookmarkEnd w:id="101"/>
    </w:p>
    <w:p w14:paraId="0457EA95" w14:textId="08A7769C" w:rsidR="003E49D1" w:rsidRDefault="00A17D0C" w:rsidP="00EA48B2">
      <w:pPr>
        <w:pStyle w:val="TextoPrincipal"/>
      </w:pPr>
      <w:r>
        <w:t xml:space="preserve">Para efectos de la investigación </w:t>
      </w:r>
      <w:r w:rsidR="00461AE5">
        <w:t>los datos</w:t>
      </w:r>
      <w:r w:rsidR="001771AC">
        <w:t xml:space="preserve"> </w:t>
      </w:r>
      <w:r w:rsidR="0062140C">
        <w:t xml:space="preserve">están </w:t>
      </w:r>
      <w:r w:rsidR="00C72233">
        <w:t>cargad</w:t>
      </w:r>
      <w:r w:rsidR="00461AE5">
        <w:t>os</w:t>
      </w:r>
      <w:r w:rsidR="00C72233">
        <w:t xml:space="preserve"> en el sitio web de la </w:t>
      </w:r>
      <w:r w:rsidR="00A06F0C">
        <w:t>CNBS</w:t>
      </w:r>
      <w:r w:rsidR="00EA48B2">
        <w:t xml:space="preserve"> en relación </w:t>
      </w:r>
      <w:r w:rsidR="00437700">
        <w:t xml:space="preserve">a la cuenta </w:t>
      </w:r>
      <w:r w:rsidR="00C72233">
        <w:t xml:space="preserve">total </w:t>
      </w:r>
      <w:r w:rsidR="00437700">
        <w:t xml:space="preserve">activo los balances generales </w:t>
      </w:r>
      <w:r w:rsidR="00EA48B2">
        <w:t>de los bancos comerciales de Honduras,</w:t>
      </w:r>
      <w:r w:rsidR="001771AC">
        <w:t xml:space="preserve"> por lo </w:t>
      </w:r>
      <w:r w:rsidR="006356B7">
        <w:t>tanto,</w:t>
      </w:r>
      <w:r w:rsidR="001771AC">
        <w:t xml:space="preserve"> no se </w:t>
      </w:r>
      <w:r w:rsidR="006356B7">
        <w:t>aplicará</w:t>
      </w:r>
      <w:r w:rsidR="001771AC">
        <w:t xml:space="preserve"> una técnica para selección de la muestra.</w:t>
      </w:r>
    </w:p>
    <w:p w14:paraId="6185F9DD" w14:textId="4E7B860A" w:rsidR="00EE157E" w:rsidRPr="00771EC8" w:rsidRDefault="00EE157E" w:rsidP="00EE157E">
      <w:pPr>
        <w:pStyle w:val="Ttulo3"/>
        <w:rPr>
          <w:lang w:val="es-HN"/>
        </w:rPr>
      </w:pPr>
      <w:bookmarkStart w:id="102" w:name="_Toc158832944"/>
      <w:r w:rsidRPr="00771EC8">
        <w:rPr>
          <w:lang w:val="es-HN"/>
        </w:rPr>
        <w:t>3.4.2 INSTRUMENTO</w:t>
      </w:r>
      <w:bookmarkEnd w:id="102"/>
    </w:p>
    <w:p w14:paraId="52FBE07E" w14:textId="1204A66A" w:rsidR="00A06F0C" w:rsidRPr="00690236" w:rsidRDefault="00A06F0C" w:rsidP="00A06F0C">
      <w:pPr>
        <w:pStyle w:val="TextoPrincipal"/>
      </w:pPr>
      <w:r>
        <w:t xml:space="preserve">Para efectos de la investigación los datos son extraídos a través </w:t>
      </w:r>
      <w:r w:rsidR="00664917">
        <w:t>en el sitio web (</w:t>
      </w:r>
      <w:r w:rsidR="00664917" w:rsidRPr="00D51D2A">
        <w:t>https://datos.cnbs.gob.hn/api/3/action/datastore_search</w:t>
      </w:r>
      <w:r w:rsidR="00664917">
        <w:t>) de la CNBS,</w:t>
      </w:r>
      <w:r w:rsidR="00170679">
        <w:t xml:space="preserve"> por lo </w:t>
      </w:r>
      <w:r w:rsidR="00A345D2">
        <w:t>tanto,</w:t>
      </w:r>
      <w:r w:rsidR="00170679">
        <w:t xml:space="preserve"> no se hará uso de un instrumento para </w:t>
      </w:r>
      <w:r w:rsidR="00EF2065">
        <w:t xml:space="preserve">recolección </w:t>
      </w:r>
      <w:r w:rsidR="00CC39E4">
        <w:t>datos para obtener una</w:t>
      </w:r>
      <w:r w:rsidR="00EF2065">
        <w:t xml:space="preserve"> muestra.</w:t>
      </w:r>
    </w:p>
    <w:p w14:paraId="127CF510" w14:textId="2F236FA9" w:rsidR="00EE157E" w:rsidRPr="00F17A2A" w:rsidRDefault="00EE157E" w:rsidP="00EE157E">
      <w:pPr>
        <w:pStyle w:val="Ttulo3"/>
        <w:rPr>
          <w:lang w:val="es-HN"/>
        </w:rPr>
      </w:pPr>
      <w:bookmarkStart w:id="103" w:name="_Toc158832945"/>
      <w:r w:rsidRPr="00F17A2A">
        <w:rPr>
          <w:lang w:val="es-HN"/>
        </w:rPr>
        <w:t>3.4.3 PROCEDIMIENTOS</w:t>
      </w:r>
      <w:bookmarkEnd w:id="103"/>
    </w:p>
    <w:p w14:paraId="0CF2D169" w14:textId="0BC18A23" w:rsidR="00E14770" w:rsidRDefault="00EF2065" w:rsidP="00995601">
      <w:pPr>
        <w:pStyle w:val="TextoPrincipal"/>
      </w:pPr>
      <w:r>
        <w:t xml:space="preserve">Dado que se selecciona toda la </w:t>
      </w:r>
      <w:r w:rsidR="006356B7">
        <w:t>información</w:t>
      </w:r>
      <w:r>
        <w:t xml:space="preserve"> publicada </w:t>
      </w:r>
      <w:r w:rsidR="00C26D50">
        <w:t>de la</w:t>
      </w:r>
      <w:r w:rsidR="00437700">
        <w:t xml:space="preserve"> cuenta </w:t>
      </w:r>
      <w:r w:rsidR="00C72233">
        <w:t xml:space="preserve">total </w:t>
      </w:r>
      <w:r w:rsidR="00437700">
        <w:t xml:space="preserve">activo </w:t>
      </w:r>
      <w:r w:rsidR="00C72233">
        <w:t xml:space="preserve">de </w:t>
      </w:r>
      <w:r w:rsidR="00437700">
        <w:t xml:space="preserve">los balances generales </w:t>
      </w:r>
      <w:r w:rsidR="00C27E7D">
        <w:t xml:space="preserve">de los bancos comerciales de </w:t>
      </w:r>
      <w:r w:rsidR="000F483F">
        <w:t>Honduras</w:t>
      </w:r>
      <w:r w:rsidR="00A16851">
        <w:t xml:space="preserve">, </w:t>
      </w:r>
      <w:r w:rsidR="000F483F">
        <w:t>no</w:t>
      </w:r>
      <w:r w:rsidR="006356B7">
        <w:t xml:space="preserve"> se aplican procedimiento para</w:t>
      </w:r>
      <w:r w:rsidR="008F01E9">
        <w:t xml:space="preserve"> recolección de una muestra</w:t>
      </w:r>
      <w:r w:rsidR="00D51D2A">
        <w:t>.</w:t>
      </w:r>
    </w:p>
    <w:p w14:paraId="67E137FA" w14:textId="3BDE5078" w:rsidR="007A01EE" w:rsidRPr="007A01EE" w:rsidRDefault="00A871DB">
      <w:pPr>
        <w:pStyle w:val="Ttulo2"/>
        <w:numPr>
          <w:ilvl w:val="1"/>
          <w:numId w:val="2"/>
        </w:numPr>
        <w:rPr>
          <w:lang w:val="es-HN"/>
        </w:rPr>
      </w:pPr>
      <w:bookmarkStart w:id="104" w:name="_Toc158832946"/>
      <w:r>
        <w:rPr>
          <w:lang w:val="es-HN"/>
        </w:rPr>
        <w:t>FUENTES DE INFORMACIÓN</w:t>
      </w:r>
      <w:bookmarkEnd w:id="104"/>
    </w:p>
    <w:p w14:paraId="3F857545" w14:textId="364BF918" w:rsidR="001B7441" w:rsidRDefault="001B7441" w:rsidP="001B7441">
      <w:pPr>
        <w:pStyle w:val="TextoPrincipal"/>
      </w:pPr>
      <w:r>
        <w:t>“La calidad y confiabilidad de los resultados de investigación dependen en gran medida de la selección adecuada de fuentes de información. Utilizar fuentes confiables y actualizadas es fundamental para respaldar las afirmaciones, argumentos y conclusiones de un estudio. Las fuentes de información adecuadas proporcionan rigor académico, validez y respaldo empírico a la investigación, lo que fortalece su credibilidad y contribuye al avance del conocimiento científico”.</w:t>
      </w:r>
      <w:r w:rsidR="00C927FC">
        <w:t xml:space="preserve"> </w:t>
      </w:r>
      <w:sdt>
        <w:sdtPr>
          <w:id w:val="-1963339276"/>
          <w:citation/>
        </w:sdtPr>
        <w:sdtContent>
          <w:r w:rsidR="00C927FC">
            <w:fldChar w:fldCharType="begin"/>
          </w:r>
          <w:r w:rsidR="00C927FC" w:rsidRPr="009C4F92">
            <w:instrText xml:space="preserve"> CITATION Fin14 \l 1033 </w:instrText>
          </w:r>
          <w:r w:rsidR="00C927FC">
            <w:fldChar w:fldCharType="separate"/>
          </w:r>
          <w:r w:rsidR="000355AB" w:rsidRPr="000355AB">
            <w:rPr>
              <w:noProof/>
            </w:rPr>
            <w:t>(Fink, 2014)</w:t>
          </w:r>
          <w:r w:rsidR="00C927FC">
            <w:fldChar w:fldCharType="end"/>
          </w:r>
        </w:sdtContent>
      </w:sdt>
    </w:p>
    <w:p w14:paraId="2938D77D" w14:textId="6BDBF58D" w:rsidR="001B7441" w:rsidRDefault="001B7441" w:rsidP="001B7441">
      <w:pPr>
        <w:pStyle w:val="TextoPrincipal"/>
      </w:pPr>
      <w:r>
        <w:t xml:space="preserve">Para esta investigación </w:t>
      </w:r>
      <w:r w:rsidR="001208B9">
        <w:t xml:space="preserve">se presentan las </w:t>
      </w:r>
      <w:r w:rsidR="002649C2">
        <w:t>siguientes fuentes</w:t>
      </w:r>
      <w:r w:rsidR="001208B9">
        <w:t xml:space="preserve"> de </w:t>
      </w:r>
      <w:r w:rsidR="002649C2">
        <w:t>información</w:t>
      </w:r>
      <w:r w:rsidR="001208B9">
        <w:t>:</w:t>
      </w:r>
    </w:p>
    <w:p w14:paraId="21DB9750" w14:textId="65AB4315" w:rsidR="007A01EE" w:rsidRPr="00A871DB" w:rsidRDefault="00A871DB">
      <w:pPr>
        <w:pStyle w:val="Ttulo2"/>
        <w:numPr>
          <w:ilvl w:val="2"/>
          <w:numId w:val="2"/>
        </w:numPr>
        <w:ind w:left="1296"/>
        <w:rPr>
          <w:b w:val="0"/>
          <w:bCs w:val="0"/>
          <w:lang w:val="es-HN"/>
        </w:rPr>
      </w:pPr>
      <w:bookmarkStart w:id="105" w:name="_Toc158832947"/>
      <w:r w:rsidRPr="00A871DB">
        <w:rPr>
          <w:b w:val="0"/>
          <w:bCs w:val="0"/>
          <w:lang w:val="es-HN"/>
        </w:rPr>
        <w:t>FUENTES PRIMARIAS</w:t>
      </w:r>
      <w:bookmarkEnd w:id="105"/>
    </w:p>
    <w:p w14:paraId="6FBD8961" w14:textId="05D810C8" w:rsidR="00E92744" w:rsidRDefault="00E92744" w:rsidP="005A51DF">
      <w:pPr>
        <w:pStyle w:val="TextoPrincipal"/>
        <w:ind w:left="360" w:firstLine="0"/>
      </w:pPr>
      <w:r>
        <w:t xml:space="preserve">Para efectos de esta investigación no existen fuentes primarias dado que los datos provienen </w:t>
      </w:r>
      <w:r w:rsidR="006A6F36">
        <w:t xml:space="preserve">de </w:t>
      </w:r>
      <w:r w:rsidR="002649C2">
        <w:t>un ente</w:t>
      </w:r>
      <w:r w:rsidR="000A1F58">
        <w:t xml:space="preserve"> </w:t>
      </w:r>
      <w:r w:rsidR="00C40296">
        <w:t>públic</w:t>
      </w:r>
      <w:r w:rsidR="002649C2">
        <w:t>o</w:t>
      </w:r>
      <w:r w:rsidR="000A1F58">
        <w:t>.</w:t>
      </w:r>
      <w:r>
        <w:t xml:space="preserve"> </w:t>
      </w:r>
    </w:p>
    <w:p w14:paraId="47C29209" w14:textId="098988DA" w:rsidR="007A01EE" w:rsidRPr="00A871DB" w:rsidRDefault="00A871DB">
      <w:pPr>
        <w:pStyle w:val="Ttulo2"/>
        <w:numPr>
          <w:ilvl w:val="2"/>
          <w:numId w:val="2"/>
        </w:numPr>
        <w:ind w:left="1296"/>
        <w:rPr>
          <w:b w:val="0"/>
          <w:bCs w:val="0"/>
          <w:lang w:val="es-HN"/>
        </w:rPr>
      </w:pPr>
      <w:bookmarkStart w:id="106" w:name="_Toc158832948"/>
      <w:r w:rsidRPr="00A871DB">
        <w:rPr>
          <w:b w:val="0"/>
          <w:bCs w:val="0"/>
          <w:lang w:val="es-HN"/>
        </w:rPr>
        <w:t>FUENTES SECUNDARIAS</w:t>
      </w:r>
      <w:bookmarkEnd w:id="106"/>
    </w:p>
    <w:p w14:paraId="58144960" w14:textId="69582924" w:rsidR="001D1C17" w:rsidRDefault="00E92744" w:rsidP="005F20A1">
      <w:pPr>
        <w:pStyle w:val="TextoPrincipal"/>
      </w:pPr>
      <w:r>
        <w:t xml:space="preserve">Las </w:t>
      </w:r>
      <w:r w:rsidR="005A51DF">
        <w:t>fuentes secundarias</w:t>
      </w:r>
      <w:r>
        <w:t xml:space="preserve"> para esta investigación provienen una base de datos publicada por la Comisión Nacional de Banca y Seguros</w:t>
      </w:r>
      <w:r w:rsidR="005B50FD">
        <w:t xml:space="preserve"> en relación a los balances generales de los bancos comerciales de Honduras.</w:t>
      </w:r>
      <w:r w:rsidR="005F20A1">
        <w:br w:type="page"/>
      </w:r>
    </w:p>
    <w:p w14:paraId="3F3DD286" w14:textId="1160F923" w:rsidR="00F560FD" w:rsidRDefault="00F560FD" w:rsidP="00A94B2A">
      <w:pPr>
        <w:pStyle w:val="Ttulo1"/>
        <w:spacing w:line="360" w:lineRule="auto"/>
      </w:pPr>
      <w:bookmarkStart w:id="107" w:name="_Toc474331196"/>
      <w:bookmarkStart w:id="108" w:name="_Toc474331397"/>
      <w:bookmarkStart w:id="109" w:name="_Toc158832949"/>
      <w:r>
        <w:lastRenderedPageBreak/>
        <w:t>CAPÍTULO IV. RESULTADOS Y ANÁLISIS</w:t>
      </w:r>
      <w:bookmarkEnd w:id="107"/>
      <w:bookmarkEnd w:id="108"/>
      <w:bookmarkEnd w:id="109"/>
    </w:p>
    <w:p w14:paraId="02EF9C41" w14:textId="1385F638" w:rsidR="001A2EA3" w:rsidRPr="001A2EA3" w:rsidRDefault="00A871DB">
      <w:pPr>
        <w:pStyle w:val="Ttulo2"/>
        <w:numPr>
          <w:ilvl w:val="1"/>
          <w:numId w:val="11"/>
        </w:numPr>
        <w:rPr>
          <w:lang w:val="es-HN"/>
        </w:rPr>
      </w:pPr>
      <w:bookmarkStart w:id="110" w:name="_Toc130288102"/>
      <w:bookmarkStart w:id="111" w:name="_Toc132615468"/>
      <w:bookmarkStart w:id="112" w:name="_Toc153233152"/>
      <w:bookmarkStart w:id="113" w:name="_Toc158832950"/>
      <w:bookmarkEnd w:id="110"/>
      <w:bookmarkEnd w:id="111"/>
      <w:bookmarkEnd w:id="112"/>
      <w:r w:rsidRPr="001A2EA3">
        <w:rPr>
          <w:lang w:val="es-HN"/>
        </w:rPr>
        <w:t>INFORME DE PROCESO DE RECOLECCIÓN DE DATOS</w:t>
      </w:r>
      <w:bookmarkEnd w:id="113"/>
    </w:p>
    <w:p w14:paraId="6C94BF08" w14:textId="14901C4B" w:rsidR="008B5294" w:rsidRDefault="0007435A" w:rsidP="00DE2B83">
      <w:pPr>
        <w:pStyle w:val="TextoPrincipal"/>
      </w:pPr>
      <w:r>
        <w:t xml:space="preserve">Para efectos de la investigación </w:t>
      </w:r>
      <w:r w:rsidR="00DE2B83">
        <w:t xml:space="preserve">no existe un proceso de recolección de datos, dado que los mismos </w:t>
      </w:r>
      <w:r w:rsidR="00E261A5">
        <w:t xml:space="preserve">se </w:t>
      </w:r>
      <w:r w:rsidR="00C01E88">
        <w:t>extraen</w:t>
      </w:r>
      <w:r w:rsidR="00E261A5">
        <w:t xml:space="preserve"> </w:t>
      </w:r>
      <w:r w:rsidR="00C01E88">
        <w:t>del</w:t>
      </w:r>
      <w:r w:rsidR="00DE2B83">
        <w:t xml:space="preserve"> sitio web de la CNBS, </w:t>
      </w:r>
      <w:r w:rsidR="008340FC">
        <w:t>el enlace donde se ubica la información se muestra a continuación:</w:t>
      </w:r>
    </w:p>
    <w:p w14:paraId="06E464E3" w14:textId="5F1C13A1" w:rsidR="00124849" w:rsidRDefault="00281965" w:rsidP="009A7A2F">
      <w:pPr>
        <w:pStyle w:val="TextoPrincipal"/>
      </w:pPr>
      <w:r w:rsidRPr="00281965">
        <w:t>https://datos.cnbs.gob.hn/</w:t>
      </w:r>
      <w:r>
        <w:t xml:space="preserve"> </w:t>
      </w:r>
    </w:p>
    <w:p w14:paraId="05E1BE30" w14:textId="2429FD01" w:rsidR="0015512A" w:rsidRDefault="00D434CC" w:rsidP="002A6AAB">
      <w:pPr>
        <w:pStyle w:val="TextoPrincipal"/>
      </w:pPr>
      <w:r>
        <w:t xml:space="preserve">Desde el portal </w:t>
      </w:r>
      <w:r w:rsidR="00413F69">
        <w:t xml:space="preserve">se debe seleccionar </w:t>
      </w:r>
      <w:r w:rsidR="002208DC">
        <w:t xml:space="preserve">la opción “Sistema Financiero”, luego se selecciona “Estados Financieros”, </w:t>
      </w:r>
      <w:r w:rsidR="004C1AD4">
        <w:t xml:space="preserve">seguidamente se selecciona “Balance General” </w:t>
      </w:r>
      <w:r w:rsidR="003904AC">
        <w:t xml:space="preserve">y por </w:t>
      </w:r>
      <w:r w:rsidR="00FA6199">
        <w:t>último</w:t>
      </w:r>
      <w:r w:rsidR="003904AC">
        <w:t xml:space="preserve"> se debe seleccionar la opción de “Descargar”</w:t>
      </w:r>
      <w:r w:rsidR="002A6AAB">
        <w:t>.</w:t>
      </w:r>
    </w:p>
    <w:p w14:paraId="6A93CC9C" w14:textId="12BA4BFF" w:rsidR="00F60767" w:rsidRPr="00F60767" w:rsidRDefault="00F60767" w:rsidP="00F60767">
      <w:pPr>
        <w:pStyle w:val="Ttulo3"/>
        <w:rPr>
          <w:lang w:val="es-HN"/>
        </w:rPr>
      </w:pPr>
      <w:bookmarkStart w:id="114" w:name="_Toc158832951"/>
      <w:r w:rsidRPr="00F3187A">
        <w:rPr>
          <w:lang w:val="es-HN"/>
        </w:rPr>
        <w:t>4.1.1 DESCRIPCI</w:t>
      </w:r>
      <w:r w:rsidR="00E756D4" w:rsidRPr="00F3187A">
        <w:rPr>
          <w:lang w:val="es-HN"/>
        </w:rPr>
        <w:t>Ó</w:t>
      </w:r>
      <w:r w:rsidRPr="00F3187A">
        <w:rPr>
          <w:lang w:val="es-HN"/>
        </w:rPr>
        <w:t>N DE LOS DATOS</w:t>
      </w:r>
      <w:bookmarkEnd w:id="114"/>
    </w:p>
    <w:p w14:paraId="484729E8" w14:textId="753099EF" w:rsidR="002A6AAB" w:rsidRDefault="00D6076D" w:rsidP="002A6AAB">
      <w:pPr>
        <w:pStyle w:val="TextoPrincipal"/>
      </w:pPr>
      <w:r>
        <w:t>La información sobre los balances generales publicada por parte de la CNBS se compone de 7 campos</w:t>
      </w:r>
      <w:r w:rsidR="002A6AAB">
        <w:t xml:space="preserve"> a continuación se muestra una vista previa del conjunto de los datos.</w:t>
      </w:r>
    </w:p>
    <w:p w14:paraId="4555C8DE" w14:textId="116163CA" w:rsidR="002A6AAB" w:rsidRDefault="00B95A4F" w:rsidP="002A6AAB">
      <w:pPr>
        <w:pStyle w:val="TextoPrincipal"/>
        <w:keepNext/>
        <w:ind w:firstLine="0"/>
        <w:jc w:val="center"/>
      </w:pPr>
      <w:r>
        <w:rPr>
          <w:noProof/>
        </w:rPr>
        <w:drawing>
          <wp:inline distT="0" distB="0" distL="0" distR="0" wp14:anchorId="603DFBB2" wp14:editId="148545DC">
            <wp:extent cx="5407974" cy="4002247"/>
            <wp:effectExtent l="19050" t="19050" r="21590" b="17780"/>
            <wp:docPr id="201673152"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673152" name=""/>
                    <pic:cNvPicPr/>
                  </pic:nvPicPr>
                  <pic:blipFill>
                    <a:blip r:embed="rId20"/>
                    <a:stretch>
                      <a:fillRect/>
                    </a:stretch>
                  </pic:blipFill>
                  <pic:spPr>
                    <a:xfrm>
                      <a:off x="0" y="0"/>
                      <a:ext cx="5410551" cy="4004154"/>
                    </a:xfrm>
                    <a:prstGeom prst="rect">
                      <a:avLst/>
                    </a:prstGeom>
                    <a:ln>
                      <a:solidFill>
                        <a:schemeClr val="tx1"/>
                      </a:solidFill>
                    </a:ln>
                  </pic:spPr>
                </pic:pic>
              </a:graphicData>
            </a:graphic>
          </wp:inline>
        </w:drawing>
      </w:r>
    </w:p>
    <w:p w14:paraId="4E3595EE" w14:textId="5891B94B" w:rsidR="00D6076D" w:rsidRPr="002A6AAB" w:rsidRDefault="002A6AAB" w:rsidP="002A6AAB">
      <w:pPr>
        <w:pStyle w:val="Figuras"/>
        <w:rPr>
          <w:lang w:val="es-HN"/>
        </w:rPr>
      </w:pPr>
      <w:bookmarkStart w:id="115" w:name="_Toc158142100"/>
      <w:r w:rsidRPr="002A6AAB">
        <w:rPr>
          <w:lang w:val="es-HN"/>
        </w:rPr>
        <w:t xml:space="preserve">Figura </w:t>
      </w:r>
      <w:r w:rsidRPr="002A6AAB">
        <w:rPr>
          <w:lang w:val="es-HN"/>
        </w:rPr>
        <w:fldChar w:fldCharType="begin"/>
      </w:r>
      <w:r w:rsidRPr="002A6AAB">
        <w:rPr>
          <w:lang w:val="es-HN"/>
        </w:rPr>
        <w:instrText xml:space="preserve"> SEQ Figura \* ARABIC </w:instrText>
      </w:r>
      <w:r w:rsidRPr="002A6AAB">
        <w:rPr>
          <w:lang w:val="es-HN"/>
        </w:rPr>
        <w:fldChar w:fldCharType="separate"/>
      </w:r>
      <w:r w:rsidR="000F2D33">
        <w:rPr>
          <w:noProof/>
          <w:lang w:val="es-HN"/>
        </w:rPr>
        <w:t>5</w:t>
      </w:r>
      <w:r w:rsidRPr="002A6AAB">
        <w:rPr>
          <w:lang w:val="es-HN"/>
        </w:rPr>
        <w:fldChar w:fldCharType="end"/>
      </w:r>
      <w:r w:rsidRPr="002A6AAB">
        <w:rPr>
          <w:lang w:val="es-HN"/>
        </w:rPr>
        <w:t xml:space="preserve">. </w:t>
      </w:r>
      <w:r w:rsidR="00352A05" w:rsidRPr="002A6AAB">
        <w:rPr>
          <w:lang w:val="es-HN"/>
        </w:rPr>
        <w:t xml:space="preserve">Reporte </w:t>
      </w:r>
      <w:r w:rsidR="000A11FB">
        <w:rPr>
          <w:lang w:val="es-HN"/>
        </w:rPr>
        <w:t>publicado por la</w:t>
      </w:r>
      <w:r w:rsidRPr="002A6AAB">
        <w:rPr>
          <w:lang w:val="es-HN"/>
        </w:rPr>
        <w:t xml:space="preserve"> CNBS sobre los BG del sistema financiero</w:t>
      </w:r>
      <w:bookmarkEnd w:id="115"/>
    </w:p>
    <w:p w14:paraId="6ED5256E" w14:textId="29D9E840" w:rsidR="00B95A4F" w:rsidRPr="00F3187A" w:rsidRDefault="00B95A4F">
      <w:pPr>
        <w:pStyle w:val="Ttulo4"/>
        <w:numPr>
          <w:ilvl w:val="3"/>
          <w:numId w:val="11"/>
        </w:numPr>
        <w:rPr>
          <w:bCs w:val="0"/>
          <w:lang w:val="es-HN"/>
        </w:rPr>
      </w:pPr>
      <w:bookmarkStart w:id="116" w:name="_Toc158832952"/>
      <w:r w:rsidRPr="00F3187A">
        <w:rPr>
          <w:bCs w:val="0"/>
          <w:lang w:val="es-HN"/>
        </w:rPr>
        <w:lastRenderedPageBreak/>
        <w:t>RESUMEN ESTADISTICOS SOBRE CUENTA TOTAL</w:t>
      </w:r>
      <w:bookmarkEnd w:id="116"/>
    </w:p>
    <w:p w14:paraId="1C837D21" w14:textId="20193A6E" w:rsidR="00226CC4" w:rsidRPr="00226CC4" w:rsidRDefault="00226CC4" w:rsidP="00226CC4">
      <w:pPr>
        <w:pStyle w:val="TextoPrincipal"/>
      </w:pPr>
      <w:r>
        <w:t xml:space="preserve">A </w:t>
      </w:r>
      <w:r w:rsidR="0083112A">
        <w:t>continuación,</w:t>
      </w:r>
      <w:r>
        <w:t xml:space="preserve"> se muestra un resumen que contiene el promedio y mediana como medidas de tendencia central para poder tener una mejor comprensión sobre el valor de la cuenta total activo durante los años del 2017 a 2022 para cada uno de los 15 bancos comerciales de Honduras.</w:t>
      </w:r>
    </w:p>
    <w:p w14:paraId="739D42F0" w14:textId="534A4E23" w:rsidR="00226CC4" w:rsidRPr="00226CC4" w:rsidRDefault="00226CC4" w:rsidP="00226CC4">
      <w:pPr>
        <w:pStyle w:val="Figuras"/>
        <w:rPr>
          <w:lang w:val="es-HN"/>
        </w:rPr>
      </w:pPr>
      <w:bookmarkStart w:id="117" w:name="_Toc158833017"/>
      <w:r w:rsidRPr="00226CC4">
        <w:rPr>
          <w:lang w:val="es-HN"/>
        </w:rPr>
        <w:t xml:space="preserve">Tabla </w:t>
      </w:r>
      <w:r w:rsidRPr="00226CC4">
        <w:rPr>
          <w:lang w:val="es-HN"/>
        </w:rPr>
        <w:fldChar w:fldCharType="begin"/>
      </w:r>
      <w:r w:rsidRPr="00226CC4">
        <w:rPr>
          <w:lang w:val="es-HN"/>
        </w:rPr>
        <w:instrText xml:space="preserve"> SEQ Tabla \* ARABIC </w:instrText>
      </w:r>
      <w:r w:rsidRPr="00226CC4">
        <w:rPr>
          <w:lang w:val="es-HN"/>
        </w:rPr>
        <w:fldChar w:fldCharType="separate"/>
      </w:r>
      <w:r w:rsidR="000F2D33">
        <w:rPr>
          <w:noProof/>
          <w:lang w:val="es-HN"/>
        </w:rPr>
        <w:t>3</w:t>
      </w:r>
      <w:r w:rsidRPr="00226CC4">
        <w:rPr>
          <w:lang w:val="es-HN"/>
        </w:rPr>
        <w:fldChar w:fldCharType="end"/>
      </w:r>
      <w:r w:rsidRPr="00226CC4">
        <w:rPr>
          <w:lang w:val="es-HN"/>
        </w:rPr>
        <w:t xml:space="preserve">. Resumen </w:t>
      </w:r>
      <w:r w:rsidR="00F3187A" w:rsidRPr="00226CC4">
        <w:rPr>
          <w:lang w:val="es-HN"/>
        </w:rPr>
        <w:t>estadístico</w:t>
      </w:r>
      <w:r w:rsidRPr="00226CC4">
        <w:rPr>
          <w:lang w:val="es-HN"/>
        </w:rPr>
        <w:t xml:space="preserve"> sobre la </w:t>
      </w:r>
      <w:r>
        <w:rPr>
          <w:lang w:val="es-HN"/>
        </w:rPr>
        <w:t>c</w:t>
      </w:r>
      <w:r w:rsidRPr="00226CC4">
        <w:rPr>
          <w:lang w:val="es-HN"/>
        </w:rPr>
        <w:t>uenta Total Activo</w:t>
      </w:r>
      <w:bookmarkEnd w:id="117"/>
    </w:p>
    <w:tbl>
      <w:tblPr>
        <w:tblW w:w="1018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1240"/>
        <w:gridCol w:w="1240"/>
        <w:gridCol w:w="1240"/>
        <w:gridCol w:w="1300"/>
        <w:gridCol w:w="1300"/>
        <w:gridCol w:w="1260"/>
        <w:gridCol w:w="1300"/>
        <w:gridCol w:w="1300"/>
      </w:tblGrid>
      <w:tr w:rsidR="00B95A4F" w:rsidRPr="00B95A4F" w14:paraId="06EC05F8" w14:textId="77777777" w:rsidTr="00C07EEF">
        <w:trPr>
          <w:trHeight w:val="720"/>
        </w:trPr>
        <w:tc>
          <w:tcPr>
            <w:tcW w:w="1240" w:type="dxa"/>
            <w:shd w:val="clear" w:color="auto" w:fill="auto"/>
            <w:vAlign w:val="center"/>
            <w:hideMark/>
          </w:tcPr>
          <w:p w14:paraId="4967031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Banco </w:t>
            </w:r>
          </w:p>
        </w:tc>
        <w:tc>
          <w:tcPr>
            <w:tcW w:w="1240" w:type="dxa"/>
            <w:shd w:val="clear" w:color="auto" w:fill="auto"/>
            <w:vAlign w:val="center"/>
            <w:hideMark/>
          </w:tcPr>
          <w:p w14:paraId="0FEF5A9C"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Medidas de Tendencia Central </w:t>
            </w:r>
          </w:p>
        </w:tc>
        <w:tc>
          <w:tcPr>
            <w:tcW w:w="1240" w:type="dxa"/>
            <w:shd w:val="clear" w:color="auto" w:fill="auto"/>
            <w:vAlign w:val="center"/>
            <w:hideMark/>
          </w:tcPr>
          <w:p w14:paraId="6C73DBC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2017</w:t>
            </w:r>
          </w:p>
        </w:tc>
        <w:tc>
          <w:tcPr>
            <w:tcW w:w="1300" w:type="dxa"/>
            <w:shd w:val="clear" w:color="auto" w:fill="auto"/>
            <w:vAlign w:val="center"/>
            <w:hideMark/>
          </w:tcPr>
          <w:p w14:paraId="33C42C1A"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2018</w:t>
            </w:r>
          </w:p>
        </w:tc>
        <w:tc>
          <w:tcPr>
            <w:tcW w:w="1300" w:type="dxa"/>
            <w:shd w:val="clear" w:color="auto" w:fill="auto"/>
            <w:vAlign w:val="center"/>
            <w:hideMark/>
          </w:tcPr>
          <w:p w14:paraId="07DCB931"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2019</w:t>
            </w:r>
          </w:p>
        </w:tc>
        <w:tc>
          <w:tcPr>
            <w:tcW w:w="1260" w:type="dxa"/>
            <w:shd w:val="clear" w:color="auto" w:fill="auto"/>
            <w:vAlign w:val="center"/>
            <w:hideMark/>
          </w:tcPr>
          <w:p w14:paraId="39B934D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2020</w:t>
            </w:r>
          </w:p>
        </w:tc>
        <w:tc>
          <w:tcPr>
            <w:tcW w:w="1300" w:type="dxa"/>
            <w:shd w:val="clear" w:color="auto" w:fill="auto"/>
            <w:vAlign w:val="center"/>
            <w:hideMark/>
          </w:tcPr>
          <w:p w14:paraId="112BE941"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2021</w:t>
            </w:r>
          </w:p>
        </w:tc>
        <w:tc>
          <w:tcPr>
            <w:tcW w:w="1300" w:type="dxa"/>
            <w:shd w:val="clear" w:color="auto" w:fill="auto"/>
            <w:vAlign w:val="center"/>
            <w:hideMark/>
          </w:tcPr>
          <w:p w14:paraId="5CA02659"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2022</w:t>
            </w:r>
          </w:p>
        </w:tc>
      </w:tr>
      <w:tr w:rsidR="00B95A4F" w:rsidRPr="00B95A4F" w14:paraId="06B90B7F" w14:textId="77777777" w:rsidTr="00C07EEF">
        <w:trPr>
          <w:trHeight w:val="300"/>
        </w:trPr>
        <w:tc>
          <w:tcPr>
            <w:tcW w:w="1240" w:type="dxa"/>
            <w:vMerge w:val="restart"/>
            <w:shd w:val="clear" w:color="auto" w:fill="auto"/>
            <w:vAlign w:val="center"/>
            <w:hideMark/>
          </w:tcPr>
          <w:p w14:paraId="27ADA235" w14:textId="20E013F1"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w:t>
            </w:r>
            <w:r w:rsidR="00122D97">
              <w:rPr>
                <w:rFonts w:ascii="Times New Roman" w:eastAsia="Times New Roman" w:hAnsi="Times New Roman" w:cs="Times New Roman"/>
                <w:color w:val="000000"/>
                <w:sz w:val="16"/>
                <w:szCs w:val="16"/>
                <w:lang w:val="es-HN" w:eastAsia="es-HN"/>
              </w:rPr>
              <w:t xml:space="preserve">Banco </w:t>
            </w:r>
            <w:r w:rsidRPr="00B95A4F">
              <w:rPr>
                <w:rFonts w:ascii="Times New Roman" w:eastAsia="Times New Roman" w:hAnsi="Times New Roman" w:cs="Times New Roman"/>
                <w:color w:val="000000"/>
                <w:sz w:val="16"/>
                <w:szCs w:val="16"/>
                <w:lang w:val="es-HN" w:eastAsia="es-HN"/>
              </w:rPr>
              <w:t xml:space="preserve">Ficohsa </w:t>
            </w:r>
          </w:p>
        </w:tc>
        <w:tc>
          <w:tcPr>
            <w:tcW w:w="1240" w:type="dxa"/>
            <w:shd w:val="clear" w:color="auto" w:fill="auto"/>
            <w:vAlign w:val="center"/>
            <w:hideMark/>
          </w:tcPr>
          <w:p w14:paraId="4B349E0D"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3CA0278C"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90,330.8 MM </w:t>
            </w:r>
          </w:p>
        </w:tc>
        <w:tc>
          <w:tcPr>
            <w:tcW w:w="1300" w:type="dxa"/>
            <w:shd w:val="clear" w:color="auto" w:fill="auto"/>
            <w:vAlign w:val="center"/>
            <w:hideMark/>
          </w:tcPr>
          <w:p w14:paraId="671A02FE"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102,559.9 MM </w:t>
            </w:r>
          </w:p>
        </w:tc>
        <w:tc>
          <w:tcPr>
            <w:tcW w:w="1300" w:type="dxa"/>
            <w:shd w:val="clear" w:color="auto" w:fill="auto"/>
            <w:vAlign w:val="center"/>
            <w:hideMark/>
          </w:tcPr>
          <w:p w14:paraId="6BF1C20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116,875.9 MM </w:t>
            </w:r>
          </w:p>
        </w:tc>
        <w:tc>
          <w:tcPr>
            <w:tcW w:w="1260" w:type="dxa"/>
            <w:shd w:val="clear" w:color="auto" w:fill="auto"/>
            <w:vAlign w:val="center"/>
            <w:hideMark/>
          </w:tcPr>
          <w:p w14:paraId="34ACAA9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131,337.2 MM </w:t>
            </w:r>
          </w:p>
        </w:tc>
        <w:tc>
          <w:tcPr>
            <w:tcW w:w="1300" w:type="dxa"/>
            <w:shd w:val="clear" w:color="auto" w:fill="auto"/>
            <w:vAlign w:val="center"/>
            <w:hideMark/>
          </w:tcPr>
          <w:p w14:paraId="5F19DB17"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145,157.8 MM </w:t>
            </w:r>
          </w:p>
        </w:tc>
        <w:tc>
          <w:tcPr>
            <w:tcW w:w="1300" w:type="dxa"/>
            <w:shd w:val="clear" w:color="auto" w:fill="auto"/>
            <w:vAlign w:val="center"/>
            <w:hideMark/>
          </w:tcPr>
          <w:p w14:paraId="7DF6F8F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156,320.8 MM </w:t>
            </w:r>
          </w:p>
        </w:tc>
      </w:tr>
      <w:tr w:rsidR="00B95A4F" w:rsidRPr="00B95A4F" w14:paraId="1FA19595" w14:textId="77777777" w:rsidTr="00C07EEF">
        <w:trPr>
          <w:trHeight w:val="300"/>
        </w:trPr>
        <w:tc>
          <w:tcPr>
            <w:tcW w:w="1240" w:type="dxa"/>
            <w:vMerge/>
            <w:vAlign w:val="center"/>
            <w:hideMark/>
          </w:tcPr>
          <w:p w14:paraId="03FAC7CE"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46CFD3F2"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2E02C7E7"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89,574.0 MM </w:t>
            </w:r>
          </w:p>
        </w:tc>
        <w:tc>
          <w:tcPr>
            <w:tcW w:w="1300" w:type="dxa"/>
            <w:shd w:val="clear" w:color="auto" w:fill="auto"/>
            <w:vAlign w:val="center"/>
            <w:hideMark/>
          </w:tcPr>
          <w:p w14:paraId="3BBBAC5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100,834.6 MM </w:t>
            </w:r>
          </w:p>
        </w:tc>
        <w:tc>
          <w:tcPr>
            <w:tcW w:w="1300" w:type="dxa"/>
            <w:shd w:val="clear" w:color="auto" w:fill="auto"/>
            <w:vAlign w:val="center"/>
            <w:hideMark/>
          </w:tcPr>
          <w:p w14:paraId="29CFE4D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115,576.6 MM </w:t>
            </w:r>
          </w:p>
        </w:tc>
        <w:tc>
          <w:tcPr>
            <w:tcW w:w="1260" w:type="dxa"/>
            <w:shd w:val="clear" w:color="auto" w:fill="auto"/>
            <w:vAlign w:val="center"/>
            <w:hideMark/>
          </w:tcPr>
          <w:p w14:paraId="278A03E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131,618.8 MM </w:t>
            </w:r>
          </w:p>
        </w:tc>
        <w:tc>
          <w:tcPr>
            <w:tcW w:w="1300" w:type="dxa"/>
            <w:shd w:val="clear" w:color="auto" w:fill="auto"/>
            <w:vAlign w:val="center"/>
            <w:hideMark/>
          </w:tcPr>
          <w:p w14:paraId="74C3ECC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143,310.9 MM </w:t>
            </w:r>
          </w:p>
        </w:tc>
        <w:tc>
          <w:tcPr>
            <w:tcW w:w="1300" w:type="dxa"/>
            <w:shd w:val="clear" w:color="auto" w:fill="auto"/>
            <w:vAlign w:val="center"/>
            <w:hideMark/>
          </w:tcPr>
          <w:p w14:paraId="1B5ED1C1"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156,502.6 MM </w:t>
            </w:r>
          </w:p>
        </w:tc>
      </w:tr>
      <w:tr w:rsidR="00B95A4F" w:rsidRPr="00B95A4F" w14:paraId="753E7B87" w14:textId="77777777" w:rsidTr="00C07EEF">
        <w:trPr>
          <w:trHeight w:val="300"/>
        </w:trPr>
        <w:tc>
          <w:tcPr>
            <w:tcW w:w="1240" w:type="dxa"/>
            <w:vMerge w:val="restart"/>
            <w:shd w:val="clear" w:color="auto" w:fill="auto"/>
            <w:vAlign w:val="center"/>
            <w:hideMark/>
          </w:tcPr>
          <w:p w14:paraId="14F43F03" w14:textId="46D54012"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w:t>
            </w:r>
            <w:r w:rsidR="00122D97">
              <w:rPr>
                <w:rFonts w:ascii="Times New Roman" w:eastAsia="Times New Roman" w:hAnsi="Times New Roman" w:cs="Times New Roman"/>
                <w:color w:val="000000"/>
                <w:sz w:val="16"/>
                <w:szCs w:val="16"/>
                <w:lang w:val="es-HN" w:eastAsia="es-HN"/>
              </w:rPr>
              <w:t xml:space="preserve">Banco </w:t>
            </w:r>
            <w:r w:rsidR="00C64097" w:rsidRPr="00B95A4F">
              <w:rPr>
                <w:rFonts w:ascii="Times New Roman" w:eastAsia="Times New Roman" w:hAnsi="Times New Roman" w:cs="Times New Roman"/>
                <w:color w:val="000000"/>
                <w:sz w:val="16"/>
                <w:szCs w:val="16"/>
                <w:lang w:val="es-HN" w:eastAsia="es-HN"/>
              </w:rPr>
              <w:t>Atlántida</w:t>
            </w:r>
            <w:r w:rsidRPr="00B95A4F">
              <w:rPr>
                <w:rFonts w:ascii="Times New Roman" w:eastAsia="Times New Roman" w:hAnsi="Times New Roman" w:cs="Times New Roman"/>
                <w:color w:val="000000"/>
                <w:sz w:val="16"/>
                <w:szCs w:val="16"/>
                <w:lang w:val="es-HN" w:eastAsia="es-HN"/>
              </w:rPr>
              <w:t xml:space="preserve"> </w:t>
            </w:r>
          </w:p>
        </w:tc>
        <w:tc>
          <w:tcPr>
            <w:tcW w:w="1240" w:type="dxa"/>
            <w:shd w:val="clear" w:color="auto" w:fill="auto"/>
            <w:vAlign w:val="center"/>
            <w:hideMark/>
          </w:tcPr>
          <w:p w14:paraId="79220D4F"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2A658AE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82,730.2 MM </w:t>
            </w:r>
          </w:p>
        </w:tc>
        <w:tc>
          <w:tcPr>
            <w:tcW w:w="1300" w:type="dxa"/>
            <w:shd w:val="clear" w:color="auto" w:fill="auto"/>
            <w:vAlign w:val="center"/>
            <w:hideMark/>
          </w:tcPr>
          <w:p w14:paraId="148DCB4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90,004.9 MM </w:t>
            </w:r>
          </w:p>
        </w:tc>
        <w:tc>
          <w:tcPr>
            <w:tcW w:w="1300" w:type="dxa"/>
            <w:shd w:val="clear" w:color="auto" w:fill="auto"/>
            <w:vAlign w:val="center"/>
            <w:hideMark/>
          </w:tcPr>
          <w:p w14:paraId="1EBB5D9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100,830.1 MM </w:t>
            </w:r>
          </w:p>
        </w:tc>
        <w:tc>
          <w:tcPr>
            <w:tcW w:w="1260" w:type="dxa"/>
            <w:shd w:val="clear" w:color="auto" w:fill="auto"/>
            <w:vAlign w:val="center"/>
            <w:hideMark/>
          </w:tcPr>
          <w:p w14:paraId="15018588"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116,135.2 MM </w:t>
            </w:r>
          </w:p>
        </w:tc>
        <w:tc>
          <w:tcPr>
            <w:tcW w:w="1300" w:type="dxa"/>
            <w:shd w:val="clear" w:color="auto" w:fill="auto"/>
            <w:vAlign w:val="center"/>
            <w:hideMark/>
          </w:tcPr>
          <w:p w14:paraId="766C5D9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134,118.4 MM </w:t>
            </w:r>
          </w:p>
        </w:tc>
        <w:tc>
          <w:tcPr>
            <w:tcW w:w="1300" w:type="dxa"/>
            <w:shd w:val="clear" w:color="auto" w:fill="auto"/>
            <w:vAlign w:val="center"/>
            <w:hideMark/>
          </w:tcPr>
          <w:p w14:paraId="364E4F21"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147,827.4 MM </w:t>
            </w:r>
          </w:p>
        </w:tc>
      </w:tr>
      <w:tr w:rsidR="00B95A4F" w:rsidRPr="00B95A4F" w14:paraId="36791746" w14:textId="77777777" w:rsidTr="00C07EEF">
        <w:trPr>
          <w:trHeight w:val="300"/>
        </w:trPr>
        <w:tc>
          <w:tcPr>
            <w:tcW w:w="1240" w:type="dxa"/>
            <w:vMerge/>
            <w:vAlign w:val="center"/>
            <w:hideMark/>
          </w:tcPr>
          <w:p w14:paraId="7915E260"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579A7249"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5B1F4CA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83,377.6 MM </w:t>
            </w:r>
          </w:p>
        </w:tc>
        <w:tc>
          <w:tcPr>
            <w:tcW w:w="1300" w:type="dxa"/>
            <w:shd w:val="clear" w:color="auto" w:fill="auto"/>
            <w:vAlign w:val="center"/>
            <w:hideMark/>
          </w:tcPr>
          <w:p w14:paraId="5ACBD531"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91,178.0 MM </w:t>
            </w:r>
          </w:p>
        </w:tc>
        <w:tc>
          <w:tcPr>
            <w:tcW w:w="1300" w:type="dxa"/>
            <w:shd w:val="clear" w:color="auto" w:fill="auto"/>
            <w:vAlign w:val="center"/>
            <w:hideMark/>
          </w:tcPr>
          <w:p w14:paraId="58BE99AF"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100,997.6 MM </w:t>
            </w:r>
          </w:p>
        </w:tc>
        <w:tc>
          <w:tcPr>
            <w:tcW w:w="1260" w:type="dxa"/>
            <w:shd w:val="clear" w:color="auto" w:fill="auto"/>
            <w:vAlign w:val="center"/>
            <w:hideMark/>
          </w:tcPr>
          <w:p w14:paraId="231AA318"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116,264.1 MM </w:t>
            </w:r>
          </w:p>
        </w:tc>
        <w:tc>
          <w:tcPr>
            <w:tcW w:w="1300" w:type="dxa"/>
            <w:shd w:val="clear" w:color="auto" w:fill="auto"/>
            <w:vAlign w:val="center"/>
            <w:hideMark/>
          </w:tcPr>
          <w:p w14:paraId="4FEFA55C"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134,289.9 MM </w:t>
            </w:r>
          </w:p>
        </w:tc>
        <w:tc>
          <w:tcPr>
            <w:tcW w:w="1300" w:type="dxa"/>
            <w:shd w:val="clear" w:color="auto" w:fill="auto"/>
            <w:vAlign w:val="center"/>
            <w:hideMark/>
          </w:tcPr>
          <w:p w14:paraId="37A7ABD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148,030.8 MM </w:t>
            </w:r>
          </w:p>
        </w:tc>
      </w:tr>
      <w:tr w:rsidR="00B95A4F" w:rsidRPr="00B95A4F" w14:paraId="6B113853" w14:textId="77777777" w:rsidTr="00C07EEF">
        <w:trPr>
          <w:trHeight w:val="300"/>
        </w:trPr>
        <w:tc>
          <w:tcPr>
            <w:tcW w:w="1240" w:type="dxa"/>
            <w:vMerge w:val="restart"/>
            <w:shd w:val="clear" w:color="auto" w:fill="auto"/>
            <w:vAlign w:val="center"/>
            <w:hideMark/>
          </w:tcPr>
          <w:p w14:paraId="5E7EB809" w14:textId="7891DB41"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w:t>
            </w:r>
            <w:r w:rsidR="00122D97">
              <w:rPr>
                <w:rFonts w:ascii="Times New Roman" w:eastAsia="Times New Roman" w:hAnsi="Times New Roman" w:cs="Times New Roman"/>
                <w:color w:val="000000"/>
                <w:sz w:val="16"/>
                <w:szCs w:val="16"/>
                <w:lang w:val="es-HN" w:eastAsia="es-HN"/>
              </w:rPr>
              <w:t xml:space="preserve">Banco </w:t>
            </w:r>
            <w:r w:rsidRPr="00B95A4F">
              <w:rPr>
                <w:rFonts w:ascii="Times New Roman" w:eastAsia="Times New Roman" w:hAnsi="Times New Roman" w:cs="Times New Roman"/>
                <w:color w:val="000000"/>
                <w:sz w:val="16"/>
                <w:szCs w:val="16"/>
                <w:lang w:val="es-HN" w:eastAsia="es-HN"/>
              </w:rPr>
              <w:t xml:space="preserve">BAC </w:t>
            </w:r>
            <w:r w:rsidR="00122D97">
              <w:rPr>
                <w:rFonts w:ascii="Times New Roman" w:eastAsia="Times New Roman" w:hAnsi="Times New Roman" w:cs="Times New Roman"/>
                <w:color w:val="000000"/>
                <w:sz w:val="16"/>
                <w:szCs w:val="16"/>
                <w:lang w:val="es-HN" w:eastAsia="es-HN"/>
              </w:rPr>
              <w:t>Credomatic</w:t>
            </w:r>
          </w:p>
        </w:tc>
        <w:tc>
          <w:tcPr>
            <w:tcW w:w="1240" w:type="dxa"/>
            <w:shd w:val="clear" w:color="auto" w:fill="auto"/>
            <w:vAlign w:val="center"/>
            <w:hideMark/>
          </w:tcPr>
          <w:p w14:paraId="3E6728C8"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16944FA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69,069.7 MM </w:t>
            </w:r>
          </w:p>
        </w:tc>
        <w:tc>
          <w:tcPr>
            <w:tcW w:w="1300" w:type="dxa"/>
            <w:shd w:val="clear" w:color="auto" w:fill="auto"/>
            <w:vAlign w:val="center"/>
            <w:hideMark/>
          </w:tcPr>
          <w:p w14:paraId="52BFBE8F"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75,792.3 MM </w:t>
            </w:r>
          </w:p>
        </w:tc>
        <w:tc>
          <w:tcPr>
            <w:tcW w:w="1300" w:type="dxa"/>
            <w:shd w:val="clear" w:color="auto" w:fill="auto"/>
            <w:vAlign w:val="center"/>
            <w:hideMark/>
          </w:tcPr>
          <w:p w14:paraId="20FE637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85,992.9 MM </w:t>
            </w:r>
          </w:p>
        </w:tc>
        <w:tc>
          <w:tcPr>
            <w:tcW w:w="1260" w:type="dxa"/>
            <w:shd w:val="clear" w:color="auto" w:fill="auto"/>
            <w:vAlign w:val="center"/>
            <w:hideMark/>
          </w:tcPr>
          <w:p w14:paraId="5A39CAAE"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97,639.5 MM </w:t>
            </w:r>
          </w:p>
        </w:tc>
        <w:tc>
          <w:tcPr>
            <w:tcW w:w="1300" w:type="dxa"/>
            <w:shd w:val="clear" w:color="auto" w:fill="auto"/>
            <w:vAlign w:val="center"/>
            <w:hideMark/>
          </w:tcPr>
          <w:p w14:paraId="76214CE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112,542.7 MM </w:t>
            </w:r>
          </w:p>
        </w:tc>
        <w:tc>
          <w:tcPr>
            <w:tcW w:w="1300" w:type="dxa"/>
            <w:shd w:val="clear" w:color="auto" w:fill="auto"/>
            <w:vAlign w:val="center"/>
            <w:hideMark/>
          </w:tcPr>
          <w:p w14:paraId="768F1B24"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122,751.9 MM </w:t>
            </w:r>
          </w:p>
        </w:tc>
      </w:tr>
      <w:tr w:rsidR="00B95A4F" w:rsidRPr="00B95A4F" w14:paraId="24122799" w14:textId="77777777" w:rsidTr="00C07EEF">
        <w:trPr>
          <w:trHeight w:val="300"/>
        </w:trPr>
        <w:tc>
          <w:tcPr>
            <w:tcW w:w="1240" w:type="dxa"/>
            <w:vMerge/>
            <w:vAlign w:val="center"/>
            <w:hideMark/>
          </w:tcPr>
          <w:p w14:paraId="0EAAB8EC"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4684F772"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7615B5B7"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68,832.5 MM </w:t>
            </w:r>
          </w:p>
        </w:tc>
        <w:tc>
          <w:tcPr>
            <w:tcW w:w="1300" w:type="dxa"/>
            <w:shd w:val="clear" w:color="auto" w:fill="auto"/>
            <w:vAlign w:val="center"/>
            <w:hideMark/>
          </w:tcPr>
          <w:p w14:paraId="39E91D8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75,662.1 MM </w:t>
            </w:r>
          </w:p>
        </w:tc>
        <w:tc>
          <w:tcPr>
            <w:tcW w:w="1300" w:type="dxa"/>
            <w:shd w:val="clear" w:color="auto" w:fill="auto"/>
            <w:vAlign w:val="center"/>
            <w:hideMark/>
          </w:tcPr>
          <w:p w14:paraId="3F1D8041"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86,095.7 MM </w:t>
            </w:r>
          </w:p>
        </w:tc>
        <w:tc>
          <w:tcPr>
            <w:tcW w:w="1260" w:type="dxa"/>
            <w:shd w:val="clear" w:color="auto" w:fill="auto"/>
            <w:vAlign w:val="center"/>
            <w:hideMark/>
          </w:tcPr>
          <w:p w14:paraId="69CE25C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97,138.9 MM </w:t>
            </w:r>
          </w:p>
        </w:tc>
        <w:tc>
          <w:tcPr>
            <w:tcW w:w="1300" w:type="dxa"/>
            <w:shd w:val="clear" w:color="auto" w:fill="auto"/>
            <w:vAlign w:val="center"/>
            <w:hideMark/>
          </w:tcPr>
          <w:p w14:paraId="248B961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112,240.8 MM </w:t>
            </w:r>
          </w:p>
        </w:tc>
        <w:tc>
          <w:tcPr>
            <w:tcW w:w="1300" w:type="dxa"/>
            <w:shd w:val="clear" w:color="auto" w:fill="auto"/>
            <w:vAlign w:val="center"/>
            <w:hideMark/>
          </w:tcPr>
          <w:p w14:paraId="1A0A9C1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122,789.8 MM </w:t>
            </w:r>
          </w:p>
        </w:tc>
      </w:tr>
      <w:tr w:rsidR="00B95A4F" w:rsidRPr="00B95A4F" w14:paraId="10AE2A08" w14:textId="77777777" w:rsidTr="00C07EEF">
        <w:trPr>
          <w:trHeight w:val="300"/>
        </w:trPr>
        <w:tc>
          <w:tcPr>
            <w:tcW w:w="1240" w:type="dxa"/>
            <w:vMerge w:val="restart"/>
            <w:shd w:val="clear" w:color="auto" w:fill="auto"/>
            <w:vAlign w:val="center"/>
            <w:hideMark/>
          </w:tcPr>
          <w:p w14:paraId="6785CFE1" w14:textId="0E95348B"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w:t>
            </w:r>
            <w:r w:rsidR="00122D97">
              <w:rPr>
                <w:rFonts w:ascii="Times New Roman" w:eastAsia="Times New Roman" w:hAnsi="Times New Roman" w:cs="Times New Roman"/>
                <w:color w:val="000000"/>
                <w:sz w:val="16"/>
                <w:szCs w:val="16"/>
                <w:lang w:val="es-HN" w:eastAsia="es-HN"/>
              </w:rPr>
              <w:t xml:space="preserve">Banco </w:t>
            </w:r>
            <w:r w:rsidRPr="00B95A4F">
              <w:rPr>
                <w:rFonts w:ascii="Times New Roman" w:eastAsia="Times New Roman" w:hAnsi="Times New Roman" w:cs="Times New Roman"/>
                <w:color w:val="000000"/>
                <w:sz w:val="16"/>
                <w:szCs w:val="16"/>
                <w:lang w:val="es-HN" w:eastAsia="es-HN"/>
              </w:rPr>
              <w:t xml:space="preserve">Occidente </w:t>
            </w:r>
          </w:p>
        </w:tc>
        <w:tc>
          <w:tcPr>
            <w:tcW w:w="1240" w:type="dxa"/>
            <w:shd w:val="clear" w:color="auto" w:fill="auto"/>
            <w:vAlign w:val="center"/>
            <w:hideMark/>
          </w:tcPr>
          <w:p w14:paraId="1384C687"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67C0F01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70,306.7 MM </w:t>
            </w:r>
          </w:p>
        </w:tc>
        <w:tc>
          <w:tcPr>
            <w:tcW w:w="1300" w:type="dxa"/>
            <w:shd w:val="clear" w:color="auto" w:fill="auto"/>
            <w:vAlign w:val="center"/>
            <w:hideMark/>
          </w:tcPr>
          <w:p w14:paraId="6FC6EA3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77,130.2 MM </w:t>
            </w:r>
          </w:p>
        </w:tc>
        <w:tc>
          <w:tcPr>
            <w:tcW w:w="1300" w:type="dxa"/>
            <w:shd w:val="clear" w:color="auto" w:fill="auto"/>
            <w:vAlign w:val="center"/>
            <w:hideMark/>
          </w:tcPr>
          <w:p w14:paraId="3D14D7C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82,781.6 MM </w:t>
            </w:r>
          </w:p>
        </w:tc>
        <w:tc>
          <w:tcPr>
            <w:tcW w:w="1260" w:type="dxa"/>
            <w:shd w:val="clear" w:color="auto" w:fill="auto"/>
            <w:vAlign w:val="center"/>
            <w:hideMark/>
          </w:tcPr>
          <w:p w14:paraId="63A63745"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95,511.8 MM </w:t>
            </w:r>
          </w:p>
        </w:tc>
        <w:tc>
          <w:tcPr>
            <w:tcW w:w="1300" w:type="dxa"/>
            <w:shd w:val="clear" w:color="auto" w:fill="auto"/>
            <w:vAlign w:val="center"/>
            <w:hideMark/>
          </w:tcPr>
          <w:p w14:paraId="7AA32D5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109,240.1 MM </w:t>
            </w:r>
          </w:p>
        </w:tc>
        <w:tc>
          <w:tcPr>
            <w:tcW w:w="1300" w:type="dxa"/>
            <w:shd w:val="clear" w:color="auto" w:fill="auto"/>
            <w:vAlign w:val="center"/>
            <w:hideMark/>
          </w:tcPr>
          <w:p w14:paraId="610ED27F"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123,972.3 MM </w:t>
            </w:r>
          </w:p>
        </w:tc>
      </w:tr>
      <w:tr w:rsidR="00B95A4F" w:rsidRPr="00B95A4F" w14:paraId="22317963" w14:textId="77777777" w:rsidTr="00C07EEF">
        <w:trPr>
          <w:trHeight w:val="300"/>
        </w:trPr>
        <w:tc>
          <w:tcPr>
            <w:tcW w:w="1240" w:type="dxa"/>
            <w:vMerge/>
            <w:vAlign w:val="center"/>
            <w:hideMark/>
          </w:tcPr>
          <w:p w14:paraId="048F2ADC"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036BE502"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5D3D4236"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70,746.2 MM </w:t>
            </w:r>
          </w:p>
        </w:tc>
        <w:tc>
          <w:tcPr>
            <w:tcW w:w="1300" w:type="dxa"/>
            <w:shd w:val="clear" w:color="auto" w:fill="auto"/>
            <w:vAlign w:val="center"/>
            <w:hideMark/>
          </w:tcPr>
          <w:p w14:paraId="1221EC35"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77,744.4 MM </w:t>
            </w:r>
          </w:p>
        </w:tc>
        <w:tc>
          <w:tcPr>
            <w:tcW w:w="1300" w:type="dxa"/>
            <w:shd w:val="clear" w:color="auto" w:fill="auto"/>
            <w:vAlign w:val="center"/>
            <w:hideMark/>
          </w:tcPr>
          <w:p w14:paraId="3A6F77E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82,773.6 MM </w:t>
            </w:r>
          </w:p>
        </w:tc>
        <w:tc>
          <w:tcPr>
            <w:tcW w:w="1260" w:type="dxa"/>
            <w:shd w:val="clear" w:color="auto" w:fill="auto"/>
            <w:vAlign w:val="center"/>
            <w:hideMark/>
          </w:tcPr>
          <w:p w14:paraId="6156EFA4"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95,291.8 MM </w:t>
            </w:r>
          </w:p>
        </w:tc>
        <w:tc>
          <w:tcPr>
            <w:tcW w:w="1300" w:type="dxa"/>
            <w:shd w:val="clear" w:color="auto" w:fill="auto"/>
            <w:vAlign w:val="center"/>
            <w:hideMark/>
          </w:tcPr>
          <w:p w14:paraId="5F345EE9"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110,415.8 MM </w:t>
            </w:r>
          </w:p>
        </w:tc>
        <w:tc>
          <w:tcPr>
            <w:tcW w:w="1300" w:type="dxa"/>
            <w:shd w:val="clear" w:color="auto" w:fill="auto"/>
            <w:vAlign w:val="center"/>
            <w:hideMark/>
          </w:tcPr>
          <w:p w14:paraId="772A05E7"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124,288.0 MM </w:t>
            </w:r>
          </w:p>
        </w:tc>
      </w:tr>
      <w:tr w:rsidR="00B95A4F" w:rsidRPr="00B95A4F" w14:paraId="4C011F98" w14:textId="77777777" w:rsidTr="00C07EEF">
        <w:trPr>
          <w:trHeight w:val="300"/>
        </w:trPr>
        <w:tc>
          <w:tcPr>
            <w:tcW w:w="1240" w:type="dxa"/>
            <w:vMerge w:val="restart"/>
            <w:shd w:val="clear" w:color="auto" w:fill="auto"/>
            <w:vAlign w:val="center"/>
            <w:hideMark/>
          </w:tcPr>
          <w:p w14:paraId="5F0A9837" w14:textId="0D0D6994"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w:t>
            </w:r>
            <w:r w:rsidR="00122D97">
              <w:rPr>
                <w:rFonts w:ascii="Times New Roman" w:eastAsia="Times New Roman" w:hAnsi="Times New Roman" w:cs="Times New Roman"/>
                <w:color w:val="000000"/>
                <w:sz w:val="16"/>
                <w:szCs w:val="16"/>
                <w:lang w:val="es-HN" w:eastAsia="es-HN"/>
              </w:rPr>
              <w:t xml:space="preserve">Banco </w:t>
            </w:r>
            <w:r w:rsidRPr="00B95A4F">
              <w:rPr>
                <w:rFonts w:ascii="Times New Roman" w:eastAsia="Times New Roman" w:hAnsi="Times New Roman" w:cs="Times New Roman"/>
                <w:color w:val="000000"/>
                <w:sz w:val="16"/>
                <w:szCs w:val="16"/>
                <w:lang w:val="es-HN" w:eastAsia="es-HN"/>
              </w:rPr>
              <w:t xml:space="preserve">Banpais </w:t>
            </w:r>
          </w:p>
        </w:tc>
        <w:tc>
          <w:tcPr>
            <w:tcW w:w="1240" w:type="dxa"/>
            <w:shd w:val="clear" w:color="auto" w:fill="auto"/>
            <w:vAlign w:val="center"/>
            <w:hideMark/>
          </w:tcPr>
          <w:p w14:paraId="347E5A3C"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6E588AF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47,961.9 MM </w:t>
            </w:r>
          </w:p>
        </w:tc>
        <w:tc>
          <w:tcPr>
            <w:tcW w:w="1300" w:type="dxa"/>
            <w:shd w:val="clear" w:color="auto" w:fill="auto"/>
            <w:vAlign w:val="center"/>
            <w:hideMark/>
          </w:tcPr>
          <w:p w14:paraId="55D8C18F"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53,080.2 MM </w:t>
            </w:r>
          </w:p>
        </w:tc>
        <w:tc>
          <w:tcPr>
            <w:tcW w:w="1300" w:type="dxa"/>
            <w:shd w:val="clear" w:color="auto" w:fill="auto"/>
            <w:vAlign w:val="center"/>
            <w:hideMark/>
          </w:tcPr>
          <w:p w14:paraId="778666E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57,159.2 MM </w:t>
            </w:r>
          </w:p>
        </w:tc>
        <w:tc>
          <w:tcPr>
            <w:tcW w:w="1260" w:type="dxa"/>
            <w:shd w:val="clear" w:color="auto" w:fill="auto"/>
            <w:vAlign w:val="center"/>
            <w:hideMark/>
          </w:tcPr>
          <w:p w14:paraId="7A25E76E"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65,171.1 MM </w:t>
            </w:r>
          </w:p>
        </w:tc>
        <w:tc>
          <w:tcPr>
            <w:tcW w:w="1300" w:type="dxa"/>
            <w:shd w:val="clear" w:color="auto" w:fill="auto"/>
            <w:vAlign w:val="center"/>
            <w:hideMark/>
          </w:tcPr>
          <w:p w14:paraId="1B2C6691"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69,690.3 MM </w:t>
            </w:r>
          </w:p>
        </w:tc>
        <w:tc>
          <w:tcPr>
            <w:tcW w:w="1300" w:type="dxa"/>
            <w:shd w:val="clear" w:color="auto" w:fill="auto"/>
            <w:vAlign w:val="center"/>
            <w:hideMark/>
          </w:tcPr>
          <w:p w14:paraId="1167890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84,361.6 MM </w:t>
            </w:r>
          </w:p>
        </w:tc>
      </w:tr>
      <w:tr w:rsidR="00B95A4F" w:rsidRPr="00B95A4F" w14:paraId="2998E8D6" w14:textId="77777777" w:rsidTr="00C07EEF">
        <w:trPr>
          <w:trHeight w:val="300"/>
        </w:trPr>
        <w:tc>
          <w:tcPr>
            <w:tcW w:w="1240" w:type="dxa"/>
            <w:vMerge/>
            <w:vAlign w:val="center"/>
            <w:hideMark/>
          </w:tcPr>
          <w:p w14:paraId="6225F7B0"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659C033C"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2D350F0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47,695.6 MM </w:t>
            </w:r>
          </w:p>
        </w:tc>
        <w:tc>
          <w:tcPr>
            <w:tcW w:w="1300" w:type="dxa"/>
            <w:shd w:val="clear" w:color="auto" w:fill="auto"/>
            <w:vAlign w:val="center"/>
            <w:hideMark/>
          </w:tcPr>
          <w:p w14:paraId="678D7D04"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53,159.2 MM </w:t>
            </w:r>
          </w:p>
        </w:tc>
        <w:tc>
          <w:tcPr>
            <w:tcW w:w="1300" w:type="dxa"/>
            <w:shd w:val="clear" w:color="auto" w:fill="auto"/>
            <w:vAlign w:val="center"/>
            <w:hideMark/>
          </w:tcPr>
          <w:p w14:paraId="3A01F29F"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57,162.2 MM </w:t>
            </w:r>
          </w:p>
        </w:tc>
        <w:tc>
          <w:tcPr>
            <w:tcW w:w="1260" w:type="dxa"/>
            <w:shd w:val="clear" w:color="auto" w:fill="auto"/>
            <w:vAlign w:val="center"/>
            <w:hideMark/>
          </w:tcPr>
          <w:p w14:paraId="77C5946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65,699.4 MM </w:t>
            </w:r>
          </w:p>
        </w:tc>
        <w:tc>
          <w:tcPr>
            <w:tcW w:w="1300" w:type="dxa"/>
            <w:shd w:val="clear" w:color="auto" w:fill="auto"/>
            <w:vAlign w:val="center"/>
            <w:hideMark/>
          </w:tcPr>
          <w:p w14:paraId="71DA262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68,915.1 MM </w:t>
            </w:r>
          </w:p>
        </w:tc>
        <w:tc>
          <w:tcPr>
            <w:tcW w:w="1300" w:type="dxa"/>
            <w:shd w:val="clear" w:color="auto" w:fill="auto"/>
            <w:vAlign w:val="center"/>
            <w:hideMark/>
          </w:tcPr>
          <w:p w14:paraId="58F77D9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83,030.2 MM </w:t>
            </w:r>
          </w:p>
        </w:tc>
      </w:tr>
      <w:tr w:rsidR="00B95A4F" w:rsidRPr="00B95A4F" w14:paraId="055274CF" w14:textId="77777777" w:rsidTr="00C07EEF">
        <w:trPr>
          <w:trHeight w:val="300"/>
        </w:trPr>
        <w:tc>
          <w:tcPr>
            <w:tcW w:w="1240" w:type="dxa"/>
            <w:vMerge w:val="restart"/>
            <w:shd w:val="clear" w:color="auto" w:fill="auto"/>
            <w:vAlign w:val="center"/>
            <w:hideMark/>
          </w:tcPr>
          <w:p w14:paraId="6A292651" w14:textId="56980544"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w:t>
            </w:r>
            <w:r w:rsidR="00122D97">
              <w:rPr>
                <w:rFonts w:ascii="Times New Roman" w:eastAsia="Times New Roman" w:hAnsi="Times New Roman" w:cs="Times New Roman"/>
                <w:color w:val="000000"/>
                <w:sz w:val="16"/>
                <w:szCs w:val="16"/>
                <w:lang w:val="es-HN" w:eastAsia="es-HN"/>
              </w:rPr>
              <w:t xml:space="preserve">Banco </w:t>
            </w:r>
            <w:r w:rsidRPr="00B95A4F">
              <w:rPr>
                <w:rFonts w:ascii="Times New Roman" w:eastAsia="Times New Roman" w:hAnsi="Times New Roman" w:cs="Times New Roman"/>
                <w:color w:val="000000"/>
                <w:sz w:val="16"/>
                <w:szCs w:val="16"/>
                <w:lang w:val="es-HN" w:eastAsia="es-HN"/>
              </w:rPr>
              <w:t xml:space="preserve">Davivienda </w:t>
            </w:r>
          </w:p>
        </w:tc>
        <w:tc>
          <w:tcPr>
            <w:tcW w:w="1240" w:type="dxa"/>
            <w:shd w:val="clear" w:color="auto" w:fill="auto"/>
            <w:vAlign w:val="center"/>
            <w:hideMark/>
          </w:tcPr>
          <w:p w14:paraId="47AFE3B1"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41BED737"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30,412.3 MM </w:t>
            </w:r>
          </w:p>
        </w:tc>
        <w:tc>
          <w:tcPr>
            <w:tcW w:w="1300" w:type="dxa"/>
            <w:shd w:val="clear" w:color="auto" w:fill="auto"/>
            <w:vAlign w:val="center"/>
            <w:hideMark/>
          </w:tcPr>
          <w:p w14:paraId="5153319F"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32,112.0 MM </w:t>
            </w:r>
          </w:p>
        </w:tc>
        <w:tc>
          <w:tcPr>
            <w:tcW w:w="1300" w:type="dxa"/>
            <w:shd w:val="clear" w:color="auto" w:fill="auto"/>
            <w:vAlign w:val="center"/>
            <w:hideMark/>
          </w:tcPr>
          <w:p w14:paraId="7FA37607"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35,290.1 MM </w:t>
            </w:r>
          </w:p>
        </w:tc>
        <w:tc>
          <w:tcPr>
            <w:tcW w:w="1260" w:type="dxa"/>
            <w:shd w:val="clear" w:color="auto" w:fill="auto"/>
            <w:vAlign w:val="center"/>
            <w:hideMark/>
          </w:tcPr>
          <w:p w14:paraId="3CF3DF8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38,910.8 MM </w:t>
            </w:r>
          </w:p>
        </w:tc>
        <w:tc>
          <w:tcPr>
            <w:tcW w:w="1300" w:type="dxa"/>
            <w:shd w:val="clear" w:color="auto" w:fill="auto"/>
            <w:vAlign w:val="center"/>
            <w:hideMark/>
          </w:tcPr>
          <w:p w14:paraId="72D24688"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42,768.0 MM </w:t>
            </w:r>
          </w:p>
        </w:tc>
        <w:tc>
          <w:tcPr>
            <w:tcW w:w="1300" w:type="dxa"/>
            <w:shd w:val="clear" w:color="auto" w:fill="auto"/>
            <w:vAlign w:val="center"/>
            <w:hideMark/>
          </w:tcPr>
          <w:p w14:paraId="07E8B41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48,370.8 MM </w:t>
            </w:r>
          </w:p>
        </w:tc>
      </w:tr>
      <w:tr w:rsidR="00B95A4F" w:rsidRPr="00B95A4F" w14:paraId="2E34ECA5" w14:textId="77777777" w:rsidTr="00C07EEF">
        <w:trPr>
          <w:trHeight w:val="300"/>
        </w:trPr>
        <w:tc>
          <w:tcPr>
            <w:tcW w:w="1240" w:type="dxa"/>
            <w:vMerge/>
            <w:vAlign w:val="center"/>
            <w:hideMark/>
          </w:tcPr>
          <w:p w14:paraId="4757EC7C"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13182F3C"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21D8D0A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30,418.3 MM </w:t>
            </w:r>
          </w:p>
        </w:tc>
        <w:tc>
          <w:tcPr>
            <w:tcW w:w="1300" w:type="dxa"/>
            <w:shd w:val="clear" w:color="auto" w:fill="auto"/>
            <w:vAlign w:val="center"/>
            <w:hideMark/>
          </w:tcPr>
          <w:p w14:paraId="15C8CDC4"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31,885.9 MM </w:t>
            </w:r>
          </w:p>
        </w:tc>
        <w:tc>
          <w:tcPr>
            <w:tcW w:w="1300" w:type="dxa"/>
            <w:shd w:val="clear" w:color="auto" w:fill="auto"/>
            <w:vAlign w:val="center"/>
            <w:hideMark/>
          </w:tcPr>
          <w:p w14:paraId="538A95C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34,900.4 MM </w:t>
            </w:r>
          </w:p>
        </w:tc>
        <w:tc>
          <w:tcPr>
            <w:tcW w:w="1260" w:type="dxa"/>
            <w:shd w:val="clear" w:color="auto" w:fill="auto"/>
            <w:vAlign w:val="center"/>
            <w:hideMark/>
          </w:tcPr>
          <w:p w14:paraId="06A1726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39,092.3 MM </w:t>
            </w:r>
          </w:p>
        </w:tc>
        <w:tc>
          <w:tcPr>
            <w:tcW w:w="1300" w:type="dxa"/>
            <w:shd w:val="clear" w:color="auto" w:fill="auto"/>
            <w:vAlign w:val="center"/>
            <w:hideMark/>
          </w:tcPr>
          <w:p w14:paraId="7AAF85BA"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42,905.2 MM </w:t>
            </w:r>
          </w:p>
        </w:tc>
        <w:tc>
          <w:tcPr>
            <w:tcW w:w="1300" w:type="dxa"/>
            <w:shd w:val="clear" w:color="auto" w:fill="auto"/>
            <w:vAlign w:val="center"/>
            <w:hideMark/>
          </w:tcPr>
          <w:p w14:paraId="3AAA315F"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47,418.1 MM </w:t>
            </w:r>
          </w:p>
        </w:tc>
      </w:tr>
      <w:tr w:rsidR="00B95A4F" w:rsidRPr="00B95A4F" w14:paraId="440A3C76" w14:textId="77777777" w:rsidTr="00C07EEF">
        <w:trPr>
          <w:trHeight w:val="300"/>
        </w:trPr>
        <w:tc>
          <w:tcPr>
            <w:tcW w:w="1240" w:type="dxa"/>
            <w:vMerge w:val="restart"/>
            <w:shd w:val="clear" w:color="auto" w:fill="auto"/>
            <w:vAlign w:val="center"/>
            <w:hideMark/>
          </w:tcPr>
          <w:p w14:paraId="3F673555" w14:textId="210EEBE1" w:rsidR="00B95A4F" w:rsidRPr="00B95A4F" w:rsidRDefault="00122D97" w:rsidP="00B95A4F">
            <w:pPr>
              <w:widowControl/>
              <w:rPr>
                <w:rFonts w:ascii="Times New Roman" w:eastAsia="Times New Roman" w:hAnsi="Times New Roman" w:cs="Times New Roman"/>
                <w:color w:val="000000"/>
                <w:sz w:val="16"/>
                <w:szCs w:val="16"/>
                <w:lang w:val="es-HN" w:eastAsia="es-HN"/>
              </w:rPr>
            </w:pPr>
            <w:r>
              <w:rPr>
                <w:rFonts w:ascii="Times New Roman" w:eastAsia="Times New Roman" w:hAnsi="Times New Roman" w:cs="Times New Roman"/>
                <w:color w:val="000000"/>
                <w:sz w:val="16"/>
                <w:szCs w:val="16"/>
                <w:lang w:val="es-HN" w:eastAsia="es-HN"/>
              </w:rPr>
              <w:t>Banco</w:t>
            </w:r>
            <w:r w:rsidR="00B95A4F" w:rsidRPr="00B95A4F">
              <w:rPr>
                <w:rFonts w:ascii="Times New Roman" w:eastAsia="Times New Roman" w:hAnsi="Times New Roman" w:cs="Times New Roman"/>
                <w:color w:val="000000"/>
                <w:sz w:val="16"/>
                <w:szCs w:val="16"/>
                <w:lang w:val="es-HN" w:eastAsia="es-HN"/>
              </w:rPr>
              <w:t xml:space="preserve"> LAFISE </w:t>
            </w:r>
          </w:p>
        </w:tc>
        <w:tc>
          <w:tcPr>
            <w:tcW w:w="1240" w:type="dxa"/>
            <w:shd w:val="clear" w:color="auto" w:fill="auto"/>
            <w:vAlign w:val="center"/>
            <w:hideMark/>
          </w:tcPr>
          <w:p w14:paraId="7575CAFA"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42F8D58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18,330.8 MM </w:t>
            </w:r>
          </w:p>
        </w:tc>
        <w:tc>
          <w:tcPr>
            <w:tcW w:w="1300" w:type="dxa"/>
            <w:shd w:val="clear" w:color="auto" w:fill="auto"/>
            <w:vAlign w:val="center"/>
            <w:hideMark/>
          </w:tcPr>
          <w:p w14:paraId="5F2372EE"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18,517.1 MM </w:t>
            </w:r>
          </w:p>
        </w:tc>
        <w:tc>
          <w:tcPr>
            <w:tcW w:w="1300" w:type="dxa"/>
            <w:shd w:val="clear" w:color="auto" w:fill="auto"/>
            <w:vAlign w:val="center"/>
            <w:hideMark/>
          </w:tcPr>
          <w:p w14:paraId="6DFCEFB9"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19,619.8 MM </w:t>
            </w:r>
          </w:p>
        </w:tc>
        <w:tc>
          <w:tcPr>
            <w:tcW w:w="1260" w:type="dxa"/>
            <w:shd w:val="clear" w:color="auto" w:fill="auto"/>
            <w:vAlign w:val="center"/>
            <w:hideMark/>
          </w:tcPr>
          <w:p w14:paraId="1B856F31"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20,777.8 MM </w:t>
            </w:r>
          </w:p>
        </w:tc>
        <w:tc>
          <w:tcPr>
            <w:tcW w:w="1300" w:type="dxa"/>
            <w:shd w:val="clear" w:color="auto" w:fill="auto"/>
            <w:vAlign w:val="center"/>
            <w:hideMark/>
          </w:tcPr>
          <w:p w14:paraId="69075C54"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21,832.9 MM </w:t>
            </w:r>
          </w:p>
        </w:tc>
        <w:tc>
          <w:tcPr>
            <w:tcW w:w="1300" w:type="dxa"/>
            <w:shd w:val="clear" w:color="auto" w:fill="auto"/>
            <w:vAlign w:val="center"/>
            <w:hideMark/>
          </w:tcPr>
          <w:p w14:paraId="5A6DDED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22,658.4 MM </w:t>
            </w:r>
          </w:p>
        </w:tc>
      </w:tr>
      <w:tr w:rsidR="00B95A4F" w:rsidRPr="00B95A4F" w14:paraId="331C26C5" w14:textId="77777777" w:rsidTr="00C07EEF">
        <w:trPr>
          <w:trHeight w:val="300"/>
        </w:trPr>
        <w:tc>
          <w:tcPr>
            <w:tcW w:w="1240" w:type="dxa"/>
            <w:vMerge/>
            <w:vAlign w:val="center"/>
            <w:hideMark/>
          </w:tcPr>
          <w:p w14:paraId="57BE65B7"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3E50F812"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4349952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18,384.8 MM </w:t>
            </w:r>
          </w:p>
        </w:tc>
        <w:tc>
          <w:tcPr>
            <w:tcW w:w="1300" w:type="dxa"/>
            <w:shd w:val="clear" w:color="auto" w:fill="auto"/>
            <w:vAlign w:val="center"/>
            <w:hideMark/>
          </w:tcPr>
          <w:p w14:paraId="78EC6929"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18,420.1 MM </w:t>
            </w:r>
          </w:p>
        </w:tc>
        <w:tc>
          <w:tcPr>
            <w:tcW w:w="1300" w:type="dxa"/>
            <w:shd w:val="clear" w:color="auto" w:fill="auto"/>
            <w:vAlign w:val="center"/>
            <w:hideMark/>
          </w:tcPr>
          <w:p w14:paraId="208B423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19,615.7 MM </w:t>
            </w:r>
          </w:p>
        </w:tc>
        <w:tc>
          <w:tcPr>
            <w:tcW w:w="1260" w:type="dxa"/>
            <w:shd w:val="clear" w:color="auto" w:fill="auto"/>
            <w:vAlign w:val="center"/>
            <w:hideMark/>
          </w:tcPr>
          <w:p w14:paraId="1978A07C"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20,759.0 MM </w:t>
            </w:r>
          </w:p>
        </w:tc>
        <w:tc>
          <w:tcPr>
            <w:tcW w:w="1300" w:type="dxa"/>
            <w:shd w:val="clear" w:color="auto" w:fill="auto"/>
            <w:vAlign w:val="center"/>
            <w:hideMark/>
          </w:tcPr>
          <w:p w14:paraId="43B180B9"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21,889.3 MM </w:t>
            </w:r>
          </w:p>
        </w:tc>
        <w:tc>
          <w:tcPr>
            <w:tcW w:w="1300" w:type="dxa"/>
            <w:shd w:val="clear" w:color="auto" w:fill="auto"/>
            <w:vAlign w:val="center"/>
            <w:hideMark/>
          </w:tcPr>
          <w:p w14:paraId="0BA42495"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22,504.2 MM </w:t>
            </w:r>
          </w:p>
        </w:tc>
      </w:tr>
      <w:tr w:rsidR="00B95A4F" w:rsidRPr="00B95A4F" w14:paraId="1915BA12" w14:textId="77777777" w:rsidTr="00C07EEF">
        <w:trPr>
          <w:trHeight w:val="300"/>
        </w:trPr>
        <w:tc>
          <w:tcPr>
            <w:tcW w:w="1240" w:type="dxa"/>
            <w:vMerge w:val="restart"/>
            <w:shd w:val="clear" w:color="auto" w:fill="auto"/>
            <w:vAlign w:val="center"/>
            <w:hideMark/>
          </w:tcPr>
          <w:p w14:paraId="5A0827B6" w14:textId="547BD8F9"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w:t>
            </w:r>
            <w:r w:rsidR="00122D97">
              <w:rPr>
                <w:rFonts w:ascii="Times New Roman" w:eastAsia="Times New Roman" w:hAnsi="Times New Roman" w:cs="Times New Roman"/>
                <w:color w:val="000000"/>
                <w:sz w:val="16"/>
                <w:szCs w:val="16"/>
                <w:lang w:val="es-HN" w:eastAsia="es-HN"/>
              </w:rPr>
              <w:t xml:space="preserve">Banco </w:t>
            </w:r>
            <w:r w:rsidRPr="00B95A4F">
              <w:rPr>
                <w:rFonts w:ascii="Times New Roman" w:eastAsia="Times New Roman" w:hAnsi="Times New Roman" w:cs="Times New Roman"/>
                <w:color w:val="000000"/>
                <w:sz w:val="16"/>
                <w:szCs w:val="16"/>
                <w:lang w:val="es-HN" w:eastAsia="es-HN"/>
              </w:rPr>
              <w:t xml:space="preserve">Banrural </w:t>
            </w:r>
          </w:p>
        </w:tc>
        <w:tc>
          <w:tcPr>
            <w:tcW w:w="1240" w:type="dxa"/>
            <w:shd w:val="clear" w:color="auto" w:fill="auto"/>
            <w:vAlign w:val="center"/>
            <w:hideMark/>
          </w:tcPr>
          <w:p w14:paraId="05E84A49"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3B768BD7"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17,049.5 MM </w:t>
            </w:r>
          </w:p>
        </w:tc>
        <w:tc>
          <w:tcPr>
            <w:tcW w:w="1300" w:type="dxa"/>
            <w:shd w:val="clear" w:color="auto" w:fill="auto"/>
            <w:vAlign w:val="center"/>
            <w:hideMark/>
          </w:tcPr>
          <w:p w14:paraId="4DDF8F38"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21,142.6 MM </w:t>
            </w:r>
          </w:p>
        </w:tc>
        <w:tc>
          <w:tcPr>
            <w:tcW w:w="1300" w:type="dxa"/>
            <w:shd w:val="clear" w:color="auto" w:fill="auto"/>
            <w:vAlign w:val="center"/>
            <w:hideMark/>
          </w:tcPr>
          <w:p w14:paraId="1486489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22,398.5 MM </w:t>
            </w:r>
          </w:p>
        </w:tc>
        <w:tc>
          <w:tcPr>
            <w:tcW w:w="1260" w:type="dxa"/>
            <w:shd w:val="clear" w:color="auto" w:fill="auto"/>
            <w:vAlign w:val="center"/>
            <w:hideMark/>
          </w:tcPr>
          <w:p w14:paraId="7E9A8165"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20,977.8 MM </w:t>
            </w:r>
          </w:p>
        </w:tc>
        <w:tc>
          <w:tcPr>
            <w:tcW w:w="1300" w:type="dxa"/>
            <w:shd w:val="clear" w:color="auto" w:fill="auto"/>
            <w:vAlign w:val="center"/>
            <w:hideMark/>
          </w:tcPr>
          <w:p w14:paraId="0862EBA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21,465.8 MM </w:t>
            </w:r>
          </w:p>
        </w:tc>
        <w:tc>
          <w:tcPr>
            <w:tcW w:w="1300" w:type="dxa"/>
            <w:shd w:val="clear" w:color="auto" w:fill="auto"/>
            <w:vAlign w:val="center"/>
            <w:hideMark/>
          </w:tcPr>
          <w:p w14:paraId="55F7A8D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20,223.2 MM </w:t>
            </w:r>
          </w:p>
        </w:tc>
      </w:tr>
      <w:tr w:rsidR="00B95A4F" w:rsidRPr="00B95A4F" w14:paraId="35B1141A" w14:textId="77777777" w:rsidTr="00C07EEF">
        <w:trPr>
          <w:trHeight w:val="300"/>
        </w:trPr>
        <w:tc>
          <w:tcPr>
            <w:tcW w:w="1240" w:type="dxa"/>
            <w:vMerge/>
            <w:vAlign w:val="center"/>
            <w:hideMark/>
          </w:tcPr>
          <w:p w14:paraId="718FF637"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3AE5863B"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125B4EC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17,115.4 MM </w:t>
            </w:r>
          </w:p>
        </w:tc>
        <w:tc>
          <w:tcPr>
            <w:tcW w:w="1300" w:type="dxa"/>
            <w:shd w:val="clear" w:color="auto" w:fill="auto"/>
            <w:vAlign w:val="center"/>
            <w:hideMark/>
          </w:tcPr>
          <w:p w14:paraId="53EA6E8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21,255.6 MM </w:t>
            </w:r>
          </w:p>
        </w:tc>
        <w:tc>
          <w:tcPr>
            <w:tcW w:w="1300" w:type="dxa"/>
            <w:shd w:val="clear" w:color="auto" w:fill="auto"/>
            <w:vAlign w:val="center"/>
            <w:hideMark/>
          </w:tcPr>
          <w:p w14:paraId="63A008E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22,406.3 MM </w:t>
            </w:r>
          </w:p>
        </w:tc>
        <w:tc>
          <w:tcPr>
            <w:tcW w:w="1260" w:type="dxa"/>
            <w:shd w:val="clear" w:color="auto" w:fill="auto"/>
            <w:vAlign w:val="center"/>
            <w:hideMark/>
          </w:tcPr>
          <w:p w14:paraId="0D81DB5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21,190.2 MM </w:t>
            </w:r>
          </w:p>
        </w:tc>
        <w:tc>
          <w:tcPr>
            <w:tcW w:w="1300" w:type="dxa"/>
            <w:shd w:val="clear" w:color="auto" w:fill="auto"/>
            <w:vAlign w:val="center"/>
            <w:hideMark/>
          </w:tcPr>
          <w:p w14:paraId="49C92BA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21,454.2 MM </w:t>
            </w:r>
          </w:p>
        </w:tc>
        <w:tc>
          <w:tcPr>
            <w:tcW w:w="1300" w:type="dxa"/>
            <w:shd w:val="clear" w:color="auto" w:fill="auto"/>
            <w:vAlign w:val="center"/>
            <w:hideMark/>
          </w:tcPr>
          <w:p w14:paraId="459D1164"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20,182.4 MM </w:t>
            </w:r>
          </w:p>
        </w:tc>
      </w:tr>
      <w:tr w:rsidR="00B95A4F" w:rsidRPr="00B95A4F" w14:paraId="3D91EC1D" w14:textId="77777777" w:rsidTr="00C07EEF">
        <w:trPr>
          <w:trHeight w:val="300"/>
        </w:trPr>
        <w:tc>
          <w:tcPr>
            <w:tcW w:w="1240" w:type="dxa"/>
            <w:vMerge w:val="restart"/>
            <w:shd w:val="clear" w:color="auto" w:fill="auto"/>
            <w:vAlign w:val="center"/>
            <w:hideMark/>
          </w:tcPr>
          <w:p w14:paraId="655CFD10"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City Bank </w:t>
            </w:r>
          </w:p>
        </w:tc>
        <w:tc>
          <w:tcPr>
            <w:tcW w:w="1240" w:type="dxa"/>
            <w:shd w:val="clear" w:color="auto" w:fill="auto"/>
            <w:vAlign w:val="center"/>
            <w:hideMark/>
          </w:tcPr>
          <w:p w14:paraId="3B6543ED"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36EBB144"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4,512.9 MM </w:t>
            </w:r>
          </w:p>
        </w:tc>
        <w:tc>
          <w:tcPr>
            <w:tcW w:w="1300" w:type="dxa"/>
            <w:shd w:val="clear" w:color="auto" w:fill="auto"/>
            <w:vAlign w:val="center"/>
            <w:hideMark/>
          </w:tcPr>
          <w:p w14:paraId="0AFC533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5,023.4 MM </w:t>
            </w:r>
          </w:p>
        </w:tc>
        <w:tc>
          <w:tcPr>
            <w:tcW w:w="1300" w:type="dxa"/>
            <w:shd w:val="clear" w:color="auto" w:fill="auto"/>
            <w:vAlign w:val="center"/>
            <w:hideMark/>
          </w:tcPr>
          <w:p w14:paraId="0D1088AC"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5,848.3 MM </w:t>
            </w:r>
          </w:p>
        </w:tc>
        <w:tc>
          <w:tcPr>
            <w:tcW w:w="1260" w:type="dxa"/>
            <w:shd w:val="clear" w:color="auto" w:fill="auto"/>
            <w:vAlign w:val="center"/>
            <w:hideMark/>
          </w:tcPr>
          <w:p w14:paraId="4E57EA5A"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6,759.5 MM </w:t>
            </w:r>
          </w:p>
        </w:tc>
        <w:tc>
          <w:tcPr>
            <w:tcW w:w="1300" w:type="dxa"/>
            <w:shd w:val="clear" w:color="auto" w:fill="auto"/>
            <w:vAlign w:val="center"/>
            <w:hideMark/>
          </w:tcPr>
          <w:p w14:paraId="1DC65D8F"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7,742.6 MM </w:t>
            </w:r>
          </w:p>
        </w:tc>
        <w:tc>
          <w:tcPr>
            <w:tcW w:w="1300" w:type="dxa"/>
            <w:shd w:val="clear" w:color="auto" w:fill="auto"/>
            <w:vAlign w:val="center"/>
            <w:hideMark/>
          </w:tcPr>
          <w:p w14:paraId="5DFFE8C6"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8,631.5 MM </w:t>
            </w:r>
          </w:p>
        </w:tc>
      </w:tr>
      <w:tr w:rsidR="00B95A4F" w:rsidRPr="00B95A4F" w14:paraId="136E4269" w14:textId="77777777" w:rsidTr="00C07EEF">
        <w:trPr>
          <w:trHeight w:val="300"/>
        </w:trPr>
        <w:tc>
          <w:tcPr>
            <w:tcW w:w="1240" w:type="dxa"/>
            <w:vMerge/>
            <w:vAlign w:val="center"/>
            <w:hideMark/>
          </w:tcPr>
          <w:p w14:paraId="221BFBDD"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269A1345"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7FE20A91"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4,490.2 MM </w:t>
            </w:r>
          </w:p>
        </w:tc>
        <w:tc>
          <w:tcPr>
            <w:tcW w:w="1300" w:type="dxa"/>
            <w:shd w:val="clear" w:color="auto" w:fill="auto"/>
            <w:vAlign w:val="center"/>
            <w:hideMark/>
          </w:tcPr>
          <w:p w14:paraId="1DBC47FA"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4,989.0 MM </w:t>
            </w:r>
          </w:p>
        </w:tc>
        <w:tc>
          <w:tcPr>
            <w:tcW w:w="1300" w:type="dxa"/>
            <w:shd w:val="clear" w:color="auto" w:fill="auto"/>
            <w:vAlign w:val="center"/>
            <w:hideMark/>
          </w:tcPr>
          <w:p w14:paraId="5B21F97E"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5,834.0 MM </w:t>
            </w:r>
          </w:p>
        </w:tc>
        <w:tc>
          <w:tcPr>
            <w:tcW w:w="1260" w:type="dxa"/>
            <w:shd w:val="clear" w:color="auto" w:fill="auto"/>
            <w:vAlign w:val="center"/>
            <w:hideMark/>
          </w:tcPr>
          <w:p w14:paraId="416D2F0A"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6,546.2 MM </w:t>
            </w:r>
          </w:p>
        </w:tc>
        <w:tc>
          <w:tcPr>
            <w:tcW w:w="1300" w:type="dxa"/>
            <w:shd w:val="clear" w:color="auto" w:fill="auto"/>
            <w:vAlign w:val="center"/>
            <w:hideMark/>
          </w:tcPr>
          <w:p w14:paraId="14B26B6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7,864.9 MM </w:t>
            </w:r>
          </w:p>
        </w:tc>
        <w:tc>
          <w:tcPr>
            <w:tcW w:w="1300" w:type="dxa"/>
            <w:shd w:val="clear" w:color="auto" w:fill="auto"/>
            <w:vAlign w:val="center"/>
            <w:hideMark/>
          </w:tcPr>
          <w:p w14:paraId="1BCFF171"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8,355.8 MM </w:t>
            </w:r>
          </w:p>
        </w:tc>
      </w:tr>
      <w:tr w:rsidR="00B95A4F" w:rsidRPr="00B95A4F" w14:paraId="228DF966" w14:textId="77777777" w:rsidTr="00C07EEF">
        <w:trPr>
          <w:trHeight w:val="300"/>
        </w:trPr>
        <w:tc>
          <w:tcPr>
            <w:tcW w:w="1240" w:type="dxa"/>
            <w:vMerge w:val="restart"/>
            <w:shd w:val="clear" w:color="auto" w:fill="auto"/>
            <w:vAlign w:val="center"/>
            <w:hideMark/>
          </w:tcPr>
          <w:p w14:paraId="07F67F21" w14:textId="2E3FB82D"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w:t>
            </w:r>
            <w:r w:rsidR="00122D97">
              <w:rPr>
                <w:rFonts w:ascii="Times New Roman" w:eastAsia="Times New Roman" w:hAnsi="Times New Roman" w:cs="Times New Roman"/>
                <w:color w:val="000000"/>
                <w:sz w:val="16"/>
                <w:szCs w:val="16"/>
                <w:lang w:val="es-HN" w:eastAsia="es-HN"/>
              </w:rPr>
              <w:t xml:space="preserve">Banco </w:t>
            </w:r>
            <w:r w:rsidRPr="00B95A4F">
              <w:rPr>
                <w:rFonts w:ascii="Times New Roman" w:eastAsia="Times New Roman" w:hAnsi="Times New Roman" w:cs="Times New Roman"/>
                <w:color w:val="000000"/>
                <w:sz w:val="16"/>
                <w:szCs w:val="16"/>
                <w:lang w:val="es-HN" w:eastAsia="es-HN"/>
              </w:rPr>
              <w:t xml:space="preserve">Bancanfe </w:t>
            </w:r>
          </w:p>
        </w:tc>
        <w:tc>
          <w:tcPr>
            <w:tcW w:w="1240" w:type="dxa"/>
            <w:shd w:val="clear" w:color="auto" w:fill="auto"/>
            <w:vAlign w:val="center"/>
            <w:hideMark/>
          </w:tcPr>
          <w:p w14:paraId="1677C552"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0BD99456"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5,078.3 MM </w:t>
            </w:r>
          </w:p>
        </w:tc>
        <w:tc>
          <w:tcPr>
            <w:tcW w:w="1300" w:type="dxa"/>
            <w:shd w:val="clear" w:color="auto" w:fill="auto"/>
            <w:vAlign w:val="center"/>
            <w:hideMark/>
          </w:tcPr>
          <w:p w14:paraId="351C6DE7"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5,095.2 MM </w:t>
            </w:r>
          </w:p>
        </w:tc>
        <w:tc>
          <w:tcPr>
            <w:tcW w:w="1300" w:type="dxa"/>
            <w:shd w:val="clear" w:color="auto" w:fill="auto"/>
            <w:vAlign w:val="center"/>
            <w:hideMark/>
          </w:tcPr>
          <w:p w14:paraId="1EB0F569"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4,846.1 MM </w:t>
            </w:r>
          </w:p>
        </w:tc>
        <w:tc>
          <w:tcPr>
            <w:tcW w:w="1260" w:type="dxa"/>
            <w:shd w:val="clear" w:color="auto" w:fill="auto"/>
            <w:vAlign w:val="center"/>
            <w:hideMark/>
          </w:tcPr>
          <w:p w14:paraId="05C3835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5,093.2 MM </w:t>
            </w:r>
          </w:p>
        </w:tc>
        <w:tc>
          <w:tcPr>
            <w:tcW w:w="1300" w:type="dxa"/>
            <w:shd w:val="clear" w:color="auto" w:fill="auto"/>
            <w:vAlign w:val="center"/>
            <w:hideMark/>
          </w:tcPr>
          <w:p w14:paraId="3892F51A"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5,395.2 MM </w:t>
            </w:r>
          </w:p>
        </w:tc>
        <w:tc>
          <w:tcPr>
            <w:tcW w:w="1300" w:type="dxa"/>
            <w:shd w:val="clear" w:color="auto" w:fill="auto"/>
            <w:vAlign w:val="center"/>
            <w:hideMark/>
          </w:tcPr>
          <w:p w14:paraId="78D1C56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5,688.6 MM </w:t>
            </w:r>
          </w:p>
        </w:tc>
      </w:tr>
      <w:tr w:rsidR="00B95A4F" w:rsidRPr="00B95A4F" w14:paraId="78E5E3CA" w14:textId="77777777" w:rsidTr="00C07EEF">
        <w:trPr>
          <w:trHeight w:val="300"/>
        </w:trPr>
        <w:tc>
          <w:tcPr>
            <w:tcW w:w="1240" w:type="dxa"/>
            <w:vMerge/>
            <w:vAlign w:val="center"/>
            <w:hideMark/>
          </w:tcPr>
          <w:p w14:paraId="3BA58BE8"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58F5128E"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4CD5B22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5,124.3 MM </w:t>
            </w:r>
          </w:p>
        </w:tc>
        <w:tc>
          <w:tcPr>
            <w:tcW w:w="1300" w:type="dxa"/>
            <w:shd w:val="clear" w:color="auto" w:fill="auto"/>
            <w:vAlign w:val="center"/>
            <w:hideMark/>
          </w:tcPr>
          <w:p w14:paraId="3D20FAA1"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5,164.9 MM </w:t>
            </w:r>
          </w:p>
        </w:tc>
        <w:tc>
          <w:tcPr>
            <w:tcW w:w="1300" w:type="dxa"/>
            <w:shd w:val="clear" w:color="auto" w:fill="auto"/>
            <w:vAlign w:val="center"/>
            <w:hideMark/>
          </w:tcPr>
          <w:p w14:paraId="353BD89E"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4,852.2 MM </w:t>
            </w:r>
          </w:p>
        </w:tc>
        <w:tc>
          <w:tcPr>
            <w:tcW w:w="1260" w:type="dxa"/>
            <w:shd w:val="clear" w:color="auto" w:fill="auto"/>
            <w:vAlign w:val="center"/>
            <w:hideMark/>
          </w:tcPr>
          <w:p w14:paraId="53F1EEFA"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5,083.4 MM </w:t>
            </w:r>
          </w:p>
        </w:tc>
        <w:tc>
          <w:tcPr>
            <w:tcW w:w="1300" w:type="dxa"/>
            <w:shd w:val="clear" w:color="auto" w:fill="auto"/>
            <w:vAlign w:val="center"/>
            <w:hideMark/>
          </w:tcPr>
          <w:p w14:paraId="0369D4E6"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5,440.2 MM </w:t>
            </w:r>
          </w:p>
        </w:tc>
        <w:tc>
          <w:tcPr>
            <w:tcW w:w="1300" w:type="dxa"/>
            <w:shd w:val="clear" w:color="auto" w:fill="auto"/>
            <w:vAlign w:val="center"/>
            <w:hideMark/>
          </w:tcPr>
          <w:p w14:paraId="0E193A7F"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5,626.2 MM </w:t>
            </w:r>
          </w:p>
        </w:tc>
      </w:tr>
      <w:tr w:rsidR="00B95A4F" w:rsidRPr="00B95A4F" w14:paraId="353178B9" w14:textId="77777777" w:rsidTr="00C07EEF">
        <w:trPr>
          <w:trHeight w:val="300"/>
        </w:trPr>
        <w:tc>
          <w:tcPr>
            <w:tcW w:w="1240" w:type="dxa"/>
            <w:vMerge w:val="restart"/>
            <w:shd w:val="clear" w:color="auto" w:fill="auto"/>
            <w:vAlign w:val="center"/>
            <w:hideMark/>
          </w:tcPr>
          <w:p w14:paraId="2660AB6E" w14:textId="5D896984"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w:t>
            </w:r>
            <w:r w:rsidR="00122D97">
              <w:rPr>
                <w:rFonts w:ascii="Times New Roman" w:eastAsia="Times New Roman" w:hAnsi="Times New Roman" w:cs="Times New Roman"/>
                <w:color w:val="000000"/>
                <w:sz w:val="16"/>
                <w:szCs w:val="16"/>
                <w:lang w:val="es-HN" w:eastAsia="es-HN"/>
              </w:rPr>
              <w:t xml:space="preserve">Banco </w:t>
            </w:r>
            <w:r w:rsidRPr="00B95A4F">
              <w:rPr>
                <w:rFonts w:ascii="Times New Roman" w:eastAsia="Times New Roman" w:hAnsi="Times New Roman" w:cs="Times New Roman"/>
                <w:color w:val="000000"/>
                <w:sz w:val="16"/>
                <w:szCs w:val="16"/>
                <w:lang w:val="es-HN" w:eastAsia="es-HN"/>
              </w:rPr>
              <w:t xml:space="preserve">Promerica </w:t>
            </w:r>
          </w:p>
        </w:tc>
        <w:tc>
          <w:tcPr>
            <w:tcW w:w="1240" w:type="dxa"/>
            <w:shd w:val="clear" w:color="auto" w:fill="auto"/>
            <w:vAlign w:val="center"/>
            <w:hideMark/>
          </w:tcPr>
          <w:p w14:paraId="659D55ED"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5FF6636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15,252.3 MM </w:t>
            </w:r>
          </w:p>
        </w:tc>
        <w:tc>
          <w:tcPr>
            <w:tcW w:w="1300" w:type="dxa"/>
            <w:shd w:val="clear" w:color="auto" w:fill="auto"/>
            <w:vAlign w:val="center"/>
            <w:hideMark/>
          </w:tcPr>
          <w:p w14:paraId="0A512FE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15,612.4 MM </w:t>
            </w:r>
          </w:p>
        </w:tc>
        <w:tc>
          <w:tcPr>
            <w:tcW w:w="1300" w:type="dxa"/>
            <w:shd w:val="clear" w:color="auto" w:fill="auto"/>
            <w:vAlign w:val="center"/>
            <w:hideMark/>
          </w:tcPr>
          <w:p w14:paraId="67A6981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15,153.1 MM </w:t>
            </w:r>
          </w:p>
        </w:tc>
        <w:tc>
          <w:tcPr>
            <w:tcW w:w="1260" w:type="dxa"/>
            <w:shd w:val="clear" w:color="auto" w:fill="auto"/>
            <w:vAlign w:val="center"/>
            <w:hideMark/>
          </w:tcPr>
          <w:p w14:paraId="7D248908"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15,522.7 MM </w:t>
            </w:r>
          </w:p>
        </w:tc>
        <w:tc>
          <w:tcPr>
            <w:tcW w:w="1300" w:type="dxa"/>
            <w:shd w:val="clear" w:color="auto" w:fill="auto"/>
            <w:vAlign w:val="center"/>
            <w:hideMark/>
          </w:tcPr>
          <w:p w14:paraId="7DA9F555"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16,431.5 MM </w:t>
            </w:r>
          </w:p>
        </w:tc>
        <w:tc>
          <w:tcPr>
            <w:tcW w:w="1300" w:type="dxa"/>
            <w:shd w:val="clear" w:color="auto" w:fill="auto"/>
            <w:vAlign w:val="center"/>
            <w:hideMark/>
          </w:tcPr>
          <w:p w14:paraId="7C35C0C6"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18,118.3 MM </w:t>
            </w:r>
          </w:p>
        </w:tc>
      </w:tr>
      <w:tr w:rsidR="00B95A4F" w:rsidRPr="00B95A4F" w14:paraId="710566F1" w14:textId="77777777" w:rsidTr="00C07EEF">
        <w:trPr>
          <w:trHeight w:val="300"/>
        </w:trPr>
        <w:tc>
          <w:tcPr>
            <w:tcW w:w="1240" w:type="dxa"/>
            <w:vMerge/>
            <w:vAlign w:val="center"/>
            <w:hideMark/>
          </w:tcPr>
          <w:p w14:paraId="45F1105F"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4C0DEB12"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4CFFF438"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15,220.0 MM </w:t>
            </w:r>
          </w:p>
        </w:tc>
        <w:tc>
          <w:tcPr>
            <w:tcW w:w="1300" w:type="dxa"/>
            <w:shd w:val="clear" w:color="auto" w:fill="auto"/>
            <w:vAlign w:val="center"/>
            <w:hideMark/>
          </w:tcPr>
          <w:p w14:paraId="1248EAA7"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15,644.9 MM </w:t>
            </w:r>
          </w:p>
        </w:tc>
        <w:tc>
          <w:tcPr>
            <w:tcW w:w="1300" w:type="dxa"/>
            <w:shd w:val="clear" w:color="auto" w:fill="auto"/>
            <w:vAlign w:val="center"/>
            <w:hideMark/>
          </w:tcPr>
          <w:p w14:paraId="125EC82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15,144.0 MM </w:t>
            </w:r>
          </w:p>
        </w:tc>
        <w:tc>
          <w:tcPr>
            <w:tcW w:w="1260" w:type="dxa"/>
            <w:shd w:val="clear" w:color="auto" w:fill="auto"/>
            <w:vAlign w:val="center"/>
            <w:hideMark/>
          </w:tcPr>
          <w:p w14:paraId="5930946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15,619.5 MM </w:t>
            </w:r>
          </w:p>
        </w:tc>
        <w:tc>
          <w:tcPr>
            <w:tcW w:w="1300" w:type="dxa"/>
            <w:shd w:val="clear" w:color="auto" w:fill="auto"/>
            <w:vAlign w:val="center"/>
            <w:hideMark/>
          </w:tcPr>
          <w:p w14:paraId="37BAC56E"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16,203.8 MM </w:t>
            </w:r>
          </w:p>
        </w:tc>
        <w:tc>
          <w:tcPr>
            <w:tcW w:w="1300" w:type="dxa"/>
            <w:shd w:val="clear" w:color="auto" w:fill="auto"/>
            <w:vAlign w:val="center"/>
            <w:hideMark/>
          </w:tcPr>
          <w:p w14:paraId="1334F0C5"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18,097.3 MM </w:t>
            </w:r>
          </w:p>
        </w:tc>
      </w:tr>
      <w:tr w:rsidR="00B95A4F" w:rsidRPr="00B95A4F" w14:paraId="709FD2D5" w14:textId="77777777" w:rsidTr="00C07EEF">
        <w:trPr>
          <w:trHeight w:val="300"/>
        </w:trPr>
        <w:tc>
          <w:tcPr>
            <w:tcW w:w="1240" w:type="dxa"/>
            <w:vMerge w:val="restart"/>
            <w:shd w:val="clear" w:color="auto" w:fill="auto"/>
            <w:vAlign w:val="center"/>
            <w:hideMark/>
          </w:tcPr>
          <w:p w14:paraId="774B2049" w14:textId="7BA1DE9E"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w:t>
            </w:r>
            <w:r w:rsidR="00122D97">
              <w:rPr>
                <w:rFonts w:ascii="Times New Roman" w:eastAsia="Times New Roman" w:hAnsi="Times New Roman" w:cs="Times New Roman"/>
                <w:color w:val="000000"/>
                <w:sz w:val="16"/>
                <w:szCs w:val="16"/>
                <w:lang w:val="es-HN" w:eastAsia="es-HN"/>
              </w:rPr>
              <w:t xml:space="preserve">Banco </w:t>
            </w:r>
            <w:r w:rsidRPr="00B95A4F">
              <w:rPr>
                <w:rFonts w:ascii="Times New Roman" w:eastAsia="Times New Roman" w:hAnsi="Times New Roman" w:cs="Times New Roman"/>
                <w:color w:val="000000"/>
                <w:sz w:val="16"/>
                <w:szCs w:val="16"/>
                <w:lang w:val="es-HN" w:eastAsia="es-HN"/>
              </w:rPr>
              <w:t xml:space="preserve">Ficensa </w:t>
            </w:r>
          </w:p>
        </w:tc>
        <w:tc>
          <w:tcPr>
            <w:tcW w:w="1240" w:type="dxa"/>
            <w:shd w:val="clear" w:color="auto" w:fill="auto"/>
            <w:vAlign w:val="center"/>
            <w:hideMark/>
          </w:tcPr>
          <w:p w14:paraId="182290B9"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0116DAF5"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11,720.2 MM </w:t>
            </w:r>
          </w:p>
        </w:tc>
        <w:tc>
          <w:tcPr>
            <w:tcW w:w="1300" w:type="dxa"/>
            <w:shd w:val="clear" w:color="auto" w:fill="auto"/>
            <w:vAlign w:val="center"/>
            <w:hideMark/>
          </w:tcPr>
          <w:p w14:paraId="64DAA2FF"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13,371.5 MM </w:t>
            </w:r>
          </w:p>
        </w:tc>
        <w:tc>
          <w:tcPr>
            <w:tcW w:w="1300" w:type="dxa"/>
            <w:shd w:val="clear" w:color="auto" w:fill="auto"/>
            <w:vAlign w:val="center"/>
            <w:hideMark/>
          </w:tcPr>
          <w:p w14:paraId="32AC011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15,229.4 MM </w:t>
            </w:r>
          </w:p>
        </w:tc>
        <w:tc>
          <w:tcPr>
            <w:tcW w:w="1260" w:type="dxa"/>
            <w:shd w:val="clear" w:color="auto" w:fill="auto"/>
            <w:vAlign w:val="center"/>
            <w:hideMark/>
          </w:tcPr>
          <w:p w14:paraId="0BB34067"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15,738.7 MM </w:t>
            </w:r>
          </w:p>
        </w:tc>
        <w:tc>
          <w:tcPr>
            <w:tcW w:w="1300" w:type="dxa"/>
            <w:shd w:val="clear" w:color="auto" w:fill="auto"/>
            <w:vAlign w:val="center"/>
            <w:hideMark/>
          </w:tcPr>
          <w:p w14:paraId="76BA6FDA"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15,491.6 MM </w:t>
            </w:r>
          </w:p>
        </w:tc>
        <w:tc>
          <w:tcPr>
            <w:tcW w:w="1300" w:type="dxa"/>
            <w:shd w:val="clear" w:color="auto" w:fill="auto"/>
            <w:vAlign w:val="center"/>
            <w:hideMark/>
          </w:tcPr>
          <w:p w14:paraId="6962067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15,788.9 MM </w:t>
            </w:r>
          </w:p>
        </w:tc>
      </w:tr>
      <w:tr w:rsidR="00B95A4F" w:rsidRPr="00B95A4F" w14:paraId="5B27DEE5" w14:textId="77777777" w:rsidTr="00C07EEF">
        <w:trPr>
          <w:trHeight w:val="300"/>
        </w:trPr>
        <w:tc>
          <w:tcPr>
            <w:tcW w:w="1240" w:type="dxa"/>
            <w:vMerge/>
            <w:vAlign w:val="center"/>
            <w:hideMark/>
          </w:tcPr>
          <w:p w14:paraId="3E682506"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3C612388"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759CF5C4"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11,573.1 MM </w:t>
            </w:r>
          </w:p>
        </w:tc>
        <w:tc>
          <w:tcPr>
            <w:tcW w:w="1300" w:type="dxa"/>
            <w:shd w:val="clear" w:color="auto" w:fill="auto"/>
            <w:vAlign w:val="center"/>
            <w:hideMark/>
          </w:tcPr>
          <w:p w14:paraId="218D467C"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13,209.1 MM </w:t>
            </w:r>
          </w:p>
        </w:tc>
        <w:tc>
          <w:tcPr>
            <w:tcW w:w="1300" w:type="dxa"/>
            <w:shd w:val="clear" w:color="auto" w:fill="auto"/>
            <w:vAlign w:val="center"/>
            <w:hideMark/>
          </w:tcPr>
          <w:p w14:paraId="43D5B446"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15,194.8 MM </w:t>
            </w:r>
          </w:p>
        </w:tc>
        <w:tc>
          <w:tcPr>
            <w:tcW w:w="1260" w:type="dxa"/>
            <w:shd w:val="clear" w:color="auto" w:fill="auto"/>
            <w:vAlign w:val="center"/>
            <w:hideMark/>
          </w:tcPr>
          <w:p w14:paraId="7871C83A"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15,701.2 MM </w:t>
            </w:r>
          </w:p>
        </w:tc>
        <w:tc>
          <w:tcPr>
            <w:tcW w:w="1300" w:type="dxa"/>
            <w:shd w:val="clear" w:color="auto" w:fill="auto"/>
            <w:vAlign w:val="center"/>
            <w:hideMark/>
          </w:tcPr>
          <w:p w14:paraId="401B615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15,527.5 MM </w:t>
            </w:r>
          </w:p>
        </w:tc>
        <w:tc>
          <w:tcPr>
            <w:tcW w:w="1300" w:type="dxa"/>
            <w:shd w:val="clear" w:color="auto" w:fill="auto"/>
            <w:vAlign w:val="center"/>
            <w:hideMark/>
          </w:tcPr>
          <w:p w14:paraId="75731635"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15,778.1 MM </w:t>
            </w:r>
          </w:p>
        </w:tc>
      </w:tr>
      <w:tr w:rsidR="00B95A4F" w:rsidRPr="00B95A4F" w14:paraId="118FDF35" w14:textId="77777777" w:rsidTr="00C07EEF">
        <w:trPr>
          <w:trHeight w:val="300"/>
        </w:trPr>
        <w:tc>
          <w:tcPr>
            <w:tcW w:w="1240" w:type="dxa"/>
            <w:vMerge w:val="restart"/>
            <w:shd w:val="clear" w:color="auto" w:fill="auto"/>
            <w:vAlign w:val="center"/>
            <w:hideMark/>
          </w:tcPr>
          <w:p w14:paraId="239EE9E9" w14:textId="0BE6424C"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w:t>
            </w:r>
            <w:r w:rsidR="00122D97">
              <w:rPr>
                <w:rFonts w:ascii="Times New Roman" w:eastAsia="Times New Roman" w:hAnsi="Times New Roman" w:cs="Times New Roman"/>
                <w:color w:val="000000"/>
                <w:sz w:val="16"/>
                <w:szCs w:val="16"/>
                <w:lang w:val="es-HN" w:eastAsia="es-HN"/>
              </w:rPr>
              <w:t xml:space="preserve">Banco </w:t>
            </w:r>
            <w:r w:rsidRPr="00B95A4F">
              <w:rPr>
                <w:rFonts w:ascii="Times New Roman" w:eastAsia="Times New Roman" w:hAnsi="Times New Roman" w:cs="Times New Roman"/>
                <w:color w:val="000000"/>
                <w:sz w:val="16"/>
                <w:szCs w:val="16"/>
                <w:lang w:val="es-HN" w:eastAsia="es-HN"/>
              </w:rPr>
              <w:t xml:space="preserve">Popular </w:t>
            </w:r>
          </w:p>
        </w:tc>
        <w:tc>
          <w:tcPr>
            <w:tcW w:w="1240" w:type="dxa"/>
            <w:shd w:val="clear" w:color="auto" w:fill="auto"/>
            <w:vAlign w:val="center"/>
            <w:hideMark/>
          </w:tcPr>
          <w:p w14:paraId="228046A5"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2E22E7D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1,701.8 MM </w:t>
            </w:r>
          </w:p>
        </w:tc>
        <w:tc>
          <w:tcPr>
            <w:tcW w:w="1300" w:type="dxa"/>
            <w:shd w:val="clear" w:color="auto" w:fill="auto"/>
            <w:vAlign w:val="center"/>
            <w:hideMark/>
          </w:tcPr>
          <w:p w14:paraId="0C259414"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2,338.3 MM </w:t>
            </w:r>
          </w:p>
        </w:tc>
        <w:tc>
          <w:tcPr>
            <w:tcW w:w="1300" w:type="dxa"/>
            <w:shd w:val="clear" w:color="auto" w:fill="auto"/>
            <w:vAlign w:val="center"/>
            <w:hideMark/>
          </w:tcPr>
          <w:p w14:paraId="18AE7CBD"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2,925.4 MM </w:t>
            </w:r>
          </w:p>
        </w:tc>
        <w:tc>
          <w:tcPr>
            <w:tcW w:w="1260" w:type="dxa"/>
            <w:shd w:val="clear" w:color="auto" w:fill="auto"/>
            <w:vAlign w:val="center"/>
            <w:hideMark/>
          </w:tcPr>
          <w:p w14:paraId="78F41E59"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3,400.7 MM </w:t>
            </w:r>
          </w:p>
        </w:tc>
        <w:tc>
          <w:tcPr>
            <w:tcW w:w="1300" w:type="dxa"/>
            <w:shd w:val="clear" w:color="auto" w:fill="auto"/>
            <w:vAlign w:val="center"/>
            <w:hideMark/>
          </w:tcPr>
          <w:p w14:paraId="483D254E"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3,933.0 MM </w:t>
            </w:r>
          </w:p>
        </w:tc>
        <w:tc>
          <w:tcPr>
            <w:tcW w:w="1300" w:type="dxa"/>
            <w:shd w:val="clear" w:color="auto" w:fill="auto"/>
            <w:vAlign w:val="center"/>
            <w:hideMark/>
          </w:tcPr>
          <w:p w14:paraId="6CCD0D9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4,502.8 MM </w:t>
            </w:r>
          </w:p>
        </w:tc>
      </w:tr>
      <w:tr w:rsidR="00B95A4F" w:rsidRPr="00B95A4F" w14:paraId="64C14288" w14:textId="77777777" w:rsidTr="00C07EEF">
        <w:trPr>
          <w:trHeight w:val="300"/>
        </w:trPr>
        <w:tc>
          <w:tcPr>
            <w:tcW w:w="1240" w:type="dxa"/>
            <w:vMerge/>
            <w:vAlign w:val="center"/>
            <w:hideMark/>
          </w:tcPr>
          <w:p w14:paraId="5772BD4F"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67D55D5C"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7F6B6E35"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1,686.9 MM </w:t>
            </w:r>
          </w:p>
        </w:tc>
        <w:tc>
          <w:tcPr>
            <w:tcW w:w="1300" w:type="dxa"/>
            <w:shd w:val="clear" w:color="auto" w:fill="auto"/>
            <w:vAlign w:val="center"/>
            <w:hideMark/>
          </w:tcPr>
          <w:p w14:paraId="576FD4A6"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2,358.9 MM </w:t>
            </w:r>
          </w:p>
        </w:tc>
        <w:tc>
          <w:tcPr>
            <w:tcW w:w="1300" w:type="dxa"/>
            <w:shd w:val="clear" w:color="auto" w:fill="auto"/>
            <w:vAlign w:val="center"/>
            <w:hideMark/>
          </w:tcPr>
          <w:p w14:paraId="783DC5A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2,938.0 MM </w:t>
            </w:r>
          </w:p>
        </w:tc>
        <w:tc>
          <w:tcPr>
            <w:tcW w:w="1260" w:type="dxa"/>
            <w:shd w:val="clear" w:color="auto" w:fill="auto"/>
            <w:vAlign w:val="center"/>
            <w:hideMark/>
          </w:tcPr>
          <w:p w14:paraId="74D3D62E"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3,339.3 MM </w:t>
            </w:r>
          </w:p>
        </w:tc>
        <w:tc>
          <w:tcPr>
            <w:tcW w:w="1300" w:type="dxa"/>
            <w:shd w:val="clear" w:color="auto" w:fill="auto"/>
            <w:vAlign w:val="center"/>
            <w:hideMark/>
          </w:tcPr>
          <w:p w14:paraId="7DCC862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3,898.4 MM </w:t>
            </w:r>
          </w:p>
        </w:tc>
        <w:tc>
          <w:tcPr>
            <w:tcW w:w="1300" w:type="dxa"/>
            <w:shd w:val="clear" w:color="auto" w:fill="auto"/>
            <w:vAlign w:val="center"/>
            <w:hideMark/>
          </w:tcPr>
          <w:p w14:paraId="2A42EE6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4,442.3 MM </w:t>
            </w:r>
          </w:p>
        </w:tc>
      </w:tr>
      <w:tr w:rsidR="00B95A4F" w:rsidRPr="00B95A4F" w14:paraId="03A6B2B7" w14:textId="77777777" w:rsidTr="00C07EEF">
        <w:trPr>
          <w:trHeight w:val="300"/>
        </w:trPr>
        <w:tc>
          <w:tcPr>
            <w:tcW w:w="1240" w:type="dxa"/>
            <w:vMerge w:val="restart"/>
            <w:shd w:val="clear" w:color="auto" w:fill="auto"/>
            <w:vAlign w:val="center"/>
            <w:hideMark/>
          </w:tcPr>
          <w:p w14:paraId="65223611" w14:textId="7B25ECF9"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w:t>
            </w:r>
            <w:r w:rsidR="00122D97">
              <w:rPr>
                <w:rFonts w:ascii="Times New Roman" w:eastAsia="Times New Roman" w:hAnsi="Times New Roman" w:cs="Times New Roman"/>
                <w:color w:val="000000"/>
                <w:sz w:val="16"/>
                <w:szCs w:val="16"/>
                <w:lang w:val="es-HN" w:eastAsia="es-HN"/>
              </w:rPr>
              <w:t xml:space="preserve">Banco de los </w:t>
            </w:r>
            <w:r w:rsidRPr="00B95A4F">
              <w:rPr>
                <w:rFonts w:ascii="Times New Roman" w:eastAsia="Times New Roman" w:hAnsi="Times New Roman" w:cs="Times New Roman"/>
                <w:color w:val="000000"/>
                <w:sz w:val="16"/>
                <w:szCs w:val="16"/>
                <w:lang w:val="es-HN" w:eastAsia="es-HN"/>
              </w:rPr>
              <w:t xml:space="preserve">Trabajadores </w:t>
            </w:r>
          </w:p>
        </w:tc>
        <w:tc>
          <w:tcPr>
            <w:tcW w:w="1240" w:type="dxa"/>
            <w:shd w:val="clear" w:color="auto" w:fill="auto"/>
            <w:vAlign w:val="center"/>
            <w:hideMark/>
          </w:tcPr>
          <w:p w14:paraId="6C812222"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31076B2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8,156.1 MM </w:t>
            </w:r>
          </w:p>
        </w:tc>
        <w:tc>
          <w:tcPr>
            <w:tcW w:w="1300" w:type="dxa"/>
            <w:shd w:val="clear" w:color="auto" w:fill="auto"/>
            <w:vAlign w:val="center"/>
            <w:hideMark/>
          </w:tcPr>
          <w:p w14:paraId="04A5F011"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8,997.1 MM </w:t>
            </w:r>
          </w:p>
        </w:tc>
        <w:tc>
          <w:tcPr>
            <w:tcW w:w="1300" w:type="dxa"/>
            <w:shd w:val="clear" w:color="auto" w:fill="auto"/>
            <w:vAlign w:val="center"/>
            <w:hideMark/>
          </w:tcPr>
          <w:p w14:paraId="6CF7613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8,460.2 MM </w:t>
            </w:r>
          </w:p>
        </w:tc>
        <w:tc>
          <w:tcPr>
            <w:tcW w:w="1260" w:type="dxa"/>
            <w:shd w:val="clear" w:color="auto" w:fill="auto"/>
            <w:vAlign w:val="center"/>
            <w:hideMark/>
          </w:tcPr>
          <w:p w14:paraId="6958644C"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9,303.5 MM </w:t>
            </w:r>
          </w:p>
        </w:tc>
        <w:tc>
          <w:tcPr>
            <w:tcW w:w="1300" w:type="dxa"/>
            <w:shd w:val="clear" w:color="auto" w:fill="auto"/>
            <w:vAlign w:val="center"/>
            <w:hideMark/>
          </w:tcPr>
          <w:p w14:paraId="7F0CAD2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9,404.5 MM </w:t>
            </w:r>
          </w:p>
        </w:tc>
        <w:tc>
          <w:tcPr>
            <w:tcW w:w="1300" w:type="dxa"/>
            <w:shd w:val="clear" w:color="auto" w:fill="auto"/>
            <w:vAlign w:val="center"/>
            <w:hideMark/>
          </w:tcPr>
          <w:p w14:paraId="245C4A9A"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9,906.2 MM </w:t>
            </w:r>
          </w:p>
        </w:tc>
      </w:tr>
      <w:tr w:rsidR="00B95A4F" w:rsidRPr="00B95A4F" w14:paraId="2E323970" w14:textId="77777777" w:rsidTr="00C07EEF">
        <w:trPr>
          <w:trHeight w:val="300"/>
        </w:trPr>
        <w:tc>
          <w:tcPr>
            <w:tcW w:w="1240" w:type="dxa"/>
            <w:vMerge/>
            <w:vAlign w:val="center"/>
            <w:hideMark/>
          </w:tcPr>
          <w:p w14:paraId="2D22D5DF"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2C73991D"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69C5C3DA"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8,086.3 MM </w:t>
            </w:r>
          </w:p>
        </w:tc>
        <w:tc>
          <w:tcPr>
            <w:tcW w:w="1300" w:type="dxa"/>
            <w:shd w:val="clear" w:color="auto" w:fill="auto"/>
            <w:vAlign w:val="center"/>
            <w:hideMark/>
          </w:tcPr>
          <w:p w14:paraId="62F765A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9,042.8 MM </w:t>
            </w:r>
          </w:p>
        </w:tc>
        <w:tc>
          <w:tcPr>
            <w:tcW w:w="1300" w:type="dxa"/>
            <w:shd w:val="clear" w:color="auto" w:fill="auto"/>
            <w:vAlign w:val="center"/>
            <w:hideMark/>
          </w:tcPr>
          <w:p w14:paraId="48028663"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8,451.1 MM </w:t>
            </w:r>
          </w:p>
        </w:tc>
        <w:tc>
          <w:tcPr>
            <w:tcW w:w="1260" w:type="dxa"/>
            <w:shd w:val="clear" w:color="auto" w:fill="auto"/>
            <w:vAlign w:val="center"/>
            <w:hideMark/>
          </w:tcPr>
          <w:p w14:paraId="23EA66F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9,355.6 MM </w:t>
            </w:r>
          </w:p>
        </w:tc>
        <w:tc>
          <w:tcPr>
            <w:tcW w:w="1300" w:type="dxa"/>
            <w:shd w:val="clear" w:color="auto" w:fill="auto"/>
            <w:vAlign w:val="center"/>
            <w:hideMark/>
          </w:tcPr>
          <w:p w14:paraId="727C29BA"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9,391.8 MM </w:t>
            </w:r>
          </w:p>
        </w:tc>
        <w:tc>
          <w:tcPr>
            <w:tcW w:w="1300" w:type="dxa"/>
            <w:shd w:val="clear" w:color="auto" w:fill="auto"/>
            <w:vAlign w:val="center"/>
            <w:hideMark/>
          </w:tcPr>
          <w:p w14:paraId="2059C047"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9,917.9 MM </w:t>
            </w:r>
          </w:p>
        </w:tc>
      </w:tr>
      <w:tr w:rsidR="00B95A4F" w:rsidRPr="00B95A4F" w14:paraId="2A9FE23B" w14:textId="77777777" w:rsidTr="00C07EEF">
        <w:trPr>
          <w:trHeight w:val="300"/>
        </w:trPr>
        <w:tc>
          <w:tcPr>
            <w:tcW w:w="1240" w:type="dxa"/>
            <w:vMerge w:val="restart"/>
            <w:shd w:val="clear" w:color="auto" w:fill="auto"/>
            <w:vAlign w:val="center"/>
            <w:hideMark/>
          </w:tcPr>
          <w:p w14:paraId="57D248C4" w14:textId="7901150C"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w:t>
            </w:r>
            <w:r w:rsidR="00122D97">
              <w:rPr>
                <w:rFonts w:ascii="Times New Roman" w:eastAsia="Times New Roman" w:hAnsi="Times New Roman" w:cs="Times New Roman"/>
                <w:color w:val="000000"/>
                <w:sz w:val="16"/>
                <w:szCs w:val="16"/>
                <w:lang w:val="es-HN" w:eastAsia="es-HN"/>
              </w:rPr>
              <w:t xml:space="preserve">Banco </w:t>
            </w:r>
            <w:r w:rsidRPr="00B95A4F">
              <w:rPr>
                <w:rFonts w:ascii="Times New Roman" w:eastAsia="Times New Roman" w:hAnsi="Times New Roman" w:cs="Times New Roman"/>
                <w:color w:val="000000"/>
                <w:sz w:val="16"/>
                <w:szCs w:val="16"/>
                <w:lang w:val="es-HN" w:eastAsia="es-HN"/>
              </w:rPr>
              <w:t xml:space="preserve">Azteca </w:t>
            </w:r>
          </w:p>
        </w:tc>
        <w:tc>
          <w:tcPr>
            <w:tcW w:w="1240" w:type="dxa"/>
            <w:shd w:val="clear" w:color="auto" w:fill="auto"/>
            <w:vAlign w:val="center"/>
            <w:hideMark/>
          </w:tcPr>
          <w:p w14:paraId="393E6131"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 </w:t>
            </w:r>
          </w:p>
        </w:tc>
        <w:tc>
          <w:tcPr>
            <w:tcW w:w="1240" w:type="dxa"/>
            <w:shd w:val="clear" w:color="auto" w:fill="auto"/>
            <w:vAlign w:val="center"/>
            <w:hideMark/>
          </w:tcPr>
          <w:p w14:paraId="29237469"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4,691.3 MM </w:t>
            </w:r>
          </w:p>
        </w:tc>
        <w:tc>
          <w:tcPr>
            <w:tcW w:w="1300" w:type="dxa"/>
            <w:shd w:val="clear" w:color="auto" w:fill="auto"/>
            <w:vAlign w:val="center"/>
            <w:hideMark/>
          </w:tcPr>
          <w:p w14:paraId="5035B14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4,670.2 MM </w:t>
            </w:r>
          </w:p>
        </w:tc>
        <w:tc>
          <w:tcPr>
            <w:tcW w:w="1300" w:type="dxa"/>
            <w:shd w:val="clear" w:color="auto" w:fill="auto"/>
            <w:vAlign w:val="center"/>
            <w:hideMark/>
          </w:tcPr>
          <w:p w14:paraId="36DF5939"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4,686.5 MM </w:t>
            </w:r>
          </w:p>
        </w:tc>
        <w:tc>
          <w:tcPr>
            <w:tcW w:w="1260" w:type="dxa"/>
            <w:shd w:val="clear" w:color="auto" w:fill="auto"/>
            <w:vAlign w:val="center"/>
            <w:hideMark/>
          </w:tcPr>
          <w:p w14:paraId="316EA46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5,074.6 MM </w:t>
            </w:r>
          </w:p>
        </w:tc>
        <w:tc>
          <w:tcPr>
            <w:tcW w:w="1300" w:type="dxa"/>
            <w:shd w:val="clear" w:color="auto" w:fill="auto"/>
            <w:vAlign w:val="center"/>
            <w:hideMark/>
          </w:tcPr>
          <w:p w14:paraId="7CA665FF"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5,231.7 MM </w:t>
            </w:r>
          </w:p>
        </w:tc>
        <w:tc>
          <w:tcPr>
            <w:tcW w:w="1300" w:type="dxa"/>
            <w:shd w:val="clear" w:color="auto" w:fill="auto"/>
            <w:vAlign w:val="center"/>
            <w:hideMark/>
          </w:tcPr>
          <w:p w14:paraId="16A3F2A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5,642.5 MM </w:t>
            </w:r>
          </w:p>
        </w:tc>
      </w:tr>
      <w:tr w:rsidR="00B95A4F" w:rsidRPr="00B95A4F" w14:paraId="44545461" w14:textId="77777777" w:rsidTr="00C07EEF">
        <w:trPr>
          <w:trHeight w:val="300"/>
        </w:trPr>
        <w:tc>
          <w:tcPr>
            <w:tcW w:w="1240" w:type="dxa"/>
            <w:vMerge/>
            <w:vAlign w:val="center"/>
            <w:hideMark/>
          </w:tcPr>
          <w:p w14:paraId="52B6BFCF"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p>
        </w:tc>
        <w:tc>
          <w:tcPr>
            <w:tcW w:w="1240" w:type="dxa"/>
            <w:shd w:val="clear" w:color="auto" w:fill="auto"/>
            <w:vAlign w:val="center"/>
            <w:hideMark/>
          </w:tcPr>
          <w:p w14:paraId="47E941E3" w14:textId="77777777" w:rsidR="00B95A4F" w:rsidRPr="00B95A4F" w:rsidRDefault="00B95A4F" w:rsidP="00B95A4F">
            <w:pPr>
              <w:widowControl/>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Mediana </w:t>
            </w:r>
          </w:p>
        </w:tc>
        <w:tc>
          <w:tcPr>
            <w:tcW w:w="1240" w:type="dxa"/>
            <w:shd w:val="clear" w:color="auto" w:fill="auto"/>
            <w:vAlign w:val="center"/>
            <w:hideMark/>
          </w:tcPr>
          <w:p w14:paraId="5A918B90"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4,687.6 MM </w:t>
            </w:r>
          </w:p>
        </w:tc>
        <w:tc>
          <w:tcPr>
            <w:tcW w:w="1300" w:type="dxa"/>
            <w:shd w:val="clear" w:color="auto" w:fill="auto"/>
            <w:vAlign w:val="center"/>
            <w:hideMark/>
          </w:tcPr>
          <w:p w14:paraId="1CA3F4F2"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4,688.3 MM </w:t>
            </w:r>
          </w:p>
        </w:tc>
        <w:tc>
          <w:tcPr>
            <w:tcW w:w="1300" w:type="dxa"/>
            <w:shd w:val="clear" w:color="auto" w:fill="auto"/>
            <w:vAlign w:val="center"/>
            <w:hideMark/>
          </w:tcPr>
          <w:p w14:paraId="58F8B564"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4,632.0 MM </w:t>
            </w:r>
          </w:p>
        </w:tc>
        <w:tc>
          <w:tcPr>
            <w:tcW w:w="1260" w:type="dxa"/>
            <w:shd w:val="clear" w:color="auto" w:fill="auto"/>
            <w:vAlign w:val="center"/>
            <w:hideMark/>
          </w:tcPr>
          <w:p w14:paraId="5853901F"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5,086.5 MM </w:t>
            </w:r>
          </w:p>
        </w:tc>
        <w:tc>
          <w:tcPr>
            <w:tcW w:w="1300" w:type="dxa"/>
            <w:shd w:val="clear" w:color="auto" w:fill="auto"/>
            <w:vAlign w:val="center"/>
            <w:hideMark/>
          </w:tcPr>
          <w:p w14:paraId="18CCEA74"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5,241.0 MM </w:t>
            </w:r>
          </w:p>
        </w:tc>
        <w:tc>
          <w:tcPr>
            <w:tcW w:w="1300" w:type="dxa"/>
            <w:shd w:val="clear" w:color="auto" w:fill="auto"/>
            <w:vAlign w:val="center"/>
            <w:hideMark/>
          </w:tcPr>
          <w:p w14:paraId="084B1AEB" w14:textId="77777777" w:rsidR="00B95A4F" w:rsidRPr="00B95A4F" w:rsidRDefault="00B95A4F" w:rsidP="00B95A4F">
            <w:pPr>
              <w:widowControl/>
              <w:jc w:val="center"/>
              <w:rPr>
                <w:rFonts w:ascii="Times New Roman" w:eastAsia="Times New Roman" w:hAnsi="Times New Roman" w:cs="Times New Roman"/>
                <w:color w:val="000000"/>
                <w:sz w:val="16"/>
                <w:szCs w:val="16"/>
                <w:lang w:val="es-HN" w:eastAsia="es-HN"/>
              </w:rPr>
            </w:pPr>
            <w:r w:rsidRPr="00B95A4F">
              <w:rPr>
                <w:rFonts w:ascii="Times New Roman" w:eastAsia="Times New Roman" w:hAnsi="Times New Roman" w:cs="Times New Roman"/>
                <w:color w:val="000000"/>
                <w:sz w:val="16"/>
                <w:szCs w:val="16"/>
                <w:lang w:val="es-HN" w:eastAsia="es-HN"/>
              </w:rPr>
              <w:t xml:space="preserve"> L 5,632.4 MM </w:t>
            </w:r>
          </w:p>
        </w:tc>
      </w:tr>
    </w:tbl>
    <w:p w14:paraId="14911EE1" w14:textId="77777777" w:rsidR="00352A05" w:rsidRDefault="00352A05" w:rsidP="00C907CF">
      <w:pPr>
        <w:pStyle w:val="Figuras"/>
        <w:rPr>
          <w:lang w:val="es-HN"/>
        </w:rPr>
      </w:pPr>
    </w:p>
    <w:p w14:paraId="62E0F71C" w14:textId="48052596" w:rsidR="001A2EA3" w:rsidRPr="001A2EA3" w:rsidRDefault="00A871DB">
      <w:pPr>
        <w:pStyle w:val="Ttulo2"/>
        <w:numPr>
          <w:ilvl w:val="1"/>
          <w:numId w:val="11"/>
        </w:numPr>
        <w:rPr>
          <w:lang w:val="es-HN"/>
        </w:rPr>
      </w:pPr>
      <w:bookmarkStart w:id="118" w:name="_Toc158832953"/>
      <w:r w:rsidRPr="001A2EA3">
        <w:rPr>
          <w:lang w:val="es-HN"/>
        </w:rPr>
        <w:lastRenderedPageBreak/>
        <w:t>RESULTADOS Y ANÁLISIS DE LAS TÉCNICAS APLICADAS</w:t>
      </w:r>
      <w:bookmarkEnd w:id="118"/>
    </w:p>
    <w:p w14:paraId="7E731A31" w14:textId="63FE36AB" w:rsidR="008F4A08" w:rsidRDefault="00DC363A" w:rsidP="00EF1642">
      <w:pPr>
        <w:pStyle w:val="TextoPrincipal"/>
      </w:pPr>
      <w:r>
        <w:t xml:space="preserve">En este apartado </w:t>
      </w:r>
      <w:r w:rsidR="005014C9">
        <w:t xml:space="preserve">se da a </w:t>
      </w:r>
      <w:r w:rsidR="006E11FB">
        <w:t>conocer los resultados del análisis exploratorio de los datos</w:t>
      </w:r>
      <w:r w:rsidR="003B5C18">
        <w:t xml:space="preserve"> (EDA)</w:t>
      </w:r>
      <w:r w:rsidR="006E11FB">
        <w:t xml:space="preserve"> sobre la cuenta total activo de los balances generales de los bancos comerciales de Honduras lo cual incluye </w:t>
      </w:r>
      <w:r w:rsidR="00F6613A">
        <w:t xml:space="preserve">componentes </w:t>
      </w:r>
      <w:r w:rsidR="00CD50F0">
        <w:t>de</w:t>
      </w:r>
      <w:r w:rsidR="00B33F4A">
        <w:t xml:space="preserve"> serie</w:t>
      </w:r>
      <w:r w:rsidR="00CD50F0">
        <w:t>s</w:t>
      </w:r>
      <w:r w:rsidR="00A51EE4">
        <w:t xml:space="preserve"> de tiempo</w:t>
      </w:r>
      <w:r w:rsidR="00CD50F0">
        <w:t>s</w:t>
      </w:r>
      <w:r w:rsidR="00B33F4A">
        <w:t xml:space="preserve"> para obtener t</w:t>
      </w:r>
      <w:r w:rsidR="006E11FB">
        <w:t xml:space="preserve">endencia de la serie, </w:t>
      </w:r>
      <w:r w:rsidR="00A51EE4">
        <w:t>f</w:t>
      </w:r>
      <w:r w:rsidR="006E11FB">
        <w:t xml:space="preserve">actores </w:t>
      </w:r>
      <w:r w:rsidR="00A51EE4">
        <w:t>e</w:t>
      </w:r>
      <w:r w:rsidR="006E11FB">
        <w:t xml:space="preserve">stacionales, </w:t>
      </w:r>
      <w:r w:rsidR="00A51EE4">
        <w:t>t</w:t>
      </w:r>
      <w:r w:rsidR="00B33F4A">
        <w:t xml:space="preserve">endencia </w:t>
      </w:r>
      <w:r w:rsidR="00A51EE4">
        <w:t>e</w:t>
      </w:r>
      <w:r w:rsidR="00B33F4A">
        <w:t xml:space="preserve">stimada y </w:t>
      </w:r>
      <w:r w:rsidR="00A51EE4">
        <w:t>t</w:t>
      </w:r>
      <w:r w:rsidR="00B33F4A">
        <w:t xml:space="preserve">endencia </w:t>
      </w:r>
      <w:r w:rsidR="00A51EE4">
        <w:t>s</w:t>
      </w:r>
      <w:r w:rsidR="00B33F4A">
        <w:t>in estacionalidad</w:t>
      </w:r>
      <w:r w:rsidR="007075AD">
        <w:t xml:space="preserve"> para poder tener una mejor comprensión de los datos.</w:t>
      </w:r>
    </w:p>
    <w:p w14:paraId="7558AEDB" w14:textId="73A0C46B" w:rsidR="003B5C18" w:rsidRDefault="002239FD" w:rsidP="00EF1642">
      <w:pPr>
        <w:pStyle w:val="TextoPrincipal"/>
      </w:pPr>
      <w:r>
        <w:t>Además,</w:t>
      </w:r>
      <w:r w:rsidR="00A51EE4">
        <w:t xml:space="preserve"> se realiza la implementación de modelado</w:t>
      </w:r>
      <w:r w:rsidR="00860B4B">
        <w:t xml:space="preserve"> de </w:t>
      </w:r>
      <w:r w:rsidR="001E69AB">
        <w:t>analítica</w:t>
      </w:r>
      <w:r w:rsidR="00A51EE4">
        <w:t xml:space="preserve"> </w:t>
      </w:r>
      <w:r w:rsidR="00860B4B">
        <w:t>basado en</w:t>
      </w:r>
      <w:r w:rsidR="003B5C18">
        <w:t xml:space="preserve"> </w:t>
      </w:r>
      <w:r w:rsidR="00A51EE4">
        <w:t xml:space="preserve">machine learning </w:t>
      </w:r>
      <w:r>
        <w:t>con el objeto de</w:t>
      </w:r>
      <w:r w:rsidR="00A51EE4">
        <w:t xml:space="preserve"> predecir los resultados de la cuenta total activo</w:t>
      </w:r>
      <w:r>
        <w:t xml:space="preserve"> para los bancos comerciales de Honduras</w:t>
      </w:r>
      <w:r w:rsidR="00B35D8E">
        <w:t xml:space="preserve"> y lograr de esta manera conocer el comportamiento para el periodo de enero a septiembre 2023.</w:t>
      </w:r>
    </w:p>
    <w:p w14:paraId="0009ECEE" w14:textId="74147DEA" w:rsidR="00E348BD" w:rsidRDefault="00B7135F" w:rsidP="00B7135F">
      <w:pPr>
        <w:pStyle w:val="Ttulo3"/>
        <w:rPr>
          <w:lang w:val="es-HN"/>
        </w:rPr>
      </w:pPr>
      <w:bookmarkStart w:id="119" w:name="_Toc158832954"/>
      <w:r w:rsidRPr="00B7135F">
        <w:rPr>
          <w:lang w:val="es-HN"/>
        </w:rPr>
        <w:t xml:space="preserve">4.2.1 </w:t>
      </w:r>
      <w:r>
        <w:rPr>
          <w:lang w:val="es-HN"/>
        </w:rPr>
        <w:t>ANALISIS CUANTITATIVO</w:t>
      </w:r>
      <w:bookmarkEnd w:id="119"/>
    </w:p>
    <w:p w14:paraId="2A744F51" w14:textId="390327F9" w:rsidR="00D721ED" w:rsidRDefault="00E47C50" w:rsidP="00F63A2C">
      <w:pPr>
        <w:pStyle w:val="TextoPrincipal"/>
      </w:pPr>
      <w:r>
        <w:t>Los resultados del análisis cuantitativo comprenden</w:t>
      </w:r>
      <w:r w:rsidR="00870AA9">
        <w:t xml:space="preserve"> la explicación de los componentes de una serie de tiempo para la variable total activo, cada explicación se hará por banco y se </w:t>
      </w:r>
      <w:r>
        <w:t>iniciará</w:t>
      </w:r>
      <w:r w:rsidR="00870AA9">
        <w:t xml:space="preserve"> con la interpretación de la gráfica de la tendencia, luego la </w:t>
      </w:r>
      <w:r w:rsidR="00180A72">
        <w:t>gráfica</w:t>
      </w:r>
      <w:r w:rsidR="00870AA9">
        <w:t xml:space="preserve"> de sin tendencia, seguido la </w:t>
      </w:r>
      <w:r w:rsidR="00180A72">
        <w:t>gráfica</w:t>
      </w:r>
      <w:r w:rsidR="00870AA9">
        <w:t xml:space="preserve"> de factores estacionales y se finaliza explicando la </w:t>
      </w:r>
      <w:r w:rsidR="00180A72">
        <w:t>gráfica</w:t>
      </w:r>
      <w:r w:rsidR="00870AA9">
        <w:t xml:space="preserve"> de serie sin estacionalidad. </w:t>
      </w:r>
    </w:p>
    <w:p w14:paraId="5D166A1E" w14:textId="235E17F3" w:rsidR="00F63A2C" w:rsidRDefault="00F63A2C">
      <w:pPr>
        <w:pStyle w:val="Ttulo4"/>
        <w:numPr>
          <w:ilvl w:val="3"/>
          <w:numId w:val="11"/>
        </w:numPr>
        <w:rPr>
          <w:bCs w:val="0"/>
          <w:lang w:val="es-HN"/>
        </w:rPr>
      </w:pPr>
      <w:bookmarkStart w:id="120" w:name="_Toc158832955"/>
      <w:r w:rsidRPr="00A62774">
        <w:rPr>
          <w:bCs w:val="0"/>
          <w:lang w:val="es-HN"/>
        </w:rPr>
        <w:t>ANÁLISIS EDA BANCO FICOHSA</w:t>
      </w:r>
      <w:bookmarkEnd w:id="120"/>
    </w:p>
    <w:p w14:paraId="0B615166" w14:textId="22A3E167" w:rsidR="00122D97" w:rsidRDefault="00122D97" w:rsidP="00076E91">
      <w:pPr>
        <w:pStyle w:val="TextoPrincipal"/>
      </w:pPr>
      <w:r>
        <w:t>Los resultados sobre el valor de la cuenta total activo se muestran a continuación</w:t>
      </w:r>
      <w:r w:rsidR="004F0293">
        <w:t>:</w:t>
      </w:r>
    </w:p>
    <w:p w14:paraId="652DC473" w14:textId="1E921E9D" w:rsidR="00B5578D" w:rsidRPr="0009431A" w:rsidRDefault="00B5578D" w:rsidP="00B5578D">
      <w:pPr>
        <w:pStyle w:val="Figuras"/>
        <w:rPr>
          <w:lang w:val="es-HN"/>
        </w:rPr>
      </w:pPr>
      <w:bookmarkStart w:id="121" w:name="_Toc158833018"/>
      <w:r w:rsidRPr="00F3187A">
        <w:rPr>
          <w:lang w:val="es-HN"/>
        </w:rPr>
        <w:t xml:space="preserve">Tabla </w:t>
      </w:r>
      <w:r w:rsidRPr="00F3187A">
        <w:fldChar w:fldCharType="begin"/>
      </w:r>
      <w:r w:rsidRPr="00F3187A">
        <w:rPr>
          <w:lang w:val="es-HN"/>
        </w:rPr>
        <w:instrText xml:space="preserve"> SEQ Tabla \* ARABIC </w:instrText>
      </w:r>
      <w:r w:rsidRPr="00F3187A">
        <w:fldChar w:fldCharType="separate"/>
      </w:r>
      <w:r w:rsidR="000F2D33">
        <w:rPr>
          <w:noProof/>
          <w:lang w:val="es-HN"/>
        </w:rPr>
        <w:t>4</w:t>
      </w:r>
      <w:r w:rsidRPr="00F3187A">
        <w:fldChar w:fldCharType="end"/>
      </w:r>
      <w:r w:rsidRPr="00F3187A">
        <w:rPr>
          <w:lang w:val="es-HN"/>
        </w:rPr>
        <w:t>. Resultados Cuenta Total</w:t>
      </w:r>
      <w:r w:rsidR="003A5E69" w:rsidRPr="00F3187A">
        <w:rPr>
          <w:lang w:val="es-HN"/>
        </w:rPr>
        <w:t xml:space="preserve"> Activo</w:t>
      </w:r>
      <w:r w:rsidRPr="00F3187A">
        <w:rPr>
          <w:lang w:val="es-HN"/>
        </w:rPr>
        <w:t xml:space="preserve"> Banco Ficohsa</w:t>
      </w:r>
      <w:bookmarkEnd w:id="121"/>
    </w:p>
    <w:tbl>
      <w:tblPr>
        <w:tblW w:w="9067" w:type="dxa"/>
        <w:tblCellMar>
          <w:left w:w="70" w:type="dxa"/>
          <w:right w:w="70" w:type="dxa"/>
        </w:tblCellMar>
        <w:tblLook w:val="04A0" w:firstRow="1" w:lastRow="0" w:firstColumn="1" w:lastColumn="0" w:noHBand="0" w:noVBand="1"/>
      </w:tblPr>
      <w:tblGrid>
        <w:gridCol w:w="520"/>
        <w:gridCol w:w="1420"/>
        <w:gridCol w:w="1457"/>
        <w:gridCol w:w="1418"/>
        <w:gridCol w:w="1417"/>
        <w:gridCol w:w="1418"/>
        <w:gridCol w:w="1417"/>
      </w:tblGrid>
      <w:tr w:rsidR="00122D97" w:rsidRPr="00B82183" w14:paraId="2F77D771" w14:textId="77777777" w:rsidTr="0092413C">
        <w:trPr>
          <w:trHeight w:val="300"/>
        </w:trPr>
        <w:tc>
          <w:tcPr>
            <w:tcW w:w="9067"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29F9730"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Valor Real Cuenta Total Activo</w:t>
            </w:r>
          </w:p>
        </w:tc>
      </w:tr>
      <w:tr w:rsidR="00122D97" w:rsidRPr="00122D97" w14:paraId="0104BF8B"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390DD13"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Mes</w:t>
            </w:r>
          </w:p>
        </w:tc>
        <w:tc>
          <w:tcPr>
            <w:tcW w:w="1420" w:type="dxa"/>
            <w:tcBorders>
              <w:top w:val="nil"/>
              <w:left w:val="nil"/>
              <w:bottom w:val="single" w:sz="4" w:space="0" w:color="auto"/>
              <w:right w:val="single" w:sz="4" w:space="0" w:color="auto"/>
            </w:tcBorders>
            <w:shd w:val="clear" w:color="auto" w:fill="auto"/>
            <w:noWrap/>
            <w:vAlign w:val="bottom"/>
            <w:hideMark/>
          </w:tcPr>
          <w:p w14:paraId="077DDF46"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2017</w:t>
            </w:r>
          </w:p>
        </w:tc>
        <w:tc>
          <w:tcPr>
            <w:tcW w:w="1457" w:type="dxa"/>
            <w:tcBorders>
              <w:top w:val="nil"/>
              <w:left w:val="nil"/>
              <w:bottom w:val="single" w:sz="4" w:space="0" w:color="auto"/>
              <w:right w:val="single" w:sz="4" w:space="0" w:color="auto"/>
            </w:tcBorders>
            <w:shd w:val="clear" w:color="auto" w:fill="auto"/>
            <w:noWrap/>
            <w:vAlign w:val="bottom"/>
            <w:hideMark/>
          </w:tcPr>
          <w:p w14:paraId="02EB2AD8"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2018</w:t>
            </w:r>
          </w:p>
        </w:tc>
        <w:tc>
          <w:tcPr>
            <w:tcW w:w="1418" w:type="dxa"/>
            <w:tcBorders>
              <w:top w:val="nil"/>
              <w:left w:val="nil"/>
              <w:bottom w:val="single" w:sz="4" w:space="0" w:color="auto"/>
              <w:right w:val="single" w:sz="4" w:space="0" w:color="auto"/>
            </w:tcBorders>
            <w:shd w:val="clear" w:color="auto" w:fill="auto"/>
            <w:noWrap/>
            <w:vAlign w:val="bottom"/>
            <w:hideMark/>
          </w:tcPr>
          <w:p w14:paraId="12D74C9B"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2019</w:t>
            </w:r>
          </w:p>
        </w:tc>
        <w:tc>
          <w:tcPr>
            <w:tcW w:w="1417" w:type="dxa"/>
            <w:tcBorders>
              <w:top w:val="nil"/>
              <w:left w:val="nil"/>
              <w:bottom w:val="single" w:sz="4" w:space="0" w:color="auto"/>
              <w:right w:val="single" w:sz="4" w:space="0" w:color="auto"/>
            </w:tcBorders>
            <w:shd w:val="clear" w:color="auto" w:fill="auto"/>
            <w:noWrap/>
            <w:vAlign w:val="bottom"/>
            <w:hideMark/>
          </w:tcPr>
          <w:p w14:paraId="68A28943"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2020</w:t>
            </w:r>
          </w:p>
        </w:tc>
        <w:tc>
          <w:tcPr>
            <w:tcW w:w="1418" w:type="dxa"/>
            <w:tcBorders>
              <w:top w:val="nil"/>
              <w:left w:val="nil"/>
              <w:bottom w:val="single" w:sz="4" w:space="0" w:color="auto"/>
              <w:right w:val="single" w:sz="4" w:space="0" w:color="auto"/>
            </w:tcBorders>
            <w:shd w:val="clear" w:color="auto" w:fill="auto"/>
            <w:noWrap/>
            <w:vAlign w:val="bottom"/>
            <w:hideMark/>
          </w:tcPr>
          <w:p w14:paraId="3E78AD9A"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2021</w:t>
            </w:r>
          </w:p>
        </w:tc>
        <w:tc>
          <w:tcPr>
            <w:tcW w:w="1417" w:type="dxa"/>
            <w:tcBorders>
              <w:top w:val="nil"/>
              <w:left w:val="nil"/>
              <w:bottom w:val="single" w:sz="4" w:space="0" w:color="auto"/>
              <w:right w:val="single" w:sz="4" w:space="0" w:color="auto"/>
            </w:tcBorders>
            <w:shd w:val="clear" w:color="auto" w:fill="auto"/>
            <w:noWrap/>
            <w:vAlign w:val="bottom"/>
            <w:hideMark/>
          </w:tcPr>
          <w:p w14:paraId="36A8B3C1"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2022</w:t>
            </w:r>
          </w:p>
        </w:tc>
      </w:tr>
      <w:tr w:rsidR="00122D97" w:rsidRPr="00122D97" w14:paraId="4F7E65F7"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E34F577"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ene</w:t>
            </w:r>
          </w:p>
        </w:tc>
        <w:tc>
          <w:tcPr>
            <w:tcW w:w="1420" w:type="dxa"/>
            <w:tcBorders>
              <w:top w:val="nil"/>
              <w:left w:val="nil"/>
              <w:bottom w:val="single" w:sz="4" w:space="0" w:color="auto"/>
              <w:right w:val="single" w:sz="4" w:space="0" w:color="auto"/>
            </w:tcBorders>
            <w:shd w:val="clear" w:color="auto" w:fill="auto"/>
            <w:vAlign w:val="center"/>
            <w:hideMark/>
          </w:tcPr>
          <w:p w14:paraId="40B99206"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L89,056,050,038 </w:t>
            </w:r>
          </w:p>
        </w:tc>
        <w:tc>
          <w:tcPr>
            <w:tcW w:w="1457" w:type="dxa"/>
            <w:tcBorders>
              <w:top w:val="nil"/>
              <w:left w:val="nil"/>
              <w:bottom w:val="single" w:sz="4" w:space="0" w:color="auto"/>
              <w:right w:val="single" w:sz="4" w:space="0" w:color="auto"/>
            </w:tcBorders>
            <w:shd w:val="clear" w:color="auto" w:fill="auto"/>
            <w:vAlign w:val="center"/>
            <w:hideMark/>
          </w:tcPr>
          <w:p w14:paraId="2A23D393"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95,205,072,176 </w:t>
            </w:r>
          </w:p>
        </w:tc>
        <w:tc>
          <w:tcPr>
            <w:tcW w:w="1418" w:type="dxa"/>
            <w:tcBorders>
              <w:top w:val="nil"/>
              <w:left w:val="nil"/>
              <w:bottom w:val="single" w:sz="4" w:space="0" w:color="auto"/>
              <w:right w:val="single" w:sz="4" w:space="0" w:color="auto"/>
            </w:tcBorders>
            <w:shd w:val="clear" w:color="auto" w:fill="auto"/>
            <w:vAlign w:val="center"/>
            <w:hideMark/>
          </w:tcPr>
          <w:p w14:paraId="3B78730A"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110,612,766,329 </w:t>
            </w:r>
          </w:p>
        </w:tc>
        <w:tc>
          <w:tcPr>
            <w:tcW w:w="1417" w:type="dxa"/>
            <w:tcBorders>
              <w:top w:val="nil"/>
              <w:left w:val="nil"/>
              <w:bottom w:val="single" w:sz="4" w:space="0" w:color="auto"/>
              <w:right w:val="single" w:sz="4" w:space="0" w:color="auto"/>
            </w:tcBorders>
            <w:shd w:val="clear" w:color="auto" w:fill="auto"/>
            <w:vAlign w:val="center"/>
            <w:hideMark/>
          </w:tcPr>
          <w:p w14:paraId="16E208CC"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120,680,693,744 </w:t>
            </w:r>
          </w:p>
        </w:tc>
        <w:tc>
          <w:tcPr>
            <w:tcW w:w="1418" w:type="dxa"/>
            <w:tcBorders>
              <w:top w:val="nil"/>
              <w:left w:val="nil"/>
              <w:bottom w:val="single" w:sz="4" w:space="0" w:color="auto"/>
              <w:right w:val="single" w:sz="4" w:space="0" w:color="auto"/>
            </w:tcBorders>
            <w:shd w:val="clear" w:color="auto" w:fill="auto"/>
            <w:vAlign w:val="center"/>
            <w:hideMark/>
          </w:tcPr>
          <w:p w14:paraId="78783C7E"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131,177,471,605 </w:t>
            </w:r>
          </w:p>
        </w:tc>
        <w:tc>
          <w:tcPr>
            <w:tcW w:w="1417" w:type="dxa"/>
            <w:tcBorders>
              <w:top w:val="nil"/>
              <w:left w:val="nil"/>
              <w:bottom w:val="single" w:sz="4" w:space="0" w:color="auto"/>
              <w:right w:val="single" w:sz="4" w:space="0" w:color="auto"/>
            </w:tcBorders>
            <w:shd w:val="clear" w:color="auto" w:fill="auto"/>
            <w:vAlign w:val="center"/>
            <w:hideMark/>
          </w:tcPr>
          <w:p w14:paraId="37B5AB6E"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149,952,855,079 </w:t>
            </w:r>
          </w:p>
        </w:tc>
      </w:tr>
      <w:tr w:rsidR="00122D97" w:rsidRPr="00122D97" w14:paraId="6F838A71"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F1A87C0"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feb</w:t>
            </w:r>
          </w:p>
        </w:tc>
        <w:tc>
          <w:tcPr>
            <w:tcW w:w="1420" w:type="dxa"/>
            <w:tcBorders>
              <w:top w:val="nil"/>
              <w:left w:val="nil"/>
              <w:bottom w:val="single" w:sz="4" w:space="0" w:color="auto"/>
              <w:right w:val="single" w:sz="4" w:space="0" w:color="auto"/>
            </w:tcBorders>
            <w:shd w:val="clear" w:color="auto" w:fill="auto"/>
            <w:vAlign w:val="center"/>
            <w:hideMark/>
          </w:tcPr>
          <w:p w14:paraId="77D6B47A"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L87,965,930,109 </w:t>
            </w:r>
          </w:p>
        </w:tc>
        <w:tc>
          <w:tcPr>
            <w:tcW w:w="1457" w:type="dxa"/>
            <w:tcBorders>
              <w:top w:val="nil"/>
              <w:left w:val="nil"/>
              <w:bottom w:val="single" w:sz="4" w:space="0" w:color="auto"/>
              <w:right w:val="single" w:sz="4" w:space="0" w:color="auto"/>
            </w:tcBorders>
            <w:shd w:val="clear" w:color="auto" w:fill="auto"/>
            <w:vAlign w:val="center"/>
            <w:hideMark/>
          </w:tcPr>
          <w:p w14:paraId="02D6A376"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94,844,228,475 </w:t>
            </w:r>
          </w:p>
        </w:tc>
        <w:tc>
          <w:tcPr>
            <w:tcW w:w="1418" w:type="dxa"/>
            <w:tcBorders>
              <w:top w:val="nil"/>
              <w:left w:val="nil"/>
              <w:bottom w:val="single" w:sz="4" w:space="0" w:color="auto"/>
              <w:right w:val="single" w:sz="4" w:space="0" w:color="auto"/>
            </w:tcBorders>
            <w:shd w:val="clear" w:color="auto" w:fill="auto"/>
            <w:vAlign w:val="center"/>
            <w:hideMark/>
          </w:tcPr>
          <w:p w14:paraId="7F499225"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110,218,707,916 </w:t>
            </w:r>
          </w:p>
        </w:tc>
        <w:tc>
          <w:tcPr>
            <w:tcW w:w="1417" w:type="dxa"/>
            <w:tcBorders>
              <w:top w:val="nil"/>
              <w:left w:val="nil"/>
              <w:bottom w:val="single" w:sz="4" w:space="0" w:color="auto"/>
              <w:right w:val="single" w:sz="4" w:space="0" w:color="auto"/>
            </w:tcBorders>
            <w:shd w:val="clear" w:color="auto" w:fill="auto"/>
            <w:vAlign w:val="center"/>
            <w:hideMark/>
          </w:tcPr>
          <w:p w14:paraId="4478A30F"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122,429,726,687 </w:t>
            </w:r>
          </w:p>
        </w:tc>
        <w:tc>
          <w:tcPr>
            <w:tcW w:w="1418" w:type="dxa"/>
            <w:tcBorders>
              <w:top w:val="nil"/>
              <w:left w:val="nil"/>
              <w:bottom w:val="single" w:sz="4" w:space="0" w:color="auto"/>
              <w:right w:val="single" w:sz="4" w:space="0" w:color="auto"/>
            </w:tcBorders>
            <w:shd w:val="clear" w:color="auto" w:fill="auto"/>
            <w:vAlign w:val="center"/>
            <w:hideMark/>
          </w:tcPr>
          <w:p w14:paraId="63144C8A"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132,683,682,815 </w:t>
            </w:r>
          </w:p>
        </w:tc>
        <w:tc>
          <w:tcPr>
            <w:tcW w:w="1417" w:type="dxa"/>
            <w:tcBorders>
              <w:top w:val="nil"/>
              <w:left w:val="nil"/>
              <w:bottom w:val="single" w:sz="4" w:space="0" w:color="auto"/>
              <w:right w:val="single" w:sz="4" w:space="0" w:color="auto"/>
            </w:tcBorders>
            <w:shd w:val="clear" w:color="auto" w:fill="auto"/>
            <w:vAlign w:val="center"/>
            <w:hideMark/>
          </w:tcPr>
          <w:p w14:paraId="1CC93F06"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149,838,719,285 </w:t>
            </w:r>
          </w:p>
        </w:tc>
      </w:tr>
      <w:tr w:rsidR="00122D97" w:rsidRPr="00122D97" w14:paraId="1CC4C371"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462F2E9"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mar</w:t>
            </w:r>
          </w:p>
        </w:tc>
        <w:tc>
          <w:tcPr>
            <w:tcW w:w="1420" w:type="dxa"/>
            <w:tcBorders>
              <w:top w:val="nil"/>
              <w:left w:val="nil"/>
              <w:bottom w:val="single" w:sz="4" w:space="0" w:color="auto"/>
              <w:right w:val="single" w:sz="4" w:space="0" w:color="auto"/>
            </w:tcBorders>
            <w:shd w:val="clear" w:color="auto" w:fill="auto"/>
            <w:vAlign w:val="center"/>
            <w:hideMark/>
          </w:tcPr>
          <w:p w14:paraId="030D90D1"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L88,405,426,952 </w:t>
            </w:r>
          </w:p>
        </w:tc>
        <w:tc>
          <w:tcPr>
            <w:tcW w:w="1457" w:type="dxa"/>
            <w:tcBorders>
              <w:top w:val="nil"/>
              <w:left w:val="nil"/>
              <w:bottom w:val="single" w:sz="4" w:space="0" w:color="auto"/>
              <w:right w:val="single" w:sz="4" w:space="0" w:color="auto"/>
            </w:tcBorders>
            <w:shd w:val="clear" w:color="auto" w:fill="auto"/>
            <w:vAlign w:val="center"/>
            <w:hideMark/>
          </w:tcPr>
          <w:p w14:paraId="3A794FEF"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95,735,835,959 </w:t>
            </w:r>
          </w:p>
        </w:tc>
        <w:tc>
          <w:tcPr>
            <w:tcW w:w="1418" w:type="dxa"/>
            <w:tcBorders>
              <w:top w:val="nil"/>
              <w:left w:val="nil"/>
              <w:bottom w:val="single" w:sz="4" w:space="0" w:color="auto"/>
              <w:right w:val="single" w:sz="4" w:space="0" w:color="auto"/>
            </w:tcBorders>
            <w:shd w:val="clear" w:color="auto" w:fill="auto"/>
            <w:vAlign w:val="center"/>
            <w:hideMark/>
          </w:tcPr>
          <w:p w14:paraId="5AFC4B88"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112,898,286,144 </w:t>
            </w:r>
          </w:p>
        </w:tc>
        <w:tc>
          <w:tcPr>
            <w:tcW w:w="1417" w:type="dxa"/>
            <w:tcBorders>
              <w:top w:val="nil"/>
              <w:left w:val="nil"/>
              <w:bottom w:val="single" w:sz="4" w:space="0" w:color="auto"/>
              <w:right w:val="single" w:sz="4" w:space="0" w:color="auto"/>
            </w:tcBorders>
            <w:shd w:val="clear" w:color="auto" w:fill="auto"/>
            <w:vAlign w:val="center"/>
            <w:hideMark/>
          </w:tcPr>
          <w:p w14:paraId="1BEA8ABB"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128,341,302,706 </w:t>
            </w:r>
          </w:p>
        </w:tc>
        <w:tc>
          <w:tcPr>
            <w:tcW w:w="1418" w:type="dxa"/>
            <w:tcBorders>
              <w:top w:val="nil"/>
              <w:left w:val="nil"/>
              <w:bottom w:val="single" w:sz="4" w:space="0" w:color="auto"/>
              <w:right w:val="single" w:sz="4" w:space="0" w:color="auto"/>
            </w:tcBorders>
            <w:shd w:val="clear" w:color="auto" w:fill="auto"/>
            <w:vAlign w:val="center"/>
            <w:hideMark/>
          </w:tcPr>
          <w:p w14:paraId="0FD8F81C"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149,030,300,116 </w:t>
            </w:r>
          </w:p>
        </w:tc>
        <w:tc>
          <w:tcPr>
            <w:tcW w:w="1417" w:type="dxa"/>
            <w:tcBorders>
              <w:top w:val="nil"/>
              <w:left w:val="nil"/>
              <w:bottom w:val="single" w:sz="4" w:space="0" w:color="auto"/>
              <w:right w:val="single" w:sz="4" w:space="0" w:color="auto"/>
            </w:tcBorders>
            <w:shd w:val="clear" w:color="auto" w:fill="auto"/>
            <w:vAlign w:val="center"/>
            <w:hideMark/>
          </w:tcPr>
          <w:p w14:paraId="11B30B4A"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152,846,468,603 </w:t>
            </w:r>
          </w:p>
        </w:tc>
      </w:tr>
      <w:tr w:rsidR="00122D97" w:rsidRPr="00122D97" w14:paraId="30041D42"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38A8A50"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abr</w:t>
            </w:r>
          </w:p>
        </w:tc>
        <w:tc>
          <w:tcPr>
            <w:tcW w:w="1420" w:type="dxa"/>
            <w:tcBorders>
              <w:top w:val="nil"/>
              <w:left w:val="nil"/>
              <w:bottom w:val="single" w:sz="4" w:space="0" w:color="auto"/>
              <w:right w:val="single" w:sz="4" w:space="0" w:color="auto"/>
            </w:tcBorders>
            <w:shd w:val="clear" w:color="auto" w:fill="auto"/>
            <w:vAlign w:val="center"/>
            <w:hideMark/>
          </w:tcPr>
          <w:p w14:paraId="34E8E4BF"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L86,655,453,058 </w:t>
            </w:r>
          </w:p>
        </w:tc>
        <w:tc>
          <w:tcPr>
            <w:tcW w:w="1457" w:type="dxa"/>
            <w:tcBorders>
              <w:top w:val="nil"/>
              <w:left w:val="nil"/>
              <w:bottom w:val="single" w:sz="4" w:space="0" w:color="auto"/>
              <w:right w:val="single" w:sz="4" w:space="0" w:color="auto"/>
            </w:tcBorders>
            <w:shd w:val="clear" w:color="auto" w:fill="auto"/>
            <w:vAlign w:val="center"/>
            <w:hideMark/>
          </w:tcPr>
          <w:p w14:paraId="659C4A60"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95,698,876,322 </w:t>
            </w:r>
          </w:p>
        </w:tc>
        <w:tc>
          <w:tcPr>
            <w:tcW w:w="1418" w:type="dxa"/>
            <w:tcBorders>
              <w:top w:val="nil"/>
              <w:left w:val="nil"/>
              <w:bottom w:val="single" w:sz="4" w:space="0" w:color="auto"/>
              <w:right w:val="single" w:sz="4" w:space="0" w:color="auto"/>
            </w:tcBorders>
            <w:shd w:val="clear" w:color="auto" w:fill="auto"/>
            <w:vAlign w:val="center"/>
            <w:hideMark/>
          </w:tcPr>
          <w:p w14:paraId="37DE40A8"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113,248,301,501 </w:t>
            </w:r>
          </w:p>
        </w:tc>
        <w:tc>
          <w:tcPr>
            <w:tcW w:w="1417" w:type="dxa"/>
            <w:tcBorders>
              <w:top w:val="nil"/>
              <w:left w:val="nil"/>
              <w:bottom w:val="single" w:sz="4" w:space="0" w:color="auto"/>
              <w:right w:val="single" w:sz="4" w:space="0" w:color="auto"/>
            </w:tcBorders>
            <w:shd w:val="clear" w:color="auto" w:fill="auto"/>
            <w:vAlign w:val="center"/>
            <w:hideMark/>
          </w:tcPr>
          <w:p w14:paraId="64634991"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127,596,002,047 </w:t>
            </w:r>
          </w:p>
        </w:tc>
        <w:tc>
          <w:tcPr>
            <w:tcW w:w="1418" w:type="dxa"/>
            <w:tcBorders>
              <w:top w:val="nil"/>
              <w:left w:val="nil"/>
              <w:bottom w:val="single" w:sz="4" w:space="0" w:color="auto"/>
              <w:right w:val="single" w:sz="4" w:space="0" w:color="auto"/>
            </w:tcBorders>
            <w:shd w:val="clear" w:color="auto" w:fill="auto"/>
            <w:vAlign w:val="center"/>
            <w:hideMark/>
          </w:tcPr>
          <w:p w14:paraId="500A2607"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133,993,008,971 </w:t>
            </w:r>
          </w:p>
        </w:tc>
        <w:tc>
          <w:tcPr>
            <w:tcW w:w="1417" w:type="dxa"/>
            <w:tcBorders>
              <w:top w:val="nil"/>
              <w:left w:val="nil"/>
              <w:bottom w:val="single" w:sz="4" w:space="0" w:color="auto"/>
              <w:right w:val="single" w:sz="4" w:space="0" w:color="auto"/>
            </w:tcBorders>
            <w:shd w:val="clear" w:color="auto" w:fill="auto"/>
            <w:vAlign w:val="center"/>
            <w:hideMark/>
          </w:tcPr>
          <w:p w14:paraId="3061B907"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150,076,946,611 </w:t>
            </w:r>
          </w:p>
        </w:tc>
      </w:tr>
      <w:tr w:rsidR="00122D97" w:rsidRPr="00122D97" w14:paraId="4A2587E5"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8E32D0B"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may</w:t>
            </w:r>
          </w:p>
        </w:tc>
        <w:tc>
          <w:tcPr>
            <w:tcW w:w="1420" w:type="dxa"/>
            <w:tcBorders>
              <w:top w:val="nil"/>
              <w:left w:val="nil"/>
              <w:bottom w:val="single" w:sz="4" w:space="0" w:color="auto"/>
              <w:right w:val="single" w:sz="4" w:space="0" w:color="auto"/>
            </w:tcBorders>
            <w:shd w:val="clear" w:color="auto" w:fill="auto"/>
            <w:vAlign w:val="center"/>
            <w:hideMark/>
          </w:tcPr>
          <w:p w14:paraId="2E43BE16"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L86,714,304,988 </w:t>
            </w:r>
          </w:p>
        </w:tc>
        <w:tc>
          <w:tcPr>
            <w:tcW w:w="1457" w:type="dxa"/>
            <w:tcBorders>
              <w:top w:val="nil"/>
              <w:left w:val="nil"/>
              <w:bottom w:val="single" w:sz="4" w:space="0" w:color="auto"/>
              <w:right w:val="single" w:sz="4" w:space="0" w:color="auto"/>
            </w:tcBorders>
            <w:shd w:val="clear" w:color="auto" w:fill="auto"/>
            <w:vAlign w:val="center"/>
            <w:hideMark/>
          </w:tcPr>
          <w:p w14:paraId="77E02995"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97,308,009,899 </w:t>
            </w:r>
          </w:p>
        </w:tc>
        <w:tc>
          <w:tcPr>
            <w:tcW w:w="1418" w:type="dxa"/>
            <w:tcBorders>
              <w:top w:val="nil"/>
              <w:left w:val="nil"/>
              <w:bottom w:val="single" w:sz="4" w:space="0" w:color="auto"/>
              <w:right w:val="single" w:sz="4" w:space="0" w:color="auto"/>
            </w:tcBorders>
            <w:shd w:val="clear" w:color="auto" w:fill="auto"/>
            <w:vAlign w:val="center"/>
            <w:hideMark/>
          </w:tcPr>
          <w:p w14:paraId="6DA81FEE"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116,280,247,223 </w:t>
            </w:r>
          </w:p>
        </w:tc>
        <w:tc>
          <w:tcPr>
            <w:tcW w:w="1417" w:type="dxa"/>
            <w:tcBorders>
              <w:top w:val="nil"/>
              <w:left w:val="nil"/>
              <w:bottom w:val="single" w:sz="4" w:space="0" w:color="auto"/>
              <w:right w:val="single" w:sz="4" w:space="0" w:color="auto"/>
            </w:tcBorders>
            <w:shd w:val="clear" w:color="auto" w:fill="auto"/>
            <w:vAlign w:val="center"/>
            <w:hideMark/>
          </w:tcPr>
          <w:p w14:paraId="65DDCF64"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128,148,237,932 </w:t>
            </w:r>
          </w:p>
        </w:tc>
        <w:tc>
          <w:tcPr>
            <w:tcW w:w="1418" w:type="dxa"/>
            <w:tcBorders>
              <w:top w:val="nil"/>
              <w:left w:val="nil"/>
              <w:bottom w:val="single" w:sz="4" w:space="0" w:color="auto"/>
              <w:right w:val="single" w:sz="4" w:space="0" w:color="auto"/>
            </w:tcBorders>
            <w:shd w:val="clear" w:color="auto" w:fill="auto"/>
            <w:vAlign w:val="center"/>
            <w:hideMark/>
          </w:tcPr>
          <w:p w14:paraId="096A18C2"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137,090,074,380 </w:t>
            </w:r>
          </w:p>
        </w:tc>
        <w:tc>
          <w:tcPr>
            <w:tcW w:w="1417" w:type="dxa"/>
            <w:tcBorders>
              <w:top w:val="nil"/>
              <w:left w:val="nil"/>
              <w:bottom w:val="single" w:sz="4" w:space="0" w:color="auto"/>
              <w:right w:val="single" w:sz="4" w:space="0" w:color="auto"/>
            </w:tcBorders>
            <w:shd w:val="clear" w:color="auto" w:fill="auto"/>
            <w:vAlign w:val="center"/>
            <w:hideMark/>
          </w:tcPr>
          <w:p w14:paraId="46446D65"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152,315,242,272 </w:t>
            </w:r>
          </w:p>
        </w:tc>
      </w:tr>
      <w:tr w:rsidR="00122D97" w:rsidRPr="00122D97" w14:paraId="6B617FF4"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CDB2B9E"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jun</w:t>
            </w:r>
          </w:p>
        </w:tc>
        <w:tc>
          <w:tcPr>
            <w:tcW w:w="1420" w:type="dxa"/>
            <w:tcBorders>
              <w:top w:val="nil"/>
              <w:left w:val="nil"/>
              <w:bottom w:val="single" w:sz="4" w:space="0" w:color="auto"/>
              <w:right w:val="single" w:sz="4" w:space="0" w:color="auto"/>
            </w:tcBorders>
            <w:shd w:val="clear" w:color="auto" w:fill="auto"/>
            <w:vAlign w:val="center"/>
            <w:hideMark/>
          </w:tcPr>
          <w:p w14:paraId="1F25148F"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L89,601,141,400 </w:t>
            </w:r>
          </w:p>
        </w:tc>
        <w:tc>
          <w:tcPr>
            <w:tcW w:w="1457" w:type="dxa"/>
            <w:tcBorders>
              <w:top w:val="nil"/>
              <w:left w:val="nil"/>
              <w:bottom w:val="single" w:sz="4" w:space="0" w:color="auto"/>
              <w:right w:val="single" w:sz="4" w:space="0" w:color="auto"/>
            </w:tcBorders>
            <w:shd w:val="clear" w:color="auto" w:fill="auto"/>
            <w:vAlign w:val="center"/>
            <w:hideMark/>
          </w:tcPr>
          <w:p w14:paraId="6C92625A"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99,880,945,515 </w:t>
            </w:r>
          </w:p>
        </w:tc>
        <w:tc>
          <w:tcPr>
            <w:tcW w:w="1418" w:type="dxa"/>
            <w:tcBorders>
              <w:top w:val="nil"/>
              <w:left w:val="nil"/>
              <w:bottom w:val="single" w:sz="4" w:space="0" w:color="auto"/>
              <w:right w:val="single" w:sz="4" w:space="0" w:color="auto"/>
            </w:tcBorders>
            <w:shd w:val="clear" w:color="auto" w:fill="auto"/>
            <w:vAlign w:val="center"/>
            <w:hideMark/>
          </w:tcPr>
          <w:p w14:paraId="46D3FD92"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114,872,860,720 </w:t>
            </w:r>
          </w:p>
        </w:tc>
        <w:tc>
          <w:tcPr>
            <w:tcW w:w="1417" w:type="dxa"/>
            <w:tcBorders>
              <w:top w:val="nil"/>
              <w:left w:val="nil"/>
              <w:bottom w:val="single" w:sz="4" w:space="0" w:color="auto"/>
              <w:right w:val="single" w:sz="4" w:space="0" w:color="auto"/>
            </w:tcBorders>
            <w:shd w:val="clear" w:color="auto" w:fill="auto"/>
            <w:vAlign w:val="center"/>
            <w:hideMark/>
          </w:tcPr>
          <w:p w14:paraId="4DB3B303"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134,641,945,346 </w:t>
            </w:r>
          </w:p>
        </w:tc>
        <w:tc>
          <w:tcPr>
            <w:tcW w:w="1418" w:type="dxa"/>
            <w:tcBorders>
              <w:top w:val="nil"/>
              <w:left w:val="nil"/>
              <w:bottom w:val="single" w:sz="4" w:space="0" w:color="auto"/>
              <w:right w:val="single" w:sz="4" w:space="0" w:color="auto"/>
            </w:tcBorders>
            <w:shd w:val="clear" w:color="auto" w:fill="auto"/>
            <w:vAlign w:val="center"/>
            <w:hideMark/>
          </w:tcPr>
          <w:p w14:paraId="01E7664A"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159,548,336,984 </w:t>
            </w:r>
          </w:p>
        </w:tc>
        <w:tc>
          <w:tcPr>
            <w:tcW w:w="1417" w:type="dxa"/>
            <w:tcBorders>
              <w:top w:val="nil"/>
              <w:left w:val="nil"/>
              <w:bottom w:val="single" w:sz="4" w:space="0" w:color="auto"/>
              <w:right w:val="single" w:sz="4" w:space="0" w:color="auto"/>
            </w:tcBorders>
            <w:shd w:val="clear" w:color="auto" w:fill="auto"/>
            <w:vAlign w:val="center"/>
            <w:hideMark/>
          </w:tcPr>
          <w:p w14:paraId="254BE373"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155,509,967,427 </w:t>
            </w:r>
          </w:p>
        </w:tc>
      </w:tr>
      <w:tr w:rsidR="00122D97" w:rsidRPr="00122D97" w14:paraId="38702F80"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676A7EF"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jul</w:t>
            </w:r>
          </w:p>
        </w:tc>
        <w:tc>
          <w:tcPr>
            <w:tcW w:w="1420" w:type="dxa"/>
            <w:tcBorders>
              <w:top w:val="nil"/>
              <w:left w:val="nil"/>
              <w:bottom w:val="single" w:sz="4" w:space="0" w:color="auto"/>
              <w:right w:val="single" w:sz="4" w:space="0" w:color="auto"/>
            </w:tcBorders>
            <w:shd w:val="clear" w:color="auto" w:fill="auto"/>
            <w:vAlign w:val="center"/>
            <w:hideMark/>
          </w:tcPr>
          <w:p w14:paraId="61152BB4"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L89,546,825,771 </w:t>
            </w:r>
          </w:p>
        </w:tc>
        <w:tc>
          <w:tcPr>
            <w:tcW w:w="1457" w:type="dxa"/>
            <w:tcBorders>
              <w:top w:val="nil"/>
              <w:left w:val="nil"/>
              <w:bottom w:val="single" w:sz="4" w:space="0" w:color="auto"/>
              <w:right w:val="single" w:sz="4" w:space="0" w:color="auto"/>
            </w:tcBorders>
            <w:shd w:val="clear" w:color="auto" w:fill="auto"/>
            <w:vAlign w:val="center"/>
            <w:hideMark/>
          </w:tcPr>
          <w:p w14:paraId="043A74DB"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101,859,073,749 </w:t>
            </w:r>
          </w:p>
        </w:tc>
        <w:tc>
          <w:tcPr>
            <w:tcW w:w="1418" w:type="dxa"/>
            <w:tcBorders>
              <w:top w:val="nil"/>
              <w:left w:val="nil"/>
              <w:bottom w:val="single" w:sz="4" w:space="0" w:color="auto"/>
              <w:right w:val="single" w:sz="4" w:space="0" w:color="auto"/>
            </w:tcBorders>
            <w:shd w:val="clear" w:color="auto" w:fill="auto"/>
            <w:vAlign w:val="center"/>
            <w:hideMark/>
          </w:tcPr>
          <w:p w14:paraId="51A1AE94"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114,655,582,696 </w:t>
            </w:r>
          </w:p>
        </w:tc>
        <w:tc>
          <w:tcPr>
            <w:tcW w:w="1417" w:type="dxa"/>
            <w:tcBorders>
              <w:top w:val="nil"/>
              <w:left w:val="nil"/>
              <w:bottom w:val="single" w:sz="4" w:space="0" w:color="auto"/>
              <w:right w:val="single" w:sz="4" w:space="0" w:color="auto"/>
            </w:tcBorders>
            <w:shd w:val="clear" w:color="auto" w:fill="auto"/>
            <w:vAlign w:val="center"/>
            <w:hideMark/>
          </w:tcPr>
          <w:p w14:paraId="42B3465F"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132,310,572,967 </w:t>
            </w:r>
          </w:p>
        </w:tc>
        <w:tc>
          <w:tcPr>
            <w:tcW w:w="1418" w:type="dxa"/>
            <w:tcBorders>
              <w:top w:val="nil"/>
              <w:left w:val="nil"/>
              <w:bottom w:val="single" w:sz="4" w:space="0" w:color="auto"/>
              <w:right w:val="single" w:sz="4" w:space="0" w:color="auto"/>
            </w:tcBorders>
            <w:shd w:val="clear" w:color="auto" w:fill="auto"/>
            <w:vAlign w:val="center"/>
            <w:hideMark/>
          </w:tcPr>
          <w:p w14:paraId="729F85D9"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142,029,396,467 </w:t>
            </w:r>
          </w:p>
        </w:tc>
        <w:tc>
          <w:tcPr>
            <w:tcW w:w="1417" w:type="dxa"/>
            <w:tcBorders>
              <w:top w:val="nil"/>
              <w:left w:val="nil"/>
              <w:bottom w:val="single" w:sz="4" w:space="0" w:color="auto"/>
              <w:right w:val="single" w:sz="4" w:space="0" w:color="auto"/>
            </w:tcBorders>
            <w:shd w:val="clear" w:color="auto" w:fill="auto"/>
            <w:vAlign w:val="center"/>
            <w:hideMark/>
          </w:tcPr>
          <w:p w14:paraId="6CDEBFC7"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158,458,568,253 </w:t>
            </w:r>
          </w:p>
        </w:tc>
      </w:tr>
      <w:tr w:rsidR="00122D97" w:rsidRPr="00122D97" w14:paraId="488F45C3"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2DB253B"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ago</w:t>
            </w:r>
          </w:p>
        </w:tc>
        <w:tc>
          <w:tcPr>
            <w:tcW w:w="1420" w:type="dxa"/>
            <w:tcBorders>
              <w:top w:val="nil"/>
              <w:left w:val="nil"/>
              <w:bottom w:val="single" w:sz="4" w:space="0" w:color="auto"/>
              <w:right w:val="single" w:sz="4" w:space="0" w:color="auto"/>
            </w:tcBorders>
            <w:shd w:val="clear" w:color="auto" w:fill="auto"/>
            <w:vAlign w:val="center"/>
            <w:hideMark/>
          </w:tcPr>
          <w:p w14:paraId="6C301934"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L90,219,601,308 </w:t>
            </w:r>
          </w:p>
        </w:tc>
        <w:tc>
          <w:tcPr>
            <w:tcW w:w="1457" w:type="dxa"/>
            <w:tcBorders>
              <w:top w:val="nil"/>
              <w:left w:val="nil"/>
              <w:bottom w:val="single" w:sz="4" w:space="0" w:color="auto"/>
              <w:right w:val="single" w:sz="4" w:space="0" w:color="auto"/>
            </w:tcBorders>
            <w:shd w:val="clear" w:color="auto" w:fill="auto"/>
            <w:vAlign w:val="center"/>
            <w:hideMark/>
          </w:tcPr>
          <w:p w14:paraId="0C43D8C1"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101,788,222,785 </w:t>
            </w:r>
          </w:p>
        </w:tc>
        <w:tc>
          <w:tcPr>
            <w:tcW w:w="1418" w:type="dxa"/>
            <w:tcBorders>
              <w:top w:val="nil"/>
              <w:left w:val="nil"/>
              <w:bottom w:val="single" w:sz="4" w:space="0" w:color="auto"/>
              <w:right w:val="single" w:sz="4" w:space="0" w:color="auto"/>
            </w:tcBorders>
            <w:shd w:val="clear" w:color="auto" w:fill="auto"/>
            <w:vAlign w:val="center"/>
            <w:hideMark/>
          </w:tcPr>
          <w:p w14:paraId="21DF1724"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119,284,731,658 </w:t>
            </w:r>
          </w:p>
        </w:tc>
        <w:tc>
          <w:tcPr>
            <w:tcW w:w="1417" w:type="dxa"/>
            <w:tcBorders>
              <w:top w:val="nil"/>
              <w:left w:val="nil"/>
              <w:bottom w:val="single" w:sz="4" w:space="0" w:color="auto"/>
              <w:right w:val="single" w:sz="4" w:space="0" w:color="auto"/>
            </w:tcBorders>
            <w:shd w:val="clear" w:color="auto" w:fill="auto"/>
            <w:vAlign w:val="center"/>
            <w:hideMark/>
          </w:tcPr>
          <w:p w14:paraId="06878E4F"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133,596,667,878 </w:t>
            </w:r>
          </w:p>
        </w:tc>
        <w:tc>
          <w:tcPr>
            <w:tcW w:w="1418" w:type="dxa"/>
            <w:tcBorders>
              <w:top w:val="nil"/>
              <w:left w:val="nil"/>
              <w:bottom w:val="single" w:sz="4" w:space="0" w:color="auto"/>
              <w:right w:val="single" w:sz="4" w:space="0" w:color="auto"/>
            </w:tcBorders>
            <w:shd w:val="clear" w:color="auto" w:fill="auto"/>
            <w:vAlign w:val="center"/>
            <w:hideMark/>
          </w:tcPr>
          <w:p w14:paraId="196B1217"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142,645,274,911 </w:t>
            </w:r>
          </w:p>
        </w:tc>
        <w:tc>
          <w:tcPr>
            <w:tcW w:w="1417" w:type="dxa"/>
            <w:tcBorders>
              <w:top w:val="nil"/>
              <w:left w:val="nil"/>
              <w:bottom w:val="single" w:sz="4" w:space="0" w:color="auto"/>
              <w:right w:val="single" w:sz="4" w:space="0" w:color="auto"/>
            </w:tcBorders>
            <w:shd w:val="clear" w:color="auto" w:fill="auto"/>
            <w:vAlign w:val="center"/>
            <w:hideMark/>
          </w:tcPr>
          <w:p w14:paraId="3BA1C855"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158,555,568,469 </w:t>
            </w:r>
          </w:p>
        </w:tc>
      </w:tr>
      <w:tr w:rsidR="00122D97" w:rsidRPr="00122D97" w14:paraId="026285E2"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B741E5C"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sep</w:t>
            </w:r>
          </w:p>
        </w:tc>
        <w:tc>
          <w:tcPr>
            <w:tcW w:w="1420" w:type="dxa"/>
            <w:tcBorders>
              <w:top w:val="nil"/>
              <w:left w:val="nil"/>
              <w:bottom w:val="single" w:sz="4" w:space="0" w:color="auto"/>
              <w:right w:val="single" w:sz="4" w:space="0" w:color="auto"/>
            </w:tcBorders>
            <w:shd w:val="clear" w:color="auto" w:fill="auto"/>
            <w:vAlign w:val="center"/>
            <w:hideMark/>
          </w:tcPr>
          <w:p w14:paraId="70BD8510"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L91,974,718,987 </w:t>
            </w:r>
          </w:p>
        </w:tc>
        <w:tc>
          <w:tcPr>
            <w:tcW w:w="1457" w:type="dxa"/>
            <w:tcBorders>
              <w:top w:val="nil"/>
              <w:left w:val="nil"/>
              <w:bottom w:val="single" w:sz="4" w:space="0" w:color="auto"/>
              <w:right w:val="single" w:sz="4" w:space="0" w:color="auto"/>
            </w:tcBorders>
            <w:shd w:val="clear" w:color="auto" w:fill="auto"/>
            <w:vAlign w:val="center"/>
            <w:hideMark/>
          </w:tcPr>
          <w:p w14:paraId="31A6A841"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109,024,585,686 </w:t>
            </w:r>
          </w:p>
        </w:tc>
        <w:tc>
          <w:tcPr>
            <w:tcW w:w="1418" w:type="dxa"/>
            <w:tcBorders>
              <w:top w:val="nil"/>
              <w:left w:val="nil"/>
              <w:bottom w:val="single" w:sz="4" w:space="0" w:color="auto"/>
              <w:right w:val="single" w:sz="4" w:space="0" w:color="auto"/>
            </w:tcBorders>
            <w:shd w:val="clear" w:color="auto" w:fill="auto"/>
            <w:vAlign w:val="center"/>
            <w:hideMark/>
          </w:tcPr>
          <w:p w14:paraId="61919FC0"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119,685,028,811 </w:t>
            </w:r>
          </w:p>
        </w:tc>
        <w:tc>
          <w:tcPr>
            <w:tcW w:w="1417" w:type="dxa"/>
            <w:tcBorders>
              <w:top w:val="nil"/>
              <w:left w:val="nil"/>
              <w:bottom w:val="single" w:sz="4" w:space="0" w:color="auto"/>
              <w:right w:val="single" w:sz="4" w:space="0" w:color="auto"/>
            </w:tcBorders>
            <w:shd w:val="clear" w:color="auto" w:fill="auto"/>
            <w:vAlign w:val="center"/>
            <w:hideMark/>
          </w:tcPr>
          <w:p w14:paraId="2AAA764C"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135,926,571,827 </w:t>
            </w:r>
          </w:p>
        </w:tc>
        <w:tc>
          <w:tcPr>
            <w:tcW w:w="1418" w:type="dxa"/>
            <w:tcBorders>
              <w:top w:val="nil"/>
              <w:left w:val="nil"/>
              <w:bottom w:val="single" w:sz="4" w:space="0" w:color="auto"/>
              <w:right w:val="single" w:sz="4" w:space="0" w:color="auto"/>
            </w:tcBorders>
            <w:shd w:val="clear" w:color="auto" w:fill="auto"/>
            <w:vAlign w:val="center"/>
            <w:hideMark/>
          </w:tcPr>
          <w:p w14:paraId="68890A83"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143,976,460,544 </w:t>
            </w:r>
          </w:p>
        </w:tc>
        <w:tc>
          <w:tcPr>
            <w:tcW w:w="1417" w:type="dxa"/>
            <w:tcBorders>
              <w:top w:val="nil"/>
              <w:left w:val="nil"/>
              <w:bottom w:val="single" w:sz="4" w:space="0" w:color="auto"/>
              <w:right w:val="single" w:sz="4" w:space="0" w:color="auto"/>
            </w:tcBorders>
            <w:shd w:val="clear" w:color="auto" w:fill="auto"/>
            <w:vAlign w:val="center"/>
            <w:hideMark/>
          </w:tcPr>
          <w:p w14:paraId="6C6539AD"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157,495,294,045 </w:t>
            </w:r>
          </w:p>
        </w:tc>
      </w:tr>
      <w:tr w:rsidR="00122D97" w:rsidRPr="00122D97" w14:paraId="65930BD1"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8B6CF19"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oct</w:t>
            </w:r>
          </w:p>
        </w:tc>
        <w:tc>
          <w:tcPr>
            <w:tcW w:w="1420" w:type="dxa"/>
            <w:tcBorders>
              <w:top w:val="nil"/>
              <w:left w:val="nil"/>
              <w:bottom w:val="single" w:sz="4" w:space="0" w:color="auto"/>
              <w:right w:val="single" w:sz="4" w:space="0" w:color="auto"/>
            </w:tcBorders>
            <w:shd w:val="clear" w:color="auto" w:fill="auto"/>
            <w:vAlign w:val="center"/>
            <w:hideMark/>
          </w:tcPr>
          <w:p w14:paraId="3833BB11"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L91,790,158,702 </w:t>
            </w:r>
          </w:p>
        </w:tc>
        <w:tc>
          <w:tcPr>
            <w:tcW w:w="1457" w:type="dxa"/>
            <w:tcBorders>
              <w:top w:val="nil"/>
              <w:left w:val="nil"/>
              <w:bottom w:val="single" w:sz="4" w:space="0" w:color="auto"/>
              <w:right w:val="single" w:sz="4" w:space="0" w:color="auto"/>
            </w:tcBorders>
            <w:shd w:val="clear" w:color="auto" w:fill="auto"/>
            <w:vAlign w:val="center"/>
            <w:hideMark/>
          </w:tcPr>
          <w:p w14:paraId="339C4282"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110,530,362,207 </w:t>
            </w:r>
          </w:p>
        </w:tc>
        <w:tc>
          <w:tcPr>
            <w:tcW w:w="1418" w:type="dxa"/>
            <w:tcBorders>
              <w:top w:val="nil"/>
              <w:left w:val="nil"/>
              <w:bottom w:val="single" w:sz="4" w:space="0" w:color="auto"/>
              <w:right w:val="single" w:sz="4" w:space="0" w:color="auto"/>
            </w:tcBorders>
            <w:shd w:val="clear" w:color="auto" w:fill="auto"/>
            <w:vAlign w:val="center"/>
            <w:hideMark/>
          </w:tcPr>
          <w:p w14:paraId="0CB04C12"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121,514,768,560 </w:t>
            </w:r>
          </w:p>
        </w:tc>
        <w:tc>
          <w:tcPr>
            <w:tcW w:w="1417" w:type="dxa"/>
            <w:tcBorders>
              <w:top w:val="nil"/>
              <w:left w:val="nil"/>
              <w:bottom w:val="single" w:sz="4" w:space="0" w:color="auto"/>
              <w:right w:val="single" w:sz="4" w:space="0" w:color="auto"/>
            </w:tcBorders>
            <w:shd w:val="clear" w:color="auto" w:fill="auto"/>
            <w:vAlign w:val="center"/>
            <w:hideMark/>
          </w:tcPr>
          <w:p w14:paraId="62631605"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130,927,024,439 </w:t>
            </w:r>
          </w:p>
        </w:tc>
        <w:tc>
          <w:tcPr>
            <w:tcW w:w="1418" w:type="dxa"/>
            <w:tcBorders>
              <w:top w:val="nil"/>
              <w:left w:val="nil"/>
              <w:bottom w:val="single" w:sz="4" w:space="0" w:color="auto"/>
              <w:right w:val="single" w:sz="4" w:space="0" w:color="auto"/>
            </w:tcBorders>
            <w:shd w:val="clear" w:color="auto" w:fill="auto"/>
            <w:vAlign w:val="center"/>
            <w:hideMark/>
          </w:tcPr>
          <w:p w14:paraId="0E50A299"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150,868,810,189 </w:t>
            </w:r>
          </w:p>
        </w:tc>
        <w:tc>
          <w:tcPr>
            <w:tcW w:w="1417" w:type="dxa"/>
            <w:tcBorders>
              <w:top w:val="nil"/>
              <w:left w:val="nil"/>
              <w:bottom w:val="single" w:sz="4" w:space="0" w:color="auto"/>
              <w:right w:val="single" w:sz="4" w:space="0" w:color="auto"/>
            </w:tcBorders>
            <w:shd w:val="clear" w:color="auto" w:fill="auto"/>
            <w:vAlign w:val="center"/>
            <w:hideMark/>
          </w:tcPr>
          <w:p w14:paraId="467A86D2"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161,235,762,782 </w:t>
            </w:r>
          </w:p>
        </w:tc>
      </w:tr>
      <w:tr w:rsidR="00122D97" w:rsidRPr="00122D97" w14:paraId="3AB19983"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5392F7C"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nov</w:t>
            </w:r>
          </w:p>
        </w:tc>
        <w:tc>
          <w:tcPr>
            <w:tcW w:w="1420" w:type="dxa"/>
            <w:tcBorders>
              <w:top w:val="nil"/>
              <w:left w:val="nil"/>
              <w:bottom w:val="single" w:sz="4" w:space="0" w:color="auto"/>
              <w:right w:val="single" w:sz="4" w:space="0" w:color="auto"/>
            </w:tcBorders>
            <w:shd w:val="clear" w:color="auto" w:fill="auto"/>
            <w:vAlign w:val="center"/>
            <w:hideMark/>
          </w:tcPr>
          <w:p w14:paraId="0DDF8ABB"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L92,119,545,452 </w:t>
            </w:r>
          </w:p>
        </w:tc>
        <w:tc>
          <w:tcPr>
            <w:tcW w:w="1457" w:type="dxa"/>
            <w:tcBorders>
              <w:top w:val="nil"/>
              <w:left w:val="nil"/>
              <w:bottom w:val="single" w:sz="4" w:space="0" w:color="auto"/>
              <w:right w:val="single" w:sz="4" w:space="0" w:color="auto"/>
            </w:tcBorders>
            <w:shd w:val="clear" w:color="auto" w:fill="auto"/>
            <w:vAlign w:val="center"/>
            <w:hideMark/>
          </w:tcPr>
          <w:p w14:paraId="53D9E3E0"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110,180,385,226 </w:t>
            </w:r>
          </w:p>
        </w:tc>
        <w:tc>
          <w:tcPr>
            <w:tcW w:w="1418" w:type="dxa"/>
            <w:tcBorders>
              <w:top w:val="nil"/>
              <w:left w:val="nil"/>
              <w:bottom w:val="single" w:sz="4" w:space="0" w:color="auto"/>
              <w:right w:val="single" w:sz="4" w:space="0" w:color="auto"/>
            </w:tcBorders>
            <w:shd w:val="clear" w:color="auto" w:fill="auto"/>
            <w:vAlign w:val="center"/>
            <w:hideMark/>
          </w:tcPr>
          <w:p w14:paraId="6907EE33"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123,295,462,493 </w:t>
            </w:r>
          </w:p>
        </w:tc>
        <w:tc>
          <w:tcPr>
            <w:tcW w:w="1417" w:type="dxa"/>
            <w:tcBorders>
              <w:top w:val="nil"/>
              <w:left w:val="nil"/>
              <w:bottom w:val="single" w:sz="4" w:space="0" w:color="auto"/>
              <w:right w:val="single" w:sz="4" w:space="0" w:color="auto"/>
            </w:tcBorders>
            <w:shd w:val="clear" w:color="auto" w:fill="auto"/>
            <w:vAlign w:val="center"/>
            <w:hideMark/>
          </w:tcPr>
          <w:p w14:paraId="704A14F5"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135,626,200,384 </w:t>
            </w:r>
          </w:p>
        </w:tc>
        <w:tc>
          <w:tcPr>
            <w:tcW w:w="1418" w:type="dxa"/>
            <w:tcBorders>
              <w:top w:val="nil"/>
              <w:left w:val="nil"/>
              <w:bottom w:val="single" w:sz="4" w:space="0" w:color="auto"/>
              <w:right w:val="single" w:sz="4" w:space="0" w:color="auto"/>
            </w:tcBorders>
            <w:shd w:val="clear" w:color="auto" w:fill="auto"/>
            <w:vAlign w:val="center"/>
            <w:hideMark/>
          </w:tcPr>
          <w:p w14:paraId="6512F390"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152,475,867,146 </w:t>
            </w:r>
          </w:p>
        </w:tc>
        <w:tc>
          <w:tcPr>
            <w:tcW w:w="1417" w:type="dxa"/>
            <w:tcBorders>
              <w:top w:val="nil"/>
              <w:left w:val="nil"/>
              <w:bottom w:val="single" w:sz="4" w:space="0" w:color="auto"/>
              <w:right w:val="single" w:sz="4" w:space="0" w:color="auto"/>
            </w:tcBorders>
            <w:shd w:val="clear" w:color="auto" w:fill="auto"/>
            <w:vAlign w:val="center"/>
            <w:hideMark/>
          </w:tcPr>
          <w:p w14:paraId="2316BF32"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159,843,998,931 </w:t>
            </w:r>
          </w:p>
        </w:tc>
      </w:tr>
      <w:tr w:rsidR="00122D97" w:rsidRPr="00122D97" w14:paraId="54046250"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A5B00D8" w14:textId="77777777" w:rsidR="00122D97" w:rsidRPr="00122D97" w:rsidRDefault="00122D97" w:rsidP="00122D97">
            <w:pPr>
              <w:widowControl/>
              <w:jc w:val="center"/>
              <w:rPr>
                <w:rFonts w:ascii="Times New Roman" w:eastAsia="Times New Roman" w:hAnsi="Times New Roman" w:cs="Times New Roman"/>
                <w:color w:val="000000"/>
                <w:sz w:val="16"/>
                <w:szCs w:val="16"/>
                <w:lang w:val="es-HN" w:eastAsia="es-HN"/>
              </w:rPr>
            </w:pPr>
            <w:r w:rsidRPr="00122D97">
              <w:rPr>
                <w:rFonts w:ascii="Times New Roman" w:eastAsia="Times New Roman" w:hAnsi="Times New Roman" w:cs="Times New Roman"/>
                <w:color w:val="000000"/>
                <w:sz w:val="16"/>
                <w:szCs w:val="16"/>
                <w:lang w:val="es-HN" w:eastAsia="es-HN"/>
              </w:rPr>
              <w:t>dic</w:t>
            </w:r>
          </w:p>
        </w:tc>
        <w:tc>
          <w:tcPr>
            <w:tcW w:w="1420" w:type="dxa"/>
            <w:tcBorders>
              <w:top w:val="nil"/>
              <w:left w:val="nil"/>
              <w:bottom w:val="single" w:sz="4" w:space="0" w:color="auto"/>
              <w:right w:val="single" w:sz="4" w:space="0" w:color="auto"/>
            </w:tcBorders>
            <w:shd w:val="clear" w:color="auto" w:fill="auto"/>
            <w:vAlign w:val="center"/>
            <w:hideMark/>
          </w:tcPr>
          <w:p w14:paraId="203C3889"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L99,920,685,554 </w:t>
            </w:r>
          </w:p>
        </w:tc>
        <w:tc>
          <w:tcPr>
            <w:tcW w:w="1457" w:type="dxa"/>
            <w:tcBorders>
              <w:top w:val="nil"/>
              <w:left w:val="nil"/>
              <w:bottom w:val="single" w:sz="4" w:space="0" w:color="auto"/>
              <w:right w:val="single" w:sz="4" w:space="0" w:color="auto"/>
            </w:tcBorders>
            <w:shd w:val="clear" w:color="auto" w:fill="auto"/>
            <w:vAlign w:val="center"/>
            <w:hideMark/>
          </w:tcPr>
          <w:p w14:paraId="41519FFC"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118,663,284,227 </w:t>
            </w:r>
          </w:p>
        </w:tc>
        <w:tc>
          <w:tcPr>
            <w:tcW w:w="1418" w:type="dxa"/>
            <w:tcBorders>
              <w:top w:val="nil"/>
              <w:left w:val="nil"/>
              <w:bottom w:val="single" w:sz="4" w:space="0" w:color="auto"/>
              <w:right w:val="single" w:sz="4" w:space="0" w:color="auto"/>
            </w:tcBorders>
            <w:shd w:val="clear" w:color="auto" w:fill="auto"/>
            <w:vAlign w:val="center"/>
            <w:hideMark/>
          </w:tcPr>
          <w:p w14:paraId="73735392"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125,944,298,166 </w:t>
            </w:r>
          </w:p>
        </w:tc>
        <w:tc>
          <w:tcPr>
            <w:tcW w:w="1417" w:type="dxa"/>
            <w:tcBorders>
              <w:top w:val="nil"/>
              <w:left w:val="nil"/>
              <w:bottom w:val="single" w:sz="4" w:space="0" w:color="auto"/>
              <w:right w:val="single" w:sz="4" w:space="0" w:color="auto"/>
            </w:tcBorders>
            <w:shd w:val="clear" w:color="auto" w:fill="auto"/>
            <w:vAlign w:val="center"/>
            <w:hideMark/>
          </w:tcPr>
          <w:p w14:paraId="2A59FDC1"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145,821,480,776 </w:t>
            </w:r>
          </w:p>
        </w:tc>
        <w:tc>
          <w:tcPr>
            <w:tcW w:w="1418" w:type="dxa"/>
            <w:tcBorders>
              <w:top w:val="nil"/>
              <w:left w:val="nil"/>
              <w:bottom w:val="single" w:sz="4" w:space="0" w:color="auto"/>
              <w:right w:val="single" w:sz="4" w:space="0" w:color="auto"/>
            </w:tcBorders>
            <w:shd w:val="clear" w:color="auto" w:fill="auto"/>
            <w:vAlign w:val="center"/>
            <w:hideMark/>
          </w:tcPr>
          <w:p w14:paraId="59689660"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166,374,570,264 </w:t>
            </w:r>
          </w:p>
        </w:tc>
        <w:tc>
          <w:tcPr>
            <w:tcW w:w="1417" w:type="dxa"/>
            <w:tcBorders>
              <w:top w:val="nil"/>
              <w:left w:val="nil"/>
              <w:bottom w:val="single" w:sz="4" w:space="0" w:color="auto"/>
              <w:right w:val="single" w:sz="4" w:space="0" w:color="auto"/>
            </w:tcBorders>
            <w:shd w:val="clear" w:color="auto" w:fill="auto"/>
            <w:vAlign w:val="center"/>
            <w:hideMark/>
          </w:tcPr>
          <w:p w14:paraId="1C5DC2BC" w14:textId="77777777" w:rsidR="00122D97" w:rsidRPr="0092413C" w:rsidRDefault="00122D97" w:rsidP="00122D97">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169,720,474,809 </w:t>
            </w:r>
          </w:p>
        </w:tc>
      </w:tr>
    </w:tbl>
    <w:p w14:paraId="17514202" w14:textId="32413A2B" w:rsidR="00076E91" w:rsidRPr="00076E91" w:rsidRDefault="00076E91" w:rsidP="00076E91">
      <w:pPr>
        <w:pStyle w:val="TextoPrincipal"/>
      </w:pPr>
      <w:r w:rsidRPr="00076E91">
        <w:lastRenderedPageBreak/>
        <w:t xml:space="preserve">La gráfica “Tendencia Estimada” </w:t>
      </w:r>
      <w:r w:rsidR="00851D35">
        <w:t xml:space="preserve">de la figura 6, </w:t>
      </w:r>
      <w:r w:rsidRPr="00076E91">
        <w:t>demuestra que saldos de la cuenta total activo para banco FICOHSA presenta una tendencia positiva constante a lo largo del periodo de enero 2017 a diciembre 202</w:t>
      </w:r>
      <w:r w:rsidR="00DF175E">
        <w:t>2</w:t>
      </w:r>
      <w:r w:rsidR="00924489">
        <w:t>, a su vez se puede identifica</w:t>
      </w:r>
      <w:r w:rsidR="00D04270">
        <w:t>r</w:t>
      </w:r>
      <w:r w:rsidR="00924489">
        <w:t xml:space="preserve"> el tipo de tendencia aditiva dado que la línea de tendencia se presenta en línea recta</w:t>
      </w:r>
      <w:r w:rsidR="00B4136A">
        <w:t xml:space="preserve"> indicando que las variaciones serán constantes a lo largo del periodo.</w:t>
      </w:r>
    </w:p>
    <w:p w14:paraId="401F952D" w14:textId="77777777" w:rsidR="009F771D" w:rsidRDefault="004A624E" w:rsidP="009F771D">
      <w:pPr>
        <w:pStyle w:val="TextoPrincipal"/>
        <w:keepNext/>
        <w:ind w:firstLine="0"/>
        <w:jc w:val="center"/>
      </w:pPr>
      <w:r>
        <w:rPr>
          <w:noProof/>
        </w:rPr>
        <mc:AlternateContent>
          <mc:Choice Requires="wps">
            <w:drawing>
              <wp:anchor distT="0" distB="0" distL="114300" distR="114300" simplePos="0" relativeHeight="251747328" behindDoc="0" locked="0" layoutInCell="1" allowOverlap="1" wp14:anchorId="5C35DEE2" wp14:editId="6F46FCC1">
                <wp:simplePos x="0" y="0"/>
                <wp:positionH relativeFrom="column">
                  <wp:posOffset>47625</wp:posOffset>
                </wp:positionH>
                <wp:positionV relativeFrom="paragraph">
                  <wp:posOffset>-635</wp:posOffset>
                </wp:positionV>
                <wp:extent cx="554355" cy="355600"/>
                <wp:effectExtent l="0" t="0" r="0" b="6350"/>
                <wp:wrapNone/>
                <wp:docPr id="6" name="CuadroTexto 5">
                  <a:extLst xmlns:a="http://schemas.openxmlformats.org/drawingml/2006/main">
                    <a:ext uri="{FF2B5EF4-FFF2-40B4-BE49-F238E27FC236}">
                      <a16:creationId xmlns:a16="http://schemas.microsoft.com/office/drawing/2014/main" id="{22ED46D8-E187-69D8-9090-2A2616876388}"/>
                    </a:ext>
                  </a:extLst>
                </wp:docPr>
                <wp:cNvGraphicFramePr/>
                <a:graphic xmlns:a="http://schemas.openxmlformats.org/drawingml/2006/main">
                  <a:graphicData uri="http://schemas.microsoft.com/office/word/2010/wordprocessingShape">
                    <wps:wsp>
                      <wps:cNvSpPr txBox="1"/>
                      <wps:spPr>
                        <a:xfrm>
                          <a:off x="0" y="0"/>
                          <a:ext cx="554355" cy="355600"/>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473D65AC" w14:textId="77777777" w:rsidR="00DD6AF5" w:rsidRPr="00661FA5" w:rsidRDefault="00DD6AF5" w:rsidP="00DD6AF5">
                            <w:pPr>
                              <w:jc w:val="center"/>
                              <w:rPr>
                                <w:rFonts w:ascii="Times New Roman" w:hAnsi="Times New Roman" w:cs="Times New Roman"/>
                                <w:color w:val="767171" w:themeColor="background2" w:themeShade="80"/>
                                <w:sz w:val="16"/>
                                <w:szCs w:val="16"/>
                              </w:rPr>
                            </w:pPr>
                            <w:r w:rsidRPr="00661FA5">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type w14:anchorId="5C35DEE2" id="_x0000_t202" coordsize="21600,21600" o:spt="202" path="m,l,21600r21600,l21600,xe">
                <v:stroke joinstyle="miter"/>
                <v:path gradientshapeok="t" o:connecttype="rect"/>
              </v:shapetype>
              <v:shape id="CuadroTexto 5" o:spid="_x0000_s1026" type="#_x0000_t202" style="position:absolute;left:0;text-align:left;margin-left:3.75pt;margin-top:-.05pt;width:43.65pt;height:28pt;z-index:25174732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LTmR9QEAADkEAAAOAAAAZHJzL2Uyb0RvYy54bWysU8Fu2zAMvQ/YPwi6L3azudiMOAXWorsM&#10;67B2H6DIUixMEjVKjZ19/SglcYbu1KIXWqb4nshHcnU1Oct2CqMB3/GLRc2Z8hJ647cd//lw++4j&#10;ZzEJ3wsLXnV8ryK/Wr99sxpDq5YwgO0VMiLxsR1Dx4eUQltVUQ7KibiAoDxdakAnEv3itupRjMTu&#10;bLWs68tqBOwDglQxkvfmcMnXhV9rJdOd1lElZjtOuaVisdhNttV6JdotijAYeUxDvCALJ4ynR2eq&#10;G5EEe0TzH5UzEiGCTgsJrgKtjVSlBqrmon5Szf0ggiq1kDgxzDLF16OV33b34TuyNH2GiRqYBRlD&#10;bCM5cz2TRpe/lCmje5JwP8umpsQkOZvmw/um4UzSFR0u6yJrdQYHjOmLAsfyoeNIXSliid3XmOhB&#10;Cj2F5Lc83BprS2esZ2PHPzXLTO9C3/HotwU7BxHYeuI4Z11OaW9VJrP+h9LM9CX57IgSt5tri+ww&#10;BTSmVNRpFgoZAXKgpiSeiT1CMlqV4XsmfgaV98GnGe+MByyFl9VQuYCdoKHuf5WeUeL6EH+S4iBA&#10;1iJNm+nY1g30e+o2LWy6I6MtkLzSmsDZAPjnqW+kxSDJfz8KVJxhstdw2CPhJcV3POV5KdLTfJZG&#10;HncpL8C//yXqvPHrvwAAAP//AwBQSwMEFAAGAAgAAAAhAHjdndzaAAAABQEAAA8AAABkcnMvZG93&#10;bnJldi54bWxMj81OwzAQhO9IvIO1SNxau6gBErKpEIgriPIjcXPjbRIRr6PYbcLbs5zocTSjmW/K&#10;zex7daQxdoERVksDirgOruMG4f3taXELKibLzvaBCeGHImyq87PSFi5M/ErHbWqUlHAsLEKb0lBo&#10;HeuWvI3LMBCLtw+jt0nk2Gg32knKfa+vjLnW3nYsC60d6KGl+nt78Agfz/uvz7V5aR59NkxhNpp9&#10;rhEvL+b7O1CJ5vQfhj98QYdKmHbhwC6qHuEmkyDCYgVK3HwtP3YIWZaDrkp9Sl/9AgAA//8DAFBL&#10;AQItABQABgAIAAAAIQC2gziS/gAAAOEBAAATAAAAAAAAAAAAAAAAAAAAAABbQ29udGVudF9UeXBl&#10;c10ueG1sUEsBAi0AFAAGAAgAAAAhADj9If/WAAAAlAEAAAsAAAAAAAAAAAAAAAAALwEAAF9yZWxz&#10;Ly5yZWxzUEsBAi0AFAAGAAgAAAAhAKwtOZH1AQAAOQQAAA4AAAAAAAAAAAAAAAAALgIAAGRycy9l&#10;Mm9Eb2MueG1sUEsBAi0AFAAGAAgAAAAhAHjdndzaAAAABQEAAA8AAAAAAAAAAAAAAAAATwQAAGRy&#10;cy9kb3ducmV2LnhtbFBLBQYAAAAABAAEAPMAAABWBQAAAAA=&#10;" filled="f" stroked="f">
                <v:textbox>
                  <w:txbxContent>
                    <w:p w14:paraId="473D65AC" w14:textId="77777777" w:rsidR="00DD6AF5" w:rsidRPr="00661FA5" w:rsidRDefault="00DD6AF5" w:rsidP="00DD6AF5">
                      <w:pPr>
                        <w:jc w:val="center"/>
                        <w:rPr>
                          <w:rFonts w:ascii="Times New Roman" w:hAnsi="Times New Roman" w:cs="Times New Roman"/>
                          <w:color w:val="767171" w:themeColor="background2" w:themeShade="80"/>
                          <w:sz w:val="16"/>
                          <w:szCs w:val="16"/>
                        </w:rPr>
                      </w:pPr>
                      <w:r w:rsidRPr="00661FA5">
                        <w:rPr>
                          <w:rFonts w:ascii="Times New Roman" w:hAnsi="Times New Roman" w:cs="Times New Roman"/>
                          <w:color w:val="767171" w:themeColor="background2" w:themeShade="80"/>
                          <w:sz w:val="16"/>
                          <w:szCs w:val="16"/>
                        </w:rPr>
                        <w:t>Saldo en Millones</w:t>
                      </w:r>
                    </w:p>
                  </w:txbxContent>
                </v:textbox>
              </v:shape>
            </w:pict>
          </mc:Fallback>
        </mc:AlternateContent>
      </w:r>
      <w:r w:rsidR="00DD6AF5">
        <w:rPr>
          <w:noProof/>
        </w:rPr>
        <w:drawing>
          <wp:inline distT="0" distB="0" distL="0" distR="0" wp14:anchorId="51E8CBD9" wp14:editId="08DE1164">
            <wp:extent cx="5838825" cy="3505200"/>
            <wp:effectExtent l="0" t="0" r="9525" b="0"/>
            <wp:docPr id="1097616315" name="Gráfico 1">
              <a:extLst xmlns:a="http://schemas.openxmlformats.org/drawingml/2006/main">
                <a:ext uri="{FF2B5EF4-FFF2-40B4-BE49-F238E27FC236}">
                  <a16:creationId xmlns:a16="http://schemas.microsoft.com/office/drawing/2014/main" id="{186897A9-80C8-01DF-0CFE-95A24EEA147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4BD6B031" w14:textId="2058BB52" w:rsidR="00BD1355" w:rsidRPr="009F771D" w:rsidRDefault="009F771D" w:rsidP="009F771D">
      <w:pPr>
        <w:pStyle w:val="Figuras"/>
        <w:rPr>
          <w:lang w:val="es-HN"/>
        </w:rPr>
      </w:pPr>
      <w:bookmarkStart w:id="122" w:name="_Toc158142101"/>
      <w:r w:rsidRPr="009F771D">
        <w:rPr>
          <w:lang w:val="es-HN"/>
        </w:rPr>
        <w:t xml:space="preserve">Figura </w:t>
      </w:r>
      <w:r w:rsidRPr="009F771D">
        <w:rPr>
          <w:lang w:val="es-HN"/>
        </w:rPr>
        <w:fldChar w:fldCharType="begin"/>
      </w:r>
      <w:r w:rsidRPr="009F771D">
        <w:rPr>
          <w:lang w:val="es-HN"/>
        </w:rPr>
        <w:instrText xml:space="preserve"> SEQ Figura \* ARABIC </w:instrText>
      </w:r>
      <w:r w:rsidRPr="009F771D">
        <w:rPr>
          <w:lang w:val="es-HN"/>
        </w:rPr>
        <w:fldChar w:fldCharType="separate"/>
      </w:r>
      <w:r w:rsidR="000F2D33">
        <w:rPr>
          <w:noProof/>
          <w:lang w:val="es-HN"/>
        </w:rPr>
        <w:t>6</w:t>
      </w:r>
      <w:r w:rsidRPr="009F771D">
        <w:rPr>
          <w:lang w:val="es-HN"/>
        </w:rPr>
        <w:fldChar w:fldCharType="end"/>
      </w:r>
      <w:r w:rsidRPr="009F771D">
        <w:rPr>
          <w:lang w:val="es-HN"/>
        </w:rPr>
        <w:t>.Tendencia Estimada 2017 a 2022 Banco FICOHSA</w:t>
      </w:r>
      <w:bookmarkEnd w:id="122"/>
    </w:p>
    <w:p w14:paraId="5BAF16F5" w14:textId="4CA77995" w:rsidR="00594739" w:rsidRDefault="00A2393A" w:rsidP="00100CF5">
      <w:pPr>
        <w:pStyle w:val="TextoPrincipal"/>
      </w:pPr>
      <w:r w:rsidRPr="00FB6268">
        <w:t>La gráfica “</w:t>
      </w:r>
      <w:r>
        <w:t>Serie Sin T</w:t>
      </w:r>
      <w:r w:rsidRPr="00FB6268">
        <w:t>endencia”</w:t>
      </w:r>
      <w:r>
        <w:t xml:space="preserve"> de la figura 7, demuestra que en el mes de diciembre existe una estacionalidad de incremento, a su vez al observar gráfica </w:t>
      </w:r>
      <w:r w:rsidRPr="00740BF3">
        <w:t>“</w:t>
      </w:r>
      <w:r>
        <w:t xml:space="preserve">Factores Estacionales” se identifica que </w:t>
      </w:r>
      <w:r w:rsidR="00966276">
        <w:t>los meses</w:t>
      </w:r>
      <w:r>
        <w:t xml:space="preserve"> </w:t>
      </w:r>
      <w:r w:rsidR="00966276">
        <w:t>de marzo</w:t>
      </w:r>
      <w:r>
        <w:t>, junio, y diciembre existe una estacionalidad de incremento, y que los meses con estacionalidad de decremento serán febrero, abril y julio.</w:t>
      </w:r>
    </w:p>
    <w:p w14:paraId="6CFE75FE" w14:textId="4E6DF135" w:rsidR="009B330A" w:rsidRDefault="00D0679C" w:rsidP="009B330A">
      <w:pPr>
        <w:pStyle w:val="TextoPrincipal"/>
        <w:keepNext/>
        <w:ind w:firstLine="0"/>
        <w:jc w:val="center"/>
      </w:pPr>
      <w:r>
        <w:rPr>
          <w:noProof/>
        </w:rPr>
        <w:lastRenderedPageBreak/>
        <mc:AlternateContent>
          <mc:Choice Requires="wps">
            <w:drawing>
              <wp:anchor distT="0" distB="0" distL="114300" distR="114300" simplePos="0" relativeHeight="252041216" behindDoc="0" locked="0" layoutInCell="1" allowOverlap="1" wp14:anchorId="7F0617D5" wp14:editId="42C84E02">
                <wp:simplePos x="0" y="0"/>
                <wp:positionH relativeFrom="column">
                  <wp:posOffset>4356100</wp:posOffset>
                </wp:positionH>
                <wp:positionV relativeFrom="paragraph">
                  <wp:posOffset>333375</wp:posOffset>
                </wp:positionV>
                <wp:extent cx="93980" cy="1800225"/>
                <wp:effectExtent l="0" t="0" r="20320" b="28575"/>
                <wp:wrapNone/>
                <wp:docPr id="1850478343" name="Rectángulo: esquinas redondeadas 12"/>
                <wp:cNvGraphicFramePr/>
                <a:graphic xmlns:a="http://schemas.openxmlformats.org/drawingml/2006/main">
                  <a:graphicData uri="http://schemas.microsoft.com/office/word/2010/wordprocessingShape">
                    <wps:wsp>
                      <wps:cNvSpPr/>
                      <wps:spPr>
                        <a:xfrm>
                          <a:off x="0" y="0"/>
                          <a:ext cx="93980" cy="18002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3C6C250" id="Rectángulo: esquinas redondeadas 12" o:spid="_x0000_s1026" style="position:absolute;margin-left:343pt;margin-top:26.25pt;width:7.4pt;height:141.75pt;z-index:252041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S54tfQIAAGYFAAAOAAAAZHJzL2Uyb0RvYy54bWysVE1v2zAMvQ/YfxB0X/2xdmuDOEXQosOA&#10;oi3aDj2rslQbkEWNUuJkv36U7DhBVuww7GKLIvlIPpGcX246w9YKfQu24sVJzpmyEurWvlX8x/PN&#10;p3POfBC2FgasqvhWeX65+Phh3ruZKqEBUytkBGL9rHcVb0JwsyzzslGd8CfglCWlBuxEIBHfshpF&#10;T+idyco8/5L1gLVDkMp7ur0elHyR8LVWMtxr7VVgpuKUW0hfTN/X+M0WczF7Q+GaVo5piH/IohOt&#10;paAT1LUIgq2w/QOqayWCBx1OJHQZaN1KlWqgaor8qJqnRjiVaiFyvJto8v8PVt6tn9wDEg298zNP&#10;x1jFRmMX/5Qf2ySythNZahOYpMuLzxfnxKgkTXGe52V5FsnM9s4OffimoGPxUHGEla0f6UEST2J9&#10;68Ngv7OLAS3ctMakRzE2XngwbR3vkhC7Ql0ZZGtB7ymkVDaUY9gDS0oiemf7ktIpbI2KMMY+Ks3a&#10;moooUzKp245xi0HViFoN4YqzPE8NQ/CTR6o4AUZkTYlO2CPAezkXY86jfXRVqVkn5/xviQ28TR4p&#10;MtgwOXetBXwPwIQp8mC/I2mgJrL0CvX2ARnCMCreyZuW3u9W+PAgkGaD3pzmPdzTRxvoKw7jibMG&#10;8Nd799GeWpa0nPU0axX3P1cCFWfmu6VmvihOT+NwJuH07GtJAh5qXg81dtVdAT1/QZvFyXSM9sHs&#10;jhqhe6G1sIxRSSWspNgVlwF3wlUYdgAtFqmWy2RGA+lEuLVPTkbwyGpszefNi0A3NnGg7r+D3VyK&#10;2VEbD7bR08JyFUC3qcf3vI580zCnxhkXT9wWh3Ky2q/HxW8AAAD//wMAUEsDBBQABgAIAAAAIQB8&#10;rOrZ4AAAAAoBAAAPAAAAZHJzL2Rvd25yZXYueG1sTI/BTsMwEETvSPyDtUhcELVpaRqFOBUgRRzK&#10;hYJajm68JBHxOordNP17lhMcVzN6+yZfT64TIw6h9aThbqZAIFXetlRr+Hgvb1MQIRqypvOEGs4Y&#10;YF1cXuQms/5EbzhuYy0YQiEzGpoY+0zKUDXoTJj5HomzLz84E/kcamkHc2K46+RcqUQ60xJ/aEyP&#10;zw1W39uj05BsNnG/x3J8TV9u6ifa3Z9N+an19dX0+AAi4hT/yvCrz+pQsNPBH8kG0TEjTXhL1LCc&#10;L0FwYaUUbzloWCw4kUUu/08ofgAAAP//AwBQSwECLQAUAAYACAAAACEAtoM4kv4AAADhAQAAEwAA&#10;AAAAAAAAAAAAAAAAAAAAW0NvbnRlbnRfVHlwZXNdLnhtbFBLAQItABQABgAIAAAAIQA4/SH/1gAA&#10;AJQBAAALAAAAAAAAAAAAAAAAAC8BAABfcmVscy8ucmVsc1BLAQItABQABgAIAAAAIQCQS54tfQIA&#10;AGYFAAAOAAAAAAAAAAAAAAAAAC4CAABkcnMvZTJvRG9jLnhtbFBLAQItABQABgAIAAAAIQB8rOrZ&#10;4AAAAAoBAAAPAAAAAAAAAAAAAAAAANcEAABkcnMvZG93bnJldi54bWxQSwUGAAAAAAQABADzAAAA&#10;5AUAAAAA&#10;" filled="f" strokecolor="#ed7d31 [3205]" strokeweight="1pt">
                <v:stroke joinstyle="miter"/>
              </v:roundrect>
            </w:pict>
          </mc:Fallback>
        </mc:AlternateContent>
      </w:r>
      <w:r w:rsidR="007F6C58">
        <w:rPr>
          <w:noProof/>
        </w:rPr>
        <mc:AlternateContent>
          <mc:Choice Requires="wps">
            <w:drawing>
              <wp:anchor distT="0" distB="0" distL="114300" distR="114300" simplePos="0" relativeHeight="252045312" behindDoc="0" locked="0" layoutInCell="1" allowOverlap="1" wp14:anchorId="6EE06265" wp14:editId="6ACB4EE0">
                <wp:simplePos x="0" y="0"/>
                <wp:positionH relativeFrom="column">
                  <wp:posOffset>4800600</wp:posOffset>
                </wp:positionH>
                <wp:positionV relativeFrom="paragraph">
                  <wp:posOffset>333375</wp:posOffset>
                </wp:positionV>
                <wp:extent cx="93980" cy="1800225"/>
                <wp:effectExtent l="0" t="0" r="20320" b="28575"/>
                <wp:wrapNone/>
                <wp:docPr id="1669448049" name="Rectángulo: esquinas redondeadas 12"/>
                <wp:cNvGraphicFramePr/>
                <a:graphic xmlns:a="http://schemas.openxmlformats.org/drawingml/2006/main">
                  <a:graphicData uri="http://schemas.microsoft.com/office/word/2010/wordprocessingShape">
                    <wps:wsp>
                      <wps:cNvSpPr/>
                      <wps:spPr>
                        <a:xfrm>
                          <a:off x="0" y="0"/>
                          <a:ext cx="93980" cy="18002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6496600" id="Rectángulo: esquinas redondeadas 12" o:spid="_x0000_s1026" style="position:absolute;margin-left:378pt;margin-top:26.25pt;width:7.4pt;height:141.75pt;z-index:252045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S54tfQIAAGYFAAAOAAAAZHJzL2Uyb0RvYy54bWysVE1v2zAMvQ/YfxB0X/2xdmuDOEXQosOA&#10;oi3aDj2rslQbkEWNUuJkv36U7DhBVuww7GKLIvlIPpGcX246w9YKfQu24sVJzpmyEurWvlX8x/PN&#10;p3POfBC2FgasqvhWeX65+Phh3ruZKqEBUytkBGL9rHcVb0JwsyzzslGd8CfglCWlBuxEIBHfshpF&#10;T+idyco8/5L1gLVDkMp7ur0elHyR8LVWMtxr7VVgpuKUW0hfTN/X+M0WczF7Q+GaVo5piH/IohOt&#10;paAT1LUIgq2w/QOqayWCBx1OJHQZaN1KlWqgaor8qJqnRjiVaiFyvJto8v8PVt6tn9wDEg298zNP&#10;x1jFRmMX/5Qf2ySythNZahOYpMuLzxfnxKgkTXGe52V5FsnM9s4OffimoGPxUHGEla0f6UEST2J9&#10;68Ngv7OLAS3ctMakRzE2XngwbR3vkhC7Ql0ZZGtB7ymkVDaUY9gDS0oiemf7ktIpbI2KMMY+Ks3a&#10;moooUzKp245xi0HViFoN4YqzPE8NQ/CTR6o4AUZkTYlO2CPAezkXY86jfXRVqVkn5/xviQ28TR4p&#10;MtgwOXetBXwPwIQp8mC/I2mgJrL0CvX2ARnCMCreyZuW3u9W+PAgkGaD3pzmPdzTRxvoKw7jibMG&#10;8Nd799GeWpa0nPU0axX3P1cCFWfmu6VmvihOT+NwJuH07GtJAh5qXg81dtVdAT1/QZvFyXSM9sHs&#10;jhqhe6G1sIxRSSWspNgVlwF3wlUYdgAtFqmWy2RGA+lEuLVPTkbwyGpszefNi0A3NnGg7r+D3VyK&#10;2VEbD7bR08JyFUC3qcf3vI580zCnxhkXT9wWh3Ky2q/HxW8AAAD//wMAUEsDBBQABgAIAAAAIQCC&#10;nr+74QAAAAoBAAAPAAAAZHJzL2Rvd25yZXYueG1sTI9BT4NAEIXvJv6HzZh4MXaxFWiQpVET4qG9&#10;WJvW45YdgcjOEnZL6b93POlx8l7efF++mmwnRhx860jBwywCgVQ501KtYPdR3i9B+KDJ6M4RKrig&#10;h1VxfZXrzLgzveO4DbXgEfKZVtCE0GdS+qpBq/3M9UicfbnB6sDnUEsz6DOP207OoyiRVrfEHxrd&#10;42uD1ff2ZBUk63U4HLAcN8u3u/qF9o8XXX4qdXszPT+BCDiFvzL84jM6FMx0dCcyXnQK0jhhl6Ag&#10;nscguJCmEbscFSwWnMgil/8Vih8AAAD//wMAUEsBAi0AFAAGAAgAAAAhALaDOJL+AAAA4QEAABMA&#10;AAAAAAAAAAAAAAAAAAAAAFtDb250ZW50X1R5cGVzXS54bWxQSwECLQAUAAYACAAAACEAOP0h/9YA&#10;AACUAQAACwAAAAAAAAAAAAAAAAAvAQAAX3JlbHMvLnJlbHNQSwECLQAUAAYACAAAACEAkEueLX0C&#10;AABmBQAADgAAAAAAAAAAAAAAAAAuAgAAZHJzL2Uyb0RvYy54bWxQSwECLQAUAAYACAAAACEAgp6/&#10;u+EAAAAKAQAADwAAAAAAAAAAAAAAAADXBAAAZHJzL2Rvd25yZXYueG1sUEsFBgAAAAAEAAQA8wAA&#10;AOUFAAAAAA==&#10;" filled="f" strokecolor="#ed7d31 [3205]" strokeweight="1pt">
                <v:stroke joinstyle="miter"/>
              </v:roundrect>
            </w:pict>
          </mc:Fallback>
        </mc:AlternateContent>
      </w:r>
      <w:r w:rsidR="007F6C58">
        <w:rPr>
          <w:noProof/>
        </w:rPr>
        <mc:AlternateContent>
          <mc:Choice Requires="wps">
            <w:drawing>
              <wp:anchor distT="0" distB="0" distL="114300" distR="114300" simplePos="0" relativeHeight="252035072" behindDoc="0" locked="0" layoutInCell="1" allowOverlap="1" wp14:anchorId="07F7564F" wp14:editId="197C938A">
                <wp:simplePos x="0" y="0"/>
                <wp:positionH relativeFrom="column">
                  <wp:posOffset>2085975</wp:posOffset>
                </wp:positionH>
                <wp:positionV relativeFrom="paragraph">
                  <wp:posOffset>333375</wp:posOffset>
                </wp:positionV>
                <wp:extent cx="93980" cy="1800225"/>
                <wp:effectExtent l="0" t="0" r="20320" b="28575"/>
                <wp:wrapNone/>
                <wp:docPr id="742721526" name="Rectángulo: esquinas redondeadas 12"/>
                <wp:cNvGraphicFramePr/>
                <a:graphic xmlns:a="http://schemas.openxmlformats.org/drawingml/2006/main">
                  <a:graphicData uri="http://schemas.microsoft.com/office/word/2010/wordprocessingShape">
                    <wps:wsp>
                      <wps:cNvSpPr/>
                      <wps:spPr>
                        <a:xfrm>
                          <a:off x="0" y="0"/>
                          <a:ext cx="93980" cy="18002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67FAE8C" id="Rectángulo: esquinas redondeadas 12" o:spid="_x0000_s1026" style="position:absolute;margin-left:164.25pt;margin-top:26.25pt;width:7.4pt;height:141.75pt;z-index:252035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S54tfQIAAGYFAAAOAAAAZHJzL2Uyb0RvYy54bWysVE1v2zAMvQ/YfxB0X/2xdmuDOEXQosOA&#10;oi3aDj2rslQbkEWNUuJkv36U7DhBVuww7GKLIvlIPpGcX246w9YKfQu24sVJzpmyEurWvlX8x/PN&#10;p3POfBC2FgasqvhWeX65+Phh3ruZKqEBUytkBGL9rHcVb0JwsyzzslGd8CfglCWlBuxEIBHfshpF&#10;T+idyco8/5L1gLVDkMp7ur0elHyR8LVWMtxr7VVgpuKUW0hfTN/X+M0WczF7Q+GaVo5piH/IohOt&#10;paAT1LUIgq2w/QOqayWCBx1OJHQZaN1KlWqgaor8qJqnRjiVaiFyvJto8v8PVt6tn9wDEg298zNP&#10;x1jFRmMX/5Qf2ySythNZahOYpMuLzxfnxKgkTXGe52V5FsnM9s4OffimoGPxUHGEla0f6UEST2J9&#10;68Ngv7OLAS3ctMakRzE2XngwbR3vkhC7Ql0ZZGtB7ymkVDaUY9gDS0oiemf7ktIpbI2KMMY+Ks3a&#10;moooUzKp245xi0HViFoN4YqzPE8NQ/CTR6o4AUZkTYlO2CPAezkXY86jfXRVqVkn5/xviQ28TR4p&#10;MtgwOXetBXwPwIQp8mC/I2mgJrL0CvX2ARnCMCreyZuW3u9W+PAgkGaD3pzmPdzTRxvoKw7jibMG&#10;8Nd799GeWpa0nPU0axX3P1cCFWfmu6VmvihOT+NwJuH07GtJAh5qXg81dtVdAT1/QZvFyXSM9sHs&#10;jhqhe6G1sIxRSSWspNgVlwF3wlUYdgAtFqmWy2RGA+lEuLVPTkbwyGpszefNi0A3NnGg7r+D3VyK&#10;2VEbD7bR08JyFUC3qcf3vI580zCnxhkXT9wWh3Ky2q/HxW8AAAD//wMAUEsDBBQABgAIAAAAIQD5&#10;FRaO4AAAAAoBAAAPAAAAZHJzL2Rvd25yZXYueG1sTI/BTsMwDIbvSLxDZCQuaEtptqoqTSdAqjiM&#10;CwNtHLPWtBWNUzVZ17095gQn2/Kn35/zzWx7MeHoO0ca7pcRCKTK1R01Gj7ey0UKwgdDtekdoYYL&#10;etgU11e5yWp3pjecdqERHEI+MxraEIZMSl+1aI1fugGJd19utCbwODayHs2Zw20v4yhKpDUd8YXW&#10;DPjcYvW9O1kNyXYbDgcsp9f05a55ov3qYspPrW9v5scHEAHn8AfDrz6rQ8FOR3ei2oteg4rTNaMa&#10;1jFXBtRKKRBHblQSgSxy+f+F4gcAAP//AwBQSwECLQAUAAYACAAAACEAtoM4kv4AAADhAQAAEwAA&#10;AAAAAAAAAAAAAAAAAAAAW0NvbnRlbnRfVHlwZXNdLnhtbFBLAQItABQABgAIAAAAIQA4/SH/1gAA&#10;AJQBAAALAAAAAAAAAAAAAAAAAC8BAABfcmVscy8ucmVsc1BLAQItABQABgAIAAAAIQCQS54tfQIA&#10;AGYFAAAOAAAAAAAAAAAAAAAAAC4CAABkcnMvZTJvRG9jLnhtbFBLAQItABQABgAIAAAAIQD5FRaO&#10;4AAAAAoBAAAPAAAAAAAAAAAAAAAAANcEAABkcnMvZG93bnJldi54bWxQSwUGAAAAAAQABADzAAAA&#10;5AUAAAAA&#10;" filled="f" strokecolor="#ed7d31 [3205]" strokeweight="1pt">
                <v:stroke joinstyle="miter"/>
              </v:roundrect>
            </w:pict>
          </mc:Fallback>
        </mc:AlternateContent>
      </w:r>
      <w:r w:rsidR="007F6C58">
        <w:rPr>
          <w:noProof/>
        </w:rPr>
        <mc:AlternateContent>
          <mc:Choice Requires="wps">
            <w:drawing>
              <wp:anchor distT="0" distB="0" distL="114300" distR="114300" simplePos="0" relativeHeight="251748352" behindDoc="0" locked="0" layoutInCell="1" allowOverlap="1" wp14:anchorId="071CFC5C" wp14:editId="327A4167">
                <wp:simplePos x="0" y="0"/>
                <wp:positionH relativeFrom="column">
                  <wp:posOffset>1176655</wp:posOffset>
                </wp:positionH>
                <wp:positionV relativeFrom="paragraph">
                  <wp:posOffset>333375</wp:posOffset>
                </wp:positionV>
                <wp:extent cx="93980" cy="1800225"/>
                <wp:effectExtent l="0" t="0" r="20320" b="28575"/>
                <wp:wrapNone/>
                <wp:docPr id="1989036411" name="Rectángulo: esquinas redondeadas 12"/>
                <wp:cNvGraphicFramePr/>
                <a:graphic xmlns:a="http://schemas.openxmlformats.org/drawingml/2006/main">
                  <a:graphicData uri="http://schemas.microsoft.com/office/word/2010/wordprocessingShape">
                    <wps:wsp>
                      <wps:cNvSpPr/>
                      <wps:spPr>
                        <a:xfrm>
                          <a:off x="0" y="0"/>
                          <a:ext cx="93980" cy="18002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B2A77C0" id="Rectángulo: esquinas redondeadas 12" o:spid="_x0000_s1026" style="position:absolute;margin-left:92.65pt;margin-top:26.25pt;width:7.4pt;height:141.75pt;z-index:2517483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S54tfQIAAGYFAAAOAAAAZHJzL2Uyb0RvYy54bWysVE1v2zAMvQ/YfxB0X/2xdmuDOEXQosOA&#10;oi3aDj2rslQbkEWNUuJkv36U7DhBVuww7GKLIvlIPpGcX246w9YKfQu24sVJzpmyEurWvlX8x/PN&#10;p3POfBC2FgasqvhWeX65+Phh3ruZKqEBUytkBGL9rHcVb0JwsyzzslGd8CfglCWlBuxEIBHfshpF&#10;T+idyco8/5L1gLVDkMp7ur0elHyR8LVWMtxr7VVgpuKUW0hfTN/X+M0WczF7Q+GaVo5piH/IohOt&#10;paAT1LUIgq2w/QOqayWCBx1OJHQZaN1KlWqgaor8qJqnRjiVaiFyvJto8v8PVt6tn9wDEg298zNP&#10;x1jFRmMX/5Qf2ySythNZahOYpMuLzxfnxKgkTXGe52V5FsnM9s4OffimoGPxUHGEla0f6UEST2J9&#10;68Ngv7OLAS3ctMakRzE2XngwbR3vkhC7Ql0ZZGtB7ymkVDaUY9gDS0oiemf7ktIpbI2KMMY+Ks3a&#10;moooUzKp245xi0HViFoN4YqzPE8NQ/CTR6o4AUZkTYlO2CPAezkXY86jfXRVqVkn5/xviQ28TR4p&#10;MtgwOXetBXwPwIQp8mC/I2mgJrL0CvX2ARnCMCreyZuW3u9W+PAgkGaD3pzmPdzTRxvoKw7jibMG&#10;8Nd799GeWpa0nPU0axX3P1cCFWfmu6VmvihOT+NwJuH07GtJAh5qXg81dtVdAT1/QZvFyXSM9sHs&#10;jhqhe6G1sIxRSSWspNgVlwF3wlUYdgAtFqmWy2RGA+lEuLVPTkbwyGpszefNi0A3NnGg7r+D3VyK&#10;2VEbD7bR08JyFUC3qcf3vI580zCnxhkXT9wWh3Ky2q/HxW8AAAD//wMAUEsDBBQABgAIAAAAIQAo&#10;pgzv4AAAAAoBAAAPAAAAZHJzL2Rvd25yZXYueG1sTI9BT4NAEIXvJv6HzZh4Me3SIoQgS6MmxEO9&#10;WE3rccuOQGRnCbul9N87nvT4Ml/e+6bYzLYXE46+c6RgtYxAINXOdNQo+HivFhkIHzQZ3TtCBRf0&#10;sCmvrwqdG3emN5x2oRFcQj7XCtoQhlxKX7dotV+6AYlvX260OnAcG2lGfeZy28t1FKXS6o54odUD&#10;PrdYf+9OVkG63YbDAavpNXu5a55of3/R1adStzfz4wOIgHP4g+FXn9WhZKejO5HxouecJTGjCpJ1&#10;AoIBnluBOCqI4zQCWRby/wvlDwAAAP//AwBQSwECLQAUAAYACAAAACEAtoM4kv4AAADhAQAAEwAA&#10;AAAAAAAAAAAAAAAAAAAAW0NvbnRlbnRfVHlwZXNdLnhtbFBLAQItABQABgAIAAAAIQA4/SH/1gAA&#10;AJQBAAALAAAAAAAAAAAAAAAAAC8BAABfcmVscy8ucmVsc1BLAQItABQABgAIAAAAIQCQS54tfQIA&#10;AGYFAAAOAAAAAAAAAAAAAAAAAC4CAABkcnMvZTJvRG9jLnhtbFBLAQItABQABgAIAAAAIQAopgzv&#10;4AAAAAoBAAAPAAAAAAAAAAAAAAAAANcEAABkcnMvZG93bnJldi54bWxQSwUGAAAAAAQABADzAAAA&#10;5AUAAAAA&#10;" filled="f" strokecolor="#ed7d31 [3205]" strokeweight="1pt">
                <v:stroke joinstyle="miter"/>
              </v:roundrect>
            </w:pict>
          </mc:Fallback>
        </mc:AlternateContent>
      </w:r>
      <w:r w:rsidR="00CB1ED6">
        <w:rPr>
          <w:noProof/>
        </w:rPr>
        <mc:AlternateContent>
          <mc:Choice Requires="wps">
            <w:drawing>
              <wp:anchor distT="0" distB="0" distL="114300" distR="114300" simplePos="0" relativeHeight="252043264" behindDoc="0" locked="0" layoutInCell="1" allowOverlap="1" wp14:anchorId="3F76B966" wp14:editId="7B420948">
                <wp:simplePos x="0" y="0"/>
                <wp:positionH relativeFrom="column">
                  <wp:posOffset>5697220</wp:posOffset>
                </wp:positionH>
                <wp:positionV relativeFrom="paragraph">
                  <wp:posOffset>333375</wp:posOffset>
                </wp:positionV>
                <wp:extent cx="94298" cy="1800225"/>
                <wp:effectExtent l="0" t="0" r="20320" b="28575"/>
                <wp:wrapNone/>
                <wp:docPr id="1044763935" name="Rectángulo: esquinas redondeadas 12"/>
                <wp:cNvGraphicFramePr/>
                <a:graphic xmlns:a="http://schemas.openxmlformats.org/drawingml/2006/main">
                  <a:graphicData uri="http://schemas.microsoft.com/office/word/2010/wordprocessingShape">
                    <wps:wsp>
                      <wps:cNvSpPr/>
                      <wps:spPr>
                        <a:xfrm>
                          <a:off x="0" y="0"/>
                          <a:ext cx="94298" cy="18002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F403752" id="Rectángulo: esquinas redondeadas 12" o:spid="_x0000_s1026" style="position:absolute;margin-left:448.6pt;margin-top:26.25pt;width:7.45pt;height:141.75pt;z-index:252043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et/jfAIAAGYFAAAOAAAAZHJzL2Uyb0RvYy54bWysVEtv2zAMvg/YfxB0X/1AujVBnSJo0WFA&#10;0RZ9oGdVlmoDsqhRSpzs14+SHSfoih2GXWxRJD+Sn0ieX2w7wzYKfQu24sVJzpmyEurWvlX8+en6&#10;yxlnPghbCwNWVXynPL9Yfv503ruFKqEBUytkBGL9oncVb0JwiyzzslGd8CfglCWlBuxEIBHfshpF&#10;T+idyco8/5r1gLVDkMp7ur0alHyZ8LVWMtxp7VVgpuKUW0hfTN/X+M2W52LxhsI1rRzTEP+QRSda&#10;S0EnqCsRBFtj+wdU10oEDzqcSOgy0LqVKtVA1RT5u2oeG+FUqoXI8W6iyf8/WHm7eXT3SDT0zi88&#10;HWMVW41d/FN+bJvI2k1kqW1gki7ns3JOjytJU5zleVmeRjKzg7NDH74r6Fg8VBxhbesHepDEk9jc&#10;+DDY7+1iQAvXrTHpUYyNFx5MW8e7JMSuUJcG2UbQewoplQ3lGPbIkpKI3tmhpHQKO6MijLEPSrO2&#10;piLKlEzqtve4xaBqRK2GcMVpnqeGIfjJI1WcACOypkQn7BHgo5yLMefRPrqq1KyTc/63xAbeJo8U&#10;GWyYnLvWAn4EYMIUebDfkzRQE1l6hXp3jwxhGBXv5HVL73cjfLgXSLNBU0TzHu7oow30FYfxxFkD&#10;+Ouj+2hPLUtaznqatYr7n2uBijPzw1Izz4vZLA5nEman30oS8Fjzeqyx6+4S6PkL2ixOpmO0D2Z/&#10;1AjdC62FVYxKKmElxa64DLgXLsOwA2ixSLVaJTMaSCfCjX10MoJHVmNrPm1fBLqxiQN1/y3s51Is&#10;3rXxYBs9LazWAXSbevzA68g3DXNqnHHxxG1xLCerw3pc/gYAAP//AwBQSwMEFAAGAAgAAAAhAOEQ&#10;R0/iAAAACgEAAA8AAABkcnMvZG93bnJldi54bWxMj0FPg0AQhe8m/ofNmHgx7QK1SJGhURPioV5s&#10;jfW4hRGI7Cxht5T++64nPU7el/e+ydaT7sRIg20NI4TzAARxaaqWa4SPXTFLQFinuFKdYUI4k4V1&#10;fn2VqbQyJ36ncetq4UvYpgqhca5PpbRlQ1rZuemJffZtBq2cP4daVoM6+XLdySgIYqlVy36hUT29&#10;NFT+bI8aId5s3H5PxfiWvN7Vz/x5f1bFF+LtzfT0CMLR5P5g+NX36pB7p4M5cmVFh5CsHiKPIiyj&#10;JQgPrMIoBHFAWCziAGSeyf8v5BcAAAD//wMAUEsBAi0AFAAGAAgAAAAhALaDOJL+AAAA4QEAABMA&#10;AAAAAAAAAAAAAAAAAAAAAFtDb250ZW50X1R5cGVzXS54bWxQSwECLQAUAAYACAAAACEAOP0h/9YA&#10;AACUAQAACwAAAAAAAAAAAAAAAAAvAQAAX3JlbHMvLnJlbHNQSwECLQAUAAYACAAAACEAaXrf43wC&#10;AABmBQAADgAAAAAAAAAAAAAAAAAuAgAAZHJzL2Uyb0RvYy54bWxQSwECLQAUAAYACAAAACEA4RBH&#10;T+IAAAAKAQAADwAAAAAAAAAAAAAAAADWBAAAZHJzL2Rvd25yZXYueG1sUEsFBgAAAAAEAAQA8wAA&#10;AOUFAAAAAA==&#10;" filled="f" strokecolor="#ed7d31 [3205]" strokeweight="1pt">
                <v:stroke joinstyle="miter"/>
              </v:roundrect>
            </w:pict>
          </mc:Fallback>
        </mc:AlternateContent>
      </w:r>
      <w:r w:rsidR="00CB1ED6">
        <w:rPr>
          <w:noProof/>
        </w:rPr>
        <mc:AlternateContent>
          <mc:Choice Requires="wps">
            <w:drawing>
              <wp:anchor distT="0" distB="0" distL="114300" distR="114300" simplePos="0" relativeHeight="252039168" behindDoc="0" locked="0" layoutInCell="1" allowOverlap="1" wp14:anchorId="2A5E293B" wp14:editId="656204BB">
                <wp:simplePos x="0" y="0"/>
                <wp:positionH relativeFrom="column">
                  <wp:posOffset>3886200</wp:posOffset>
                </wp:positionH>
                <wp:positionV relativeFrom="paragraph">
                  <wp:posOffset>333375</wp:posOffset>
                </wp:positionV>
                <wp:extent cx="94298" cy="1800225"/>
                <wp:effectExtent l="0" t="0" r="20320" b="28575"/>
                <wp:wrapNone/>
                <wp:docPr id="1318188413" name="Rectángulo: esquinas redondeadas 12"/>
                <wp:cNvGraphicFramePr/>
                <a:graphic xmlns:a="http://schemas.openxmlformats.org/drawingml/2006/main">
                  <a:graphicData uri="http://schemas.microsoft.com/office/word/2010/wordprocessingShape">
                    <wps:wsp>
                      <wps:cNvSpPr/>
                      <wps:spPr>
                        <a:xfrm>
                          <a:off x="0" y="0"/>
                          <a:ext cx="94298" cy="18002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F9A8EB2" id="Rectángulo: esquinas redondeadas 12" o:spid="_x0000_s1026" style="position:absolute;margin-left:306pt;margin-top:26.25pt;width:7.45pt;height:141.75pt;z-index:252039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et/jfAIAAGYFAAAOAAAAZHJzL2Uyb0RvYy54bWysVEtv2zAMvg/YfxB0X/1AujVBnSJo0WFA&#10;0RZ9oGdVlmoDsqhRSpzs14+SHSfoih2GXWxRJD+Sn0ieX2w7wzYKfQu24sVJzpmyEurWvlX8+en6&#10;yxlnPghbCwNWVXynPL9Yfv503ruFKqEBUytkBGL9oncVb0JwiyzzslGd8CfglCWlBuxEIBHfshpF&#10;T+idyco8/5r1gLVDkMp7ur0alHyZ8LVWMtxp7VVgpuKUW0hfTN/X+M2W52LxhsI1rRzTEP+QRSda&#10;S0EnqCsRBFtj+wdU10oEDzqcSOgy0LqVKtVA1RT5u2oeG+FUqoXI8W6iyf8/WHm7eXT3SDT0zi88&#10;HWMVW41d/FN+bJvI2k1kqW1gki7ns3JOjytJU5zleVmeRjKzg7NDH74r6Fg8VBxhbesHepDEk9jc&#10;+DDY7+1iQAvXrTHpUYyNFx5MW8e7JMSuUJcG2UbQewoplQ3lGPbIkpKI3tmhpHQKO6MijLEPSrO2&#10;piLKlEzqtve4xaBqRK2GcMVpnqeGIfjJI1WcACOypkQn7BHgo5yLMefRPrqq1KyTc/63xAbeJo8U&#10;GWyYnLvWAn4EYMIUebDfkzRQE1l6hXp3jwxhGBXv5HVL73cjfLgXSLNBU0TzHu7oow30FYfxxFkD&#10;+Ouj+2hPLUtaznqatYr7n2uBijPzw1Izz4vZLA5nEman30oS8Fjzeqyx6+4S6PkL2ixOpmO0D2Z/&#10;1AjdC62FVYxKKmElxa64DLgXLsOwA2ixSLVaJTMaSCfCjX10MoJHVmNrPm1fBLqxiQN1/y3s51Is&#10;3rXxYBs9LazWAXSbevzA68g3DXNqnHHxxG1xLCerw3pc/gYAAP//AwBQSwMEFAAGAAgAAAAhAPub&#10;HI/hAAAACgEAAA8AAABkcnMvZG93bnJldi54bWxMj8FOwzAQRO9I/IO1SFwQdZpSq4Q4FSBFHNoL&#10;BVGO23hJIuJ1FLtp+veYExxXO3rzJl9PthMjDb51rGE+S0AQV860XGt4fytvVyB8QDbYOSYNZ/Kw&#10;Li4vcsyMO/ErjbtQiwhhn6GGJoQ+k9JXDVn0M9cTx9+XGyyGeA61NAOeItx2Mk0SJS22HBsa7Om5&#10;oep7d7Qa1GYT9nsqx+3q5aZ+4o+7M5afWl9fTY8PIAJN4S8Mv/pRHYrodHBHNl50kTFP45agYZku&#10;QcSAStU9iIOGxUIlIItc/p9Q/AAAAP//AwBQSwECLQAUAAYACAAAACEAtoM4kv4AAADhAQAAEwAA&#10;AAAAAAAAAAAAAAAAAAAAW0NvbnRlbnRfVHlwZXNdLnhtbFBLAQItABQABgAIAAAAIQA4/SH/1gAA&#10;AJQBAAALAAAAAAAAAAAAAAAAAC8BAABfcmVscy8ucmVsc1BLAQItABQABgAIAAAAIQBpet/jfAIA&#10;AGYFAAAOAAAAAAAAAAAAAAAAAC4CAABkcnMvZTJvRG9jLnhtbFBLAQItABQABgAIAAAAIQD7mxyP&#10;4QAAAAoBAAAPAAAAAAAAAAAAAAAAANYEAABkcnMvZG93bnJldi54bWxQSwUGAAAAAAQABADzAAAA&#10;5AUAAAAA&#10;" filled="f" strokecolor="#ed7d31 [3205]" strokeweight="1pt">
                <v:stroke joinstyle="miter"/>
              </v:roundrect>
            </w:pict>
          </mc:Fallback>
        </mc:AlternateContent>
      </w:r>
      <w:r w:rsidR="00CB1ED6">
        <w:rPr>
          <w:noProof/>
        </w:rPr>
        <mc:AlternateContent>
          <mc:Choice Requires="wps">
            <w:drawing>
              <wp:anchor distT="0" distB="0" distL="114300" distR="114300" simplePos="0" relativeHeight="252037120" behindDoc="0" locked="0" layoutInCell="1" allowOverlap="1" wp14:anchorId="7FD4BBCE" wp14:editId="25EE6C81">
                <wp:simplePos x="0" y="0"/>
                <wp:positionH relativeFrom="column">
                  <wp:posOffset>2990850</wp:posOffset>
                </wp:positionH>
                <wp:positionV relativeFrom="paragraph">
                  <wp:posOffset>333375</wp:posOffset>
                </wp:positionV>
                <wp:extent cx="94298" cy="1800225"/>
                <wp:effectExtent l="0" t="0" r="20320" b="28575"/>
                <wp:wrapNone/>
                <wp:docPr id="1601609492" name="Rectángulo: esquinas redondeadas 12"/>
                <wp:cNvGraphicFramePr/>
                <a:graphic xmlns:a="http://schemas.openxmlformats.org/drawingml/2006/main">
                  <a:graphicData uri="http://schemas.microsoft.com/office/word/2010/wordprocessingShape">
                    <wps:wsp>
                      <wps:cNvSpPr/>
                      <wps:spPr>
                        <a:xfrm>
                          <a:off x="0" y="0"/>
                          <a:ext cx="94298" cy="18002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56C4EA2" id="Rectángulo: esquinas redondeadas 12" o:spid="_x0000_s1026" style="position:absolute;margin-left:235.5pt;margin-top:26.25pt;width:7.45pt;height:141.75pt;z-index:2520371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et/jfAIAAGYFAAAOAAAAZHJzL2Uyb0RvYy54bWysVEtv2zAMvg/YfxB0X/1AujVBnSJo0WFA&#10;0RZ9oGdVlmoDsqhRSpzs14+SHSfoih2GXWxRJD+Sn0ieX2w7wzYKfQu24sVJzpmyEurWvlX8+en6&#10;yxlnPghbCwNWVXynPL9Yfv503ruFKqEBUytkBGL9oncVb0JwiyzzslGd8CfglCWlBuxEIBHfshpF&#10;T+idyco8/5r1gLVDkMp7ur0alHyZ8LVWMtxp7VVgpuKUW0hfTN/X+M2W52LxhsI1rRzTEP+QRSda&#10;S0EnqCsRBFtj+wdU10oEDzqcSOgy0LqVKtVA1RT5u2oeG+FUqoXI8W6iyf8/WHm7eXT3SDT0zi88&#10;HWMVW41d/FN+bJvI2k1kqW1gki7ns3JOjytJU5zleVmeRjKzg7NDH74r6Fg8VBxhbesHepDEk9jc&#10;+DDY7+1iQAvXrTHpUYyNFx5MW8e7JMSuUJcG2UbQewoplQ3lGPbIkpKI3tmhpHQKO6MijLEPSrO2&#10;piLKlEzqtve4xaBqRK2GcMVpnqeGIfjJI1WcACOypkQn7BHgo5yLMefRPrqq1KyTc/63xAbeJo8U&#10;GWyYnLvWAn4EYMIUebDfkzRQE1l6hXp3jwxhGBXv5HVL73cjfLgXSLNBU0TzHu7oow30FYfxxFkD&#10;+Ouj+2hPLUtaznqatYr7n2uBijPzw1Izz4vZLA5nEman30oS8Fjzeqyx6+4S6PkL2ixOpmO0D2Z/&#10;1AjdC62FVYxKKmElxa64DLgXLsOwA2ixSLVaJTMaSCfCjX10MoJHVmNrPm1fBLqxiQN1/y3s51Is&#10;3rXxYBs9LazWAXSbevzA68g3DXNqnHHxxG1xLCerw3pc/gYAAP//AwBQSwMEFAAGAAgAAAAhADax&#10;MiDiAAAACgEAAA8AAABkcnMvZG93bnJldi54bWxMj0FPg0AUhO8m/ofNM/Fi2qUtICKPRk2Ih3qx&#10;NdbjFp5AZN8Sdkvpv+960uNkJjPfZOtJd2KkwbaGERbzAARxaaqWa4SPXTFLQFinuFKdYUI4k4V1&#10;fn2VqbQyJ36ncetq4UvYpgqhca5PpbRlQ1rZuemJvfdtBq2cl0Mtq0GdfLnu5DIIYqlVy36hUT29&#10;NFT+bI8aId5s3H5PxfiWvN7Vz/wZnlXxhXh7Mz09gnA0ub8w/OJ7dMg908EcubKiQwjvF/6LQ4iW&#10;EQgfCJPoAcQBYbWKA5B5Jv9fyC8AAAD//wMAUEsBAi0AFAAGAAgAAAAhALaDOJL+AAAA4QEAABMA&#10;AAAAAAAAAAAAAAAAAAAAAFtDb250ZW50X1R5cGVzXS54bWxQSwECLQAUAAYACAAAACEAOP0h/9YA&#10;AACUAQAACwAAAAAAAAAAAAAAAAAvAQAAX3JlbHMvLnJlbHNQSwECLQAUAAYACAAAACEAaXrf43wC&#10;AABmBQAADgAAAAAAAAAAAAAAAAAuAgAAZHJzL2Uyb0RvYy54bWxQSwECLQAUAAYACAAAACEANrEy&#10;IOIAAAAKAQAADwAAAAAAAAAAAAAAAADWBAAAZHJzL2Rvd25yZXYueG1sUEsFBgAAAAAEAAQA8wAA&#10;AOUFAAAAAA==&#10;" filled="f" strokecolor="#ed7d31 [3205]" strokeweight="1pt">
                <v:stroke joinstyle="miter"/>
              </v:roundrect>
            </w:pict>
          </mc:Fallback>
        </mc:AlternateContent>
      </w:r>
      <w:r w:rsidR="007F6C58">
        <w:rPr>
          <w:noProof/>
        </w:rPr>
        <w:drawing>
          <wp:inline distT="0" distB="0" distL="0" distR="0" wp14:anchorId="1019EA01" wp14:editId="2E476178">
            <wp:extent cx="5877043" cy="2914650"/>
            <wp:effectExtent l="19050" t="19050" r="28575" b="19050"/>
            <wp:docPr id="813380901" name="Imagen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5888657" cy="2920410"/>
                    </a:xfrm>
                    <a:prstGeom prst="rect">
                      <a:avLst/>
                    </a:prstGeom>
                    <a:noFill/>
                    <a:ln>
                      <a:solidFill>
                        <a:schemeClr val="tx1"/>
                      </a:solidFill>
                    </a:ln>
                  </pic:spPr>
                </pic:pic>
              </a:graphicData>
            </a:graphic>
          </wp:inline>
        </w:drawing>
      </w:r>
    </w:p>
    <w:p w14:paraId="260FE5D8" w14:textId="067A6F2D" w:rsidR="00D4796F" w:rsidRDefault="009B330A" w:rsidP="009B330A">
      <w:pPr>
        <w:pStyle w:val="Figuras"/>
        <w:rPr>
          <w:lang w:val="es-HN"/>
        </w:rPr>
      </w:pPr>
      <w:bookmarkStart w:id="123" w:name="_Toc158142102"/>
      <w:r w:rsidRPr="009B330A">
        <w:rPr>
          <w:lang w:val="es-HN"/>
        </w:rPr>
        <w:t xml:space="preserve">Figura </w:t>
      </w:r>
      <w:r w:rsidRPr="009B330A">
        <w:rPr>
          <w:lang w:val="es-HN"/>
        </w:rPr>
        <w:fldChar w:fldCharType="begin"/>
      </w:r>
      <w:r w:rsidRPr="009B330A">
        <w:rPr>
          <w:lang w:val="es-HN"/>
        </w:rPr>
        <w:instrText xml:space="preserve"> SEQ Figura \* ARABIC </w:instrText>
      </w:r>
      <w:r w:rsidRPr="009B330A">
        <w:rPr>
          <w:lang w:val="es-HN"/>
        </w:rPr>
        <w:fldChar w:fldCharType="separate"/>
      </w:r>
      <w:r w:rsidR="000F2D33">
        <w:rPr>
          <w:noProof/>
          <w:lang w:val="es-HN"/>
        </w:rPr>
        <w:t>7</w:t>
      </w:r>
      <w:r w:rsidRPr="009B330A">
        <w:rPr>
          <w:lang w:val="es-HN"/>
        </w:rPr>
        <w:fldChar w:fldCharType="end"/>
      </w:r>
      <w:r w:rsidRPr="009B330A">
        <w:rPr>
          <w:lang w:val="es-HN"/>
        </w:rPr>
        <w:t xml:space="preserve">. Serie </w:t>
      </w:r>
      <w:r w:rsidR="00F7651D">
        <w:rPr>
          <w:lang w:val="es-HN"/>
        </w:rPr>
        <w:t>S</w:t>
      </w:r>
      <w:r w:rsidRPr="009B330A">
        <w:rPr>
          <w:lang w:val="es-HN"/>
        </w:rPr>
        <w:t xml:space="preserve">in </w:t>
      </w:r>
      <w:r w:rsidR="00F7651D">
        <w:rPr>
          <w:lang w:val="es-HN"/>
        </w:rPr>
        <w:t>T</w:t>
      </w:r>
      <w:r w:rsidRPr="009B330A">
        <w:rPr>
          <w:lang w:val="es-HN"/>
        </w:rPr>
        <w:t>endencia</w:t>
      </w:r>
      <w:r w:rsidR="00BC08D8">
        <w:rPr>
          <w:lang w:val="es-HN"/>
        </w:rPr>
        <w:t xml:space="preserve"> y Factores Estacionales</w:t>
      </w:r>
      <w:r w:rsidRPr="009B330A">
        <w:rPr>
          <w:lang w:val="es-HN"/>
        </w:rPr>
        <w:t xml:space="preserve"> 2017 a 2022 Banco </w:t>
      </w:r>
      <w:r w:rsidR="00314F60">
        <w:rPr>
          <w:lang w:val="es-HN"/>
        </w:rPr>
        <w:t>FICOHSA</w:t>
      </w:r>
      <w:bookmarkEnd w:id="123"/>
    </w:p>
    <w:p w14:paraId="53298479" w14:textId="5735BE47" w:rsidR="0009431A" w:rsidRPr="0009431A" w:rsidRDefault="0009431A" w:rsidP="0009431A">
      <w:pPr>
        <w:pStyle w:val="Figuras"/>
        <w:rPr>
          <w:lang w:val="es-HN"/>
        </w:rPr>
      </w:pPr>
      <w:bookmarkStart w:id="124" w:name="_Toc158833019"/>
      <w:r w:rsidRPr="00F3187A">
        <w:rPr>
          <w:lang w:val="es-HN"/>
        </w:rPr>
        <w:t xml:space="preserve">Tabla </w:t>
      </w:r>
      <w:r w:rsidRPr="00F3187A">
        <w:rPr>
          <w:lang w:val="es-HN"/>
        </w:rPr>
        <w:fldChar w:fldCharType="begin"/>
      </w:r>
      <w:r w:rsidRPr="00F3187A">
        <w:rPr>
          <w:lang w:val="es-HN"/>
        </w:rPr>
        <w:instrText xml:space="preserve"> SEQ Tabla \* ARABIC </w:instrText>
      </w:r>
      <w:r w:rsidRPr="00F3187A">
        <w:rPr>
          <w:lang w:val="es-HN"/>
        </w:rPr>
        <w:fldChar w:fldCharType="separate"/>
      </w:r>
      <w:r w:rsidR="000F2D33">
        <w:rPr>
          <w:noProof/>
          <w:lang w:val="es-HN"/>
        </w:rPr>
        <w:t>5</w:t>
      </w:r>
      <w:r w:rsidRPr="00F3187A">
        <w:rPr>
          <w:lang w:val="es-HN"/>
        </w:rPr>
        <w:fldChar w:fldCharType="end"/>
      </w:r>
      <w:r w:rsidRPr="00F3187A">
        <w:rPr>
          <w:lang w:val="es-HN"/>
        </w:rPr>
        <w:t>. Tabla Factores Estacionales Banco Ficohsa</w:t>
      </w:r>
      <w:bookmarkEnd w:id="124"/>
    </w:p>
    <w:tbl>
      <w:tblPr>
        <w:tblW w:w="3200" w:type="dxa"/>
        <w:tblCellMar>
          <w:left w:w="70" w:type="dxa"/>
          <w:right w:w="70" w:type="dxa"/>
        </w:tblCellMar>
        <w:tblLook w:val="04A0" w:firstRow="1" w:lastRow="0" w:firstColumn="1" w:lastColumn="0" w:noHBand="0" w:noVBand="1"/>
      </w:tblPr>
      <w:tblGrid>
        <w:gridCol w:w="1000"/>
        <w:gridCol w:w="2200"/>
      </w:tblGrid>
      <w:tr w:rsidR="0009431A" w:rsidRPr="0009431A" w14:paraId="7A212559" w14:textId="77777777" w:rsidTr="0009431A">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AED3BEE"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Factores Estacionales</w:t>
            </w:r>
          </w:p>
        </w:tc>
      </w:tr>
      <w:tr w:rsidR="0009431A" w:rsidRPr="0009431A" w14:paraId="24C7B551" w14:textId="77777777" w:rsidTr="0009431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4A2CC54"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54859C3D"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Valor</w:t>
            </w:r>
          </w:p>
        </w:tc>
      </w:tr>
      <w:tr w:rsidR="0009431A" w:rsidRPr="0009431A" w14:paraId="1AE6DC38" w14:textId="77777777" w:rsidTr="0009431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C83A025" w14:textId="77777777" w:rsidR="0009431A" w:rsidRPr="0009431A" w:rsidRDefault="0009431A" w:rsidP="0009431A">
            <w:pPr>
              <w:widowControl/>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00A37C5E"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0.9901950</w:t>
            </w:r>
          </w:p>
        </w:tc>
      </w:tr>
      <w:tr w:rsidR="0009431A" w:rsidRPr="0009431A" w14:paraId="6A6935B7" w14:textId="77777777" w:rsidTr="0009431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59B216B" w14:textId="77777777" w:rsidR="0009431A" w:rsidRPr="0009431A" w:rsidRDefault="0009431A" w:rsidP="0009431A">
            <w:pPr>
              <w:widowControl/>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4B5DD961"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0.9815904</w:t>
            </w:r>
          </w:p>
        </w:tc>
      </w:tr>
      <w:tr w:rsidR="0009431A" w:rsidRPr="0009431A" w14:paraId="677FE0A8" w14:textId="77777777" w:rsidTr="0009431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13E9CF9" w14:textId="77777777" w:rsidR="0009431A" w:rsidRPr="0009431A" w:rsidRDefault="0009431A" w:rsidP="0009431A">
            <w:pPr>
              <w:widowControl/>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3A18E116"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1.0091116</w:t>
            </w:r>
          </w:p>
        </w:tc>
      </w:tr>
      <w:tr w:rsidR="0009431A" w:rsidRPr="0009431A" w14:paraId="56CCFBE1" w14:textId="77777777" w:rsidTr="0009431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FDA7ACD" w14:textId="77777777" w:rsidR="0009431A" w:rsidRPr="0009431A" w:rsidRDefault="0009431A" w:rsidP="0009431A">
            <w:pPr>
              <w:widowControl/>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6BA5E848"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0.9753396</w:t>
            </w:r>
          </w:p>
        </w:tc>
      </w:tr>
      <w:tr w:rsidR="0009431A" w:rsidRPr="0009431A" w14:paraId="4132E475" w14:textId="77777777" w:rsidTr="0009431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0E7CBF8" w14:textId="77777777" w:rsidR="0009431A" w:rsidRPr="0009431A" w:rsidRDefault="0009431A" w:rsidP="0009431A">
            <w:pPr>
              <w:widowControl/>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2788ABC8"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0.9802348</w:t>
            </w:r>
          </w:p>
        </w:tc>
      </w:tr>
      <w:tr w:rsidR="0009431A" w:rsidRPr="0009431A" w14:paraId="2AA5A7CD" w14:textId="77777777" w:rsidTr="0009431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8733D4F" w14:textId="77777777" w:rsidR="0009431A" w:rsidRPr="0009431A" w:rsidRDefault="0009431A" w:rsidP="0009431A">
            <w:pPr>
              <w:widowControl/>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5803F39D"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1.0164250</w:t>
            </w:r>
          </w:p>
        </w:tc>
      </w:tr>
      <w:tr w:rsidR="0009431A" w:rsidRPr="0009431A" w14:paraId="70E432C5" w14:textId="77777777" w:rsidTr="0009431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0232E2D" w14:textId="77777777" w:rsidR="0009431A" w:rsidRPr="0009431A" w:rsidRDefault="0009431A" w:rsidP="0009431A">
            <w:pPr>
              <w:widowControl/>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50AF51DC"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0.9901207</w:t>
            </w:r>
          </w:p>
        </w:tc>
      </w:tr>
      <w:tr w:rsidR="0009431A" w:rsidRPr="0009431A" w14:paraId="2AB76CC9" w14:textId="77777777" w:rsidTr="0009431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D7CA533" w14:textId="77777777" w:rsidR="0009431A" w:rsidRPr="0009431A" w:rsidRDefault="0009431A" w:rsidP="0009431A">
            <w:pPr>
              <w:widowControl/>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31DA9CA0"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0.9912599</w:t>
            </w:r>
          </w:p>
        </w:tc>
      </w:tr>
      <w:tr w:rsidR="0009431A" w:rsidRPr="0009431A" w14:paraId="48007F84" w14:textId="77777777" w:rsidTr="0009431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9D51982" w14:textId="77777777" w:rsidR="0009431A" w:rsidRPr="0009431A" w:rsidRDefault="0009431A" w:rsidP="0009431A">
            <w:pPr>
              <w:widowControl/>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5F407CCC"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1.0008727</w:t>
            </w:r>
          </w:p>
        </w:tc>
      </w:tr>
      <w:tr w:rsidR="0009431A" w:rsidRPr="0009431A" w14:paraId="2A4A0FD4" w14:textId="77777777" w:rsidTr="0009431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628C9E3" w14:textId="77777777" w:rsidR="0009431A" w:rsidRPr="0009431A" w:rsidRDefault="0009431A" w:rsidP="0009431A">
            <w:pPr>
              <w:widowControl/>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75D5E89F"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1.0019706</w:t>
            </w:r>
          </w:p>
        </w:tc>
      </w:tr>
      <w:tr w:rsidR="0009431A" w:rsidRPr="0009431A" w14:paraId="08096878" w14:textId="77777777" w:rsidTr="0009431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64DF96D" w14:textId="77777777" w:rsidR="0009431A" w:rsidRPr="0009431A" w:rsidRDefault="0009431A" w:rsidP="0009431A">
            <w:pPr>
              <w:widowControl/>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2866BA64"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1.0017414</w:t>
            </w:r>
          </w:p>
        </w:tc>
      </w:tr>
      <w:tr w:rsidR="0009431A" w:rsidRPr="0009431A" w14:paraId="44601D53" w14:textId="77777777" w:rsidTr="0009431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BF98AC6" w14:textId="77777777" w:rsidR="0009431A" w:rsidRPr="0009431A" w:rsidRDefault="0009431A" w:rsidP="0009431A">
            <w:pPr>
              <w:widowControl/>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5F4DBD32" w14:textId="77777777" w:rsidR="0009431A" w:rsidRPr="0009431A" w:rsidRDefault="0009431A" w:rsidP="0009431A">
            <w:pPr>
              <w:widowControl/>
              <w:jc w:val="center"/>
              <w:rPr>
                <w:rFonts w:ascii="Times New Roman" w:eastAsia="Times New Roman" w:hAnsi="Times New Roman" w:cs="Times New Roman"/>
                <w:color w:val="000000"/>
                <w:lang w:val="es-HN" w:eastAsia="es-HN"/>
              </w:rPr>
            </w:pPr>
            <w:r w:rsidRPr="0009431A">
              <w:rPr>
                <w:rFonts w:ascii="Times New Roman" w:eastAsia="Times New Roman" w:hAnsi="Times New Roman" w:cs="Times New Roman"/>
                <w:color w:val="000000"/>
                <w:lang w:val="es-HN" w:eastAsia="es-HN"/>
              </w:rPr>
              <w:t>1.0610533</w:t>
            </w:r>
          </w:p>
        </w:tc>
      </w:tr>
    </w:tbl>
    <w:p w14:paraId="743C5BF7" w14:textId="77777777" w:rsidR="0009431A" w:rsidRDefault="0009431A" w:rsidP="009B330A">
      <w:pPr>
        <w:pStyle w:val="Figuras"/>
        <w:rPr>
          <w:lang w:val="es-HN"/>
        </w:rPr>
      </w:pPr>
    </w:p>
    <w:p w14:paraId="3489FD0F" w14:textId="4213F977" w:rsidR="008E69E4" w:rsidRPr="009B330A" w:rsidRDefault="008E69E4" w:rsidP="004A624E">
      <w:pPr>
        <w:pStyle w:val="TextoPrincipal"/>
      </w:pPr>
      <w:r w:rsidRPr="00FB6268">
        <w:t>La gráfica “</w:t>
      </w:r>
      <w:r>
        <w:t>Serie Sin Estacionalidad</w:t>
      </w:r>
      <w:r w:rsidRPr="00FB6268">
        <w:t>”</w:t>
      </w:r>
      <w:r w:rsidR="00E864D9">
        <w:t xml:space="preserve"> de la figura 8,</w:t>
      </w:r>
      <w:r>
        <w:t xml:space="preserve"> se logra identificar de manera enfática la estacionalidad para banco FICOHSA, al observar las líneas graficas se idéntica que el mes diciembre es un factor estacional dado que presentan variaciones en la variable ValorCuenta con respecto a la variable Serie Sin Estacionalidad.</w:t>
      </w:r>
    </w:p>
    <w:p w14:paraId="63654803" w14:textId="22C8F5A1" w:rsidR="00661FA5" w:rsidRDefault="00D0679C" w:rsidP="00661FA5">
      <w:pPr>
        <w:pStyle w:val="TextoPrincipal"/>
        <w:keepNext/>
        <w:ind w:firstLine="0"/>
        <w:jc w:val="center"/>
      </w:pPr>
      <w:r>
        <w:rPr>
          <w:noProof/>
        </w:rPr>
        <w:lastRenderedPageBreak/>
        <mc:AlternateContent>
          <mc:Choice Requires="wps">
            <w:drawing>
              <wp:anchor distT="0" distB="0" distL="114300" distR="114300" simplePos="0" relativeHeight="252308480" behindDoc="0" locked="0" layoutInCell="1" allowOverlap="1" wp14:anchorId="1283DD5C" wp14:editId="16FDFA66">
                <wp:simplePos x="0" y="0"/>
                <wp:positionH relativeFrom="column">
                  <wp:posOffset>2266950</wp:posOffset>
                </wp:positionH>
                <wp:positionV relativeFrom="paragraph">
                  <wp:posOffset>641350</wp:posOffset>
                </wp:positionV>
                <wp:extent cx="82550" cy="1911350"/>
                <wp:effectExtent l="0" t="0" r="12700" b="12700"/>
                <wp:wrapNone/>
                <wp:docPr id="661412602" name="Rectángulo: esquinas redondeadas 12"/>
                <wp:cNvGraphicFramePr/>
                <a:graphic xmlns:a="http://schemas.openxmlformats.org/drawingml/2006/main">
                  <a:graphicData uri="http://schemas.microsoft.com/office/word/2010/wordprocessingShape">
                    <wps:wsp>
                      <wps:cNvSpPr/>
                      <wps:spPr>
                        <a:xfrm>
                          <a:off x="0" y="0"/>
                          <a:ext cx="82550" cy="19113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8273427" id="Rectángulo: esquinas redondeadas 12" o:spid="_x0000_s1026" style="position:absolute;margin-left:178.5pt;margin-top:50.5pt;width:6.5pt;height:150.5pt;z-index:25230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qfqAegIAAGYFAAAOAAAAZHJzL2Uyb0RvYy54bWysVMFu2zAMvQ/YPwi6r7azZGuDOkXQIsOA&#10;og3aDj2rslQbkEWNUuJkXz9KdpygK3YYdrFFkXwkn0heXu1aw7YKfQO25MVZzpmyEqrGvpb8x9Pq&#10;0zlnPghbCQNWlXyvPL9afPxw2bm5mkANplLICMT6eedKXofg5lnmZa1a4c/AKUtKDdiKQCK+ZhWK&#10;jtBbk03y/EvWAVYOQSrv6famV/JFwtdayXCvtVeBmZJTbiF9MX1f4jdbXIr5KwpXN3JIQ/xDFq1o&#10;LAUdoW5EEGyDzR9QbSMRPOhwJqHNQOtGqlQDVVPkb6p5rIVTqRYix7uRJv//YOXd9tGtkWjonJ97&#10;OsYqdhrb+Kf82C6RtR/JUrvAJF2eT2YzYlSSprgois8kEEp2dHbowzcFLYuHkiNsbPVAD5J4Ettb&#10;H3r7g10MaGHVGJMexdh44cE0VbxLQuwKdW2QbQW9p5BS2TAZwp5YUhLROzuWlE5hb1SEMfZBadZU&#10;VMQkJZO67S1u0atqUak+XDHL80ONo0eqOAFGZE2JjtgDwHs5F0POg310ValZR+f8b4n1vI0eKTLY&#10;MDq3jQV8D8CEMXJvfyCppyay9ALVfo0MoR8V7+Sqofe7FT6sBdJs0JvTvId7+mgDXclhOHFWA/56&#10;7z7aU8uSlrOOZq3k/udGoOLMfLfUzBfFdBqHMwnT2dcJCXiqeTnV2E17DfT8BW0WJ9Mx2gdzOGqE&#10;9pnWwjJGJZWwkmKXXAY8CNeh3wG0WKRaLpMZDaQT4dY+OhnBI6uxNZ92zwLd0MSBuv8ODnMp5m/a&#10;uLeNnhaWmwC6ST1+5HXgm4Y5Nc6weOK2OJWT1XE9Ln4DAAD//wMAUEsDBBQABgAIAAAAIQBSPc7G&#10;4QAAAAsBAAAPAAAAZHJzL2Rvd25yZXYueG1sTI/NTsMwEITvSLyDtUhcELX7Q1uFOBUgRRzKhYIo&#10;x22yJBHxOordNH17lhPcZjWj2W/SzehaNVAfGs8WphMDirjwZcOVhfe3/HYNKkTkElvPZOFMATbZ&#10;5UWKSelP/ErDLlZKSjgkaKGOsUu0DkVNDsPEd8TiffneYZSzr3TZ40nKXatnxiy1w4blQ40dPdVU&#10;fO+OzsJyu437PeXDy/r5pnrkj8UZ809rr6/Gh3tQkcb4F4ZffEGHTJgO/shlUK2F+d1KtkQxzFSE&#10;JOYrI+JgYWFmBnSW6v8bsh8AAAD//wMAUEsBAi0AFAAGAAgAAAAhALaDOJL+AAAA4QEAABMAAAAA&#10;AAAAAAAAAAAAAAAAAFtDb250ZW50X1R5cGVzXS54bWxQSwECLQAUAAYACAAAACEAOP0h/9YAAACU&#10;AQAACwAAAAAAAAAAAAAAAAAvAQAAX3JlbHMvLnJlbHNQSwECLQAUAAYACAAAACEAn6n6gHoCAABm&#10;BQAADgAAAAAAAAAAAAAAAAAuAgAAZHJzL2Uyb0RvYy54bWxQSwECLQAUAAYACAAAACEAUj3OxuEA&#10;AAALAQAADwAAAAAAAAAAAAAAAADUBAAAZHJzL2Rvd25yZXYueG1sUEsFBgAAAAAEAAQA8wAAAOIF&#10;AAAAAA==&#10;" filled="f" strokecolor="#ed7d31 [3205]" strokeweight="1pt">
                <v:stroke joinstyle="miter"/>
              </v:roundrect>
            </w:pict>
          </mc:Fallback>
        </mc:AlternateContent>
      </w:r>
      <w:r>
        <w:rPr>
          <w:noProof/>
        </w:rPr>
        <mc:AlternateContent>
          <mc:Choice Requires="wps">
            <w:drawing>
              <wp:anchor distT="0" distB="0" distL="114300" distR="114300" simplePos="0" relativeHeight="252306432" behindDoc="0" locked="0" layoutInCell="1" allowOverlap="1" wp14:anchorId="4A8E7978" wp14:editId="6AA40137">
                <wp:simplePos x="0" y="0"/>
                <wp:positionH relativeFrom="column">
                  <wp:posOffset>3105150</wp:posOffset>
                </wp:positionH>
                <wp:positionV relativeFrom="paragraph">
                  <wp:posOffset>641350</wp:posOffset>
                </wp:positionV>
                <wp:extent cx="82550" cy="1911350"/>
                <wp:effectExtent l="0" t="0" r="12700" b="12700"/>
                <wp:wrapNone/>
                <wp:docPr id="680332696" name="Rectángulo: esquinas redondeadas 12"/>
                <wp:cNvGraphicFramePr/>
                <a:graphic xmlns:a="http://schemas.openxmlformats.org/drawingml/2006/main">
                  <a:graphicData uri="http://schemas.microsoft.com/office/word/2010/wordprocessingShape">
                    <wps:wsp>
                      <wps:cNvSpPr/>
                      <wps:spPr>
                        <a:xfrm>
                          <a:off x="0" y="0"/>
                          <a:ext cx="82550" cy="19113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EA4D631" id="Rectángulo: esquinas redondeadas 12" o:spid="_x0000_s1026" style="position:absolute;margin-left:244.5pt;margin-top:50.5pt;width:6.5pt;height:150.5pt;z-index:252306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qfqAegIAAGYFAAAOAAAAZHJzL2Uyb0RvYy54bWysVMFu2zAMvQ/YPwi6r7azZGuDOkXQIsOA&#10;og3aDj2rslQbkEWNUuJkXz9KdpygK3YYdrFFkXwkn0heXu1aw7YKfQO25MVZzpmyEqrGvpb8x9Pq&#10;0zlnPghbCQNWlXyvPL9afPxw2bm5mkANplLICMT6eedKXofg5lnmZa1a4c/AKUtKDdiKQCK+ZhWK&#10;jtBbk03y/EvWAVYOQSrv6famV/JFwtdayXCvtVeBmZJTbiF9MX1f4jdbXIr5KwpXN3JIQ/xDFq1o&#10;LAUdoW5EEGyDzR9QbSMRPOhwJqHNQOtGqlQDVVPkb6p5rIVTqRYix7uRJv//YOXd9tGtkWjonJ97&#10;OsYqdhrb+Kf82C6RtR/JUrvAJF2eT2YzYlSSprgois8kEEp2dHbowzcFLYuHkiNsbPVAD5J4Ettb&#10;H3r7g10MaGHVGJMexdh44cE0VbxLQuwKdW2QbQW9p5BS2TAZwp5YUhLROzuWlE5hb1SEMfZBadZU&#10;VMQkJZO67S1u0atqUak+XDHL80ONo0eqOAFGZE2JjtgDwHs5F0POg310ValZR+f8b4n1vI0eKTLY&#10;MDq3jQV8D8CEMXJvfyCppyay9ALVfo0MoR8V7+Sqofe7FT6sBdJs0JvTvId7+mgDXclhOHFWA/56&#10;7z7aU8uSlrOOZq3k/udGoOLMfLfUzBfFdBqHMwnT2dcJCXiqeTnV2E17DfT8BW0WJ9Mx2gdzOGqE&#10;9pnWwjJGJZWwkmKXXAY8CNeh3wG0WKRaLpMZDaQT4dY+OhnBI6uxNZ92zwLd0MSBuv8ODnMp5m/a&#10;uLeNnhaWmwC6ST1+5HXgm4Y5Nc6weOK2OJWT1XE9Ln4DAAD//wMAUEsDBBQABgAIAAAAIQCHwBwl&#10;3gAAAAsBAAAPAAAAZHJzL2Rvd25yZXYueG1sTI9BS8NAEIXvgv9hGcGL2E1LLTFmU1QIHurFKtbj&#10;NDsmwexsyG7T9N87PentDe/x5nv5enKdGmkIrWcD81kCirjytuXawMd7eZuCChHZYueZDJwowLq4&#10;vMgxs/7IbzRuY62khEOGBpoY+0zrUDXkMMx8Tyzetx8cRjmHWtsBj1LuOr1IkpV22LJ8aLCn54aq&#10;n+3BGVhtNnG3o3J8TV9u6if+XJ6w/DLm+mp6fAAVaYp/YTjjCzoUwrT3B7ZBdQaW6b1siWIkcxGS&#10;uEsWIvZinYUucv1/Q/ELAAD//wMAUEsBAi0AFAAGAAgAAAAhALaDOJL+AAAA4QEAABMAAAAAAAAA&#10;AAAAAAAAAAAAAFtDb250ZW50X1R5cGVzXS54bWxQSwECLQAUAAYACAAAACEAOP0h/9YAAACUAQAA&#10;CwAAAAAAAAAAAAAAAAAvAQAAX3JlbHMvLnJlbHNQSwECLQAUAAYACAAAACEAn6n6gHoCAABmBQAA&#10;DgAAAAAAAAAAAAAAAAAuAgAAZHJzL2Uyb0RvYy54bWxQSwECLQAUAAYACAAAACEAh8AcJd4AAAAL&#10;AQAADwAAAAAAAAAAAAAAAADUBAAAZHJzL2Rvd25yZXYueG1sUEsFBgAAAAAEAAQA8wAAAN8FAAAA&#10;AA==&#10;" filled="f" strokecolor="#ed7d31 [3205]" strokeweight="1pt">
                <v:stroke joinstyle="miter"/>
              </v:roundrect>
            </w:pict>
          </mc:Fallback>
        </mc:AlternateContent>
      </w:r>
      <w:r>
        <w:rPr>
          <w:noProof/>
        </w:rPr>
        <mc:AlternateContent>
          <mc:Choice Requires="wps">
            <w:drawing>
              <wp:anchor distT="0" distB="0" distL="114300" distR="114300" simplePos="0" relativeHeight="252304384" behindDoc="0" locked="0" layoutInCell="1" allowOverlap="1" wp14:anchorId="6225A2DB" wp14:editId="4B0178D6">
                <wp:simplePos x="0" y="0"/>
                <wp:positionH relativeFrom="column">
                  <wp:posOffset>3943350</wp:posOffset>
                </wp:positionH>
                <wp:positionV relativeFrom="paragraph">
                  <wp:posOffset>577850</wp:posOffset>
                </wp:positionV>
                <wp:extent cx="82550" cy="1911350"/>
                <wp:effectExtent l="0" t="0" r="12700" b="12700"/>
                <wp:wrapNone/>
                <wp:docPr id="428347547" name="Rectángulo: esquinas redondeadas 12"/>
                <wp:cNvGraphicFramePr/>
                <a:graphic xmlns:a="http://schemas.openxmlformats.org/drawingml/2006/main">
                  <a:graphicData uri="http://schemas.microsoft.com/office/word/2010/wordprocessingShape">
                    <wps:wsp>
                      <wps:cNvSpPr/>
                      <wps:spPr>
                        <a:xfrm>
                          <a:off x="0" y="0"/>
                          <a:ext cx="82550" cy="19113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1F96684" id="Rectángulo: esquinas redondeadas 12" o:spid="_x0000_s1026" style="position:absolute;margin-left:310.5pt;margin-top:45.5pt;width:6.5pt;height:150.5pt;z-index:25230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qfqAegIAAGYFAAAOAAAAZHJzL2Uyb0RvYy54bWysVMFu2zAMvQ/YPwi6r7azZGuDOkXQIsOA&#10;og3aDj2rslQbkEWNUuJkXz9KdpygK3YYdrFFkXwkn0heXu1aw7YKfQO25MVZzpmyEqrGvpb8x9Pq&#10;0zlnPghbCQNWlXyvPL9afPxw2bm5mkANplLICMT6eedKXofg5lnmZa1a4c/AKUtKDdiKQCK+ZhWK&#10;jtBbk03y/EvWAVYOQSrv6famV/JFwtdayXCvtVeBmZJTbiF9MX1f4jdbXIr5KwpXN3JIQ/xDFq1o&#10;LAUdoW5EEGyDzR9QbSMRPOhwJqHNQOtGqlQDVVPkb6p5rIVTqRYix7uRJv//YOXd9tGtkWjonJ97&#10;OsYqdhrb+Kf82C6RtR/JUrvAJF2eT2YzYlSSprgois8kEEp2dHbowzcFLYuHkiNsbPVAD5J4Ettb&#10;H3r7g10MaGHVGJMexdh44cE0VbxLQuwKdW2QbQW9p5BS2TAZwp5YUhLROzuWlE5hb1SEMfZBadZU&#10;VMQkJZO67S1u0atqUak+XDHL80ONo0eqOAFGZE2JjtgDwHs5F0POg310ValZR+f8b4n1vI0eKTLY&#10;MDq3jQV8D8CEMXJvfyCppyay9ALVfo0MoR8V7+Sqofe7FT6sBdJs0JvTvId7+mgDXclhOHFWA/56&#10;7z7aU8uSlrOOZq3k/udGoOLMfLfUzBfFdBqHMwnT2dcJCXiqeTnV2E17DfT8BW0WJ9Mx2gdzOGqE&#10;9pnWwjJGJZWwkmKXXAY8CNeh3wG0WKRaLpMZDaQT4dY+OhnBI6uxNZ92zwLd0MSBuv8ODnMp5m/a&#10;uLeNnhaWmwC6ST1+5HXgm4Y5Nc6weOK2OJWT1XE9Ln4DAAD//wMAUEsDBBQABgAIAAAAIQCvs6aW&#10;4AAAAAoBAAAPAAAAZHJzL2Rvd25yZXYueG1sTI9BS8NAEIXvgv9hGcGL2E3TEtqYTVEheKgXq1iP&#10;02RMgtnZkN2m6b93etLTzPAeb76XbSbbqZEG3zo2MJ9FoIhLV7VcG/h4L+5XoHxArrBzTAbO5GGT&#10;X19lmFbuxG807kKtJIR9igaaEPpUa182ZNHPXE8s2rcbLAY5h1pXA54k3HY6jqJEW2xZPjTY03ND&#10;5c/uaA0k223Y76kYX1cvd/UTfy7PWHwZc3szPT6ACjSFPzNc8AUdcmE6uCNXXnWSEc+lSzCwvkwx&#10;JIulLAcDi3Ucgc4z/b9C/gsAAP//AwBQSwECLQAUAAYACAAAACEAtoM4kv4AAADhAQAAEwAAAAAA&#10;AAAAAAAAAAAAAAAAW0NvbnRlbnRfVHlwZXNdLnhtbFBLAQItABQABgAIAAAAIQA4/SH/1gAAAJQB&#10;AAALAAAAAAAAAAAAAAAAAC8BAABfcmVscy8ucmVsc1BLAQItABQABgAIAAAAIQCfqfqAegIAAGYF&#10;AAAOAAAAAAAAAAAAAAAAAC4CAABkcnMvZTJvRG9jLnhtbFBLAQItABQABgAIAAAAIQCvs6aW4AAA&#10;AAoBAAAPAAAAAAAAAAAAAAAAANQEAABkcnMvZG93bnJldi54bWxQSwUGAAAAAAQABADzAAAA4QUA&#10;AAAA&#10;" filled="f" strokecolor="#ed7d31 [3205]" strokeweight="1pt">
                <v:stroke joinstyle="miter"/>
              </v:roundrect>
            </w:pict>
          </mc:Fallback>
        </mc:AlternateContent>
      </w:r>
      <w:r>
        <w:rPr>
          <w:noProof/>
        </w:rPr>
        <mc:AlternateContent>
          <mc:Choice Requires="wps">
            <w:drawing>
              <wp:anchor distT="0" distB="0" distL="114300" distR="114300" simplePos="0" relativeHeight="252302336" behindDoc="0" locked="0" layoutInCell="1" allowOverlap="1" wp14:anchorId="2664589F" wp14:editId="4514D378">
                <wp:simplePos x="0" y="0"/>
                <wp:positionH relativeFrom="column">
                  <wp:posOffset>5600700</wp:posOffset>
                </wp:positionH>
                <wp:positionV relativeFrom="paragraph">
                  <wp:posOffset>577850</wp:posOffset>
                </wp:positionV>
                <wp:extent cx="82550" cy="1911350"/>
                <wp:effectExtent l="0" t="0" r="12700" b="12700"/>
                <wp:wrapNone/>
                <wp:docPr id="610921800" name="Rectángulo: esquinas redondeadas 12"/>
                <wp:cNvGraphicFramePr/>
                <a:graphic xmlns:a="http://schemas.openxmlformats.org/drawingml/2006/main">
                  <a:graphicData uri="http://schemas.microsoft.com/office/word/2010/wordprocessingShape">
                    <wps:wsp>
                      <wps:cNvSpPr/>
                      <wps:spPr>
                        <a:xfrm>
                          <a:off x="0" y="0"/>
                          <a:ext cx="82550" cy="19113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FC9329F" id="Rectángulo: esquinas redondeadas 12" o:spid="_x0000_s1026" style="position:absolute;margin-left:441pt;margin-top:45.5pt;width:6.5pt;height:150.5pt;z-index:25230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qfqAegIAAGYFAAAOAAAAZHJzL2Uyb0RvYy54bWysVMFu2zAMvQ/YPwi6r7azZGuDOkXQIsOA&#10;og3aDj2rslQbkEWNUuJkXz9KdpygK3YYdrFFkXwkn0heXu1aw7YKfQO25MVZzpmyEqrGvpb8x9Pq&#10;0zlnPghbCQNWlXyvPL9afPxw2bm5mkANplLICMT6eedKXofg5lnmZa1a4c/AKUtKDdiKQCK+ZhWK&#10;jtBbk03y/EvWAVYOQSrv6famV/JFwtdayXCvtVeBmZJTbiF9MX1f4jdbXIr5KwpXN3JIQ/xDFq1o&#10;LAUdoW5EEGyDzR9QbSMRPOhwJqHNQOtGqlQDVVPkb6p5rIVTqRYix7uRJv//YOXd9tGtkWjonJ97&#10;OsYqdhrb+Kf82C6RtR/JUrvAJF2eT2YzYlSSprgois8kEEp2dHbowzcFLYuHkiNsbPVAD5J4Ettb&#10;H3r7g10MaGHVGJMexdh44cE0VbxLQuwKdW2QbQW9p5BS2TAZwp5YUhLROzuWlE5hb1SEMfZBadZU&#10;VMQkJZO67S1u0atqUak+XDHL80ONo0eqOAFGZE2JjtgDwHs5F0POg310ValZR+f8b4n1vI0eKTLY&#10;MDq3jQV8D8CEMXJvfyCppyay9ALVfo0MoR8V7+Sqofe7FT6sBdJs0JvTvId7+mgDXclhOHFWA/56&#10;7z7aU8uSlrOOZq3k/udGoOLMfLfUzBfFdBqHMwnT2dcJCXiqeTnV2E17DfT8BW0WJ9Mx2gdzOGqE&#10;9pnWwjJGJZWwkmKXXAY8CNeh3wG0WKRaLpMZDaQT4dY+OhnBI6uxNZ92zwLd0MSBuv8ODnMp5m/a&#10;uLeNnhaWmwC6ST1+5HXgm4Y5Nc6weOK2OJWT1XE9Ln4DAAD//wMAUEsDBBQABgAIAAAAIQBIYaHw&#10;4AAAAAoBAAAPAAAAZHJzL2Rvd25yZXYueG1sTI9BT8MwDIXvSPyHyEhcEEs3YEpL0wmQKg7jwkDb&#10;jllj2orGqZqs6/495gQn23pPz9/LV5PrxIhDaD1pmM8SEEiVty3VGj4/ylsFIkRD1nSeUMMZA6yK&#10;y4vcZNaf6B3HTawFh1DIjIYmxj6TMlQNOhNmvkdi7csPzkQ+h1rawZw43HVykSRL6UxL/KExPb40&#10;WH1vjk7Dcr2Oux2W45t6vamfaXt/NuVe6+ur6ekRRMQp/pnhF5/RoWCmgz+SDaLToNSCu0QN6Zwn&#10;G1T6wMtBw13Kiixy+b9C8QMAAP//AwBQSwECLQAUAAYACAAAACEAtoM4kv4AAADhAQAAEwAAAAAA&#10;AAAAAAAAAAAAAAAAW0NvbnRlbnRfVHlwZXNdLnhtbFBLAQItABQABgAIAAAAIQA4/SH/1gAAAJQB&#10;AAALAAAAAAAAAAAAAAAAAC8BAABfcmVscy8ucmVsc1BLAQItABQABgAIAAAAIQCfqfqAegIAAGYF&#10;AAAOAAAAAAAAAAAAAAAAAC4CAABkcnMvZTJvRG9jLnhtbFBLAQItABQABgAIAAAAIQBIYaHw4AAA&#10;AAoBAAAPAAAAAAAAAAAAAAAAANQEAABkcnMvZG93bnJldi54bWxQSwUGAAAAAAQABADzAAAA4QUA&#10;AAAA&#10;" filled="f" strokecolor="#ed7d31 [3205]" strokeweight="1pt">
                <v:stroke joinstyle="miter"/>
              </v:roundrect>
            </w:pict>
          </mc:Fallback>
        </mc:AlternateContent>
      </w:r>
      <w:r>
        <w:rPr>
          <w:noProof/>
        </w:rPr>
        <mc:AlternateContent>
          <mc:Choice Requires="wps">
            <w:drawing>
              <wp:anchor distT="0" distB="0" distL="114300" distR="114300" simplePos="0" relativeHeight="252300288" behindDoc="0" locked="0" layoutInCell="1" allowOverlap="1" wp14:anchorId="01005F00" wp14:editId="5B819E43">
                <wp:simplePos x="0" y="0"/>
                <wp:positionH relativeFrom="column">
                  <wp:posOffset>4781550</wp:posOffset>
                </wp:positionH>
                <wp:positionV relativeFrom="paragraph">
                  <wp:posOffset>577850</wp:posOffset>
                </wp:positionV>
                <wp:extent cx="82550" cy="1911350"/>
                <wp:effectExtent l="0" t="0" r="12700" b="12700"/>
                <wp:wrapNone/>
                <wp:docPr id="1737190777" name="Rectángulo: esquinas redondeadas 12"/>
                <wp:cNvGraphicFramePr/>
                <a:graphic xmlns:a="http://schemas.openxmlformats.org/drawingml/2006/main">
                  <a:graphicData uri="http://schemas.microsoft.com/office/word/2010/wordprocessingShape">
                    <wps:wsp>
                      <wps:cNvSpPr/>
                      <wps:spPr>
                        <a:xfrm>
                          <a:off x="0" y="0"/>
                          <a:ext cx="82550" cy="19113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B4BFC7C" id="Rectángulo: esquinas redondeadas 12" o:spid="_x0000_s1026" style="position:absolute;margin-left:376.5pt;margin-top:45.5pt;width:6.5pt;height:150.5pt;z-index:25230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qfqAegIAAGYFAAAOAAAAZHJzL2Uyb0RvYy54bWysVMFu2zAMvQ/YPwi6r7azZGuDOkXQIsOA&#10;og3aDj2rslQbkEWNUuJkXz9KdpygK3YYdrFFkXwkn0heXu1aw7YKfQO25MVZzpmyEqrGvpb8x9Pq&#10;0zlnPghbCQNWlXyvPL9afPxw2bm5mkANplLICMT6eedKXofg5lnmZa1a4c/AKUtKDdiKQCK+ZhWK&#10;jtBbk03y/EvWAVYOQSrv6famV/JFwtdayXCvtVeBmZJTbiF9MX1f4jdbXIr5KwpXN3JIQ/xDFq1o&#10;LAUdoW5EEGyDzR9QbSMRPOhwJqHNQOtGqlQDVVPkb6p5rIVTqRYix7uRJv//YOXd9tGtkWjonJ97&#10;OsYqdhrb+Kf82C6RtR/JUrvAJF2eT2YzYlSSprgois8kEEp2dHbowzcFLYuHkiNsbPVAD5J4Ettb&#10;H3r7g10MaGHVGJMexdh44cE0VbxLQuwKdW2QbQW9p5BS2TAZwp5YUhLROzuWlE5hb1SEMfZBadZU&#10;VMQkJZO67S1u0atqUak+XDHL80ONo0eqOAFGZE2JjtgDwHs5F0POg310ValZR+f8b4n1vI0eKTLY&#10;MDq3jQV8D8CEMXJvfyCppyay9ALVfo0MoR8V7+Sqofe7FT6sBdJs0JvTvId7+mgDXclhOHFWA/56&#10;7z7aU8uSlrOOZq3k/udGoOLMfLfUzBfFdBqHMwnT2dcJCXiqeTnV2E17DfT8BW0WJ9Mx2gdzOGqE&#10;9pnWwjJGJZWwkmKXXAY8CNeh3wG0WKRaLpMZDaQT4dY+OhnBI6uxNZ92zwLd0MSBuv8ODnMp5m/a&#10;uLeNnhaWmwC6ST1+5HXgm4Y5Nc6weOK2OJWT1XE9Ln4DAAD//wMAUEsDBBQABgAIAAAAIQCea5GU&#10;4gAAAAoBAAAPAAAAZHJzL2Rvd25yZXYueG1sTI/BTsNADETvSPzDykhcEN20hbQNcSpAijiUCwVR&#10;jtvEJBFZb5Tdpunf15zgZFszGr9J16Nt1UC9bxwjTCcRKOLClQ1XCB/v+e0SlA+GS9M6JoQTeVhn&#10;lxepSUp35DcatqFSEsI+MQh1CF2itS9qssZPXEcs2rfrrQly9pUue3OUcNvqWRTF2pqG5UNtOnqu&#10;qfjZHixCvNmE3Y7y4XX5clM98efdyeRfiNdX4+MDqEBj+DPDL76gQyZMe3fg0qsWYXE/ly4BYTWV&#10;KYZFHMuyR5ivZhHoLNX/K2RnAAAA//8DAFBLAQItABQABgAIAAAAIQC2gziS/gAAAOEBAAATAAAA&#10;AAAAAAAAAAAAAAAAAABbQ29udGVudF9UeXBlc10ueG1sUEsBAi0AFAAGAAgAAAAhADj9If/WAAAA&#10;lAEAAAsAAAAAAAAAAAAAAAAALwEAAF9yZWxzLy5yZWxzUEsBAi0AFAAGAAgAAAAhAJ+p+oB6AgAA&#10;ZgUAAA4AAAAAAAAAAAAAAAAALgIAAGRycy9lMm9Eb2MueG1sUEsBAi0AFAAGAAgAAAAhAJ5rkZTi&#10;AAAACgEAAA8AAAAAAAAAAAAAAAAA1AQAAGRycy9kb3ducmV2LnhtbFBLBQYAAAAABAAEAPMAAADj&#10;BQAAAAA=&#10;" filled="f" strokecolor="#ed7d31 [3205]" strokeweight="1pt">
                <v:stroke joinstyle="miter"/>
              </v:roundrect>
            </w:pict>
          </mc:Fallback>
        </mc:AlternateContent>
      </w:r>
      <w:r w:rsidR="00661FA5">
        <w:rPr>
          <w:noProof/>
        </w:rPr>
        <mc:AlternateContent>
          <mc:Choice Requires="wps">
            <w:drawing>
              <wp:anchor distT="0" distB="0" distL="114300" distR="114300" simplePos="0" relativeHeight="251758592" behindDoc="0" locked="0" layoutInCell="1" allowOverlap="1" wp14:anchorId="3D41F9E2" wp14:editId="44FFE319">
                <wp:simplePos x="0" y="0"/>
                <wp:positionH relativeFrom="column">
                  <wp:posOffset>95250</wp:posOffset>
                </wp:positionH>
                <wp:positionV relativeFrom="paragraph">
                  <wp:posOffset>-635</wp:posOffset>
                </wp:positionV>
                <wp:extent cx="554936" cy="356152"/>
                <wp:effectExtent l="0" t="0" r="0" b="6350"/>
                <wp:wrapNone/>
                <wp:docPr id="21" name="CuadroTexto 20">
                  <a:extLst xmlns:a="http://schemas.openxmlformats.org/drawingml/2006/main">
                    <a:ext uri="{FF2B5EF4-FFF2-40B4-BE49-F238E27FC236}">
                      <a16:creationId xmlns:a16="http://schemas.microsoft.com/office/drawing/2014/main" id="{D96CF14F-2753-4224-B023-2D666F6EF3CD}"/>
                    </a:ext>
                  </a:extLst>
                </wp:docPr>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5F97B63B" w14:textId="77777777" w:rsidR="00625C79" w:rsidRPr="00661FA5" w:rsidRDefault="00625C79" w:rsidP="00625C79">
                            <w:pPr>
                              <w:jc w:val="center"/>
                              <w:rPr>
                                <w:rFonts w:ascii="Times New Roman" w:hAnsi="Times New Roman" w:cs="Times New Roman"/>
                                <w:color w:val="767171" w:themeColor="background2" w:themeShade="80"/>
                                <w:sz w:val="16"/>
                                <w:szCs w:val="16"/>
                              </w:rPr>
                            </w:pPr>
                            <w:r w:rsidRPr="00661FA5">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3D41F9E2" id="CuadroTexto 20" o:spid="_x0000_s1027" type="#_x0000_t202" style="position:absolute;left:0;text-align:left;margin-left:7.5pt;margin-top:-.05pt;width:43.7pt;height:28.05pt;z-index:25175859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pwb+QEAAEAEAAAOAAAAZHJzL2Uyb0RvYy54bWysU8Fu2zAMvQ/YPwi6L07SOViDOAXWorsM&#10;67BuH6DIUixMEjVKjZ19/Sg5cYru1GEX2aLIx8dHcnMzOMsOCqMB3/DFbM6Z8hJa4/cN//H9/t0H&#10;zmISvhUWvGr4UUV+s337ZtOHtVpCB7ZVyAjEx3UfGt6lFNZVFWWnnIgzCMrTowZ0ItEV91WLoid0&#10;Z6vlfL6qesA2IEgVI1nvxke+LfhaK5ketI4qMdtw4pbKieXc5bPabsR6jyJ0Rp5oiH9g4YTxlHSC&#10;uhNJsCc0f0E5IxEi6DST4CrQ2khVaqBqFvMX1Tx2IqhSC4kTwyRT/H+w8svhMXxFloaPMFADsyB9&#10;iOtIxlzPoNHlLzFl9E4SHifZ1JCYJGNdv7++WnEm6emqXi3qZUapLsEBY/qkwLH803CkrhSxxOFz&#10;TKPr2SXn8nBvrC2dsZ71Db+ulzXBu9A2PPp9iZ2cKI/1lO7Cuvylo1UZzPpvSjPTFvLZECXud7cW&#10;2TgFNKZU1HkWChgFZEdNJF4ZewrJ0aoM3yvjp6CSH3ya4p3xgKXwshoqF3AQNNTtz9IzIq5H/7MU&#10;owBZizTsBlLgWXd30B6p6bS36YEObYFUltYEzjrA3y9tPe0HKf/rSaDiDJO9hXGdhJfk3/BUGp5z&#10;0ZiW1p9WKu/B83shd1n87R8AAAD//wMAUEsDBBQABgAIAAAAIQDPjjrZ2wAAAAcBAAAPAAAAZHJz&#10;L2Rvd25yZXYueG1sTI/NTsMwEITvSLyDtUjcWrtVU0GaTYVAXEGUH6k3N94mEfE6it0mvD3bExxH&#10;M5r5pthOvlNnGmIbGGExN6CIq+BarhE+3p9nd6BisuxsF5gQfijCtry+KmzuwshvdN6lWkkJx9wi&#10;NCn1udaxasjbOA89sXjHMHibRA61doMdpdx3emnMWnvbsiw0tqfHhqrv3ckjfL4c918r81o/+awf&#10;w2Q0+3uNeHszPWxAJZrSXxgu+IIOpTAdwoldVJ3oTK4khNkC1MU2yxWoA0K2NqDLQv/nL38BAAD/&#10;/wMAUEsBAi0AFAAGAAgAAAAhALaDOJL+AAAA4QEAABMAAAAAAAAAAAAAAAAAAAAAAFtDb250ZW50&#10;X1R5cGVzXS54bWxQSwECLQAUAAYACAAAACEAOP0h/9YAAACUAQAACwAAAAAAAAAAAAAAAAAvAQAA&#10;X3JlbHMvLnJlbHNQSwECLQAUAAYACAAAACEAApKcG/kBAABABAAADgAAAAAAAAAAAAAAAAAuAgAA&#10;ZHJzL2Uyb0RvYy54bWxQSwECLQAUAAYACAAAACEAz4462dsAAAAHAQAADwAAAAAAAAAAAAAAAABT&#10;BAAAZHJzL2Rvd25yZXYueG1sUEsFBgAAAAAEAAQA8wAAAFsFAAAAAA==&#10;" filled="f" stroked="f">
                <v:textbox>
                  <w:txbxContent>
                    <w:p w14:paraId="5F97B63B" w14:textId="77777777" w:rsidR="00625C79" w:rsidRPr="00661FA5" w:rsidRDefault="00625C79" w:rsidP="00625C79">
                      <w:pPr>
                        <w:jc w:val="center"/>
                        <w:rPr>
                          <w:rFonts w:ascii="Times New Roman" w:hAnsi="Times New Roman" w:cs="Times New Roman"/>
                          <w:color w:val="767171" w:themeColor="background2" w:themeShade="80"/>
                          <w:sz w:val="16"/>
                          <w:szCs w:val="16"/>
                        </w:rPr>
                      </w:pPr>
                      <w:r w:rsidRPr="00661FA5">
                        <w:rPr>
                          <w:rFonts w:ascii="Times New Roman" w:hAnsi="Times New Roman" w:cs="Times New Roman"/>
                          <w:color w:val="767171" w:themeColor="background2" w:themeShade="80"/>
                          <w:sz w:val="16"/>
                          <w:szCs w:val="16"/>
                        </w:rPr>
                        <w:t>Saldo en Millones</w:t>
                      </w:r>
                    </w:p>
                  </w:txbxContent>
                </v:textbox>
              </v:shape>
            </w:pict>
          </mc:Fallback>
        </mc:AlternateContent>
      </w:r>
      <w:r w:rsidR="00625C79">
        <w:rPr>
          <w:noProof/>
        </w:rPr>
        <w:drawing>
          <wp:inline distT="0" distB="0" distL="0" distR="0" wp14:anchorId="03B0CDCA" wp14:editId="4A4DEC9D">
            <wp:extent cx="5743575" cy="3267075"/>
            <wp:effectExtent l="0" t="0" r="9525" b="9525"/>
            <wp:docPr id="1924763590" name="Gráfico 1">
              <a:extLst xmlns:a="http://schemas.openxmlformats.org/drawingml/2006/main">
                <a:ext uri="{FF2B5EF4-FFF2-40B4-BE49-F238E27FC236}">
                  <a16:creationId xmlns:a16="http://schemas.microsoft.com/office/drawing/2014/main" id="{DA868868-7A8F-4157-9A65-626597CEAEC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2666DB8D" w14:textId="29DF4842" w:rsidR="00560B91" w:rsidRPr="000F1024" w:rsidRDefault="00661FA5" w:rsidP="000F1024">
      <w:pPr>
        <w:pStyle w:val="Figuras"/>
        <w:rPr>
          <w:lang w:val="es-HN"/>
        </w:rPr>
      </w:pPr>
      <w:bookmarkStart w:id="125" w:name="_Toc158142103"/>
      <w:r w:rsidRPr="00661FA5">
        <w:rPr>
          <w:lang w:val="es-HN"/>
        </w:rPr>
        <w:t xml:space="preserve">Figura </w:t>
      </w:r>
      <w:r>
        <w:fldChar w:fldCharType="begin"/>
      </w:r>
      <w:r w:rsidRPr="00661FA5">
        <w:rPr>
          <w:lang w:val="es-HN"/>
        </w:rPr>
        <w:instrText xml:space="preserve"> SEQ Figura \* ARABIC </w:instrText>
      </w:r>
      <w:r>
        <w:fldChar w:fldCharType="separate"/>
      </w:r>
      <w:r w:rsidR="000F2D33">
        <w:rPr>
          <w:noProof/>
          <w:lang w:val="es-HN"/>
        </w:rPr>
        <w:t>8</w:t>
      </w:r>
      <w:r>
        <w:fldChar w:fldCharType="end"/>
      </w:r>
      <w:r w:rsidRPr="00661FA5">
        <w:rPr>
          <w:lang w:val="es-HN"/>
        </w:rPr>
        <w:t xml:space="preserve">.Serie </w:t>
      </w:r>
      <w:r w:rsidR="00CE2083">
        <w:rPr>
          <w:lang w:val="es-HN"/>
        </w:rPr>
        <w:t>S</w:t>
      </w:r>
      <w:r w:rsidRPr="00661FA5">
        <w:rPr>
          <w:lang w:val="es-HN"/>
        </w:rPr>
        <w:t xml:space="preserve">in </w:t>
      </w:r>
      <w:r w:rsidR="00CE2083">
        <w:rPr>
          <w:lang w:val="es-HN"/>
        </w:rPr>
        <w:t>Estacionalidad</w:t>
      </w:r>
      <w:r w:rsidRPr="00661FA5">
        <w:rPr>
          <w:lang w:val="es-HN"/>
        </w:rPr>
        <w:t xml:space="preserve"> 2017 a 2022 Banco FICOHSA</w:t>
      </w:r>
      <w:bookmarkEnd w:id="125"/>
    </w:p>
    <w:p w14:paraId="0BB11122" w14:textId="2178A6E7" w:rsidR="00BE6F69" w:rsidRDefault="00BE6F69">
      <w:pPr>
        <w:pStyle w:val="Ttulo4"/>
        <w:numPr>
          <w:ilvl w:val="3"/>
          <w:numId w:val="11"/>
        </w:numPr>
        <w:rPr>
          <w:bCs w:val="0"/>
          <w:lang w:val="es-HN"/>
        </w:rPr>
      </w:pPr>
      <w:bookmarkStart w:id="126" w:name="_Toc158832956"/>
      <w:r w:rsidRPr="00A62774">
        <w:rPr>
          <w:bCs w:val="0"/>
          <w:lang w:val="es-HN"/>
        </w:rPr>
        <w:t xml:space="preserve">ANÁLISIS EDA BANCO </w:t>
      </w:r>
      <w:r>
        <w:rPr>
          <w:bCs w:val="0"/>
          <w:lang w:val="es-HN"/>
        </w:rPr>
        <w:t>ATLANTIDA</w:t>
      </w:r>
      <w:bookmarkEnd w:id="126"/>
    </w:p>
    <w:p w14:paraId="0F4361FE" w14:textId="066AB32F" w:rsidR="004F0293" w:rsidRPr="004F0293" w:rsidRDefault="004F0293" w:rsidP="004F0293">
      <w:pPr>
        <w:pStyle w:val="TextoPrincipal"/>
        <w:ind w:left="360" w:firstLine="0"/>
      </w:pPr>
      <w:r>
        <w:t>Los resultados sobre el valor de la cuenta total activo se muestran a continuación:</w:t>
      </w:r>
    </w:p>
    <w:p w14:paraId="50CC13B2" w14:textId="37858DE0" w:rsidR="004F0293" w:rsidRPr="004F0293" w:rsidRDefault="004F0293" w:rsidP="004F0293">
      <w:pPr>
        <w:pStyle w:val="Figuras"/>
        <w:rPr>
          <w:lang w:val="es-HN"/>
        </w:rPr>
      </w:pPr>
      <w:bookmarkStart w:id="127" w:name="_Toc158833020"/>
      <w:r w:rsidRPr="004F0293">
        <w:rPr>
          <w:lang w:val="es-HN"/>
        </w:rPr>
        <w:t xml:space="preserve">Tabla </w:t>
      </w:r>
      <w:r>
        <w:fldChar w:fldCharType="begin"/>
      </w:r>
      <w:r w:rsidRPr="004F0293">
        <w:rPr>
          <w:lang w:val="es-HN"/>
        </w:rPr>
        <w:instrText xml:space="preserve"> SEQ Tabla \* ARABIC </w:instrText>
      </w:r>
      <w:r>
        <w:fldChar w:fldCharType="separate"/>
      </w:r>
      <w:r w:rsidR="000F2D33">
        <w:rPr>
          <w:noProof/>
          <w:lang w:val="es-HN"/>
        </w:rPr>
        <w:t>6</w:t>
      </w:r>
      <w:r>
        <w:fldChar w:fldCharType="end"/>
      </w:r>
      <w:r w:rsidRPr="004F0293">
        <w:rPr>
          <w:lang w:val="es-HN"/>
        </w:rPr>
        <w:t>. Resultados Cuenta Total</w:t>
      </w:r>
      <w:r w:rsidR="003A5E69">
        <w:rPr>
          <w:lang w:val="es-HN"/>
        </w:rPr>
        <w:t xml:space="preserve"> Activo</w:t>
      </w:r>
      <w:r w:rsidRPr="004F0293">
        <w:rPr>
          <w:lang w:val="es-HN"/>
        </w:rPr>
        <w:t xml:space="preserve"> Banco </w:t>
      </w:r>
      <w:r w:rsidR="006D7D5F" w:rsidRPr="004F0293">
        <w:rPr>
          <w:lang w:val="es-HN"/>
        </w:rPr>
        <w:t>Atlántida</w:t>
      </w:r>
      <w:bookmarkEnd w:id="127"/>
    </w:p>
    <w:tbl>
      <w:tblPr>
        <w:tblW w:w="9634" w:type="dxa"/>
        <w:tblCellMar>
          <w:left w:w="70" w:type="dxa"/>
          <w:right w:w="70" w:type="dxa"/>
        </w:tblCellMar>
        <w:tblLook w:val="04A0" w:firstRow="1" w:lastRow="0" w:firstColumn="1" w:lastColumn="0" w:noHBand="0" w:noVBand="1"/>
      </w:tblPr>
      <w:tblGrid>
        <w:gridCol w:w="520"/>
        <w:gridCol w:w="1318"/>
        <w:gridCol w:w="1418"/>
        <w:gridCol w:w="1559"/>
        <w:gridCol w:w="1701"/>
        <w:gridCol w:w="1559"/>
        <w:gridCol w:w="1559"/>
      </w:tblGrid>
      <w:tr w:rsidR="004F0293" w:rsidRPr="00B82183" w14:paraId="56FFB960" w14:textId="77777777" w:rsidTr="0092413C">
        <w:trPr>
          <w:trHeight w:val="300"/>
        </w:trPr>
        <w:tc>
          <w:tcPr>
            <w:tcW w:w="9634"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C2FF610"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Valor Real Cuenta Total Activo</w:t>
            </w:r>
          </w:p>
        </w:tc>
      </w:tr>
      <w:tr w:rsidR="004F0293" w:rsidRPr="004F0293" w14:paraId="5B34A093"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B777191"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Mes</w:t>
            </w:r>
          </w:p>
        </w:tc>
        <w:tc>
          <w:tcPr>
            <w:tcW w:w="1318" w:type="dxa"/>
            <w:tcBorders>
              <w:top w:val="nil"/>
              <w:left w:val="nil"/>
              <w:bottom w:val="single" w:sz="4" w:space="0" w:color="auto"/>
              <w:right w:val="single" w:sz="4" w:space="0" w:color="auto"/>
            </w:tcBorders>
            <w:shd w:val="clear" w:color="auto" w:fill="auto"/>
            <w:noWrap/>
            <w:vAlign w:val="bottom"/>
            <w:hideMark/>
          </w:tcPr>
          <w:p w14:paraId="204C8B6A"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2017</w:t>
            </w:r>
          </w:p>
        </w:tc>
        <w:tc>
          <w:tcPr>
            <w:tcW w:w="1418" w:type="dxa"/>
            <w:tcBorders>
              <w:top w:val="nil"/>
              <w:left w:val="nil"/>
              <w:bottom w:val="single" w:sz="4" w:space="0" w:color="auto"/>
              <w:right w:val="single" w:sz="4" w:space="0" w:color="auto"/>
            </w:tcBorders>
            <w:shd w:val="clear" w:color="auto" w:fill="auto"/>
            <w:noWrap/>
            <w:vAlign w:val="bottom"/>
            <w:hideMark/>
          </w:tcPr>
          <w:p w14:paraId="338D1CC7"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2018</w:t>
            </w:r>
          </w:p>
        </w:tc>
        <w:tc>
          <w:tcPr>
            <w:tcW w:w="1559" w:type="dxa"/>
            <w:tcBorders>
              <w:top w:val="nil"/>
              <w:left w:val="nil"/>
              <w:bottom w:val="single" w:sz="4" w:space="0" w:color="auto"/>
              <w:right w:val="single" w:sz="4" w:space="0" w:color="auto"/>
            </w:tcBorders>
            <w:shd w:val="clear" w:color="auto" w:fill="auto"/>
            <w:noWrap/>
            <w:vAlign w:val="bottom"/>
            <w:hideMark/>
          </w:tcPr>
          <w:p w14:paraId="4795CBC5"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2019</w:t>
            </w:r>
          </w:p>
        </w:tc>
        <w:tc>
          <w:tcPr>
            <w:tcW w:w="1701" w:type="dxa"/>
            <w:tcBorders>
              <w:top w:val="nil"/>
              <w:left w:val="nil"/>
              <w:bottom w:val="single" w:sz="4" w:space="0" w:color="auto"/>
              <w:right w:val="single" w:sz="4" w:space="0" w:color="auto"/>
            </w:tcBorders>
            <w:shd w:val="clear" w:color="auto" w:fill="auto"/>
            <w:noWrap/>
            <w:vAlign w:val="bottom"/>
            <w:hideMark/>
          </w:tcPr>
          <w:p w14:paraId="58B7175C"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2020</w:t>
            </w:r>
          </w:p>
        </w:tc>
        <w:tc>
          <w:tcPr>
            <w:tcW w:w="1559" w:type="dxa"/>
            <w:tcBorders>
              <w:top w:val="nil"/>
              <w:left w:val="nil"/>
              <w:bottom w:val="single" w:sz="4" w:space="0" w:color="auto"/>
              <w:right w:val="single" w:sz="4" w:space="0" w:color="auto"/>
            </w:tcBorders>
            <w:shd w:val="clear" w:color="auto" w:fill="auto"/>
            <w:noWrap/>
            <w:vAlign w:val="bottom"/>
            <w:hideMark/>
          </w:tcPr>
          <w:p w14:paraId="0308199D"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2021</w:t>
            </w:r>
          </w:p>
        </w:tc>
        <w:tc>
          <w:tcPr>
            <w:tcW w:w="1559" w:type="dxa"/>
            <w:tcBorders>
              <w:top w:val="nil"/>
              <w:left w:val="nil"/>
              <w:bottom w:val="single" w:sz="4" w:space="0" w:color="auto"/>
              <w:right w:val="single" w:sz="4" w:space="0" w:color="auto"/>
            </w:tcBorders>
            <w:shd w:val="clear" w:color="auto" w:fill="auto"/>
            <w:noWrap/>
            <w:vAlign w:val="bottom"/>
            <w:hideMark/>
          </w:tcPr>
          <w:p w14:paraId="68CB52CE"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2022</w:t>
            </w:r>
          </w:p>
        </w:tc>
      </w:tr>
      <w:tr w:rsidR="004F0293" w:rsidRPr="004F0293" w14:paraId="035022B2"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D00FBED"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ene</w:t>
            </w:r>
          </w:p>
        </w:tc>
        <w:tc>
          <w:tcPr>
            <w:tcW w:w="1318" w:type="dxa"/>
            <w:tcBorders>
              <w:top w:val="nil"/>
              <w:left w:val="nil"/>
              <w:bottom w:val="single" w:sz="4" w:space="0" w:color="auto"/>
              <w:right w:val="single" w:sz="4" w:space="0" w:color="auto"/>
            </w:tcBorders>
            <w:shd w:val="clear" w:color="auto" w:fill="auto"/>
            <w:vAlign w:val="center"/>
            <w:hideMark/>
          </w:tcPr>
          <w:p w14:paraId="79CD6260"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L76,609,311,742 </w:t>
            </w:r>
          </w:p>
        </w:tc>
        <w:tc>
          <w:tcPr>
            <w:tcW w:w="1418" w:type="dxa"/>
            <w:tcBorders>
              <w:top w:val="nil"/>
              <w:left w:val="nil"/>
              <w:bottom w:val="single" w:sz="4" w:space="0" w:color="auto"/>
              <w:right w:val="single" w:sz="4" w:space="0" w:color="auto"/>
            </w:tcBorders>
            <w:shd w:val="clear" w:color="auto" w:fill="auto"/>
            <w:vAlign w:val="center"/>
            <w:hideMark/>
          </w:tcPr>
          <w:p w14:paraId="5743EE51"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84,475,936,582 </w:t>
            </w:r>
          </w:p>
        </w:tc>
        <w:tc>
          <w:tcPr>
            <w:tcW w:w="1559" w:type="dxa"/>
            <w:tcBorders>
              <w:top w:val="nil"/>
              <w:left w:val="nil"/>
              <w:bottom w:val="single" w:sz="4" w:space="0" w:color="auto"/>
              <w:right w:val="single" w:sz="4" w:space="0" w:color="auto"/>
            </w:tcBorders>
            <w:shd w:val="clear" w:color="auto" w:fill="auto"/>
            <w:vAlign w:val="center"/>
            <w:hideMark/>
          </w:tcPr>
          <w:p w14:paraId="641A7390"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96,166,075,080 </w:t>
            </w:r>
          </w:p>
        </w:tc>
        <w:tc>
          <w:tcPr>
            <w:tcW w:w="1701" w:type="dxa"/>
            <w:tcBorders>
              <w:top w:val="nil"/>
              <w:left w:val="nil"/>
              <w:bottom w:val="single" w:sz="4" w:space="0" w:color="auto"/>
              <w:right w:val="single" w:sz="4" w:space="0" w:color="auto"/>
            </w:tcBorders>
            <w:shd w:val="clear" w:color="auto" w:fill="auto"/>
            <w:vAlign w:val="center"/>
            <w:hideMark/>
          </w:tcPr>
          <w:p w14:paraId="65D048DB"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107,134,554,491 </w:t>
            </w:r>
          </w:p>
        </w:tc>
        <w:tc>
          <w:tcPr>
            <w:tcW w:w="1559" w:type="dxa"/>
            <w:tcBorders>
              <w:top w:val="nil"/>
              <w:left w:val="nil"/>
              <w:bottom w:val="single" w:sz="4" w:space="0" w:color="auto"/>
              <w:right w:val="single" w:sz="4" w:space="0" w:color="auto"/>
            </w:tcBorders>
            <w:shd w:val="clear" w:color="auto" w:fill="auto"/>
            <w:vAlign w:val="center"/>
            <w:hideMark/>
          </w:tcPr>
          <w:p w14:paraId="0287E8D5"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125,723,114,366 </w:t>
            </w:r>
          </w:p>
        </w:tc>
        <w:tc>
          <w:tcPr>
            <w:tcW w:w="1559" w:type="dxa"/>
            <w:tcBorders>
              <w:top w:val="nil"/>
              <w:left w:val="nil"/>
              <w:bottom w:val="single" w:sz="4" w:space="0" w:color="auto"/>
              <w:right w:val="single" w:sz="4" w:space="0" w:color="auto"/>
            </w:tcBorders>
            <w:shd w:val="clear" w:color="auto" w:fill="auto"/>
            <w:vAlign w:val="center"/>
            <w:hideMark/>
          </w:tcPr>
          <w:p w14:paraId="32FBDCBE"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144,001,098,831 </w:t>
            </w:r>
          </w:p>
        </w:tc>
      </w:tr>
      <w:tr w:rsidR="004F0293" w:rsidRPr="004F0293" w14:paraId="71A08BD6"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44FBD96"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feb</w:t>
            </w:r>
          </w:p>
        </w:tc>
        <w:tc>
          <w:tcPr>
            <w:tcW w:w="1318" w:type="dxa"/>
            <w:tcBorders>
              <w:top w:val="nil"/>
              <w:left w:val="nil"/>
              <w:bottom w:val="single" w:sz="4" w:space="0" w:color="auto"/>
              <w:right w:val="single" w:sz="4" w:space="0" w:color="auto"/>
            </w:tcBorders>
            <w:shd w:val="clear" w:color="auto" w:fill="auto"/>
            <w:vAlign w:val="center"/>
            <w:hideMark/>
          </w:tcPr>
          <w:p w14:paraId="722902CD"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L78,955,932,267 </w:t>
            </w:r>
          </w:p>
        </w:tc>
        <w:tc>
          <w:tcPr>
            <w:tcW w:w="1418" w:type="dxa"/>
            <w:tcBorders>
              <w:top w:val="nil"/>
              <w:left w:val="nil"/>
              <w:bottom w:val="single" w:sz="4" w:space="0" w:color="auto"/>
              <w:right w:val="single" w:sz="4" w:space="0" w:color="auto"/>
            </w:tcBorders>
            <w:shd w:val="clear" w:color="auto" w:fill="auto"/>
            <w:vAlign w:val="center"/>
            <w:hideMark/>
          </w:tcPr>
          <w:p w14:paraId="2A5D651D"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84,796,539,508 </w:t>
            </w:r>
          </w:p>
        </w:tc>
        <w:tc>
          <w:tcPr>
            <w:tcW w:w="1559" w:type="dxa"/>
            <w:tcBorders>
              <w:top w:val="nil"/>
              <w:left w:val="nil"/>
              <w:bottom w:val="single" w:sz="4" w:space="0" w:color="auto"/>
              <w:right w:val="single" w:sz="4" w:space="0" w:color="auto"/>
            </w:tcBorders>
            <w:shd w:val="clear" w:color="auto" w:fill="auto"/>
            <w:vAlign w:val="center"/>
            <w:hideMark/>
          </w:tcPr>
          <w:p w14:paraId="5BFCE013"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96,318,339,705 </w:t>
            </w:r>
          </w:p>
        </w:tc>
        <w:tc>
          <w:tcPr>
            <w:tcW w:w="1701" w:type="dxa"/>
            <w:tcBorders>
              <w:top w:val="nil"/>
              <w:left w:val="nil"/>
              <w:bottom w:val="single" w:sz="4" w:space="0" w:color="auto"/>
              <w:right w:val="single" w:sz="4" w:space="0" w:color="auto"/>
            </w:tcBorders>
            <w:shd w:val="clear" w:color="auto" w:fill="auto"/>
            <w:vAlign w:val="center"/>
            <w:hideMark/>
          </w:tcPr>
          <w:p w14:paraId="0F2D313E"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108,887,908,743 </w:t>
            </w:r>
          </w:p>
        </w:tc>
        <w:tc>
          <w:tcPr>
            <w:tcW w:w="1559" w:type="dxa"/>
            <w:tcBorders>
              <w:top w:val="nil"/>
              <w:left w:val="nil"/>
              <w:bottom w:val="single" w:sz="4" w:space="0" w:color="auto"/>
              <w:right w:val="single" w:sz="4" w:space="0" w:color="auto"/>
            </w:tcBorders>
            <w:shd w:val="clear" w:color="auto" w:fill="auto"/>
            <w:vAlign w:val="center"/>
            <w:hideMark/>
          </w:tcPr>
          <w:p w14:paraId="53C6C00F"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128,431,208,558 </w:t>
            </w:r>
          </w:p>
        </w:tc>
        <w:tc>
          <w:tcPr>
            <w:tcW w:w="1559" w:type="dxa"/>
            <w:tcBorders>
              <w:top w:val="nil"/>
              <w:left w:val="nil"/>
              <w:bottom w:val="single" w:sz="4" w:space="0" w:color="auto"/>
              <w:right w:val="single" w:sz="4" w:space="0" w:color="auto"/>
            </w:tcBorders>
            <w:shd w:val="clear" w:color="auto" w:fill="auto"/>
            <w:vAlign w:val="center"/>
            <w:hideMark/>
          </w:tcPr>
          <w:p w14:paraId="0AC2E38F"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146,290,959,029 </w:t>
            </w:r>
          </w:p>
        </w:tc>
      </w:tr>
      <w:tr w:rsidR="004F0293" w:rsidRPr="004F0293" w14:paraId="10761777"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72174FF"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mar</w:t>
            </w:r>
          </w:p>
        </w:tc>
        <w:tc>
          <w:tcPr>
            <w:tcW w:w="1318" w:type="dxa"/>
            <w:tcBorders>
              <w:top w:val="nil"/>
              <w:left w:val="nil"/>
              <w:bottom w:val="single" w:sz="4" w:space="0" w:color="auto"/>
              <w:right w:val="single" w:sz="4" w:space="0" w:color="auto"/>
            </w:tcBorders>
            <w:shd w:val="clear" w:color="auto" w:fill="auto"/>
            <w:vAlign w:val="center"/>
            <w:hideMark/>
          </w:tcPr>
          <w:p w14:paraId="199235FA"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L80,421,928,943 </w:t>
            </w:r>
          </w:p>
        </w:tc>
        <w:tc>
          <w:tcPr>
            <w:tcW w:w="1418" w:type="dxa"/>
            <w:tcBorders>
              <w:top w:val="nil"/>
              <w:left w:val="nil"/>
              <w:bottom w:val="single" w:sz="4" w:space="0" w:color="auto"/>
              <w:right w:val="single" w:sz="4" w:space="0" w:color="auto"/>
            </w:tcBorders>
            <w:shd w:val="clear" w:color="auto" w:fill="auto"/>
            <w:vAlign w:val="center"/>
            <w:hideMark/>
          </w:tcPr>
          <w:p w14:paraId="192D7B69"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85,739,792,494 </w:t>
            </w:r>
          </w:p>
        </w:tc>
        <w:tc>
          <w:tcPr>
            <w:tcW w:w="1559" w:type="dxa"/>
            <w:tcBorders>
              <w:top w:val="nil"/>
              <w:left w:val="nil"/>
              <w:bottom w:val="single" w:sz="4" w:space="0" w:color="auto"/>
              <w:right w:val="single" w:sz="4" w:space="0" w:color="auto"/>
            </w:tcBorders>
            <w:shd w:val="clear" w:color="auto" w:fill="auto"/>
            <w:vAlign w:val="center"/>
            <w:hideMark/>
          </w:tcPr>
          <w:p w14:paraId="00E4187B"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96,837,237,421 </w:t>
            </w:r>
          </w:p>
        </w:tc>
        <w:tc>
          <w:tcPr>
            <w:tcW w:w="1701" w:type="dxa"/>
            <w:tcBorders>
              <w:top w:val="nil"/>
              <w:left w:val="nil"/>
              <w:bottom w:val="single" w:sz="4" w:space="0" w:color="auto"/>
              <w:right w:val="single" w:sz="4" w:space="0" w:color="auto"/>
            </w:tcBorders>
            <w:shd w:val="clear" w:color="auto" w:fill="auto"/>
            <w:vAlign w:val="center"/>
            <w:hideMark/>
          </w:tcPr>
          <w:p w14:paraId="498BD60A"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109,875,359,676 </w:t>
            </w:r>
          </w:p>
        </w:tc>
        <w:tc>
          <w:tcPr>
            <w:tcW w:w="1559" w:type="dxa"/>
            <w:tcBorders>
              <w:top w:val="nil"/>
              <w:left w:val="nil"/>
              <w:bottom w:val="single" w:sz="4" w:space="0" w:color="auto"/>
              <w:right w:val="single" w:sz="4" w:space="0" w:color="auto"/>
            </w:tcBorders>
            <w:shd w:val="clear" w:color="auto" w:fill="auto"/>
            <w:vAlign w:val="center"/>
            <w:hideMark/>
          </w:tcPr>
          <w:p w14:paraId="149F0FAF"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131,462,273,025 </w:t>
            </w:r>
          </w:p>
        </w:tc>
        <w:tc>
          <w:tcPr>
            <w:tcW w:w="1559" w:type="dxa"/>
            <w:tcBorders>
              <w:top w:val="nil"/>
              <w:left w:val="nil"/>
              <w:bottom w:val="single" w:sz="4" w:space="0" w:color="auto"/>
              <w:right w:val="single" w:sz="4" w:space="0" w:color="auto"/>
            </w:tcBorders>
            <w:shd w:val="clear" w:color="auto" w:fill="auto"/>
            <w:vAlign w:val="center"/>
            <w:hideMark/>
          </w:tcPr>
          <w:p w14:paraId="3529678B"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145,431,408,823 </w:t>
            </w:r>
          </w:p>
        </w:tc>
      </w:tr>
      <w:tr w:rsidR="004F0293" w:rsidRPr="004F0293" w14:paraId="4584D291"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D6EED26"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abr</w:t>
            </w:r>
          </w:p>
        </w:tc>
        <w:tc>
          <w:tcPr>
            <w:tcW w:w="1318" w:type="dxa"/>
            <w:tcBorders>
              <w:top w:val="nil"/>
              <w:left w:val="nil"/>
              <w:bottom w:val="single" w:sz="4" w:space="0" w:color="auto"/>
              <w:right w:val="single" w:sz="4" w:space="0" w:color="auto"/>
            </w:tcBorders>
            <w:shd w:val="clear" w:color="auto" w:fill="auto"/>
            <w:vAlign w:val="center"/>
            <w:hideMark/>
          </w:tcPr>
          <w:p w14:paraId="438C9821"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L83,229,549,681 </w:t>
            </w:r>
          </w:p>
        </w:tc>
        <w:tc>
          <w:tcPr>
            <w:tcW w:w="1418" w:type="dxa"/>
            <w:tcBorders>
              <w:top w:val="nil"/>
              <w:left w:val="nil"/>
              <w:bottom w:val="single" w:sz="4" w:space="0" w:color="auto"/>
              <w:right w:val="single" w:sz="4" w:space="0" w:color="auto"/>
            </w:tcBorders>
            <w:shd w:val="clear" w:color="auto" w:fill="auto"/>
            <w:vAlign w:val="center"/>
            <w:hideMark/>
          </w:tcPr>
          <w:p w14:paraId="03B51537"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85,544,622,298 </w:t>
            </w:r>
          </w:p>
        </w:tc>
        <w:tc>
          <w:tcPr>
            <w:tcW w:w="1559" w:type="dxa"/>
            <w:tcBorders>
              <w:top w:val="nil"/>
              <w:left w:val="nil"/>
              <w:bottom w:val="single" w:sz="4" w:space="0" w:color="auto"/>
              <w:right w:val="single" w:sz="4" w:space="0" w:color="auto"/>
            </w:tcBorders>
            <w:shd w:val="clear" w:color="auto" w:fill="auto"/>
            <w:vAlign w:val="center"/>
            <w:hideMark/>
          </w:tcPr>
          <w:p w14:paraId="54FB8FAF"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97,830,127,583 </w:t>
            </w:r>
          </w:p>
        </w:tc>
        <w:tc>
          <w:tcPr>
            <w:tcW w:w="1701" w:type="dxa"/>
            <w:tcBorders>
              <w:top w:val="nil"/>
              <w:left w:val="nil"/>
              <w:bottom w:val="single" w:sz="4" w:space="0" w:color="auto"/>
              <w:right w:val="single" w:sz="4" w:space="0" w:color="auto"/>
            </w:tcBorders>
            <w:shd w:val="clear" w:color="auto" w:fill="auto"/>
            <w:vAlign w:val="center"/>
            <w:hideMark/>
          </w:tcPr>
          <w:p w14:paraId="51C408F6"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111,556,767,647 </w:t>
            </w:r>
          </w:p>
        </w:tc>
        <w:tc>
          <w:tcPr>
            <w:tcW w:w="1559" w:type="dxa"/>
            <w:tcBorders>
              <w:top w:val="nil"/>
              <w:left w:val="nil"/>
              <w:bottom w:val="single" w:sz="4" w:space="0" w:color="auto"/>
              <w:right w:val="single" w:sz="4" w:space="0" w:color="auto"/>
            </w:tcBorders>
            <w:shd w:val="clear" w:color="auto" w:fill="auto"/>
            <w:vAlign w:val="center"/>
            <w:hideMark/>
          </w:tcPr>
          <w:p w14:paraId="68989DC8"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131,018,818,955 </w:t>
            </w:r>
          </w:p>
        </w:tc>
        <w:tc>
          <w:tcPr>
            <w:tcW w:w="1559" w:type="dxa"/>
            <w:tcBorders>
              <w:top w:val="nil"/>
              <w:left w:val="nil"/>
              <w:bottom w:val="single" w:sz="4" w:space="0" w:color="auto"/>
              <w:right w:val="single" w:sz="4" w:space="0" w:color="auto"/>
            </w:tcBorders>
            <w:shd w:val="clear" w:color="auto" w:fill="auto"/>
            <w:vAlign w:val="center"/>
            <w:hideMark/>
          </w:tcPr>
          <w:p w14:paraId="41E9E862"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148,276,758,752 </w:t>
            </w:r>
          </w:p>
        </w:tc>
      </w:tr>
      <w:tr w:rsidR="004F0293" w:rsidRPr="004F0293" w14:paraId="24044B89"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38ECBC9"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may</w:t>
            </w:r>
          </w:p>
        </w:tc>
        <w:tc>
          <w:tcPr>
            <w:tcW w:w="1318" w:type="dxa"/>
            <w:tcBorders>
              <w:top w:val="nil"/>
              <w:left w:val="nil"/>
              <w:bottom w:val="single" w:sz="4" w:space="0" w:color="auto"/>
              <w:right w:val="single" w:sz="4" w:space="0" w:color="auto"/>
            </w:tcBorders>
            <w:shd w:val="clear" w:color="auto" w:fill="auto"/>
            <w:vAlign w:val="center"/>
            <w:hideMark/>
          </w:tcPr>
          <w:p w14:paraId="682C9FF4"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L82,416,038,074 </w:t>
            </w:r>
          </w:p>
        </w:tc>
        <w:tc>
          <w:tcPr>
            <w:tcW w:w="1418" w:type="dxa"/>
            <w:tcBorders>
              <w:top w:val="nil"/>
              <w:left w:val="nil"/>
              <w:bottom w:val="single" w:sz="4" w:space="0" w:color="auto"/>
              <w:right w:val="single" w:sz="4" w:space="0" w:color="auto"/>
            </w:tcBorders>
            <w:shd w:val="clear" w:color="auto" w:fill="auto"/>
            <w:vAlign w:val="center"/>
            <w:hideMark/>
          </w:tcPr>
          <w:p w14:paraId="13014DDA"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87,941,533,963 </w:t>
            </w:r>
          </w:p>
        </w:tc>
        <w:tc>
          <w:tcPr>
            <w:tcW w:w="1559" w:type="dxa"/>
            <w:tcBorders>
              <w:top w:val="nil"/>
              <w:left w:val="nil"/>
              <w:bottom w:val="single" w:sz="4" w:space="0" w:color="auto"/>
              <w:right w:val="single" w:sz="4" w:space="0" w:color="auto"/>
            </w:tcBorders>
            <w:shd w:val="clear" w:color="auto" w:fill="auto"/>
            <w:vAlign w:val="center"/>
            <w:hideMark/>
          </w:tcPr>
          <w:p w14:paraId="3414617D"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98,460,227,389 </w:t>
            </w:r>
          </w:p>
        </w:tc>
        <w:tc>
          <w:tcPr>
            <w:tcW w:w="1701" w:type="dxa"/>
            <w:tcBorders>
              <w:top w:val="nil"/>
              <w:left w:val="nil"/>
              <w:bottom w:val="single" w:sz="4" w:space="0" w:color="auto"/>
              <w:right w:val="single" w:sz="4" w:space="0" w:color="auto"/>
            </w:tcBorders>
            <w:shd w:val="clear" w:color="auto" w:fill="auto"/>
            <w:vAlign w:val="center"/>
            <w:hideMark/>
          </w:tcPr>
          <w:p w14:paraId="0CECC238"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113,431,566,987 </w:t>
            </w:r>
          </w:p>
        </w:tc>
        <w:tc>
          <w:tcPr>
            <w:tcW w:w="1559" w:type="dxa"/>
            <w:tcBorders>
              <w:top w:val="nil"/>
              <w:left w:val="nil"/>
              <w:bottom w:val="single" w:sz="4" w:space="0" w:color="auto"/>
              <w:right w:val="single" w:sz="4" w:space="0" w:color="auto"/>
            </w:tcBorders>
            <w:shd w:val="clear" w:color="auto" w:fill="auto"/>
            <w:vAlign w:val="center"/>
            <w:hideMark/>
          </w:tcPr>
          <w:p w14:paraId="71E38E98"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132,491,306,305 </w:t>
            </w:r>
          </w:p>
        </w:tc>
        <w:tc>
          <w:tcPr>
            <w:tcW w:w="1559" w:type="dxa"/>
            <w:tcBorders>
              <w:top w:val="nil"/>
              <w:left w:val="nil"/>
              <w:bottom w:val="single" w:sz="4" w:space="0" w:color="auto"/>
              <w:right w:val="single" w:sz="4" w:space="0" w:color="auto"/>
            </w:tcBorders>
            <w:shd w:val="clear" w:color="auto" w:fill="auto"/>
            <w:vAlign w:val="center"/>
            <w:hideMark/>
          </w:tcPr>
          <w:p w14:paraId="41E25C86"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148,720,783,091 </w:t>
            </w:r>
          </w:p>
        </w:tc>
      </w:tr>
      <w:tr w:rsidR="004F0293" w:rsidRPr="004F0293" w14:paraId="4BD16281"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3D28BDA"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jun</w:t>
            </w:r>
          </w:p>
        </w:tc>
        <w:tc>
          <w:tcPr>
            <w:tcW w:w="1318" w:type="dxa"/>
            <w:tcBorders>
              <w:top w:val="nil"/>
              <w:left w:val="nil"/>
              <w:bottom w:val="single" w:sz="4" w:space="0" w:color="auto"/>
              <w:right w:val="single" w:sz="4" w:space="0" w:color="auto"/>
            </w:tcBorders>
            <w:shd w:val="clear" w:color="auto" w:fill="auto"/>
            <w:vAlign w:val="center"/>
            <w:hideMark/>
          </w:tcPr>
          <w:p w14:paraId="4F4C162B"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L83,398,966,780 </w:t>
            </w:r>
          </w:p>
        </w:tc>
        <w:tc>
          <w:tcPr>
            <w:tcW w:w="1418" w:type="dxa"/>
            <w:tcBorders>
              <w:top w:val="nil"/>
              <w:left w:val="nil"/>
              <w:bottom w:val="single" w:sz="4" w:space="0" w:color="auto"/>
              <w:right w:val="single" w:sz="4" w:space="0" w:color="auto"/>
            </w:tcBorders>
            <w:shd w:val="clear" w:color="auto" w:fill="auto"/>
            <w:vAlign w:val="center"/>
            <w:hideMark/>
          </w:tcPr>
          <w:p w14:paraId="34FB3FA5"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91,098,568,491 </w:t>
            </w:r>
          </w:p>
        </w:tc>
        <w:tc>
          <w:tcPr>
            <w:tcW w:w="1559" w:type="dxa"/>
            <w:tcBorders>
              <w:top w:val="nil"/>
              <w:left w:val="nil"/>
              <w:bottom w:val="single" w:sz="4" w:space="0" w:color="auto"/>
              <w:right w:val="single" w:sz="4" w:space="0" w:color="auto"/>
            </w:tcBorders>
            <w:shd w:val="clear" w:color="auto" w:fill="auto"/>
            <w:vAlign w:val="center"/>
            <w:hideMark/>
          </w:tcPr>
          <w:p w14:paraId="25C5767C"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99,698,503,489 </w:t>
            </w:r>
          </w:p>
        </w:tc>
        <w:tc>
          <w:tcPr>
            <w:tcW w:w="1701" w:type="dxa"/>
            <w:tcBorders>
              <w:top w:val="nil"/>
              <w:left w:val="nil"/>
              <w:bottom w:val="single" w:sz="4" w:space="0" w:color="auto"/>
              <w:right w:val="single" w:sz="4" w:space="0" w:color="auto"/>
            </w:tcBorders>
            <w:shd w:val="clear" w:color="auto" w:fill="auto"/>
            <w:vAlign w:val="center"/>
            <w:hideMark/>
          </w:tcPr>
          <w:p w14:paraId="235F28D9"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115,720,041,080 </w:t>
            </w:r>
          </w:p>
        </w:tc>
        <w:tc>
          <w:tcPr>
            <w:tcW w:w="1559" w:type="dxa"/>
            <w:tcBorders>
              <w:top w:val="nil"/>
              <w:left w:val="nil"/>
              <w:bottom w:val="single" w:sz="4" w:space="0" w:color="auto"/>
              <w:right w:val="single" w:sz="4" w:space="0" w:color="auto"/>
            </w:tcBorders>
            <w:shd w:val="clear" w:color="auto" w:fill="auto"/>
            <w:vAlign w:val="center"/>
            <w:hideMark/>
          </w:tcPr>
          <w:p w14:paraId="14AED058"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133,889,530,015 </w:t>
            </w:r>
          </w:p>
        </w:tc>
        <w:tc>
          <w:tcPr>
            <w:tcW w:w="1559" w:type="dxa"/>
            <w:tcBorders>
              <w:top w:val="nil"/>
              <w:left w:val="nil"/>
              <w:bottom w:val="single" w:sz="4" w:space="0" w:color="auto"/>
              <w:right w:val="single" w:sz="4" w:space="0" w:color="auto"/>
            </w:tcBorders>
            <w:shd w:val="clear" w:color="auto" w:fill="auto"/>
            <w:vAlign w:val="center"/>
            <w:hideMark/>
          </w:tcPr>
          <w:p w14:paraId="117B8CB3"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147,104,404,734 </w:t>
            </w:r>
          </w:p>
        </w:tc>
      </w:tr>
      <w:tr w:rsidR="004F0293" w:rsidRPr="004F0293" w14:paraId="023C6357"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ABCC089"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jul</w:t>
            </w:r>
          </w:p>
        </w:tc>
        <w:tc>
          <w:tcPr>
            <w:tcW w:w="1318" w:type="dxa"/>
            <w:tcBorders>
              <w:top w:val="nil"/>
              <w:left w:val="nil"/>
              <w:bottom w:val="single" w:sz="4" w:space="0" w:color="auto"/>
              <w:right w:val="single" w:sz="4" w:space="0" w:color="auto"/>
            </w:tcBorders>
            <w:shd w:val="clear" w:color="auto" w:fill="auto"/>
            <w:vAlign w:val="center"/>
            <w:hideMark/>
          </w:tcPr>
          <w:p w14:paraId="76332128"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L83,356,213,319 </w:t>
            </w:r>
          </w:p>
        </w:tc>
        <w:tc>
          <w:tcPr>
            <w:tcW w:w="1418" w:type="dxa"/>
            <w:tcBorders>
              <w:top w:val="nil"/>
              <w:left w:val="nil"/>
              <w:bottom w:val="single" w:sz="4" w:space="0" w:color="auto"/>
              <w:right w:val="single" w:sz="4" w:space="0" w:color="auto"/>
            </w:tcBorders>
            <w:shd w:val="clear" w:color="auto" w:fill="auto"/>
            <w:vAlign w:val="center"/>
            <w:hideMark/>
          </w:tcPr>
          <w:p w14:paraId="228BF01F"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91,257,362,894 </w:t>
            </w:r>
          </w:p>
        </w:tc>
        <w:tc>
          <w:tcPr>
            <w:tcW w:w="1559" w:type="dxa"/>
            <w:tcBorders>
              <w:top w:val="nil"/>
              <w:left w:val="nil"/>
              <w:bottom w:val="single" w:sz="4" w:space="0" w:color="auto"/>
              <w:right w:val="single" w:sz="4" w:space="0" w:color="auto"/>
            </w:tcBorders>
            <w:shd w:val="clear" w:color="auto" w:fill="auto"/>
            <w:vAlign w:val="center"/>
            <w:hideMark/>
          </w:tcPr>
          <w:p w14:paraId="6D87A103"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102,296,740,281 </w:t>
            </w:r>
          </w:p>
        </w:tc>
        <w:tc>
          <w:tcPr>
            <w:tcW w:w="1701" w:type="dxa"/>
            <w:tcBorders>
              <w:top w:val="nil"/>
              <w:left w:val="nil"/>
              <w:bottom w:val="single" w:sz="4" w:space="0" w:color="auto"/>
              <w:right w:val="single" w:sz="4" w:space="0" w:color="auto"/>
            </w:tcBorders>
            <w:shd w:val="clear" w:color="auto" w:fill="auto"/>
            <w:vAlign w:val="center"/>
            <w:hideMark/>
          </w:tcPr>
          <w:p w14:paraId="0738E26F"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116,808,226,377 </w:t>
            </w:r>
          </w:p>
        </w:tc>
        <w:tc>
          <w:tcPr>
            <w:tcW w:w="1559" w:type="dxa"/>
            <w:tcBorders>
              <w:top w:val="nil"/>
              <w:left w:val="nil"/>
              <w:bottom w:val="single" w:sz="4" w:space="0" w:color="auto"/>
              <w:right w:val="single" w:sz="4" w:space="0" w:color="auto"/>
            </w:tcBorders>
            <w:shd w:val="clear" w:color="auto" w:fill="auto"/>
            <w:vAlign w:val="center"/>
            <w:hideMark/>
          </w:tcPr>
          <w:p w14:paraId="2C5376FF"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134,690,319,829 </w:t>
            </w:r>
          </w:p>
        </w:tc>
        <w:tc>
          <w:tcPr>
            <w:tcW w:w="1559" w:type="dxa"/>
            <w:tcBorders>
              <w:top w:val="nil"/>
              <w:left w:val="nil"/>
              <w:bottom w:val="single" w:sz="4" w:space="0" w:color="auto"/>
              <w:right w:val="single" w:sz="4" w:space="0" w:color="auto"/>
            </w:tcBorders>
            <w:shd w:val="clear" w:color="auto" w:fill="auto"/>
            <w:vAlign w:val="center"/>
            <w:hideMark/>
          </w:tcPr>
          <w:p w14:paraId="1908D0BB"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146,796,964,867 </w:t>
            </w:r>
          </w:p>
        </w:tc>
      </w:tr>
      <w:tr w:rsidR="004F0293" w:rsidRPr="004F0293" w14:paraId="3738314E"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1BBA611"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ago</w:t>
            </w:r>
          </w:p>
        </w:tc>
        <w:tc>
          <w:tcPr>
            <w:tcW w:w="1318" w:type="dxa"/>
            <w:tcBorders>
              <w:top w:val="nil"/>
              <w:left w:val="nil"/>
              <w:bottom w:val="single" w:sz="4" w:space="0" w:color="auto"/>
              <w:right w:val="single" w:sz="4" w:space="0" w:color="auto"/>
            </w:tcBorders>
            <w:shd w:val="clear" w:color="auto" w:fill="auto"/>
            <w:vAlign w:val="center"/>
            <w:hideMark/>
          </w:tcPr>
          <w:p w14:paraId="76DED37C"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L83,578,215,725 </w:t>
            </w:r>
          </w:p>
        </w:tc>
        <w:tc>
          <w:tcPr>
            <w:tcW w:w="1418" w:type="dxa"/>
            <w:tcBorders>
              <w:top w:val="nil"/>
              <w:left w:val="nil"/>
              <w:bottom w:val="single" w:sz="4" w:space="0" w:color="auto"/>
              <w:right w:val="single" w:sz="4" w:space="0" w:color="auto"/>
            </w:tcBorders>
            <w:shd w:val="clear" w:color="auto" w:fill="auto"/>
            <w:vAlign w:val="center"/>
            <w:hideMark/>
          </w:tcPr>
          <w:p w14:paraId="5D642FCF"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94,155,395,833 </w:t>
            </w:r>
          </w:p>
        </w:tc>
        <w:tc>
          <w:tcPr>
            <w:tcW w:w="1559" w:type="dxa"/>
            <w:tcBorders>
              <w:top w:val="nil"/>
              <w:left w:val="nil"/>
              <w:bottom w:val="single" w:sz="4" w:space="0" w:color="auto"/>
              <w:right w:val="single" w:sz="4" w:space="0" w:color="auto"/>
            </w:tcBorders>
            <w:shd w:val="clear" w:color="auto" w:fill="auto"/>
            <w:vAlign w:val="center"/>
            <w:hideMark/>
          </w:tcPr>
          <w:p w14:paraId="678B0A76"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103,044,285,797 </w:t>
            </w:r>
          </w:p>
        </w:tc>
        <w:tc>
          <w:tcPr>
            <w:tcW w:w="1701" w:type="dxa"/>
            <w:tcBorders>
              <w:top w:val="nil"/>
              <w:left w:val="nil"/>
              <w:bottom w:val="single" w:sz="4" w:space="0" w:color="auto"/>
              <w:right w:val="single" w:sz="4" w:space="0" w:color="auto"/>
            </w:tcBorders>
            <w:shd w:val="clear" w:color="auto" w:fill="auto"/>
            <w:vAlign w:val="center"/>
            <w:hideMark/>
          </w:tcPr>
          <w:p w14:paraId="5C1D5125"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119,173,237,153 </w:t>
            </w:r>
          </w:p>
        </w:tc>
        <w:tc>
          <w:tcPr>
            <w:tcW w:w="1559" w:type="dxa"/>
            <w:tcBorders>
              <w:top w:val="nil"/>
              <w:left w:val="nil"/>
              <w:bottom w:val="single" w:sz="4" w:space="0" w:color="auto"/>
              <w:right w:val="single" w:sz="4" w:space="0" w:color="auto"/>
            </w:tcBorders>
            <w:shd w:val="clear" w:color="auto" w:fill="auto"/>
            <w:vAlign w:val="center"/>
            <w:hideMark/>
          </w:tcPr>
          <w:p w14:paraId="6BBED114"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135,547,896,706 </w:t>
            </w:r>
          </w:p>
        </w:tc>
        <w:tc>
          <w:tcPr>
            <w:tcW w:w="1559" w:type="dxa"/>
            <w:tcBorders>
              <w:top w:val="nil"/>
              <w:left w:val="nil"/>
              <w:bottom w:val="single" w:sz="4" w:space="0" w:color="auto"/>
              <w:right w:val="single" w:sz="4" w:space="0" w:color="auto"/>
            </w:tcBorders>
            <w:shd w:val="clear" w:color="auto" w:fill="auto"/>
            <w:vAlign w:val="center"/>
            <w:hideMark/>
          </w:tcPr>
          <w:p w14:paraId="1267E7E7"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147,784,820,318 </w:t>
            </w:r>
          </w:p>
        </w:tc>
      </w:tr>
      <w:tr w:rsidR="004F0293" w:rsidRPr="004F0293" w14:paraId="3C958BB8"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1C85382"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sep</w:t>
            </w:r>
          </w:p>
        </w:tc>
        <w:tc>
          <w:tcPr>
            <w:tcW w:w="1318" w:type="dxa"/>
            <w:tcBorders>
              <w:top w:val="nil"/>
              <w:left w:val="nil"/>
              <w:bottom w:val="single" w:sz="4" w:space="0" w:color="auto"/>
              <w:right w:val="single" w:sz="4" w:space="0" w:color="auto"/>
            </w:tcBorders>
            <w:shd w:val="clear" w:color="auto" w:fill="auto"/>
            <w:vAlign w:val="center"/>
            <w:hideMark/>
          </w:tcPr>
          <w:p w14:paraId="7D38515A"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L86,089,280,259 </w:t>
            </w:r>
          </w:p>
        </w:tc>
        <w:tc>
          <w:tcPr>
            <w:tcW w:w="1418" w:type="dxa"/>
            <w:tcBorders>
              <w:top w:val="nil"/>
              <w:left w:val="nil"/>
              <w:bottom w:val="single" w:sz="4" w:space="0" w:color="auto"/>
              <w:right w:val="single" w:sz="4" w:space="0" w:color="auto"/>
            </w:tcBorders>
            <w:shd w:val="clear" w:color="auto" w:fill="auto"/>
            <w:vAlign w:val="center"/>
            <w:hideMark/>
          </w:tcPr>
          <w:p w14:paraId="7495F390"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93,189,837,196 </w:t>
            </w:r>
          </w:p>
        </w:tc>
        <w:tc>
          <w:tcPr>
            <w:tcW w:w="1559" w:type="dxa"/>
            <w:tcBorders>
              <w:top w:val="nil"/>
              <w:left w:val="nil"/>
              <w:bottom w:val="single" w:sz="4" w:space="0" w:color="auto"/>
              <w:right w:val="single" w:sz="4" w:space="0" w:color="auto"/>
            </w:tcBorders>
            <w:shd w:val="clear" w:color="auto" w:fill="auto"/>
            <w:vAlign w:val="center"/>
            <w:hideMark/>
          </w:tcPr>
          <w:p w14:paraId="37ADD49F"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103,837,756,837 </w:t>
            </w:r>
          </w:p>
        </w:tc>
        <w:tc>
          <w:tcPr>
            <w:tcW w:w="1701" w:type="dxa"/>
            <w:tcBorders>
              <w:top w:val="nil"/>
              <w:left w:val="nil"/>
              <w:bottom w:val="single" w:sz="4" w:space="0" w:color="auto"/>
              <w:right w:val="single" w:sz="4" w:space="0" w:color="auto"/>
            </w:tcBorders>
            <w:shd w:val="clear" w:color="auto" w:fill="auto"/>
            <w:vAlign w:val="center"/>
            <w:hideMark/>
          </w:tcPr>
          <w:p w14:paraId="22C2B49A"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121,209,535,848 </w:t>
            </w:r>
          </w:p>
        </w:tc>
        <w:tc>
          <w:tcPr>
            <w:tcW w:w="1559" w:type="dxa"/>
            <w:tcBorders>
              <w:top w:val="nil"/>
              <w:left w:val="nil"/>
              <w:bottom w:val="single" w:sz="4" w:space="0" w:color="auto"/>
              <w:right w:val="single" w:sz="4" w:space="0" w:color="auto"/>
            </w:tcBorders>
            <w:shd w:val="clear" w:color="auto" w:fill="auto"/>
            <w:vAlign w:val="center"/>
            <w:hideMark/>
          </w:tcPr>
          <w:p w14:paraId="22972D72"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137,233,079,348 </w:t>
            </w:r>
          </w:p>
        </w:tc>
        <w:tc>
          <w:tcPr>
            <w:tcW w:w="1559" w:type="dxa"/>
            <w:tcBorders>
              <w:top w:val="nil"/>
              <w:left w:val="nil"/>
              <w:bottom w:val="single" w:sz="4" w:space="0" w:color="auto"/>
              <w:right w:val="single" w:sz="4" w:space="0" w:color="auto"/>
            </w:tcBorders>
            <w:shd w:val="clear" w:color="auto" w:fill="auto"/>
            <w:vAlign w:val="center"/>
            <w:hideMark/>
          </w:tcPr>
          <w:p w14:paraId="1CB73C6B"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150,461,844,835 </w:t>
            </w:r>
          </w:p>
        </w:tc>
      </w:tr>
      <w:tr w:rsidR="004F0293" w:rsidRPr="004F0293" w14:paraId="17AC6B58"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01DEA2F"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oct</w:t>
            </w:r>
          </w:p>
        </w:tc>
        <w:tc>
          <w:tcPr>
            <w:tcW w:w="1318" w:type="dxa"/>
            <w:tcBorders>
              <w:top w:val="nil"/>
              <w:left w:val="nil"/>
              <w:bottom w:val="single" w:sz="4" w:space="0" w:color="auto"/>
              <w:right w:val="single" w:sz="4" w:space="0" w:color="auto"/>
            </w:tcBorders>
            <w:shd w:val="clear" w:color="auto" w:fill="auto"/>
            <w:vAlign w:val="center"/>
            <w:hideMark/>
          </w:tcPr>
          <w:p w14:paraId="26ADECD6"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L84,818,358,656 </w:t>
            </w:r>
          </w:p>
        </w:tc>
        <w:tc>
          <w:tcPr>
            <w:tcW w:w="1418" w:type="dxa"/>
            <w:tcBorders>
              <w:top w:val="nil"/>
              <w:left w:val="nil"/>
              <w:bottom w:val="single" w:sz="4" w:space="0" w:color="auto"/>
              <w:right w:val="single" w:sz="4" w:space="0" w:color="auto"/>
            </w:tcBorders>
            <w:shd w:val="clear" w:color="auto" w:fill="auto"/>
            <w:vAlign w:val="center"/>
            <w:hideMark/>
          </w:tcPr>
          <w:p w14:paraId="79638676"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92,290,443,984 </w:t>
            </w:r>
          </w:p>
        </w:tc>
        <w:tc>
          <w:tcPr>
            <w:tcW w:w="1559" w:type="dxa"/>
            <w:tcBorders>
              <w:top w:val="nil"/>
              <w:left w:val="nil"/>
              <w:bottom w:val="single" w:sz="4" w:space="0" w:color="auto"/>
              <w:right w:val="single" w:sz="4" w:space="0" w:color="auto"/>
            </w:tcBorders>
            <w:shd w:val="clear" w:color="auto" w:fill="auto"/>
            <w:vAlign w:val="center"/>
            <w:hideMark/>
          </w:tcPr>
          <w:p w14:paraId="7A2A49F6"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103,374,867,211 </w:t>
            </w:r>
          </w:p>
        </w:tc>
        <w:tc>
          <w:tcPr>
            <w:tcW w:w="1701" w:type="dxa"/>
            <w:tcBorders>
              <w:top w:val="nil"/>
              <w:left w:val="nil"/>
              <w:bottom w:val="single" w:sz="4" w:space="0" w:color="auto"/>
              <w:right w:val="single" w:sz="4" w:space="0" w:color="auto"/>
            </w:tcBorders>
            <w:shd w:val="clear" w:color="auto" w:fill="auto"/>
            <w:vAlign w:val="center"/>
            <w:hideMark/>
          </w:tcPr>
          <w:p w14:paraId="43644E30"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121,848,313,498 </w:t>
            </w:r>
          </w:p>
        </w:tc>
        <w:tc>
          <w:tcPr>
            <w:tcW w:w="1559" w:type="dxa"/>
            <w:tcBorders>
              <w:top w:val="nil"/>
              <w:left w:val="nil"/>
              <w:bottom w:val="single" w:sz="4" w:space="0" w:color="auto"/>
              <w:right w:val="single" w:sz="4" w:space="0" w:color="auto"/>
            </w:tcBorders>
            <w:shd w:val="clear" w:color="auto" w:fill="auto"/>
            <w:vAlign w:val="center"/>
            <w:hideMark/>
          </w:tcPr>
          <w:p w14:paraId="7A186FF6"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137,070,854,139 </w:t>
            </w:r>
          </w:p>
        </w:tc>
        <w:tc>
          <w:tcPr>
            <w:tcW w:w="1559" w:type="dxa"/>
            <w:tcBorders>
              <w:top w:val="nil"/>
              <w:left w:val="nil"/>
              <w:bottom w:val="single" w:sz="4" w:space="0" w:color="auto"/>
              <w:right w:val="single" w:sz="4" w:space="0" w:color="auto"/>
            </w:tcBorders>
            <w:shd w:val="clear" w:color="auto" w:fill="auto"/>
            <w:vAlign w:val="center"/>
            <w:hideMark/>
          </w:tcPr>
          <w:p w14:paraId="168C191F"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149,159,137,024 </w:t>
            </w:r>
          </w:p>
        </w:tc>
      </w:tr>
      <w:tr w:rsidR="004F0293" w:rsidRPr="004F0293" w14:paraId="44CD3586"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C9EC178"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nov</w:t>
            </w:r>
          </w:p>
        </w:tc>
        <w:tc>
          <w:tcPr>
            <w:tcW w:w="1318" w:type="dxa"/>
            <w:tcBorders>
              <w:top w:val="nil"/>
              <w:left w:val="nil"/>
              <w:bottom w:val="single" w:sz="4" w:space="0" w:color="auto"/>
              <w:right w:val="single" w:sz="4" w:space="0" w:color="auto"/>
            </w:tcBorders>
            <w:shd w:val="clear" w:color="auto" w:fill="auto"/>
            <w:vAlign w:val="center"/>
            <w:hideMark/>
          </w:tcPr>
          <w:p w14:paraId="017102C5"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L84,912,352,820 </w:t>
            </w:r>
          </w:p>
        </w:tc>
        <w:tc>
          <w:tcPr>
            <w:tcW w:w="1418" w:type="dxa"/>
            <w:tcBorders>
              <w:top w:val="nil"/>
              <w:left w:val="nil"/>
              <w:bottom w:val="single" w:sz="4" w:space="0" w:color="auto"/>
              <w:right w:val="single" w:sz="4" w:space="0" w:color="auto"/>
            </w:tcBorders>
            <w:shd w:val="clear" w:color="auto" w:fill="auto"/>
            <w:vAlign w:val="center"/>
            <w:hideMark/>
          </w:tcPr>
          <w:p w14:paraId="678401CD"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93,069,228,902 </w:t>
            </w:r>
          </w:p>
        </w:tc>
        <w:tc>
          <w:tcPr>
            <w:tcW w:w="1559" w:type="dxa"/>
            <w:tcBorders>
              <w:top w:val="nil"/>
              <w:left w:val="nil"/>
              <w:bottom w:val="single" w:sz="4" w:space="0" w:color="auto"/>
              <w:right w:val="single" w:sz="4" w:space="0" w:color="auto"/>
            </w:tcBorders>
            <w:shd w:val="clear" w:color="auto" w:fill="auto"/>
            <w:vAlign w:val="center"/>
            <w:hideMark/>
          </w:tcPr>
          <w:p w14:paraId="4E460531"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105,514,857,299 </w:t>
            </w:r>
          </w:p>
        </w:tc>
        <w:tc>
          <w:tcPr>
            <w:tcW w:w="1701" w:type="dxa"/>
            <w:tcBorders>
              <w:top w:val="nil"/>
              <w:left w:val="nil"/>
              <w:bottom w:val="single" w:sz="4" w:space="0" w:color="auto"/>
              <w:right w:val="single" w:sz="4" w:space="0" w:color="auto"/>
            </w:tcBorders>
            <w:shd w:val="clear" w:color="auto" w:fill="auto"/>
            <w:vAlign w:val="center"/>
            <w:hideMark/>
          </w:tcPr>
          <w:p w14:paraId="6F42076F"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123,273,159,738 </w:t>
            </w:r>
          </w:p>
        </w:tc>
        <w:tc>
          <w:tcPr>
            <w:tcW w:w="1559" w:type="dxa"/>
            <w:tcBorders>
              <w:top w:val="nil"/>
              <w:left w:val="nil"/>
              <w:bottom w:val="single" w:sz="4" w:space="0" w:color="auto"/>
              <w:right w:val="single" w:sz="4" w:space="0" w:color="auto"/>
            </w:tcBorders>
            <w:shd w:val="clear" w:color="auto" w:fill="auto"/>
            <w:vAlign w:val="center"/>
            <w:hideMark/>
          </w:tcPr>
          <w:p w14:paraId="532416F9"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139,233,758,140 </w:t>
            </w:r>
          </w:p>
        </w:tc>
        <w:tc>
          <w:tcPr>
            <w:tcW w:w="1559" w:type="dxa"/>
            <w:tcBorders>
              <w:top w:val="nil"/>
              <w:left w:val="nil"/>
              <w:bottom w:val="single" w:sz="4" w:space="0" w:color="auto"/>
              <w:right w:val="single" w:sz="4" w:space="0" w:color="auto"/>
            </w:tcBorders>
            <w:shd w:val="clear" w:color="auto" w:fill="auto"/>
            <w:vAlign w:val="center"/>
            <w:hideMark/>
          </w:tcPr>
          <w:p w14:paraId="2A922CCB"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148,658,831,907 </w:t>
            </w:r>
          </w:p>
        </w:tc>
      </w:tr>
      <w:tr w:rsidR="004F0293" w:rsidRPr="004F0293" w14:paraId="07310E50" w14:textId="77777777" w:rsidTr="0092413C">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F8B1DFD" w14:textId="77777777" w:rsidR="004F0293" w:rsidRPr="004F0293" w:rsidRDefault="004F0293" w:rsidP="004F0293">
            <w:pPr>
              <w:widowControl/>
              <w:jc w:val="center"/>
              <w:rPr>
                <w:rFonts w:ascii="Times New Roman" w:eastAsia="Times New Roman" w:hAnsi="Times New Roman" w:cs="Times New Roman"/>
                <w:color w:val="000000"/>
                <w:sz w:val="16"/>
                <w:szCs w:val="16"/>
                <w:lang w:val="es-HN" w:eastAsia="es-HN"/>
              </w:rPr>
            </w:pPr>
            <w:r w:rsidRPr="004F0293">
              <w:rPr>
                <w:rFonts w:ascii="Times New Roman" w:eastAsia="Times New Roman" w:hAnsi="Times New Roman" w:cs="Times New Roman"/>
                <w:color w:val="000000"/>
                <w:sz w:val="16"/>
                <w:szCs w:val="16"/>
                <w:lang w:val="es-HN" w:eastAsia="es-HN"/>
              </w:rPr>
              <w:t>dic</w:t>
            </w:r>
          </w:p>
        </w:tc>
        <w:tc>
          <w:tcPr>
            <w:tcW w:w="1318" w:type="dxa"/>
            <w:tcBorders>
              <w:top w:val="nil"/>
              <w:left w:val="nil"/>
              <w:bottom w:val="single" w:sz="4" w:space="0" w:color="auto"/>
              <w:right w:val="single" w:sz="4" w:space="0" w:color="auto"/>
            </w:tcBorders>
            <w:shd w:val="clear" w:color="auto" w:fill="auto"/>
            <w:vAlign w:val="center"/>
            <w:hideMark/>
          </w:tcPr>
          <w:p w14:paraId="670A3140"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L84,976,443,066 </w:t>
            </w:r>
          </w:p>
        </w:tc>
        <w:tc>
          <w:tcPr>
            <w:tcW w:w="1418" w:type="dxa"/>
            <w:tcBorders>
              <w:top w:val="nil"/>
              <w:left w:val="nil"/>
              <w:bottom w:val="single" w:sz="4" w:space="0" w:color="auto"/>
              <w:right w:val="single" w:sz="4" w:space="0" w:color="auto"/>
            </w:tcBorders>
            <w:shd w:val="clear" w:color="auto" w:fill="auto"/>
            <w:vAlign w:val="center"/>
            <w:hideMark/>
          </w:tcPr>
          <w:p w14:paraId="0D1042E3"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96,498,979,601 </w:t>
            </w:r>
          </w:p>
        </w:tc>
        <w:tc>
          <w:tcPr>
            <w:tcW w:w="1559" w:type="dxa"/>
            <w:tcBorders>
              <w:top w:val="nil"/>
              <w:left w:val="nil"/>
              <w:bottom w:val="single" w:sz="4" w:space="0" w:color="auto"/>
              <w:right w:val="single" w:sz="4" w:space="0" w:color="auto"/>
            </w:tcBorders>
            <w:shd w:val="clear" w:color="auto" w:fill="auto"/>
            <w:vAlign w:val="center"/>
            <w:hideMark/>
          </w:tcPr>
          <w:p w14:paraId="43E2C1C0"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106,582,381,986 </w:t>
            </w:r>
          </w:p>
        </w:tc>
        <w:tc>
          <w:tcPr>
            <w:tcW w:w="1701" w:type="dxa"/>
            <w:tcBorders>
              <w:top w:val="nil"/>
              <w:left w:val="nil"/>
              <w:bottom w:val="single" w:sz="4" w:space="0" w:color="auto"/>
              <w:right w:val="single" w:sz="4" w:space="0" w:color="auto"/>
            </w:tcBorders>
            <w:shd w:val="clear" w:color="auto" w:fill="auto"/>
            <w:vAlign w:val="center"/>
            <w:hideMark/>
          </w:tcPr>
          <w:p w14:paraId="6D2FC0EF"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124,703,855,547 </w:t>
            </w:r>
          </w:p>
        </w:tc>
        <w:tc>
          <w:tcPr>
            <w:tcW w:w="1559" w:type="dxa"/>
            <w:tcBorders>
              <w:top w:val="nil"/>
              <w:left w:val="nil"/>
              <w:bottom w:val="single" w:sz="4" w:space="0" w:color="auto"/>
              <w:right w:val="single" w:sz="4" w:space="0" w:color="auto"/>
            </w:tcBorders>
            <w:shd w:val="clear" w:color="auto" w:fill="auto"/>
            <w:vAlign w:val="center"/>
            <w:hideMark/>
          </w:tcPr>
          <w:p w14:paraId="5C097706"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142,629,039,566 </w:t>
            </w:r>
          </w:p>
        </w:tc>
        <w:tc>
          <w:tcPr>
            <w:tcW w:w="1559" w:type="dxa"/>
            <w:tcBorders>
              <w:top w:val="nil"/>
              <w:left w:val="nil"/>
              <w:bottom w:val="single" w:sz="4" w:space="0" w:color="auto"/>
              <w:right w:val="single" w:sz="4" w:space="0" w:color="auto"/>
            </w:tcBorders>
            <w:shd w:val="clear" w:color="auto" w:fill="auto"/>
            <w:vAlign w:val="center"/>
            <w:hideMark/>
          </w:tcPr>
          <w:p w14:paraId="72281817" w14:textId="77777777" w:rsidR="004F0293" w:rsidRPr="0092413C" w:rsidRDefault="004F0293" w:rsidP="004F0293">
            <w:pPr>
              <w:widowControl/>
              <w:jc w:val="center"/>
              <w:rPr>
                <w:rFonts w:ascii="Times New Roman" w:eastAsia="Times New Roman" w:hAnsi="Times New Roman" w:cs="Times New Roman"/>
                <w:color w:val="000000"/>
                <w:sz w:val="14"/>
                <w:szCs w:val="14"/>
                <w:lang w:val="es-HN" w:eastAsia="es-HN"/>
              </w:rPr>
            </w:pPr>
            <w:r w:rsidRPr="0092413C">
              <w:rPr>
                <w:rFonts w:ascii="Times New Roman" w:eastAsia="Times New Roman" w:hAnsi="Times New Roman" w:cs="Times New Roman"/>
                <w:color w:val="000000"/>
                <w:sz w:val="14"/>
                <w:szCs w:val="14"/>
                <w:lang w:val="es-HN" w:eastAsia="es-HN"/>
              </w:rPr>
              <w:t xml:space="preserve"> L      151,241,290,637 </w:t>
            </w:r>
          </w:p>
        </w:tc>
      </w:tr>
    </w:tbl>
    <w:p w14:paraId="0709E3E6" w14:textId="77777777" w:rsidR="004F0293" w:rsidRDefault="004F0293" w:rsidP="004F0293">
      <w:pPr>
        <w:pStyle w:val="TextoPrincipal"/>
      </w:pPr>
    </w:p>
    <w:p w14:paraId="3F20BFE7" w14:textId="77777777" w:rsidR="002435DA" w:rsidRPr="004F0293" w:rsidRDefault="002435DA" w:rsidP="004F0293">
      <w:pPr>
        <w:pStyle w:val="TextoPrincipal"/>
      </w:pPr>
    </w:p>
    <w:p w14:paraId="3060A57B" w14:textId="7C5C12AB" w:rsidR="00EF274E" w:rsidRPr="00076E91" w:rsidRDefault="00EF274E" w:rsidP="00EF274E">
      <w:pPr>
        <w:pStyle w:val="TextoPrincipal"/>
      </w:pPr>
      <w:r w:rsidRPr="00076E91">
        <w:lastRenderedPageBreak/>
        <w:t xml:space="preserve">La gráfica “Tendencia Estimada” </w:t>
      </w:r>
      <w:r>
        <w:t xml:space="preserve">de la figura </w:t>
      </w:r>
      <w:r w:rsidR="003649F0">
        <w:t>9</w:t>
      </w:r>
      <w:r>
        <w:t xml:space="preserve">, </w:t>
      </w:r>
      <w:r w:rsidRPr="00076E91">
        <w:t xml:space="preserve">demuestra que saldos de la cuenta total activo para banco </w:t>
      </w:r>
      <w:r w:rsidR="00F654AD">
        <w:t>Atlántida</w:t>
      </w:r>
      <w:r w:rsidRPr="00076E91">
        <w:t xml:space="preserve"> presenta una tendencia positiva constante a lo largo del periodo de enero 2017 a diciembre 202</w:t>
      </w:r>
      <w:r>
        <w:t>2</w:t>
      </w:r>
      <w:r w:rsidR="00012DF7">
        <w:t>, se logra observar un cambio significativo a mediados del año 2018 dado que la línea grafica comienza a dibujar una curvatura</w:t>
      </w:r>
      <w:r w:rsidR="009210D1">
        <w:t>,</w:t>
      </w:r>
      <w:r w:rsidR="00012DF7">
        <w:t xml:space="preserve"> </w:t>
      </w:r>
      <w:r w:rsidR="009210D1">
        <w:t>a su vez se puede identificar el tipo de tendencia multiplicativa dado que la línea de tendencia no se presenta en línea recta indicando que las variaciones serán exponenciales a lo largo del periodo.</w:t>
      </w:r>
      <w:r w:rsidR="00D0679C" w:rsidRPr="00D0679C">
        <w:rPr>
          <w:noProof/>
        </w:rPr>
        <w:t xml:space="preserve"> </w:t>
      </w:r>
    </w:p>
    <w:p w14:paraId="088DE46D" w14:textId="6093B2CC" w:rsidR="00C32C1A" w:rsidRDefault="00C32C1A" w:rsidP="00C32C1A">
      <w:pPr>
        <w:keepNext/>
        <w:widowControl/>
        <w:spacing w:after="160"/>
        <w:jc w:val="center"/>
      </w:pPr>
      <w:r>
        <w:rPr>
          <w:noProof/>
        </w:rPr>
        <mc:AlternateContent>
          <mc:Choice Requires="wps">
            <w:drawing>
              <wp:anchor distT="0" distB="0" distL="114300" distR="114300" simplePos="0" relativeHeight="251761664" behindDoc="0" locked="0" layoutInCell="1" allowOverlap="1" wp14:anchorId="08B24DC2" wp14:editId="786F1A0C">
                <wp:simplePos x="0" y="0"/>
                <wp:positionH relativeFrom="column">
                  <wp:posOffset>0</wp:posOffset>
                </wp:positionH>
                <wp:positionV relativeFrom="paragraph">
                  <wp:posOffset>3175</wp:posOffset>
                </wp:positionV>
                <wp:extent cx="554936" cy="356152"/>
                <wp:effectExtent l="0" t="0" r="0" b="6350"/>
                <wp:wrapNone/>
                <wp:docPr id="967083562"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0B0FABCA" w14:textId="77777777" w:rsidR="00EF274E" w:rsidRDefault="00EF274E" w:rsidP="00EF274E">
                            <w:pPr>
                              <w:jc w:val="center"/>
                              <w:rPr>
                                <w:color w:val="767171" w:themeColor="background2" w:themeShade="80"/>
                                <w:sz w:val="16"/>
                                <w:szCs w:val="16"/>
                              </w:rPr>
                            </w:pPr>
                            <w:r>
                              <w:rPr>
                                <w:color w:val="767171" w:themeColor="background2" w:themeShade="80"/>
                                <w:sz w:val="16"/>
                                <w:szCs w:val="16"/>
                              </w:rPr>
                              <w:t xml:space="preserve">Saldo en </w:t>
                            </w:r>
                            <w:r w:rsidRPr="00102EBF">
                              <w:rPr>
                                <w:rFonts w:ascii="Times New Roman" w:hAnsi="Times New Roman" w:cs="Times New Roman"/>
                                <w:color w:val="767171" w:themeColor="background2" w:themeShade="80"/>
                                <w:sz w:val="16"/>
                                <w:szCs w:val="16"/>
                              </w:rPr>
                              <w:t>Millones</w:t>
                            </w:r>
                          </w:p>
                        </w:txbxContent>
                      </wps:txbx>
                      <wps:bodyPr vertOverflow="clip" horzOverflow="clip" wrap="square" rtlCol="0" anchor="t"/>
                    </wps:wsp>
                  </a:graphicData>
                </a:graphic>
              </wp:anchor>
            </w:drawing>
          </mc:Choice>
          <mc:Fallback>
            <w:pict>
              <v:shape w14:anchorId="08B24DC2" id="CuadroTexto 2" o:spid="_x0000_s1028" type="#_x0000_t202" style="position:absolute;left:0;text-align:left;margin-left:0;margin-top:.25pt;width:43.7pt;height:28.05pt;z-index:25176166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9H6++wEAAEAEAAAOAAAAZHJzL2Uyb0RvYy54bWysU8Fu2zAMvQ/YPwi6L07SOViDOAXWorsM&#10;67B2H6DIUixMEjVKjZ19/Sg5cYbu1GEX2aLIx8dHcnMzOMsOCqMB3/DFbM6Z8hJa4/cN//50/+4D&#10;ZzEJ3woLXjX8qCK/2b59s+nDWi2hA9sqZATi47oPDe9SCuuqirJTTsQZBOXpUQM6keiK+6pF0RO6&#10;s9VyPl9VPWAbEKSKkax34yPfFnytlUwPWkeVmG04cUvlxHLu8lltN2K9RxE6I080xD+wcMJ4SjpB&#10;3Ykk2DOav6CckQgRdJpJcBVobaQqNVA1i/mLah47EVSphcSJYZIp/j9Y+eXwGL4iS8NHGKiBWZA+&#10;xHUkY65n0Ojyl5gyeicJj5NsakhMkrGu319frTiT9HRVrxb1MqNUl+CAMX1S4Fj+aThSV4pY4vA5&#10;ptH17JJzebg31pbOWM/6hl/Xy5rgXWgbHv2+xE5OlMd6SndhXf7S0aoMZv03pZlpC/lsiBL3u1uL&#10;bJwCGlMq6jwLBYwCsqMmEq+MPYXkaFWG75XxU1DJDz5N8c54wFJ4WQ2VCzgIGur2R+kZEdej/1mK&#10;UYCsRRp2AynQ8NKXbNlBe6Sm096mBzq0BVJZWhM46wB/vbT1tB+k/M9ngYozTPYWxnUSXpJ/w1Np&#10;eEamMS2tP61U3oM/74XcZfG3vwEAAP//AwBQSwMEFAAGAAgAAAAhAKkGZxDYAAAAAwEAAA8AAABk&#10;cnMvZG93bnJldi54bWxMj8FOwzAQRO9I/IO1SNyoDWrTEuJUCMSVilKQuG3jbRIRr6PYbcLfsz3B&#10;cTSjmTfFevKdOtEQ28AWbmcGFHEVXMu1hd37y80KVEzIDrvAZOGHIqzLy4sCcxdGfqPTNtVKSjjm&#10;aKFJqc+1jlVDHuMs9MTiHcLgMYkcau0GHKXcd/rOmEx7bFkWGuzpqaHqe3v0Fj5eD1+fc7Opn/2i&#10;H8NkNPt7be311fT4ACrRlP7CcMYXdCiFaR+O7KLqLMiRZGEBSrzVcg5qLyrLQJeF/s9e/gIAAP//&#10;AwBQSwECLQAUAAYACAAAACEAtoM4kv4AAADhAQAAEwAAAAAAAAAAAAAAAAAAAAAAW0NvbnRlbnRf&#10;VHlwZXNdLnhtbFBLAQItABQABgAIAAAAIQA4/SH/1gAAAJQBAAALAAAAAAAAAAAAAAAAAC8BAABf&#10;cmVscy8ucmVsc1BLAQItABQABgAIAAAAIQBk9H6++wEAAEAEAAAOAAAAAAAAAAAAAAAAAC4CAABk&#10;cnMvZTJvRG9jLnhtbFBLAQItABQABgAIAAAAIQCpBmcQ2AAAAAMBAAAPAAAAAAAAAAAAAAAAAFUE&#10;AABkcnMvZG93bnJldi54bWxQSwUGAAAAAAQABADzAAAAWgUAAAAA&#10;" filled="f" stroked="f">
                <v:textbox>
                  <w:txbxContent>
                    <w:p w14:paraId="0B0FABCA" w14:textId="77777777" w:rsidR="00EF274E" w:rsidRDefault="00EF274E" w:rsidP="00EF274E">
                      <w:pPr>
                        <w:jc w:val="center"/>
                        <w:rPr>
                          <w:color w:val="767171" w:themeColor="background2" w:themeShade="80"/>
                          <w:sz w:val="16"/>
                          <w:szCs w:val="16"/>
                        </w:rPr>
                      </w:pPr>
                      <w:r>
                        <w:rPr>
                          <w:color w:val="767171" w:themeColor="background2" w:themeShade="80"/>
                          <w:sz w:val="16"/>
                          <w:szCs w:val="16"/>
                        </w:rPr>
                        <w:t xml:space="preserve">Saldo en </w:t>
                      </w:r>
                      <w:r w:rsidRPr="00102EBF">
                        <w:rPr>
                          <w:rFonts w:ascii="Times New Roman" w:hAnsi="Times New Roman" w:cs="Times New Roman"/>
                          <w:color w:val="767171" w:themeColor="background2" w:themeShade="80"/>
                          <w:sz w:val="16"/>
                          <w:szCs w:val="16"/>
                        </w:rPr>
                        <w:t>Millones</w:t>
                      </w:r>
                    </w:p>
                  </w:txbxContent>
                </v:textbox>
              </v:shape>
            </w:pict>
          </mc:Fallback>
        </mc:AlternateContent>
      </w:r>
      <w:r w:rsidR="00EF274E">
        <w:rPr>
          <w:noProof/>
        </w:rPr>
        <w:drawing>
          <wp:inline distT="0" distB="0" distL="0" distR="0" wp14:anchorId="16EAA0E4" wp14:editId="1DC80A9C">
            <wp:extent cx="5943600" cy="3627755"/>
            <wp:effectExtent l="0" t="0" r="0" b="10795"/>
            <wp:docPr id="510048808" name="Gráfico 1">
              <a:extLst xmlns:a="http://schemas.openxmlformats.org/drawingml/2006/main">
                <a:ext uri="{FF2B5EF4-FFF2-40B4-BE49-F238E27FC236}">
                  <a16:creationId xmlns:a16="http://schemas.microsoft.com/office/drawing/2014/main" id="{750CE0F9-3637-4032-9CC2-684B175A17D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4680D308" w14:textId="7CA2C8B6" w:rsidR="00C32C1A" w:rsidRPr="00C32C1A" w:rsidRDefault="00C32C1A" w:rsidP="00C32C1A">
      <w:pPr>
        <w:pStyle w:val="Figuras"/>
        <w:rPr>
          <w:lang w:val="es-HN"/>
        </w:rPr>
      </w:pPr>
      <w:bookmarkStart w:id="128" w:name="_Toc158142104"/>
      <w:r w:rsidRPr="00C32C1A">
        <w:rPr>
          <w:lang w:val="es-HN"/>
        </w:rPr>
        <w:t xml:space="preserve">Figura </w:t>
      </w:r>
      <w:r>
        <w:fldChar w:fldCharType="begin"/>
      </w:r>
      <w:r w:rsidRPr="00C32C1A">
        <w:rPr>
          <w:lang w:val="es-HN"/>
        </w:rPr>
        <w:instrText xml:space="preserve"> SEQ Figura \* ARABIC </w:instrText>
      </w:r>
      <w:r>
        <w:fldChar w:fldCharType="separate"/>
      </w:r>
      <w:r w:rsidR="000F2D33">
        <w:rPr>
          <w:noProof/>
          <w:lang w:val="es-HN"/>
        </w:rPr>
        <w:t>9</w:t>
      </w:r>
      <w:r>
        <w:fldChar w:fldCharType="end"/>
      </w:r>
      <w:r w:rsidRPr="00C32C1A">
        <w:rPr>
          <w:lang w:val="es-HN"/>
        </w:rPr>
        <w:t xml:space="preserve">.Tendencia </w:t>
      </w:r>
      <w:r w:rsidR="00F7651D">
        <w:rPr>
          <w:lang w:val="es-HN"/>
        </w:rPr>
        <w:t>E</w:t>
      </w:r>
      <w:r w:rsidRPr="00C32C1A">
        <w:rPr>
          <w:lang w:val="es-HN"/>
        </w:rPr>
        <w:t xml:space="preserve">stimada 2017 a 2022 Banco </w:t>
      </w:r>
      <w:r w:rsidR="00DF7739" w:rsidRPr="00C32C1A">
        <w:rPr>
          <w:lang w:val="es-HN"/>
        </w:rPr>
        <w:t>Atlántida</w:t>
      </w:r>
      <w:bookmarkEnd w:id="128"/>
    </w:p>
    <w:p w14:paraId="2BEE7771" w14:textId="09877F73" w:rsidR="00100CF5" w:rsidRDefault="00100CF5" w:rsidP="00100CF5">
      <w:pPr>
        <w:pStyle w:val="TextoPrincipal"/>
      </w:pPr>
      <w:r w:rsidRPr="00FB6268">
        <w:t>La gráfica “</w:t>
      </w:r>
      <w:r>
        <w:t>Serie Sin T</w:t>
      </w:r>
      <w:r w:rsidRPr="00FB6268">
        <w:t>endencia”</w:t>
      </w:r>
      <w:r>
        <w:t xml:space="preserve"> de la figura 10, demuestra que en el mes de octubre existe una estacionalidad de decremento, a su vez al observar gráfica </w:t>
      </w:r>
      <w:r w:rsidRPr="00740BF3">
        <w:t>“</w:t>
      </w:r>
      <w:r>
        <w:t xml:space="preserve">Factores Estacionales” se identifica que </w:t>
      </w:r>
      <w:r w:rsidR="00F3187A">
        <w:t>los meses</w:t>
      </w:r>
      <w:r>
        <w:t xml:space="preserve"> </w:t>
      </w:r>
      <w:r w:rsidR="00F3187A">
        <w:t>de marzo</w:t>
      </w:r>
      <w:r w:rsidR="004211A0">
        <w:t>, abril</w:t>
      </w:r>
      <w:r>
        <w:t>, junio</w:t>
      </w:r>
      <w:r w:rsidR="0077681A">
        <w:t xml:space="preserve">, </w:t>
      </w:r>
      <w:r>
        <w:t>septiembre</w:t>
      </w:r>
      <w:r w:rsidR="0077681A">
        <w:t xml:space="preserve"> y diciembre</w:t>
      </w:r>
      <w:r>
        <w:t xml:space="preserve"> existe una estacionalidad de incremento, y que los meses con estacionalidad de decremento serán </w:t>
      </w:r>
      <w:r w:rsidR="00E264E4">
        <w:t xml:space="preserve">enero, </w:t>
      </w:r>
      <w:r>
        <w:t>julio, octubre y noviembre.</w:t>
      </w:r>
    </w:p>
    <w:p w14:paraId="5C7609E4" w14:textId="50843516" w:rsidR="000B13DC" w:rsidRDefault="00100CF5" w:rsidP="000B13DC">
      <w:pPr>
        <w:keepNext/>
        <w:widowControl/>
        <w:spacing w:after="160"/>
        <w:jc w:val="center"/>
      </w:pPr>
      <w:r>
        <w:rPr>
          <w:noProof/>
        </w:rPr>
        <w:lastRenderedPageBreak/>
        <mc:AlternateContent>
          <mc:Choice Requires="wps">
            <w:drawing>
              <wp:anchor distT="0" distB="0" distL="114300" distR="114300" simplePos="0" relativeHeight="252232704" behindDoc="0" locked="0" layoutInCell="1" allowOverlap="1" wp14:anchorId="5289C8BA" wp14:editId="7AF56089">
                <wp:simplePos x="0" y="0"/>
                <wp:positionH relativeFrom="column">
                  <wp:posOffset>1066165</wp:posOffset>
                </wp:positionH>
                <wp:positionV relativeFrom="paragraph">
                  <wp:posOffset>461645</wp:posOffset>
                </wp:positionV>
                <wp:extent cx="94298" cy="1800225"/>
                <wp:effectExtent l="0" t="0" r="20320" b="28575"/>
                <wp:wrapNone/>
                <wp:docPr id="1952951651" name="Rectángulo: esquinas redondeadas 12"/>
                <wp:cNvGraphicFramePr/>
                <a:graphic xmlns:a="http://schemas.openxmlformats.org/drawingml/2006/main">
                  <a:graphicData uri="http://schemas.microsoft.com/office/word/2010/wordprocessingShape">
                    <wps:wsp>
                      <wps:cNvSpPr/>
                      <wps:spPr>
                        <a:xfrm>
                          <a:off x="0" y="0"/>
                          <a:ext cx="94298" cy="18002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8A894C2" id="Rectángulo: esquinas redondeadas 12" o:spid="_x0000_s1026" style="position:absolute;margin-left:83.95pt;margin-top:36.35pt;width:7.45pt;height:141.75pt;z-index:252232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et/jfAIAAGYFAAAOAAAAZHJzL2Uyb0RvYy54bWysVEtv2zAMvg/YfxB0X/1AujVBnSJo0WFA&#10;0RZ9oGdVlmoDsqhRSpzs14+SHSfoih2GXWxRJD+Sn0ieX2w7wzYKfQu24sVJzpmyEurWvlX8+en6&#10;yxlnPghbCwNWVXynPL9Yfv503ruFKqEBUytkBGL9oncVb0JwiyzzslGd8CfglCWlBuxEIBHfshpF&#10;T+idyco8/5r1gLVDkMp7ur0alHyZ8LVWMtxp7VVgpuKUW0hfTN/X+M2W52LxhsI1rRzTEP+QRSda&#10;S0EnqCsRBFtj+wdU10oEDzqcSOgy0LqVKtVA1RT5u2oeG+FUqoXI8W6iyf8/WHm7eXT3SDT0zi88&#10;HWMVW41d/FN+bJvI2k1kqW1gki7ns3JOjytJU5zleVmeRjKzg7NDH74r6Fg8VBxhbesHepDEk9jc&#10;+DDY7+1iQAvXrTHpUYyNFx5MW8e7JMSuUJcG2UbQewoplQ3lGPbIkpKI3tmhpHQKO6MijLEPSrO2&#10;piLKlEzqtve4xaBqRK2GcMVpnqeGIfjJI1WcACOypkQn7BHgo5yLMefRPrqq1KyTc/63xAbeJo8U&#10;GWyYnLvWAn4EYMIUebDfkzRQE1l6hXp3jwxhGBXv5HVL73cjfLgXSLNBU0TzHu7oow30FYfxxFkD&#10;+Ouj+2hPLUtaznqatYr7n2uBijPzw1Izz4vZLA5nEman30oS8Fjzeqyx6+4S6PkL2ixOpmO0D2Z/&#10;1AjdC62FVYxKKmElxa64DLgXLsOwA2ixSLVaJTMaSCfCjX10MoJHVmNrPm1fBLqxiQN1/y3s51Is&#10;3rXxYBs9LazWAXSbevzA68g3DXNqnHHxxG1xLCerw3pc/gYAAP//AwBQSwMEFAAGAAgAAAAhABBA&#10;KOXgAAAACgEAAA8AAABkcnMvZG93bnJldi54bWxMj0FPg0AQhe8m/ofNmHgxdhEVEFkaNSEe6sVq&#10;rMcpOwKRnSXsltJ/3+1Jjy/z5c33iuVsejHR6DrLCm4WEQji2uqOGwWfH9V1BsJ5ZI29ZVJwIAfL&#10;8vyswFzbPb/TtPaNCCXsclTQej/kUrq6JYNuYQficPuxo0Ef4thIPeI+lJtexlGUSIMdhw8tDvTS&#10;Uv273hkFyWrlNxuqprfs9ap55q+7A1bfSl1ezE+PIDzN/g+Gk35QhzI4be2OtRN9yEn6EFAFaZyC&#10;OAFZHLZsFdzeJzHIspD/J5RHAAAA//8DAFBLAQItABQABgAIAAAAIQC2gziS/gAAAOEBAAATAAAA&#10;AAAAAAAAAAAAAAAAAABbQ29udGVudF9UeXBlc10ueG1sUEsBAi0AFAAGAAgAAAAhADj9If/WAAAA&#10;lAEAAAsAAAAAAAAAAAAAAAAALwEAAF9yZWxzLy5yZWxzUEsBAi0AFAAGAAgAAAAhAGl63+N8AgAA&#10;ZgUAAA4AAAAAAAAAAAAAAAAALgIAAGRycy9lMm9Eb2MueG1sUEsBAi0AFAAGAAgAAAAhABBAKOXg&#10;AAAACgEAAA8AAAAAAAAAAAAAAAAA1gQAAGRycy9kb3ducmV2LnhtbFBLBQYAAAAABAAEAPMAAADj&#10;BQAAAAA=&#10;" filled="f" strokecolor="#ed7d31 [3205]" strokeweight="1pt">
                <v:stroke joinstyle="miter"/>
              </v:roundrect>
            </w:pict>
          </mc:Fallback>
        </mc:AlternateContent>
      </w:r>
      <w:r>
        <w:rPr>
          <w:noProof/>
        </w:rPr>
        <mc:AlternateContent>
          <mc:Choice Requires="wps">
            <w:drawing>
              <wp:anchor distT="0" distB="0" distL="114300" distR="114300" simplePos="0" relativeHeight="252224512" behindDoc="0" locked="0" layoutInCell="1" allowOverlap="1" wp14:anchorId="4C34DBFC" wp14:editId="24017612">
                <wp:simplePos x="0" y="0"/>
                <wp:positionH relativeFrom="column">
                  <wp:posOffset>1940560</wp:posOffset>
                </wp:positionH>
                <wp:positionV relativeFrom="paragraph">
                  <wp:posOffset>462280</wp:posOffset>
                </wp:positionV>
                <wp:extent cx="94298" cy="1800225"/>
                <wp:effectExtent l="0" t="0" r="20320" b="28575"/>
                <wp:wrapNone/>
                <wp:docPr id="368782003" name="Rectángulo: esquinas redondeadas 12"/>
                <wp:cNvGraphicFramePr/>
                <a:graphic xmlns:a="http://schemas.openxmlformats.org/drawingml/2006/main">
                  <a:graphicData uri="http://schemas.microsoft.com/office/word/2010/wordprocessingShape">
                    <wps:wsp>
                      <wps:cNvSpPr/>
                      <wps:spPr>
                        <a:xfrm>
                          <a:off x="0" y="0"/>
                          <a:ext cx="94298" cy="18002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F6E68A8" id="Rectángulo: esquinas redondeadas 12" o:spid="_x0000_s1026" style="position:absolute;margin-left:152.8pt;margin-top:36.4pt;width:7.45pt;height:141.75pt;z-index:2522245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et/jfAIAAGYFAAAOAAAAZHJzL2Uyb0RvYy54bWysVEtv2zAMvg/YfxB0X/1AujVBnSJo0WFA&#10;0RZ9oGdVlmoDsqhRSpzs14+SHSfoih2GXWxRJD+Sn0ieX2w7wzYKfQu24sVJzpmyEurWvlX8+en6&#10;yxlnPghbCwNWVXynPL9Yfv503ruFKqEBUytkBGL9oncVb0JwiyzzslGd8CfglCWlBuxEIBHfshpF&#10;T+idyco8/5r1gLVDkMp7ur0alHyZ8LVWMtxp7VVgpuKUW0hfTN/X+M2W52LxhsI1rRzTEP+QRSda&#10;S0EnqCsRBFtj+wdU10oEDzqcSOgy0LqVKtVA1RT5u2oeG+FUqoXI8W6iyf8/WHm7eXT3SDT0zi88&#10;HWMVW41d/FN+bJvI2k1kqW1gki7ns3JOjytJU5zleVmeRjKzg7NDH74r6Fg8VBxhbesHepDEk9jc&#10;+DDY7+1iQAvXrTHpUYyNFx5MW8e7JMSuUJcG2UbQewoplQ3lGPbIkpKI3tmhpHQKO6MijLEPSrO2&#10;piLKlEzqtve4xaBqRK2GcMVpnqeGIfjJI1WcACOypkQn7BHgo5yLMefRPrqq1KyTc/63xAbeJo8U&#10;GWyYnLvWAn4EYMIUebDfkzRQE1l6hXp3jwxhGBXv5HVL73cjfLgXSLNBU0TzHu7oow30FYfxxFkD&#10;+Ouj+2hPLUtaznqatYr7n2uBijPzw1Izz4vZLA5nEman30oS8Fjzeqyx6+4S6PkL2ixOpmO0D2Z/&#10;1AjdC62FVYxKKmElxa64DLgXLsOwA2ixSLVaJTMaSCfCjX10MoJHVmNrPm1fBLqxiQN1/y3s51Is&#10;3rXxYBs9LazWAXSbevzA68g3DXNqnHHxxG1xLCerw3pc/gYAAP//AwBQSwMEFAAGAAgAAAAhANMJ&#10;laPhAAAACgEAAA8AAABkcnMvZG93bnJldi54bWxMj8FOg0AQhu8mvsNmTLwYuysIbZClURPioV6s&#10;pvW4hRGI7Cxht5S+veNJbzOZL/98f76ebS8mHH3nSMPdQoFAqlzdUaPh4728XYHwwVBtekeo4Ywe&#10;1sXlRW6y2p3oDadtaASHkM+MhjaEIZPSVy1a4xduQOLblxutCbyOjaxHc+Jw28tIqVRa0xF/aM2A&#10;zy1W39uj1ZBuNmG/x3J6Xb3cNE+0uz+b8lPr66v58QFEwDn8wfCrz+pQsNPBHan2otcQqyRlVMMy&#10;4goMxJFKQBx4SNIYZJHL/xWKHwAAAP//AwBQSwECLQAUAAYACAAAACEAtoM4kv4AAADhAQAAEwAA&#10;AAAAAAAAAAAAAAAAAAAAW0NvbnRlbnRfVHlwZXNdLnhtbFBLAQItABQABgAIAAAAIQA4/SH/1gAA&#10;AJQBAAALAAAAAAAAAAAAAAAAAC8BAABfcmVscy8ucmVsc1BLAQItABQABgAIAAAAIQBpet/jfAIA&#10;AGYFAAAOAAAAAAAAAAAAAAAAAC4CAABkcnMvZTJvRG9jLnhtbFBLAQItABQABgAIAAAAIQDTCZWj&#10;4QAAAAoBAAAPAAAAAAAAAAAAAAAAANY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222464" behindDoc="0" locked="0" layoutInCell="1" allowOverlap="1" wp14:anchorId="31D26707" wp14:editId="671B619C">
                <wp:simplePos x="0" y="0"/>
                <wp:positionH relativeFrom="column">
                  <wp:posOffset>2845435</wp:posOffset>
                </wp:positionH>
                <wp:positionV relativeFrom="paragraph">
                  <wp:posOffset>465455</wp:posOffset>
                </wp:positionV>
                <wp:extent cx="94298" cy="1800225"/>
                <wp:effectExtent l="0" t="0" r="20320" b="28575"/>
                <wp:wrapNone/>
                <wp:docPr id="799800258" name="Rectángulo: esquinas redondeadas 12"/>
                <wp:cNvGraphicFramePr/>
                <a:graphic xmlns:a="http://schemas.openxmlformats.org/drawingml/2006/main">
                  <a:graphicData uri="http://schemas.microsoft.com/office/word/2010/wordprocessingShape">
                    <wps:wsp>
                      <wps:cNvSpPr/>
                      <wps:spPr>
                        <a:xfrm>
                          <a:off x="0" y="0"/>
                          <a:ext cx="94298" cy="18002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02F6160" id="Rectángulo: esquinas redondeadas 12" o:spid="_x0000_s1026" style="position:absolute;margin-left:224.05pt;margin-top:36.65pt;width:7.45pt;height:141.75pt;z-index:252222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et/jfAIAAGYFAAAOAAAAZHJzL2Uyb0RvYy54bWysVEtv2zAMvg/YfxB0X/1AujVBnSJo0WFA&#10;0RZ9oGdVlmoDsqhRSpzs14+SHSfoih2GXWxRJD+Sn0ieX2w7wzYKfQu24sVJzpmyEurWvlX8+en6&#10;yxlnPghbCwNWVXynPL9Yfv503ruFKqEBUytkBGL9oncVb0JwiyzzslGd8CfglCWlBuxEIBHfshpF&#10;T+idyco8/5r1gLVDkMp7ur0alHyZ8LVWMtxp7VVgpuKUW0hfTN/X+M2W52LxhsI1rRzTEP+QRSda&#10;S0EnqCsRBFtj+wdU10oEDzqcSOgy0LqVKtVA1RT5u2oeG+FUqoXI8W6iyf8/WHm7eXT3SDT0zi88&#10;HWMVW41d/FN+bJvI2k1kqW1gki7ns3JOjytJU5zleVmeRjKzg7NDH74r6Fg8VBxhbesHepDEk9jc&#10;+DDY7+1iQAvXrTHpUYyNFx5MW8e7JMSuUJcG2UbQewoplQ3lGPbIkpKI3tmhpHQKO6MijLEPSrO2&#10;piLKlEzqtve4xaBqRK2GcMVpnqeGIfjJI1WcACOypkQn7BHgo5yLMefRPrqq1KyTc/63xAbeJo8U&#10;GWyYnLvWAn4EYMIUebDfkzRQE1l6hXp3jwxhGBXv5HVL73cjfLgXSLNBU0TzHu7oow30FYfxxFkD&#10;+Ouj+2hPLUtaznqatYr7n2uBijPzw1Izz4vZLA5nEman30oS8Fjzeqyx6+4S6PkL2ixOpmO0D2Z/&#10;1AjdC62FVYxKKmElxa64DLgXLsOwA2ixSLVaJTMaSCfCjX10MoJHVmNrPm1fBLqxiQN1/y3s51Is&#10;3rXxYBs9LazWAXSbevzA68g3DXNqnHHxxG1xLCerw3pc/gYAAP//AwBQSwMEFAAGAAgAAAAhADLS&#10;w3jhAAAACgEAAA8AAABkcnMvZG93bnJldi54bWxMj0FPg0AQhe8m/ofNmHgxdqkgJcjSqAnxUC9W&#10;03qcsiMQ2VnCbin9964nPU7my3vfK9az6cVEo+ssK1guIhDEtdUdNwo+3qvbDITzyBp7y6TgTA7W&#10;5eVFgbm2J36jaesbEULY5aig9X7IpXR1Swbdwg7E4fdlR4M+nGMj9YinEG56eRdFqTTYcWhocaDn&#10;lurv7dEoSDcbv99TNb1mLzfNE++SM1afSl1fzY8PIDzN/g+GX/2gDmVwOtgjayd6BUmSLQOqYBXH&#10;IAKQpHEYd1AQ36cZyLKQ/yeUPwAAAP//AwBQSwECLQAUAAYACAAAACEAtoM4kv4AAADhAQAAEwAA&#10;AAAAAAAAAAAAAAAAAAAAW0NvbnRlbnRfVHlwZXNdLnhtbFBLAQItABQABgAIAAAAIQA4/SH/1gAA&#10;AJQBAAALAAAAAAAAAAAAAAAAAC8BAABfcmVscy8ucmVsc1BLAQItABQABgAIAAAAIQBpet/jfAIA&#10;AGYFAAAOAAAAAAAAAAAAAAAAAC4CAABkcnMvZTJvRG9jLnhtbFBLAQItABQABgAIAAAAIQAy0sN4&#10;4QAAAAoBAAAPAAAAAAAAAAAAAAAAANY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226560" behindDoc="0" locked="0" layoutInCell="1" allowOverlap="1" wp14:anchorId="65858984" wp14:editId="207C8C0B">
                <wp:simplePos x="0" y="0"/>
                <wp:positionH relativeFrom="column">
                  <wp:posOffset>3724275</wp:posOffset>
                </wp:positionH>
                <wp:positionV relativeFrom="paragraph">
                  <wp:posOffset>462280</wp:posOffset>
                </wp:positionV>
                <wp:extent cx="94298" cy="1800225"/>
                <wp:effectExtent l="0" t="0" r="20320" b="28575"/>
                <wp:wrapNone/>
                <wp:docPr id="1875069079" name="Rectángulo: esquinas redondeadas 12"/>
                <wp:cNvGraphicFramePr/>
                <a:graphic xmlns:a="http://schemas.openxmlformats.org/drawingml/2006/main">
                  <a:graphicData uri="http://schemas.microsoft.com/office/word/2010/wordprocessingShape">
                    <wps:wsp>
                      <wps:cNvSpPr/>
                      <wps:spPr>
                        <a:xfrm>
                          <a:off x="0" y="0"/>
                          <a:ext cx="94298" cy="18002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8A986F8" id="Rectángulo: esquinas redondeadas 12" o:spid="_x0000_s1026" style="position:absolute;margin-left:293.25pt;margin-top:36.4pt;width:7.45pt;height:141.75pt;z-index:2522265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et/jfAIAAGYFAAAOAAAAZHJzL2Uyb0RvYy54bWysVEtv2zAMvg/YfxB0X/1AujVBnSJo0WFA&#10;0RZ9oGdVlmoDsqhRSpzs14+SHSfoih2GXWxRJD+Sn0ieX2w7wzYKfQu24sVJzpmyEurWvlX8+en6&#10;yxlnPghbCwNWVXynPL9Yfv503ruFKqEBUytkBGL9oncVb0JwiyzzslGd8CfglCWlBuxEIBHfshpF&#10;T+idyco8/5r1gLVDkMp7ur0alHyZ8LVWMtxp7VVgpuKUW0hfTN/X+M2W52LxhsI1rRzTEP+QRSda&#10;S0EnqCsRBFtj+wdU10oEDzqcSOgy0LqVKtVA1RT5u2oeG+FUqoXI8W6iyf8/WHm7eXT3SDT0zi88&#10;HWMVW41d/FN+bJvI2k1kqW1gki7ns3JOjytJU5zleVmeRjKzg7NDH74r6Fg8VBxhbesHepDEk9jc&#10;+DDY7+1iQAvXrTHpUYyNFx5MW8e7JMSuUJcG2UbQewoplQ3lGPbIkpKI3tmhpHQKO6MijLEPSrO2&#10;piLKlEzqtve4xaBqRK2GcMVpnqeGIfjJI1WcACOypkQn7BHgo5yLMefRPrqq1KyTc/63xAbeJo8U&#10;GWyYnLvWAn4EYMIUebDfkzRQE1l6hXp3jwxhGBXv5HVL73cjfLgXSLNBU0TzHu7oow30FYfxxFkD&#10;+Ouj+2hPLUtaznqatYr7n2uBijPzw1Izz4vZLA5nEman30oS8Fjzeqyx6+4S6PkL2ixOpmO0D2Z/&#10;1AjdC62FVYxKKmElxa64DLgXLsOwA2ixSLVaJTMaSCfCjX10MoJHVmNrPm1fBLqxiQN1/y3s51Is&#10;3rXxYBs9LazWAXSbevzA68g3DXNqnHHxxG1xLCerw3pc/gYAAP//AwBQSwMEFAAGAAgAAAAhAC1P&#10;gUPiAAAACgEAAA8AAABkcnMvZG93bnJldi54bWxMj8tOwzAQRfdI/IM1SGwQdfpIGoVMKkCKWJQN&#10;BbUs3XhIIuJxFLtp+veYFSxHc3TvuflmMp0YaXCtZYT5LAJBXFndco3w8V7epyCcV6xVZ5kQLuRg&#10;U1xf5SrT9sxvNO58LUIIu0whNN73mZSuasgoN7M9cfh92cEoH86hlnpQ5xBuOrmIokQa1XJoaFRP&#10;zw1V37uTQUi2W384UDm+pi939RPvVxdVfiLe3kyPDyA8Tf4Phl/9oA5FcDraE2snOoQ4TeKAIqwX&#10;YUIAkmi+AnFEWMbJEmSRy/8Tih8AAAD//wMAUEsBAi0AFAAGAAgAAAAhALaDOJL+AAAA4QEAABMA&#10;AAAAAAAAAAAAAAAAAAAAAFtDb250ZW50X1R5cGVzXS54bWxQSwECLQAUAAYACAAAACEAOP0h/9YA&#10;AACUAQAACwAAAAAAAAAAAAAAAAAvAQAAX3JlbHMvLnJlbHNQSwECLQAUAAYACAAAACEAaXrf43wC&#10;AABmBQAADgAAAAAAAAAAAAAAAAAuAgAAZHJzL2Uyb0RvYy54bWxQSwECLQAUAAYACAAAACEALU+B&#10;Q+IAAAAKAQAADwAAAAAAAAAAAAAAAADW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228608" behindDoc="0" locked="0" layoutInCell="1" allowOverlap="1" wp14:anchorId="35C26A17" wp14:editId="65154AD3">
                <wp:simplePos x="0" y="0"/>
                <wp:positionH relativeFrom="column">
                  <wp:posOffset>4620260</wp:posOffset>
                </wp:positionH>
                <wp:positionV relativeFrom="paragraph">
                  <wp:posOffset>462280</wp:posOffset>
                </wp:positionV>
                <wp:extent cx="94298" cy="1800225"/>
                <wp:effectExtent l="0" t="0" r="20320" b="28575"/>
                <wp:wrapNone/>
                <wp:docPr id="1279043199" name="Rectángulo: esquinas redondeadas 12"/>
                <wp:cNvGraphicFramePr/>
                <a:graphic xmlns:a="http://schemas.openxmlformats.org/drawingml/2006/main">
                  <a:graphicData uri="http://schemas.microsoft.com/office/word/2010/wordprocessingShape">
                    <wps:wsp>
                      <wps:cNvSpPr/>
                      <wps:spPr>
                        <a:xfrm>
                          <a:off x="0" y="0"/>
                          <a:ext cx="94298" cy="18002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C0DF0EA" id="Rectángulo: esquinas redondeadas 12" o:spid="_x0000_s1026" style="position:absolute;margin-left:363.8pt;margin-top:36.4pt;width:7.45pt;height:141.75pt;z-index:2522286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et/jfAIAAGYFAAAOAAAAZHJzL2Uyb0RvYy54bWysVEtv2zAMvg/YfxB0X/1AujVBnSJo0WFA&#10;0RZ9oGdVlmoDsqhRSpzs14+SHSfoih2GXWxRJD+Sn0ieX2w7wzYKfQu24sVJzpmyEurWvlX8+en6&#10;yxlnPghbCwNWVXynPL9Yfv503ruFKqEBUytkBGL9oncVb0JwiyzzslGd8CfglCWlBuxEIBHfshpF&#10;T+idyco8/5r1gLVDkMp7ur0alHyZ8LVWMtxp7VVgpuKUW0hfTN/X+M2W52LxhsI1rRzTEP+QRSda&#10;S0EnqCsRBFtj+wdU10oEDzqcSOgy0LqVKtVA1RT5u2oeG+FUqoXI8W6iyf8/WHm7eXT3SDT0zi88&#10;HWMVW41d/FN+bJvI2k1kqW1gki7ns3JOjytJU5zleVmeRjKzg7NDH74r6Fg8VBxhbesHepDEk9jc&#10;+DDY7+1iQAvXrTHpUYyNFx5MW8e7JMSuUJcG2UbQewoplQ3lGPbIkpKI3tmhpHQKO6MijLEPSrO2&#10;piLKlEzqtve4xaBqRK2GcMVpnqeGIfjJI1WcACOypkQn7BHgo5yLMefRPrqq1KyTc/63xAbeJo8U&#10;GWyYnLvWAn4EYMIUebDfkzRQE1l6hXp3jwxhGBXv5HVL73cjfLgXSLNBU0TzHu7oow30FYfxxFkD&#10;+Ouj+2hPLUtaznqatYr7n2uBijPzw1Izz4vZLA5nEman30oS8Fjzeqyx6+4S6PkL2ixOpmO0D2Z/&#10;1AjdC62FVYxKKmElxa64DLgXLsOwA2ixSLVaJTMaSCfCjX10MoJHVmNrPm1fBLqxiQN1/y3s51Is&#10;3rXxYBs9LazWAXSbevzA68g3DXNqnHHxxG1xLCerw3pc/gYAAP//AwBQSwMEFAAGAAgAAAAhAHPA&#10;4QzhAAAACgEAAA8AAABkcnMvZG93bnJldi54bWxMj8FOwzAMhu9IvENkJC6IpXRbO5WmEyBVHLYL&#10;AzGOXmPaisapmqzr3p7sBDdb/vT7+/P1ZDox0uBaywoeZhEI4srqlmsFH+/l/QqE88gaO8uk4EwO&#10;1sX1VY6Ztid+o3HnaxFC2GWooPG+z6R0VUMG3cz2xOH2bQeDPqxDLfWApxBuOhlHUSINthw+NNjT&#10;S0PVz+5oFCSbjd/vqRy3q9e7+pk/F2csv5S6vZmeHkF4mvwfDBf9oA5FcDrYI2snOgVpnCYBvQyh&#10;QgDSRbwEcVAwXyZzkEUu/1cofgEAAP//AwBQSwECLQAUAAYACAAAACEAtoM4kv4AAADhAQAAEwAA&#10;AAAAAAAAAAAAAAAAAAAAW0NvbnRlbnRfVHlwZXNdLnhtbFBLAQItABQABgAIAAAAIQA4/SH/1gAA&#10;AJQBAAALAAAAAAAAAAAAAAAAAC8BAABfcmVscy8ucmVsc1BLAQItABQABgAIAAAAIQBpet/jfAIA&#10;AGYFAAAOAAAAAAAAAAAAAAAAAC4CAABkcnMvZTJvRG9jLnhtbFBLAQItABQABgAIAAAAIQBzwOEM&#10;4QAAAAoBAAAPAAAAAAAAAAAAAAAAANY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230656" behindDoc="0" locked="0" layoutInCell="1" allowOverlap="1" wp14:anchorId="60A819E9" wp14:editId="7CE46FC5">
                <wp:simplePos x="0" y="0"/>
                <wp:positionH relativeFrom="column">
                  <wp:posOffset>5502910</wp:posOffset>
                </wp:positionH>
                <wp:positionV relativeFrom="paragraph">
                  <wp:posOffset>462280</wp:posOffset>
                </wp:positionV>
                <wp:extent cx="94298" cy="1800225"/>
                <wp:effectExtent l="0" t="0" r="20320" b="28575"/>
                <wp:wrapNone/>
                <wp:docPr id="1549917161" name="Rectángulo: esquinas redondeadas 12"/>
                <wp:cNvGraphicFramePr/>
                <a:graphic xmlns:a="http://schemas.openxmlformats.org/drawingml/2006/main">
                  <a:graphicData uri="http://schemas.microsoft.com/office/word/2010/wordprocessingShape">
                    <wps:wsp>
                      <wps:cNvSpPr/>
                      <wps:spPr>
                        <a:xfrm>
                          <a:off x="0" y="0"/>
                          <a:ext cx="94298" cy="18002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C0F3C08" id="Rectángulo: esquinas redondeadas 12" o:spid="_x0000_s1026" style="position:absolute;margin-left:433.3pt;margin-top:36.4pt;width:7.45pt;height:141.75pt;z-index:252230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et/jfAIAAGYFAAAOAAAAZHJzL2Uyb0RvYy54bWysVEtv2zAMvg/YfxB0X/1AujVBnSJo0WFA&#10;0RZ9oGdVlmoDsqhRSpzs14+SHSfoih2GXWxRJD+Sn0ieX2w7wzYKfQu24sVJzpmyEurWvlX8+en6&#10;yxlnPghbCwNWVXynPL9Yfv503ruFKqEBUytkBGL9oncVb0JwiyzzslGd8CfglCWlBuxEIBHfshpF&#10;T+idyco8/5r1gLVDkMp7ur0alHyZ8LVWMtxp7VVgpuKUW0hfTN/X+M2W52LxhsI1rRzTEP+QRSda&#10;S0EnqCsRBFtj+wdU10oEDzqcSOgy0LqVKtVA1RT5u2oeG+FUqoXI8W6iyf8/WHm7eXT3SDT0zi88&#10;HWMVW41d/FN+bJvI2k1kqW1gki7ns3JOjytJU5zleVmeRjKzg7NDH74r6Fg8VBxhbesHepDEk9jc&#10;+DDY7+1iQAvXrTHpUYyNFx5MW8e7JMSuUJcG2UbQewoplQ3lGPbIkpKI3tmhpHQKO6MijLEPSrO2&#10;piLKlEzqtve4xaBqRK2GcMVpnqeGIfjJI1WcACOypkQn7BHgo5yLMefRPrqq1KyTc/63xAbeJo8U&#10;GWyYnLvWAn4EYMIUebDfkzRQE1l6hXp3jwxhGBXv5HVL73cjfLgXSLNBU0TzHu7oow30FYfxxFkD&#10;+Ouj+2hPLUtaznqatYr7n2uBijPzw1Izz4vZLA5nEman30oS8Fjzeqyx6+4S6PkL2ixOpmO0D2Z/&#10;1AjdC62FVYxKKmElxa64DLgXLsOwA2ixSLVaJTMaSCfCjX10MoJHVmNrPm1fBLqxiQN1/y3s51Is&#10;3rXxYBs9LazWAXSbevzA68g3DXNqnHHxxG1xLCerw3pc/gYAAP//AwBQSwMEFAAGAAgAAAAhAHKz&#10;I7jhAAAACgEAAA8AAABkcnMvZG93bnJldi54bWxMj8FOwzAQRO9I/IO1SFwQddpSY4VsKkCKOLQX&#10;CqIc3WRJIuJ1FLtp+veYExxX+zTzJltPthMjDb51jDCfJSCIS1e1XCO8vxW3GoQPhivTOSaEM3lY&#10;55cXmUkrd+JXGnehFjGEfWoQmhD6VEpfNmSNn7meOP6+3GBNiOdQy2owpxhuO7lIEiWtaTk2NKan&#10;54bK793RIqjNJuz3VIxb/XJTP/HH3dkUn4jXV9PjA4hAU/iD4Vc/qkMenQ7uyJUXHYJWSkUU4X4R&#10;J0RA6/kKxAFhuVJLkHkm/0/IfwAAAP//AwBQSwECLQAUAAYACAAAACEAtoM4kv4AAADhAQAAEwAA&#10;AAAAAAAAAAAAAAAAAAAAW0NvbnRlbnRfVHlwZXNdLnhtbFBLAQItABQABgAIAAAAIQA4/SH/1gAA&#10;AJQBAAALAAAAAAAAAAAAAAAAAC8BAABfcmVscy8ucmVsc1BLAQItABQABgAIAAAAIQBpet/jfAIA&#10;AGYFAAAOAAAAAAAAAAAAAAAAAC4CAABkcnMvZTJvRG9jLnhtbFBLAQItABQABgAIAAAAIQBysyO4&#10;4QAAAAoBAAAPAAAAAAAAAAAAAAAAANYEAABkcnMvZG93bnJldi54bWxQSwUGAAAAAAQABADzAAAA&#10;5AUAAAAA&#10;" filled="f" strokecolor="#ed7d31 [3205]" strokeweight="1pt">
                <v:stroke joinstyle="miter"/>
              </v:roundrect>
            </w:pict>
          </mc:Fallback>
        </mc:AlternateContent>
      </w:r>
      <w:r w:rsidR="003F347B">
        <w:rPr>
          <w:noProof/>
        </w:rPr>
        <w:drawing>
          <wp:inline distT="0" distB="0" distL="0" distR="0" wp14:anchorId="74DCCA2F" wp14:editId="71DC6AD2">
            <wp:extent cx="5779812" cy="2851785"/>
            <wp:effectExtent l="19050" t="19050" r="11430" b="24765"/>
            <wp:docPr id="1752402294" name="Imagen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5780356" cy="2852054"/>
                    </a:xfrm>
                    <a:prstGeom prst="rect">
                      <a:avLst/>
                    </a:prstGeom>
                    <a:noFill/>
                    <a:ln>
                      <a:solidFill>
                        <a:schemeClr val="tx1"/>
                      </a:solidFill>
                    </a:ln>
                  </pic:spPr>
                </pic:pic>
              </a:graphicData>
            </a:graphic>
          </wp:inline>
        </w:drawing>
      </w:r>
    </w:p>
    <w:p w14:paraId="59947118" w14:textId="2A25CDD7" w:rsidR="00BE6F69" w:rsidRDefault="000B13DC" w:rsidP="000B13DC">
      <w:pPr>
        <w:pStyle w:val="Figuras"/>
        <w:rPr>
          <w:lang w:val="es-HN"/>
        </w:rPr>
      </w:pPr>
      <w:bookmarkStart w:id="129" w:name="_Toc158142105"/>
      <w:r w:rsidRPr="000B13DC">
        <w:rPr>
          <w:lang w:val="es-HN"/>
        </w:rPr>
        <w:t xml:space="preserve">Figura </w:t>
      </w:r>
      <w:r>
        <w:fldChar w:fldCharType="begin"/>
      </w:r>
      <w:r w:rsidRPr="000B13DC">
        <w:rPr>
          <w:lang w:val="es-HN"/>
        </w:rPr>
        <w:instrText xml:space="preserve"> SEQ Figura \* ARABIC </w:instrText>
      </w:r>
      <w:r>
        <w:fldChar w:fldCharType="separate"/>
      </w:r>
      <w:r w:rsidR="000F2D33">
        <w:rPr>
          <w:noProof/>
          <w:lang w:val="es-HN"/>
        </w:rPr>
        <w:t>10</w:t>
      </w:r>
      <w:r>
        <w:fldChar w:fldCharType="end"/>
      </w:r>
      <w:r w:rsidRPr="000B13DC">
        <w:rPr>
          <w:lang w:val="es-HN"/>
        </w:rPr>
        <w:t xml:space="preserve">.Serie </w:t>
      </w:r>
      <w:r w:rsidR="00F7651D">
        <w:rPr>
          <w:lang w:val="es-HN"/>
        </w:rPr>
        <w:t>S</w:t>
      </w:r>
      <w:r w:rsidRPr="000B13DC">
        <w:rPr>
          <w:lang w:val="es-HN"/>
        </w:rPr>
        <w:t xml:space="preserve">in </w:t>
      </w:r>
      <w:r w:rsidR="00F7651D">
        <w:rPr>
          <w:lang w:val="es-HN"/>
        </w:rPr>
        <w:t>T</w:t>
      </w:r>
      <w:r w:rsidRPr="000B13DC">
        <w:rPr>
          <w:lang w:val="es-HN"/>
        </w:rPr>
        <w:t>endencia y Factores Estacionales 2017 a 2022 Banco Atlántida</w:t>
      </w:r>
      <w:bookmarkEnd w:id="129"/>
    </w:p>
    <w:p w14:paraId="5320E842" w14:textId="26DBDFD1" w:rsidR="002435DA" w:rsidRPr="006D7D5F" w:rsidRDefault="002435DA" w:rsidP="002435DA">
      <w:pPr>
        <w:pStyle w:val="Figuras"/>
        <w:rPr>
          <w:lang w:val="es-HN"/>
        </w:rPr>
      </w:pPr>
      <w:bookmarkStart w:id="130" w:name="_Toc158833021"/>
      <w:r w:rsidRPr="006D7D5F">
        <w:rPr>
          <w:lang w:val="es-HN"/>
        </w:rPr>
        <w:t xml:space="preserve">Tabla </w:t>
      </w:r>
      <w:r>
        <w:fldChar w:fldCharType="begin"/>
      </w:r>
      <w:r w:rsidRPr="006D7D5F">
        <w:rPr>
          <w:lang w:val="es-HN"/>
        </w:rPr>
        <w:instrText xml:space="preserve"> SEQ Tabla \* ARABIC </w:instrText>
      </w:r>
      <w:r>
        <w:fldChar w:fldCharType="separate"/>
      </w:r>
      <w:r w:rsidR="000F2D33">
        <w:rPr>
          <w:noProof/>
          <w:lang w:val="es-HN"/>
        </w:rPr>
        <w:t>7</w:t>
      </w:r>
      <w:r>
        <w:fldChar w:fldCharType="end"/>
      </w:r>
      <w:r w:rsidRPr="006D7D5F">
        <w:rPr>
          <w:lang w:val="es-HN"/>
        </w:rPr>
        <w:t>. Tabla Factores Estacionales Banco Atlántida</w:t>
      </w:r>
      <w:bookmarkEnd w:id="130"/>
    </w:p>
    <w:tbl>
      <w:tblPr>
        <w:tblW w:w="3200" w:type="dxa"/>
        <w:tblCellMar>
          <w:left w:w="70" w:type="dxa"/>
          <w:right w:w="70" w:type="dxa"/>
        </w:tblCellMar>
        <w:tblLook w:val="04A0" w:firstRow="1" w:lastRow="0" w:firstColumn="1" w:lastColumn="0" w:noHBand="0" w:noVBand="1"/>
      </w:tblPr>
      <w:tblGrid>
        <w:gridCol w:w="1000"/>
        <w:gridCol w:w="2200"/>
      </w:tblGrid>
      <w:tr w:rsidR="002435DA" w:rsidRPr="002435DA" w14:paraId="6A55F8DB" w14:textId="77777777" w:rsidTr="002435DA">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721E4DD"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Factores Estacionales</w:t>
            </w:r>
          </w:p>
        </w:tc>
      </w:tr>
      <w:tr w:rsidR="002435DA" w:rsidRPr="002435DA" w14:paraId="60AA416D" w14:textId="77777777" w:rsidTr="002435D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F38CC16"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40FA62BA"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Valor</w:t>
            </w:r>
          </w:p>
        </w:tc>
      </w:tr>
      <w:tr w:rsidR="002435DA" w:rsidRPr="002435DA" w14:paraId="5EAAB40F" w14:textId="77777777" w:rsidTr="002435D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E9CD3DA" w14:textId="77777777" w:rsidR="002435DA" w:rsidRPr="002435DA" w:rsidRDefault="002435DA" w:rsidP="002435DA">
            <w:pPr>
              <w:widowControl/>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6178498E"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0.9884595</w:t>
            </w:r>
          </w:p>
        </w:tc>
      </w:tr>
      <w:tr w:rsidR="002435DA" w:rsidRPr="002435DA" w14:paraId="219FA8A2" w14:textId="77777777" w:rsidTr="002435D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5CA9DBB" w14:textId="77777777" w:rsidR="002435DA" w:rsidRPr="002435DA" w:rsidRDefault="002435DA" w:rsidP="002435DA">
            <w:pPr>
              <w:widowControl/>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5911F98E"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0.9948646</w:t>
            </w:r>
          </w:p>
        </w:tc>
      </w:tr>
      <w:tr w:rsidR="002435DA" w:rsidRPr="002435DA" w14:paraId="65177500" w14:textId="77777777" w:rsidTr="002435D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51525D9" w14:textId="77777777" w:rsidR="002435DA" w:rsidRPr="002435DA" w:rsidRDefault="002435DA" w:rsidP="002435DA">
            <w:pPr>
              <w:widowControl/>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1759A4E4"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0.9966705</w:t>
            </w:r>
          </w:p>
        </w:tc>
      </w:tr>
      <w:tr w:rsidR="002435DA" w:rsidRPr="002435DA" w14:paraId="75F4AE6C" w14:textId="77777777" w:rsidTr="002435D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FF0675A" w14:textId="77777777" w:rsidR="002435DA" w:rsidRPr="002435DA" w:rsidRDefault="002435DA" w:rsidP="002435DA">
            <w:pPr>
              <w:widowControl/>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54B9C62E"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1.0004418</w:t>
            </w:r>
          </w:p>
        </w:tc>
      </w:tr>
      <w:tr w:rsidR="002435DA" w:rsidRPr="002435DA" w14:paraId="7170774B" w14:textId="77777777" w:rsidTr="002435D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6D44BA9" w14:textId="77777777" w:rsidR="002435DA" w:rsidRPr="002435DA" w:rsidRDefault="002435DA" w:rsidP="002435DA">
            <w:pPr>
              <w:widowControl/>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596777EC"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1.0009365</w:t>
            </w:r>
          </w:p>
        </w:tc>
      </w:tr>
      <w:tr w:rsidR="002435DA" w:rsidRPr="002435DA" w14:paraId="09D5ED1F" w14:textId="77777777" w:rsidTr="002435D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29D5AEE" w14:textId="77777777" w:rsidR="002435DA" w:rsidRPr="002435DA" w:rsidRDefault="002435DA" w:rsidP="002435DA">
            <w:pPr>
              <w:widowControl/>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69B6187A"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1.0054418</w:t>
            </w:r>
          </w:p>
        </w:tc>
      </w:tr>
      <w:tr w:rsidR="002435DA" w:rsidRPr="002435DA" w14:paraId="5671C635" w14:textId="77777777" w:rsidTr="002435D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EF67ED9" w14:textId="77777777" w:rsidR="002435DA" w:rsidRPr="002435DA" w:rsidRDefault="002435DA" w:rsidP="002435DA">
            <w:pPr>
              <w:widowControl/>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016D3AB4"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1.0032607</w:t>
            </w:r>
          </w:p>
        </w:tc>
      </w:tr>
      <w:tr w:rsidR="002435DA" w:rsidRPr="002435DA" w14:paraId="616BE605" w14:textId="77777777" w:rsidTr="002435D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5CDCFA5" w14:textId="77777777" w:rsidR="002435DA" w:rsidRPr="002435DA" w:rsidRDefault="002435DA" w:rsidP="002435DA">
            <w:pPr>
              <w:widowControl/>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23A3E3EE"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1.0068271</w:t>
            </w:r>
          </w:p>
        </w:tc>
      </w:tr>
      <w:tr w:rsidR="002435DA" w:rsidRPr="002435DA" w14:paraId="2D6B5285" w14:textId="77777777" w:rsidTr="002435D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3642F61" w14:textId="77777777" w:rsidR="002435DA" w:rsidRPr="002435DA" w:rsidRDefault="002435DA" w:rsidP="002435DA">
            <w:pPr>
              <w:widowControl/>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357A3C62"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1.0101947</w:t>
            </w:r>
          </w:p>
        </w:tc>
      </w:tr>
      <w:tr w:rsidR="002435DA" w:rsidRPr="002435DA" w14:paraId="4B88F6E6" w14:textId="77777777" w:rsidTr="002435D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94986C5" w14:textId="77777777" w:rsidR="002435DA" w:rsidRPr="002435DA" w:rsidRDefault="002435DA" w:rsidP="002435DA">
            <w:pPr>
              <w:widowControl/>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64C3EDDC"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0.9954695</w:t>
            </w:r>
          </w:p>
        </w:tc>
      </w:tr>
      <w:tr w:rsidR="002435DA" w:rsidRPr="002435DA" w14:paraId="0045EA43" w14:textId="77777777" w:rsidTr="002435D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074B78F" w14:textId="77777777" w:rsidR="002435DA" w:rsidRPr="002435DA" w:rsidRDefault="002435DA" w:rsidP="002435DA">
            <w:pPr>
              <w:widowControl/>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78B2D943"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0.9953561</w:t>
            </w:r>
          </w:p>
        </w:tc>
      </w:tr>
      <w:tr w:rsidR="002435DA" w:rsidRPr="002435DA" w14:paraId="65EDE075" w14:textId="77777777" w:rsidTr="002435D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538B6D4" w14:textId="77777777" w:rsidR="002435DA" w:rsidRPr="002435DA" w:rsidRDefault="002435DA" w:rsidP="002435DA">
            <w:pPr>
              <w:widowControl/>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3BCA961E" w14:textId="77777777" w:rsidR="002435DA" w:rsidRPr="002435DA" w:rsidRDefault="002435DA" w:rsidP="002435DA">
            <w:pPr>
              <w:widowControl/>
              <w:jc w:val="center"/>
              <w:rPr>
                <w:rFonts w:ascii="Times New Roman" w:eastAsia="Times New Roman" w:hAnsi="Times New Roman" w:cs="Times New Roman"/>
                <w:color w:val="000000"/>
                <w:lang w:val="es-HN" w:eastAsia="es-HN"/>
              </w:rPr>
            </w:pPr>
            <w:r w:rsidRPr="002435DA">
              <w:rPr>
                <w:rFonts w:ascii="Times New Roman" w:eastAsia="Times New Roman" w:hAnsi="Times New Roman" w:cs="Times New Roman"/>
                <w:color w:val="000000"/>
                <w:lang w:val="es-HN" w:eastAsia="es-HN"/>
              </w:rPr>
              <w:t>1.0029215</w:t>
            </w:r>
          </w:p>
        </w:tc>
      </w:tr>
    </w:tbl>
    <w:p w14:paraId="52CCC11F" w14:textId="77777777" w:rsidR="002435DA" w:rsidRPr="00EF274E" w:rsidRDefault="002435DA" w:rsidP="000B13DC">
      <w:pPr>
        <w:pStyle w:val="Figuras"/>
        <w:rPr>
          <w:lang w:val="es-HN"/>
        </w:rPr>
      </w:pPr>
    </w:p>
    <w:p w14:paraId="3D3A402C" w14:textId="7F8BA134" w:rsidR="000B13DC" w:rsidRDefault="000B13DC" w:rsidP="000B13DC">
      <w:pPr>
        <w:pStyle w:val="TextoPrincipal"/>
      </w:pPr>
      <w:r w:rsidRPr="00FB6268">
        <w:t>La gráfica “</w:t>
      </w:r>
      <w:r>
        <w:t>Serie Sin Estacionalidad</w:t>
      </w:r>
      <w:r w:rsidRPr="00FB6268">
        <w:t>”</w:t>
      </w:r>
      <w:r>
        <w:t xml:space="preserve"> de la figura </w:t>
      </w:r>
      <w:r w:rsidR="002644C0">
        <w:t>11</w:t>
      </w:r>
      <w:r>
        <w:t xml:space="preserve">, se logra identificar de manera enfática la estacionalidad para banco </w:t>
      </w:r>
      <w:r w:rsidR="00107726">
        <w:t>Atlántida</w:t>
      </w:r>
      <w:r>
        <w:t xml:space="preserve">, al observar las líneas graficas se idéntica que el mes </w:t>
      </w:r>
      <w:r w:rsidR="00196A4A">
        <w:t>septiembre</w:t>
      </w:r>
      <w:r>
        <w:t xml:space="preserve"> es un factor estacional dado que presentan variaciones en la variable ValorCuenta con respecto a la variable Serie Sin Estacionalidad.</w:t>
      </w:r>
      <w:r w:rsidR="00196A4A" w:rsidRPr="00196A4A">
        <w:rPr>
          <w:noProof/>
        </w:rPr>
        <w:t xml:space="preserve"> </w:t>
      </w:r>
    </w:p>
    <w:p w14:paraId="5122FFD5" w14:textId="0B597EE3" w:rsidR="00FD78B1" w:rsidRDefault="0007467C" w:rsidP="00FD78B1">
      <w:pPr>
        <w:pStyle w:val="TextoPrincipal"/>
        <w:keepNext/>
        <w:ind w:firstLine="0"/>
        <w:jc w:val="center"/>
      </w:pPr>
      <w:r>
        <w:rPr>
          <w:noProof/>
        </w:rPr>
        <w:lastRenderedPageBreak/>
        <mc:AlternateContent>
          <mc:Choice Requires="wps">
            <w:drawing>
              <wp:anchor distT="0" distB="0" distL="114300" distR="114300" simplePos="0" relativeHeight="251771904" behindDoc="0" locked="0" layoutInCell="1" allowOverlap="1" wp14:anchorId="4BE7EB22" wp14:editId="03658C08">
                <wp:simplePos x="0" y="0"/>
                <wp:positionH relativeFrom="column">
                  <wp:posOffset>3686175</wp:posOffset>
                </wp:positionH>
                <wp:positionV relativeFrom="paragraph">
                  <wp:posOffset>487680</wp:posOffset>
                </wp:positionV>
                <wp:extent cx="114300" cy="2381250"/>
                <wp:effectExtent l="0" t="0" r="19050" b="19050"/>
                <wp:wrapNone/>
                <wp:docPr id="94146655" name="Rectángulo: esquinas redondeadas 12"/>
                <wp:cNvGraphicFramePr/>
                <a:graphic xmlns:a="http://schemas.openxmlformats.org/drawingml/2006/main">
                  <a:graphicData uri="http://schemas.microsoft.com/office/word/2010/wordprocessingShape">
                    <wps:wsp>
                      <wps:cNvSpPr/>
                      <wps:spPr>
                        <a:xfrm>
                          <a:off x="0" y="0"/>
                          <a:ext cx="114300" cy="2381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BCC6ACB" id="Rectángulo: esquinas redondeadas 12" o:spid="_x0000_s1026" style="position:absolute;margin-left:290.25pt;margin-top:38.4pt;width:9pt;height:187.5pt;z-index:2517719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MlWA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JXnl0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BTy8824AAAAAoBAAAPAAAAZHJzL2Rvd25yZXYueG1sTI/BTsMwDIbvSLxDZCQuiKVDawml6QRI&#10;FYdxYSDGMWtMW9E4VZN13dtjTnC0/en39xfr2fViwjF0njQsFwkIpNrbjhoN72/VtQIRoiFrek+o&#10;4YQB1uX5WWFy64/0itM2NoJDKORGQxvjkEsZ6hadCQs/IPHty4/ORB7HRtrRHDnc9fImSTLpTEf8&#10;oTUDPrVYf28PTkO22cTdDqvpRT1fNY/0sTqZ6lPry4v54R5ExDn+wfCrz+pQstPeH8gG0WtIVZIy&#10;quE24woMpHeKF3sNq3SpQJaF/F+h/AEAAP//AwBQSwECLQAUAAYACAAAACEAtoM4kv4AAADhAQAA&#10;EwAAAAAAAAAAAAAAAAAAAAAAW0NvbnRlbnRfVHlwZXNdLnhtbFBLAQItABQABgAIAAAAIQA4/SH/&#10;1gAAAJQBAAALAAAAAAAAAAAAAAAAAC8BAABfcmVscy8ucmVsc1BLAQItABQABgAIAAAAIQBPMlWA&#10;gAIAAGcFAAAOAAAAAAAAAAAAAAAAAC4CAABkcnMvZTJvRG9jLnhtbFBLAQItABQABgAIAAAAIQBT&#10;y8824AAAAAoBAAAPAAAAAAAAAAAAAAAAANoEAABkcnMvZG93bnJldi54bWxQSwUGAAAAAAQABADz&#10;AAAA5wUAAAAA&#10;" filled="f" strokecolor="#ed7d31 [3205]" strokeweight="1pt">
                <v:stroke joinstyle="miter"/>
              </v:roundrect>
            </w:pict>
          </mc:Fallback>
        </mc:AlternateContent>
      </w:r>
      <w:r w:rsidR="00196A4A">
        <w:rPr>
          <w:noProof/>
        </w:rPr>
        <mc:AlternateContent>
          <mc:Choice Requires="wps">
            <w:drawing>
              <wp:anchor distT="0" distB="0" distL="114300" distR="114300" simplePos="0" relativeHeight="251769856" behindDoc="0" locked="0" layoutInCell="1" allowOverlap="1" wp14:anchorId="51187551" wp14:editId="265AA257">
                <wp:simplePos x="0" y="0"/>
                <wp:positionH relativeFrom="column">
                  <wp:posOffset>2905125</wp:posOffset>
                </wp:positionH>
                <wp:positionV relativeFrom="paragraph">
                  <wp:posOffset>487680</wp:posOffset>
                </wp:positionV>
                <wp:extent cx="114300" cy="2381250"/>
                <wp:effectExtent l="0" t="0" r="19050" b="19050"/>
                <wp:wrapNone/>
                <wp:docPr id="1643049028" name="Rectángulo: esquinas redondeadas 12"/>
                <wp:cNvGraphicFramePr/>
                <a:graphic xmlns:a="http://schemas.openxmlformats.org/drawingml/2006/main">
                  <a:graphicData uri="http://schemas.microsoft.com/office/word/2010/wordprocessingShape">
                    <wps:wsp>
                      <wps:cNvSpPr/>
                      <wps:spPr>
                        <a:xfrm>
                          <a:off x="0" y="0"/>
                          <a:ext cx="114300" cy="2381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51FFD6A" id="Rectángulo: esquinas redondeadas 12" o:spid="_x0000_s1026" style="position:absolute;margin-left:228.75pt;margin-top:38.4pt;width:9pt;height:187.5pt;z-index:2517698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MlWA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JXnl0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CaVtNg4AAAAAoBAAAPAAAAZHJzL2Rvd25yZXYueG1sTI/NTsMwEITvSLyDtUhcEHWK8qcQpwKk&#10;iEO5tKC2RzdZkoh4HcVumr492xMcd+bT7Ey+mk0vJhxdZ0nBchGAQKps3VGj4OuzfExBOK+p1r0l&#10;VHBBB6vi9ibXWW3PtMFp6xvBIeQyraD1fsikdFWLRruFHZDY+7aj0Z7PsZH1qM8cbnr5FASxNLoj&#10;/tDqAd9arH62J6MgXq/9fo/l9JG+PzSvtAsvujwodX83vzyD8Dj7Pxiu9bk6FNzpaE9UO9ErCKMk&#10;YlRBEvMEBsIkYuF4dZYpyCKX/ycUvwAAAP//AwBQSwECLQAUAAYACAAAACEAtoM4kv4AAADhAQAA&#10;EwAAAAAAAAAAAAAAAAAAAAAAW0NvbnRlbnRfVHlwZXNdLnhtbFBLAQItABQABgAIAAAAIQA4/SH/&#10;1gAAAJQBAAALAAAAAAAAAAAAAAAAAC8BAABfcmVscy8ucmVsc1BLAQItABQABgAIAAAAIQBPMlWA&#10;gAIAAGcFAAAOAAAAAAAAAAAAAAAAAC4CAABkcnMvZTJvRG9jLnhtbFBLAQItABQABgAIAAAAIQCa&#10;VtNg4AAAAAoBAAAPAAAAAAAAAAAAAAAAANoEAABkcnMvZG93bnJldi54bWxQSwUGAAAAAAQABADz&#10;AAAA5wUAAAAA&#10;" filled="f" strokecolor="#ed7d31 [3205]" strokeweight="1pt">
                <v:stroke joinstyle="miter"/>
              </v:roundrect>
            </w:pict>
          </mc:Fallback>
        </mc:AlternateContent>
      </w:r>
      <w:r w:rsidR="00196A4A">
        <w:rPr>
          <w:noProof/>
        </w:rPr>
        <mc:AlternateContent>
          <mc:Choice Requires="wps">
            <w:drawing>
              <wp:anchor distT="0" distB="0" distL="114300" distR="114300" simplePos="0" relativeHeight="251767808" behindDoc="0" locked="0" layoutInCell="1" allowOverlap="1" wp14:anchorId="13266052" wp14:editId="2AE9B296">
                <wp:simplePos x="0" y="0"/>
                <wp:positionH relativeFrom="column">
                  <wp:posOffset>4438650</wp:posOffset>
                </wp:positionH>
                <wp:positionV relativeFrom="paragraph">
                  <wp:posOffset>487680</wp:posOffset>
                </wp:positionV>
                <wp:extent cx="114300" cy="2381250"/>
                <wp:effectExtent l="0" t="0" r="19050" b="19050"/>
                <wp:wrapNone/>
                <wp:docPr id="996457806" name="Rectángulo: esquinas redondeadas 12"/>
                <wp:cNvGraphicFramePr/>
                <a:graphic xmlns:a="http://schemas.openxmlformats.org/drawingml/2006/main">
                  <a:graphicData uri="http://schemas.microsoft.com/office/word/2010/wordprocessingShape">
                    <wps:wsp>
                      <wps:cNvSpPr/>
                      <wps:spPr>
                        <a:xfrm>
                          <a:off x="0" y="0"/>
                          <a:ext cx="114300" cy="2381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8B79506" id="Rectángulo: esquinas redondeadas 12" o:spid="_x0000_s1026" style="position:absolute;margin-left:349.5pt;margin-top:38.4pt;width:9pt;height:187.5pt;z-index:2517678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MlWA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JXnl0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CxNz8Q4AAAAAoBAAAPAAAAZHJzL2Rvd25yZXYueG1sTI/BToNAEIbvJr7DZky8GLtgKlBkadSE&#10;eGgvVmM9btkRiOwsYbeUvr3jSY8z8+eb7y/Ws+3FhKPvHCmIFxEIpNqZjhoF72/VbQbCB01G945Q&#10;wRk9rMvLi0Lnxp3oFaddaARDyOdaQRvCkEvp6xat9gs3IPHty41WBx7HRppRnxhue3kXRYm0uiP+&#10;0OoBn1usv3dHqyDZbMJ+j9W0zV5umif6WJ519anU9dX8+AAi4Bz+wvCrz+pQstPBHcl40TNjteIu&#10;QUGacAUOpHHKi4OC5X2cgSwL+b9C+QMAAP//AwBQSwECLQAUAAYACAAAACEAtoM4kv4AAADhAQAA&#10;EwAAAAAAAAAAAAAAAAAAAAAAW0NvbnRlbnRfVHlwZXNdLnhtbFBLAQItABQABgAIAAAAIQA4/SH/&#10;1gAAAJQBAAALAAAAAAAAAAAAAAAAAC8BAABfcmVscy8ucmVsc1BLAQItABQABgAIAAAAIQBPMlWA&#10;gAIAAGcFAAAOAAAAAAAAAAAAAAAAAC4CAABkcnMvZTJvRG9jLnhtbFBLAQItABQABgAIAAAAIQCx&#10;Nz8Q4AAAAAoBAAAPAAAAAAAAAAAAAAAAANoEAABkcnMvZG93bnJldi54bWxQSwUGAAAAAAQABADz&#10;AAAA5wUAAAAA&#10;" filled="f" strokecolor="#ed7d31 [3205]" strokeweight="1pt">
                <v:stroke joinstyle="miter"/>
              </v:roundrect>
            </w:pict>
          </mc:Fallback>
        </mc:AlternateContent>
      </w:r>
      <w:r w:rsidR="00196A4A">
        <w:rPr>
          <w:noProof/>
        </w:rPr>
        <mc:AlternateContent>
          <mc:Choice Requires="wps">
            <w:drawing>
              <wp:anchor distT="0" distB="0" distL="114300" distR="114300" simplePos="0" relativeHeight="251765760" behindDoc="0" locked="0" layoutInCell="1" allowOverlap="1" wp14:anchorId="62EE1EE6" wp14:editId="08E4E985">
                <wp:simplePos x="0" y="0"/>
                <wp:positionH relativeFrom="column">
                  <wp:posOffset>5219700</wp:posOffset>
                </wp:positionH>
                <wp:positionV relativeFrom="paragraph">
                  <wp:posOffset>487680</wp:posOffset>
                </wp:positionV>
                <wp:extent cx="114300" cy="2381250"/>
                <wp:effectExtent l="0" t="0" r="19050" b="19050"/>
                <wp:wrapNone/>
                <wp:docPr id="1739665943" name="Rectángulo: esquinas redondeadas 12"/>
                <wp:cNvGraphicFramePr/>
                <a:graphic xmlns:a="http://schemas.openxmlformats.org/drawingml/2006/main">
                  <a:graphicData uri="http://schemas.microsoft.com/office/word/2010/wordprocessingShape">
                    <wps:wsp>
                      <wps:cNvSpPr/>
                      <wps:spPr>
                        <a:xfrm>
                          <a:off x="0" y="0"/>
                          <a:ext cx="114300" cy="2381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110CF03" id="Rectángulo: esquinas redondeadas 12" o:spid="_x0000_s1026" style="position:absolute;margin-left:411pt;margin-top:38.4pt;width:9pt;height:187.5pt;z-index:2517657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MlWA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JXnl0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BYsT1F4AAAAAoBAAAPAAAAZHJzL2Rvd25yZXYueG1sTI/BToNAEIbvJr7DZky8mHYpQdwgS6Mm&#10;xEO9tJrW4xZGILKzhN1S+vaOJz3OzJ9/vi9fz7YXE46+c6RhtYxAIFWu7qjR8PFeLhQIHwzVpneE&#10;Gi7oYV1cX+Umq92ZtjjtQiO4hHxmNLQhDJmUvmrRGr90AxLfvtxoTeBxbGQ9mjOX217GUZRKazri&#10;D60Z8KXF6nt3shrSzSYcDlhOb+r1rnmmfXIx5afWtzfz0yOIgHP4C8MvPqNDwUxHd6Lai16DimN2&#10;CRoeUlbggEoiXhw1JPcrBbLI5X+F4gcAAP//AwBQSwECLQAUAAYACAAAACEAtoM4kv4AAADhAQAA&#10;EwAAAAAAAAAAAAAAAAAAAAAAW0NvbnRlbnRfVHlwZXNdLnhtbFBLAQItABQABgAIAAAAIQA4/SH/&#10;1gAAAJQBAAALAAAAAAAAAAAAAAAAAC8BAABfcmVscy8ucmVsc1BLAQItABQABgAIAAAAIQBPMlWA&#10;gAIAAGcFAAAOAAAAAAAAAAAAAAAAAC4CAABkcnMvZTJvRG9jLnhtbFBLAQItABQABgAIAAAAIQBY&#10;sT1F4AAAAAoBAAAPAAAAAAAAAAAAAAAAANoEAABkcnMvZG93bnJldi54bWxQSwUGAAAAAAQABADz&#10;AAAA5wUAAAAA&#10;" filled="f" strokecolor="#ed7d31 [3205]" strokeweight="1pt">
                <v:stroke joinstyle="miter"/>
              </v:roundrect>
            </w:pict>
          </mc:Fallback>
        </mc:AlternateContent>
      </w:r>
      <w:r w:rsidR="00FD78B1">
        <w:rPr>
          <w:noProof/>
        </w:rPr>
        <w:drawing>
          <wp:inline distT="0" distB="0" distL="0" distR="0" wp14:anchorId="334004F3" wp14:editId="1E4BB4CD">
            <wp:extent cx="5343525" cy="3438525"/>
            <wp:effectExtent l="0" t="0" r="9525" b="9525"/>
            <wp:docPr id="1041108537" name="Gráfico 1">
              <a:extLst xmlns:a="http://schemas.openxmlformats.org/drawingml/2006/main">
                <a:ext uri="{FF2B5EF4-FFF2-40B4-BE49-F238E27FC236}">
                  <a16:creationId xmlns:a16="http://schemas.microsoft.com/office/drawing/2014/main" id="{A8B8C0A8-AF74-455F-8E69-AB2F7B8652A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52E4E642" w14:textId="1444546E" w:rsidR="00DE15AB" w:rsidRPr="00EF274E" w:rsidRDefault="00FD78B1" w:rsidP="00D46B4E">
      <w:pPr>
        <w:pStyle w:val="Figuras"/>
        <w:rPr>
          <w:lang w:val="es-HN"/>
        </w:rPr>
      </w:pPr>
      <w:bookmarkStart w:id="131" w:name="_Toc158142106"/>
      <w:r w:rsidRPr="002644C0">
        <w:rPr>
          <w:lang w:val="es-HN"/>
        </w:rPr>
        <w:t xml:space="preserve">Figura </w:t>
      </w:r>
      <w:r>
        <w:fldChar w:fldCharType="begin"/>
      </w:r>
      <w:r w:rsidRPr="002644C0">
        <w:rPr>
          <w:lang w:val="es-HN"/>
        </w:rPr>
        <w:instrText xml:space="preserve"> SEQ Figura \* ARABIC </w:instrText>
      </w:r>
      <w:r>
        <w:fldChar w:fldCharType="separate"/>
      </w:r>
      <w:r w:rsidR="000F2D33">
        <w:rPr>
          <w:noProof/>
          <w:lang w:val="es-HN"/>
        </w:rPr>
        <w:t>11</w:t>
      </w:r>
      <w:r>
        <w:fldChar w:fldCharType="end"/>
      </w:r>
      <w:r w:rsidRPr="002644C0">
        <w:rPr>
          <w:lang w:val="es-HN"/>
        </w:rPr>
        <w:t>.Serie Sin Estacionalidad 2017 a 2022 Banco Atlántida</w:t>
      </w:r>
      <w:bookmarkEnd w:id="131"/>
    </w:p>
    <w:p w14:paraId="409E2FAA" w14:textId="2D1517D0" w:rsidR="00956409" w:rsidRDefault="00956409" w:rsidP="00956409">
      <w:pPr>
        <w:pStyle w:val="Ttulo4"/>
        <w:rPr>
          <w:bCs w:val="0"/>
          <w:lang w:val="es-HN"/>
        </w:rPr>
      </w:pPr>
      <w:bookmarkStart w:id="132" w:name="_Toc158832957"/>
      <w:r w:rsidRPr="00A62774">
        <w:rPr>
          <w:bCs w:val="0"/>
          <w:lang w:val="es-HN"/>
        </w:rPr>
        <w:t>4.</w:t>
      </w:r>
      <w:r>
        <w:rPr>
          <w:bCs w:val="0"/>
          <w:lang w:val="es-HN"/>
        </w:rPr>
        <w:t>2</w:t>
      </w:r>
      <w:r w:rsidRPr="00A62774">
        <w:rPr>
          <w:bCs w:val="0"/>
          <w:lang w:val="es-HN"/>
        </w:rPr>
        <w:t>.1.</w:t>
      </w:r>
      <w:r>
        <w:rPr>
          <w:bCs w:val="0"/>
          <w:lang w:val="es-HN"/>
        </w:rPr>
        <w:t>3</w:t>
      </w:r>
      <w:r w:rsidRPr="00A62774">
        <w:rPr>
          <w:bCs w:val="0"/>
          <w:lang w:val="es-HN"/>
        </w:rPr>
        <w:t xml:space="preserve"> ANÁLISIS EDA BANCO BAC CREDOMATIC</w:t>
      </w:r>
      <w:bookmarkEnd w:id="132"/>
    </w:p>
    <w:p w14:paraId="2D288EC4" w14:textId="77777777" w:rsidR="00A12455" w:rsidRDefault="00A12455" w:rsidP="00A12455">
      <w:pPr>
        <w:pStyle w:val="TextoPrincipal"/>
      </w:pPr>
      <w:r>
        <w:t>Los resultados sobre el valor de la cuenta total activo se muestran a continuación:</w:t>
      </w:r>
    </w:p>
    <w:p w14:paraId="116610FF" w14:textId="464024B7" w:rsidR="00A12455" w:rsidRPr="00A12455" w:rsidRDefault="00A12455" w:rsidP="00A12455">
      <w:pPr>
        <w:pStyle w:val="Figuras"/>
        <w:rPr>
          <w:lang w:val="es-HN"/>
        </w:rPr>
      </w:pPr>
      <w:bookmarkStart w:id="133" w:name="_Toc158833022"/>
      <w:r w:rsidRPr="00A12455">
        <w:rPr>
          <w:lang w:val="es-HN"/>
        </w:rPr>
        <w:t xml:space="preserve">Tabla </w:t>
      </w:r>
      <w:r>
        <w:fldChar w:fldCharType="begin"/>
      </w:r>
      <w:r w:rsidRPr="00A12455">
        <w:rPr>
          <w:lang w:val="es-HN"/>
        </w:rPr>
        <w:instrText xml:space="preserve"> SEQ Tabla \* ARABIC </w:instrText>
      </w:r>
      <w:r>
        <w:fldChar w:fldCharType="separate"/>
      </w:r>
      <w:r w:rsidR="000F2D33">
        <w:rPr>
          <w:noProof/>
          <w:lang w:val="es-HN"/>
        </w:rPr>
        <w:t>8</w:t>
      </w:r>
      <w:r>
        <w:fldChar w:fldCharType="end"/>
      </w:r>
      <w:r w:rsidRPr="00A12455">
        <w:rPr>
          <w:lang w:val="es-HN"/>
        </w:rPr>
        <w:t>. Resultados Cuenta Total Activo BAC Credomatic</w:t>
      </w:r>
      <w:bookmarkEnd w:id="133"/>
    </w:p>
    <w:tbl>
      <w:tblPr>
        <w:tblW w:w="9351" w:type="dxa"/>
        <w:tblCellMar>
          <w:left w:w="70" w:type="dxa"/>
          <w:right w:w="70" w:type="dxa"/>
        </w:tblCellMar>
        <w:tblLook w:val="04A0" w:firstRow="1" w:lastRow="0" w:firstColumn="1" w:lastColumn="0" w:noHBand="0" w:noVBand="1"/>
      </w:tblPr>
      <w:tblGrid>
        <w:gridCol w:w="520"/>
        <w:gridCol w:w="1318"/>
        <w:gridCol w:w="1418"/>
        <w:gridCol w:w="1417"/>
        <w:gridCol w:w="1559"/>
        <w:gridCol w:w="1701"/>
        <w:gridCol w:w="1418"/>
      </w:tblGrid>
      <w:tr w:rsidR="006813C4" w:rsidRPr="00B82183" w14:paraId="637CBA41" w14:textId="77777777" w:rsidTr="0048644D">
        <w:trPr>
          <w:trHeight w:val="300"/>
        </w:trPr>
        <w:tc>
          <w:tcPr>
            <w:tcW w:w="9351"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09C33D1"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Valor Real Cuenta Total Activo</w:t>
            </w:r>
          </w:p>
        </w:tc>
      </w:tr>
      <w:tr w:rsidR="006813C4" w:rsidRPr="006813C4" w14:paraId="1CBA557A" w14:textId="77777777" w:rsidTr="0048644D">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3024DF1"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Mes</w:t>
            </w:r>
          </w:p>
        </w:tc>
        <w:tc>
          <w:tcPr>
            <w:tcW w:w="1318" w:type="dxa"/>
            <w:tcBorders>
              <w:top w:val="nil"/>
              <w:left w:val="nil"/>
              <w:bottom w:val="single" w:sz="4" w:space="0" w:color="auto"/>
              <w:right w:val="single" w:sz="4" w:space="0" w:color="auto"/>
            </w:tcBorders>
            <w:shd w:val="clear" w:color="auto" w:fill="auto"/>
            <w:noWrap/>
            <w:vAlign w:val="bottom"/>
            <w:hideMark/>
          </w:tcPr>
          <w:p w14:paraId="4A74F9D5"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2017</w:t>
            </w:r>
          </w:p>
        </w:tc>
        <w:tc>
          <w:tcPr>
            <w:tcW w:w="1418" w:type="dxa"/>
            <w:tcBorders>
              <w:top w:val="nil"/>
              <w:left w:val="nil"/>
              <w:bottom w:val="single" w:sz="4" w:space="0" w:color="auto"/>
              <w:right w:val="single" w:sz="4" w:space="0" w:color="auto"/>
            </w:tcBorders>
            <w:shd w:val="clear" w:color="auto" w:fill="auto"/>
            <w:noWrap/>
            <w:vAlign w:val="bottom"/>
            <w:hideMark/>
          </w:tcPr>
          <w:p w14:paraId="04A12DB5"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2018</w:t>
            </w:r>
          </w:p>
        </w:tc>
        <w:tc>
          <w:tcPr>
            <w:tcW w:w="1417" w:type="dxa"/>
            <w:tcBorders>
              <w:top w:val="nil"/>
              <w:left w:val="nil"/>
              <w:bottom w:val="single" w:sz="4" w:space="0" w:color="auto"/>
              <w:right w:val="single" w:sz="4" w:space="0" w:color="auto"/>
            </w:tcBorders>
            <w:shd w:val="clear" w:color="auto" w:fill="auto"/>
            <w:noWrap/>
            <w:vAlign w:val="bottom"/>
            <w:hideMark/>
          </w:tcPr>
          <w:p w14:paraId="36633D9D"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2019</w:t>
            </w:r>
          </w:p>
        </w:tc>
        <w:tc>
          <w:tcPr>
            <w:tcW w:w="1559" w:type="dxa"/>
            <w:tcBorders>
              <w:top w:val="nil"/>
              <w:left w:val="nil"/>
              <w:bottom w:val="single" w:sz="4" w:space="0" w:color="auto"/>
              <w:right w:val="single" w:sz="4" w:space="0" w:color="auto"/>
            </w:tcBorders>
            <w:shd w:val="clear" w:color="auto" w:fill="auto"/>
            <w:noWrap/>
            <w:vAlign w:val="bottom"/>
            <w:hideMark/>
          </w:tcPr>
          <w:p w14:paraId="183F871B"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2020</w:t>
            </w:r>
          </w:p>
        </w:tc>
        <w:tc>
          <w:tcPr>
            <w:tcW w:w="1701" w:type="dxa"/>
            <w:tcBorders>
              <w:top w:val="nil"/>
              <w:left w:val="nil"/>
              <w:bottom w:val="single" w:sz="4" w:space="0" w:color="auto"/>
              <w:right w:val="single" w:sz="4" w:space="0" w:color="auto"/>
            </w:tcBorders>
            <w:shd w:val="clear" w:color="auto" w:fill="auto"/>
            <w:noWrap/>
            <w:vAlign w:val="bottom"/>
            <w:hideMark/>
          </w:tcPr>
          <w:p w14:paraId="582ECCD5"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2021</w:t>
            </w:r>
          </w:p>
        </w:tc>
        <w:tc>
          <w:tcPr>
            <w:tcW w:w="1418" w:type="dxa"/>
            <w:tcBorders>
              <w:top w:val="nil"/>
              <w:left w:val="nil"/>
              <w:bottom w:val="single" w:sz="4" w:space="0" w:color="auto"/>
              <w:right w:val="single" w:sz="4" w:space="0" w:color="auto"/>
            </w:tcBorders>
            <w:shd w:val="clear" w:color="auto" w:fill="auto"/>
            <w:noWrap/>
            <w:vAlign w:val="bottom"/>
            <w:hideMark/>
          </w:tcPr>
          <w:p w14:paraId="1674DFCC"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2022</w:t>
            </w:r>
          </w:p>
        </w:tc>
      </w:tr>
      <w:tr w:rsidR="006813C4" w:rsidRPr="006813C4" w14:paraId="5916A942" w14:textId="77777777" w:rsidTr="0048644D">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36DDDEC"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ene</w:t>
            </w:r>
          </w:p>
        </w:tc>
        <w:tc>
          <w:tcPr>
            <w:tcW w:w="1318" w:type="dxa"/>
            <w:tcBorders>
              <w:top w:val="nil"/>
              <w:left w:val="nil"/>
              <w:bottom w:val="single" w:sz="4" w:space="0" w:color="auto"/>
              <w:right w:val="single" w:sz="4" w:space="0" w:color="auto"/>
            </w:tcBorders>
            <w:shd w:val="clear" w:color="auto" w:fill="auto"/>
            <w:vAlign w:val="center"/>
            <w:hideMark/>
          </w:tcPr>
          <w:p w14:paraId="18E76DD8"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L65,838,981,157 </w:t>
            </w:r>
          </w:p>
        </w:tc>
        <w:tc>
          <w:tcPr>
            <w:tcW w:w="1418" w:type="dxa"/>
            <w:tcBorders>
              <w:top w:val="nil"/>
              <w:left w:val="nil"/>
              <w:bottom w:val="single" w:sz="4" w:space="0" w:color="auto"/>
              <w:right w:val="single" w:sz="4" w:space="0" w:color="auto"/>
            </w:tcBorders>
            <w:shd w:val="clear" w:color="auto" w:fill="auto"/>
            <w:vAlign w:val="center"/>
            <w:hideMark/>
          </w:tcPr>
          <w:p w14:paraId="016DB969"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72,636,421,633 </w:t>
            </w:r>
          </w:p>
        </w:tc>
        <w:tc>
          <w:tcPr>
            <w:tcW w:w="1417" w:type="dxa"/>
            <w:tcBorders>
              <w:top w:val="nil"/>
              <w:left w:val="nil"/>
              <w:bottom w:val="single" w:sz="4" w:space="0" w:color="auto"/>
              <w:right w:val="single" w:sz="4" w:space="0" w:color="auto"/>
            </w:tcBorders>
            <w:shd w:val="clear" w:color="auto" w:fill="auto"/>
            <w:vAlign w:val="center"/>
            <w:hideMark/>
          </w:tcPr>
          <w:p w14:paraId="696E9EA0"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79,651,926,078 </w:t>
            </w:r>
          </w:p>
        </w:tc>
        <w:tc>
          <w:tcPr>
            <w:tcW w:w="1559" w:type="dxa"/>
            <w:tcBorders>
              <w:top w:val="nil"/>
              <w:left w:val="nil"/>
              <w:bottom w:val="single" w:sz="4" w:space="0" w:color="auto"/>
              <w:right w:val="single" w:sz="4" w:space="0" w:color="auto"/>
            </w:tcBorders>
            <w:shd w:val="clear" w:color="auto" w:fill="auto"/>
            <w:vAlign w:val="center"/>
            <w:hideMark/>
          </w:tcPr>
          <w:p w14:paraId="53C843C8"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91,003,808,934 </w:t>
            </w:r>
          </w:p>
        </w:tc>
        <w:tc>
          <w:tcPr>
            <w:tcW w:w="1701" w:type="dxa"/>
            <w:tcBorders>
              <w:top w:val="nil"/>
              <w:left w:val="nil"/>
              <w:bottom w:val="single" w:sz="4" w:space="0" w:color="auto"/>
              <w:right w:val="single" w:sz="4" w:space="0" w:color="auto"/>
            </w:tcBorders>
            <w:shd w:val="clear" w:color="auto" w:fill="auto"/>
            <w:vAlign w:val="center"/>
            <w:hideMark/>
          </w:tcPr>
          <w:p w14:paraId="44DD24ED"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108,100,674,679 </w:t>
            </w:r>
          </w:p>
        </w:tc>
        <w:tc>
          <w:tcPr>
            <w:tcW w:w="1418" w:type="dxa"/>
            <w:tcBorders>
              <w:top w:val="nil"/>
              <w:left w:val="nil"/>
              <w:bottom w:val="single" w:sz="4" w:space="0" w:color="auto"/>
              <w:right w:val="single" w:sz="4" w:space="0" w:color="auto"/>
            </w:tcBorders>
            <w:shd w:val="clear" w:color="auto" w:fill="auto"/>
            <w:vAlign w:val="center"/>
            <w:hideMark/>
          </w:tcPr>
          <w:p w14:paraId="72DE66B2"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120,331,851,962 </w:t>
            </w:r>
          </w:p>
        </w:tc>
      </w:tr>
      <w:tr w:rsidR="006813C4" w:rsidRPr="006813C4" w14:paraId="1EEE674C" w14:textId="77777777" w:rsidTr="0048644D">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56826B6"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feb</w:t>
            </w:r>
          </w:p>
        </w:tc>
        <w:tc>
          <w:tcPr>
            <w:tcW w:w="1318" w:type="dxa"/>
            <w:tcBorders>
              <w:top w:val="nil"/>
              <w:left w:val="nil"/>
              <w:bottom w:val="single" w:sz="4" w:space="0" w:color="auto"/>
              <w:right w:val="single" w:sz="4" w:space="0" w:color="auto"/>
            </w:tcBorders>
            <w:shd w:val="clear" w:color="auto" w:fill="auto"/>
            <w:vAlign w:val="center"/>
            <w:hideMark/>
          </w:tcPr>
          <w:p w14:paraId="17A1F6E0"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L67,117,169,146 </w:t>
            </w:r>
          </w:p>
        </w:tc>
        <w:tc>
          <w:tcPr>
            <w:tcW w:w="1418" w:type="dxa"/>
            <w:tcBorders>
              <w:top w:val="nil"/>
              <w:left w:val="nil"/>
              <w:bottom w:val="single" w:sz="4" w:space="0" w:color="auto"/>
              <w:right w:val="single" w:sz="4" w:space="0" w:color="auto"/>
            </w:tcBorders>
            <w:shd w:val="clear" w:color="auto" w:fill="auto"/>
            <w:vAlign w:val="center"/>
            <w:hideMark/>
          </w:tcPr>
          <w:p w14:paraId="3B88B249"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75,036,855,025 </w:t>
            </w:r>
          </w:p>
        </w:tc>
        <w:tc>
          <w:tcPr>
            <w:tcW w:w="1417" w:type="dxa"/>
            <w:tcBorders>
              <w:top w:val="nil"/>
              <w:left w:val="nil"/>
              <w:bottom w:val="single" w:sz="4" w:space="0" w:color="auto"/>
              <w:right w:val="single" w:sz="4" w:space="0" w:color="auto"/>
            </w:tcBorders>
            <w:shd w:val="clear" w:color="auto" w:fill="auto"/>
            <w:vAlign w:val="center"/>
            <w:hideMark/>
          </w:tcPr>
          <w:p w14:paraId="062C7C3B"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81,296,326,589 </w:t>
            </w:r>
          </w:p>
        </w:tc>
        <w:tc>
          <w:tcPr>
            <w:tcW w:w="1559" w:type="dxa"/>
            <w:tcBorders>
              <w:top w:val="nil"/>
              <w:left w:val="nil"/>
              <w:bottom w:val="single" w:sz="4" w:space="0" w:color="auto"/>
              <w:right w:val="single" w:sz="4" w:space="0" w:color="auto"/>
            </w:tcBorders>
            <w:shd w:val="clear" w:color="auto" w:fill="auto"/>
            <w:vAlign w:val="center"/>
            <w:hideMark/>
          </w:tcPr>
          <w:p w14:paraId="73A69183"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92,973,107,873 </w:t>
            </w:r>
          </w:p>
        </w:tc>
        <w:tc>
          <w:tcPr>
            <w:tcW w:w="1701" w:type="dxa"/>
            <w:tcBorders>
              <w:top w:val="nil"/>
              <w:left w:val="nil"/>
              <w:bottom w:val="single" w:sz="4" w:space="0" w:color="auto"/>
              <w:right w:val="single" w:sz="4" w:space="0" w:color="auto"/>
            </w:tcBorders>
            <w:shd w:val="clear" w:color="auto" w:fill="auto"/>
            <w:vAlign w:val="center"/>
            <w:hideMark/>
          </w:tcPr>
          <w:p w14:paraId="582943A0"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106,619,906,565 </w:t>
            </w:r>
          </w:p>
        </w:tc>
        <w:tc>
          <w:tcPr>
            <w:tcW w:w="1418" w:type="dxa"/>
            <w:tcBorders>
              <w:top w:val="nil"/>
              <w:left w:val="nil"/>
              <w:bottom w:val="single" w:sz="4" w:space="0" w:color="auto"/>
              <w:right w:val="single" w:sz="4" w:space="0" w:color="auto"/>
            </w:tcBorders>
            <w:shd w:val="clear" w:color="auto" w:fill="auto"/>
            <w:vAlign w:val="center"/>
            <w:hideMark/>
          </w:tcPr>
          <w:p w14:paraId="421446D6"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121,645,601,563 </w:t>
            </w:r>
          </w:p>
        </w:tc>
      </w:tr>
      <w:tr w:rsidR="006813C4" w:rsidRPr="006813C4" w14:paraId="06029908" w14:textId="77777777" w:rsidTr="0048644D">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AFD8322"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mar</w:t>
            </w:r>
          </w:p>
        </w:tc>
        <w:tc>
          <w:tcPr>
            <w:tcW w:w="1318" w:type="dxa"/>
            <w:tcBorders>
              <w:top w:val="nil"/>
              <w:left w:val="nil"/>
              <w:bottom w:val="single" w:sz="4" w:space="0" w:color="auto"/>
              <w:right w:val="single" w:sz="4" w:space="0" w:color="auto"/>
            </w:tcBorders>
            <w:shd w:val="clear" w:color="auto" w:fill="auto"/>
            <w:vAlign w:val="center"/>
            <w:hideMark/>
          </w:tcPr>
          <w:p w14:paraId="2A9C95DB"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L68,010,475,509 </w:t>
            </w:r>
          </w:p>
        </w:tc>
        <w:tc>
          <w:tcPr>
            <w:tcW w:w="1418" w:type="dxa"/>
            <w:tcBorders>
              <w:top w:val="nil"/>
              <w:left w:val="nil"/>
              <w:bottom w:val="single" w:sz="4" w:space="0" w:color="auto"/>
              <w:right w:val="single" w:sz="4" w:space="0" w:color="auto"/>
            </w:tcBorders>
            <w:shd w:val="clear" w:color="auto" w:fill="auto"/>
            <w:vAlign w:val="center"/>
            <w:hideMark/>
          </w:tcPr>
          <w:p w14:paraId="542DB89E"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74,964,103,385 </w:t>
            </w:r>
          </w:p>
        </w:tc>
        <w:tc>
          <w:tcPr>
            <w:tcW w:w="1417" w:type="dxa"/>
            <w:tcBorders>
              <w:top w:val="nil"/>
              <w:left w:val="nil"/>
              <w:bottom w:val="single" w:sz="4" w:space="0" w:color="auto"/>
              <w:right w:val="single" w:sz="4" w:space="0" w:color="auto"/>
            </w:tcBorders>
            <w:shd w:val="clear" w:color="auto" w:fill="auto"/>
            <w:vAlign w:val="center"/>
            <w:hideMark/>
          </w:tcPr>
          <w:p w14:paraId="791058DE"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84,167,454,309 </w:t>
            </w:r>
          </w:p>
        </w:tc>
        <w:tc>
          <w:tcPr>
            <w:tcW w:w="1559" w:type="dxa"/>
            <w:tcBorders>
              <w:top w:val="nil"/>
              <w:left w:val="nil"/>
              <w:bottom w:val="single" w:sz="4" w:space="0" w:color="auto"/>
              <w:right w:val="single" w:sz="4" w:space="0" w:color="auto"/>
            </w:tcBorders>
            <w:shd w:val="clear" w:color="auto" w:fill="auto"/>
            <w:vAlign w:val="center"/>
            <w:hideMark/>
          </w:tcPr>
          <w:p w14:paraId="032E23D4"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93,524,529,348 </w:t>
            </w:r>
          </w:p>
        </w:tc>
        <w:tc>
          <w:tcPr>
            <w:tcW w:w="1701" w:type="dxa"/>
            <w:tcBorders>
              <w:top w:val="nil"/>
              <w:left w:val="nil"/>
              <w:bottom w:val="single" w:sz="4" w:space="0" w:color="auto"/>
              <w:right w:val="single" w:sz="4" w:space="0" w:color="auto"/>
            </w:tcBorders>
            <w:shd w:val="clear" w:color="auto" w:fill="auto"/>
            <w:vAlign w:val="center"/>
            <w:hideMark/>
          </w:tcPr>
          <w:p w14:paraId="1C213424"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108,222,348,654 </w:t>
            </w:r>
          </w:p>
        </w:tc>
        <w:tc>
          <w:tcPr>
            <w:tcW w:w="1418" w:type="dxa"/>
            <w:tcBorders>
              <w:top w:val="nil"/>
              <w:left w:val="nil"/>
              <w:bottom w:val="single" w:sz="4" w:space="0" w:color="auto"/>
              <w:right w:val="single" w:sz="4" w:space="0" w:color="auto"/>
            </w:tcBorders>
            <w:shd w:val="clear" w:color="auto" w:fill="auto"/>
            <w:vAlign w:val="center"/>
            <w:hideMark/>
          </w:tcPr>
          <w:p w14:paraId="40D9FE6E"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122,156,794,875 </w:t>
            </w:r>
          </w:p>
        </w:tc>
      </w:tr>
      <w:tr w:rsidR="006813C4" w:rsidRPr="006813C4" w14:paraId="60FB81D4" w14:textId="77777777" w:rsidTr="0048644D">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CB57DEE"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abr</w:t>
            </w:r>
          </w:p>
        </w:tc>
        <w:tc>
          <w:tcPr>
            <w:tcW w:w="1318" w:type="dxa"/>
            <w:tcBorders>
              <w:top w:val="nil"/>
              <w:left w:val="nil"/>
              <w:bottom w:val="single" w:sz="4" w:space="0" w:color="auto"/>
              <w:right w:val="single" w:sz="4" w:space="0" w:color="auto"/>
            </w:tcBorders>
            <w:shd w:val="clear" w:color="auto" w:fill="auto"/>
            <w:vAlign w:val="center"/>
            <w:hideMark/>
          </w:tcPr>
          <w:p w14:paraId="49ACEBE0"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L68,274,694,613 </w:t>
            </w:r>
          </w:p>
        </w:tc>
        <w:tc>
          <w:tcPr>
            <w:tcW w:w="1418" w:type="dxa"/>
            <w:tcBorders>
              <w:top w:val="nil"/>
              <w:left w:val="nil"/>
              <w:bottom w:val="single" w:sz="4" w:space="0" w:color="auto"/>
              <w:right w:val="single" w:sz="4" w:space="0" w:color="auto"/>
            </w:tcBorders>
            <w:shd w:val="clear" w:color="auto" w:fill="auto"/>
            <w:vAlign w:val="center"/>
            <w:hideMark/>
          </w:tcPr>
          <w:p w14:paraId="09E1D71B"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74,250,532,570 </w:t>
            </w:r>
          </w:p>
        </w:tc>
        <w:tc>
          <w:tcPr>
            <w:tcW w:w="1417" w:type="dxa"/>
            <w:tcBorders>
              <w:top w:val="nil"/>
              <w:left w:val="nil"/>
              <w:bottom w:val="single" w:sz="4" w:space="0" w:color="auto"/>
              <w:right w:val="single" w:sz="4" w:space="0" w:color="auto"/>
            </w:tcBorders>
            <w:shd w:val="clear" w:color="auto" w:fill="auto"/>
            <w:vAlign w:val="center"/>
            <w:hideMark/>
          </w:tcPr>
          <w:p w14:paraId="3805DB69"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84,699,247,011 </w:t>
            </w:r>
          </w:p>
        </w:tc>
        <w:tc>
          <w:tcPr>
            <w:tcW w:w="1559" w:type="dxa"/>
            <w:tcBorders>
              <w:top w:val="nil"/>
              <w:left w:val="nil"/>
              <w:bottom w:val="single" w:sz="4" w:space="0" w:color="auto"/>
              <w:right w:val="single" w:sz="4" w:space="0" w:color="auto"/>
            </w:tcBorders>
            <w:shd w:val="clear" w:color="auto" w:fill="auto"/>
            <w:vAlign w:val="center"/>
            <w:hideMark/>
          </w:tcPr>
          <w:p w14:paraId="53BF1240"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93,762,528,642 </w:t>
            </w:r>
          </w:p>
        </w:tc>
        <w:tc>
          <w:tcPr>
            <w:tcW w:w="1701" w:type="dxa"/>
            <w:tcBorders>
              <w:top w:val="nil"/>
              <w:left w:val="nil"/>
              <w:bottom w:val="single" w:sz="4" w:space="0" w:color="auto"/>
              <w:right w:val="single" w:sz="4" w:space="0" w:color="auto"/>
            </w:tcBorders>
            <w:shd w:val="clear" w:color="auto" w:fill="auto"/>
            <w:vAlign w:val="center"/>
            <w:hideMark/>
          </w:tcPr>
          <w:p w14:paraId="642C098C"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109,294,618,361 </w:t>
            </w:r>
          </w:p>
        </w:tc>
        <w:tc>
          <w:tcPr>
            <w:tcW w:w="1418" w:type="dxa"/>
            <w:tcBorders>
              <w:top w:val="nil"/>
              <w:left w:val="nil"/>
              <w:bottom w:val="single" w:sz="4" w:space="0" w:color="auto"/>
              <w:right w:val="single" w:sz="4" w:space="0" w:color="auto"/>
            </w:tcBorders>
            <w:shd w:val="clear" w:color="auto" w:fill="auto"/>
            <w:vAlign w:val="center"/>
            <w:hideMark/>
          </w:tcPr>
          <w:p w14:paraId="08773A12"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122,372,416,364 </w:t>
            </w:r>
          </w:p>
        </w:tc>
      </w:tr>
      <w:tr w:rsidR="006813C4" w:rsidRPr="006813C4" w14:paraId="4D0096AD" w14:textId="77777777" w:rsidTr="0048644D">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BB0922F"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may</w:t>
            </w:r>
          </w:p>
        </w:tc>
        <w:tc>
          <w:tcPr>
            <w:tcW w:w="1318" w:type="dxa"/>
            <w:tcBorders>
              <w:top w:val="nil"/>
              <w:left w:val="nil"/>
              <w:bottom w:val="single" w:sz="4" w:space="0" w:color="auto"/>
              <w:right w:val="single" w:sz="4" w:space="0" w:color="auto"/>
            </w:tcBorders>
            <w:shd w:val="clear" w:color="auto" w:fill="auto"/>
            <w:vAlign w:val="center"/>
            <w:hideMark/>
          </w:tcPr>
          <w:p w14:paraId="2FE4EBB1"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L68,474,419,500 </w:t>
            </w:r>
          </w:p>
        </w:tc>
        <w:tc>
          <w:tcPr>
            <w:tcW w:w="1418" w:type="dxa"/>
            <w:tcBorders>
              <w:top w:val="nil"/>
              <w:left w:val="nil"/>
              <w:bottom w:val="single" w:sz="4" w:space="0" w:color="auto"/>
              <w:right w:val="single" w:sz="4" w:space="0" w:color="auto"/>
            </w:tcBorders>
            <w:shd w:val="clear" w:color="auto" w:fill="auto"/>
            <w:vAlign w:val="center"/>
            <w:hideMark/>
          </w:tcPr>
          <w:p w14:paraId="7C32BE3D"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75,416,576,633 </w:t>
            </w:r>
          </w:p>
        </w:tc>
        <w:tc>
          <w:tcPr>
            <w:tcW w:w="1417" w:type="dxa"/>
            <w:tcBorders>
              <w:top w:val="nil"/>
              <w:left w:val="nil"/>
              <w:bottom w:val="single" w:sz="4" w:space="0" w:color="auto"/>
              <w:right w:val="single" w:sz="4" w:space="0" w:color="auto"/>
            </w:tcBorders>
            <w:shd w:val="clear" w:color="auto" w:fill="auto"/>
            <w:vAlign w:val="center"/>
            <w:hideMark/>
          </w:tcPr>
          <w:p w14:paraId="41B91B4D"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84,507,002,024 </w:t>
            </w:r>
          </w:p>
        </w:tc>
        <w:tc>
          <w:tcPr>
            <w:tcW w:w="1559" w:type="dxa"/>
            <w:tcBorders>
              <w:top w:val="nil"/>
              <w:left w:val="nil"/>
              <w:bottom w:val="single" w:sz="4" w:space="0" w:color="auto"/>
              <w:right w:val="single" w:sz="4" w:space="0" w:color="auto"/>
            </w:tcBorders>
            <w:shd w:val="clear" w:color="auto" w:fill="auto"/>
            <w:vAlign w:val="center"/>
            <w:hideMark/>
          </w:tcPr>
          <w:p w14:paraId="75593D99"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95,220,550,996 </w:t>
            </w:r>
          </w:p>
        </w:tc>
        <w:tc>
          <w:tcPr>
            <w:tcW w:w="1701" w:type="dxa"/>
            <w:tcBorders>
              <w:top w:val="nil"/>
              <w:left w:val="nil"/>
              <w:bottom w:val="single" w:sz="4" w:space="0" w:color="auto"/>
              <w:right w:val="single" w:sz="4" w:space="0" w:color="auto"/>
            </w:tcBorders>
            <w:shd w:val="clear" w:color="auto" w:fill="auto"/>
            <w:vAlign w:val="center"/>
            <w:hideMark/>
          </w:tcPr>
          <w:p w14:paraId="7B9D149C"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111,384,827,370 </w:t>
            </w:r>
          </w:p>
        </w:tc>
        <w:tc>
          <w:tcPr>
            <w:tcW w:w="1418" w:type="dxa"/>
            <w:tcBorders>
              <w:top w:val="nil"/>
              <w:left w:val="nil"/>
              <w:bottom w:val="single" w:sz="4" w:space="0" w:color="auto"/>
              <w:right w:val="single" w:sz="4" w:space="0" w:color="auto"/>
            </w:tcBorders>
            <w:shd w:val="clear" w:color="auto" w:fill="auto"/>
            <w:vAlign w:val="center"/>
            <w:hideMark/>
          </w:tcPr>
          <w:p w14:paraId="542C9297"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123,207,088,226 </w:t>
            </w:r>
          </w:p>
        </w:tc>
      </w:tr>
      <w:tr w:rsidR="006813C4" w:rsidRPr="006813C4" w14:paraId="524DD7D9" w14:textId="77777777" w:rsidTr="0048644D">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AA1534D"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jun</w:t>
            </w:r>
          </w:p>
        </w:tc>
        <w:tc>
          <w:tcPr>
            <w:tcW w:w="1318" w:type="dxa"/>
            <w:tcBorders>
              <w:top w:val="nil"/>
              <w:left w:val="nil"/>
              <w:bottom w:val="single" w:sz="4" w:space="0" w:color="auto"/>
              <w:right w:val="single" w:sz="4" w:space="0" w:color="auto"/>
            </w:tcBorders>
            <w:shd w:val="clear" w:color="auto" w:fill="auto"/>
            <w:vAlign w:val="center"/>
            <w:hideMark/>
          </w:tcPr>
          <w:p w14:paraId="0A056C65"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L69,260,957,528 </w:t>
            </w:r>
          </w:p>
        </w:tc>
        <w:tc>
          <w:tcPr>
            <w:tcW w:w="1418" w:type="dxa"/>
            <w:tcBorders>
              <w:top w:val="nil"/>
              <w:left w:val="nil"/>
              <w:bottom w:val="single" w:sz="4" w:space="0" w:color="auto"/>
              <w:right w:val="single" w:sz="4" w:space="0" w:color="auto"/>
            </w:tcBorders>
            <w:shd w:val="clear" w:color="auto" w:fill="auto"/>
            <w:vAlign w:val="center"/>
            <w:hideMark/>
          </w:tcPr>
          <w:p w14:paraId="0D1C13BE"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76,019,725,976 </w:t>
            </w:r>
          </w:p>
        </w:tc>
        <w:tc>
          <w:tcPr>
            <w:tcW w:w="1417" w:type="dxa"/>
            <w:tcBorders>
              <w:top w:val="nil"/>
              <w:left w:val="nil"/>
              <w:bottom w:val="single" w:sz="4" w:space="0" w:color="auto"/>
              <w:right w:val="single" w:sz="4" w:space="0" w:color="auto"/>
            </w:tcBorders>
            <w:shd w:val="clear" w:color="auto" w:fill="auto"/>
            <w:vAlign w:val="center"/>
            <w:hideMark/>
          </w:tcPr>
          <w:p w14:paraId="092E2A95"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86,232,050,000 </w:t>
            </w:r>
          </w:p>
        </w:tc>
        <w:tc>
          <w:tcPr>
            <w:tcW w:w="1559" w:type="dxa"/>
            <w:tcBorders>
              <w:top w:val="nil"/>
              <w:left w:val="nil"/>
              <w:bottom w:val="single" w:sz="4" w:space="0" w:color="auto"/>
              <w:right w:val="single" w:sz="4" w:space="0" w:color="auto"/>
            </w:tcBorders>
            <w:shd w:val="clear" w:color="auto" w:fill="auto"/>
            <w:vAlign w:val="center"/>
            <w:hideMark/>
          </w:tcPr>
          <w:p w14:paraId="4B243F57"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96,727,243,845 </w:t>
            </w:r>
          </w:p>
        </w:tc>
        <w:tc>
          <w:tcPr>
            <w:tcW w:w="1701" w:type="dxa"/>
            <w:tcBorders>
              <w:top w:val="nil"/>
              <w:left w:val="nil"/>
              <w:bottom w:val="single" w:sz="4" w:space="0" w:color="auto"/>
              <w:right w:val="single" w:sz="4" w:space="0" w:color="auto"/>
            </w:tcBorders>
            <w:shd w:val="clear" w:color="auto" w:fill="auto"/>
            <w:vAlign w:val="center"/>
            <w:hideMark/>
          </w:tcPr>
          <w:p w14:paraId="489EC2B3"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112,452,305,938 </w:t>
            </w:r>
          </w:p>
        </w:tc>
        <w:tc>
          <w:tcPr>
            <w:tcW w:w="1418" w:type="dxa"/>
            <w:tcBorders>
              <w:top w:val="nil"/>
              <w:left w:val="nil"/>
              <w:bottom w:val="single" w:sz="4" w:space="0" w:color="auto"/>
              <w:right w:val="single" w:sz="4" w:space="0" w:color="auto"/>
            </w:tcBorders>
            <w:shd w:val="clear" w:color="auto" w:fill="auto"/>
            <w:vAlign w:val="center"/>
            <w:hideMark/>
          </w:tcPr>
          <w:p w14:paraId="0DA01B8E"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120,434,358,269 </w:t>
            </w:r>
          </w:p>
        </w:tc>
      </w:tr>
      <w:tr w:rsidR="006813C4" w:rsidRPr="006813C4" w14:paraId="05C9834B" w14:textId="77777777" w:rsidTr="0048644D">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F5E81B1"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jul</w:t>
            </w:r>
          </w:p>
        </w:tc>
        <w:tc>
          <w:tcPr>
            <w:tcW w:w="1318" w:type="dxa"/>
            <w:tcBorders>
              <w:top w:val="nil"/>
              <w:left w:val="nil"/>
              <w:bottom w:val="single" w:sz="4" w:space="0" w:color="auto"/>
              <w:right w:val="single" w:sz="4" w:space="0" w:color="auto"/>
            </w:tcBorders>
            <w:shd w:val="clear" w:color="auto" w:fill="auto"/>
            <w:vAlign w:val="center"/>
            <w:hideMark/>
          </w:tcPr>
          <w:p w14:paraId="37A21F52"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L68,631,179,365 </w:t>
            </w:r>
          </w:p>
        </w:tc>
        <w:tc>
          <w:tcPr>
            <w:tcW w:w="1418" w:type="dxa"/>
            <w:tcBorders>
              <w:top w:val="nil"/>
              <w:left w:val="nil"/>
              <w:bottom w:val="single" w:sz="4" w:space="0" w:color="auto"/>
              <w:right w:val="single" w:sz="4" w:space="0" w:color="auto"/>
            </w:tcBorders>
            <w:shd w:val="clear" w:color="auto" w:fill="auto"/>
            <w:vAlign w:val="center"/>
            <w:hideMark/>
          </w:tcPr>
          <w:p w14:paraId="61985338"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75,826,072,758 </w:t>
            </w:r>
          </w:p>
        </w:tc>
        <w:tc>
          <w:tcPr>
            <w:tcW w:w="1417" w:type="dxa"/>
            <w:tcBorders>
              <w:top w:val="nil"/>
              <w:left w:val="nil"/>
              <w:bottom w:val="single" w:sz="4" w:space="0" w:color="auto"/>
              <w:right w:val="single" w:sz="4" w:space="0" w:color="auto"/>
            </w:tcBorders>
            <w:shd w:val="clear" w:color="auto" w:fill="auto"/>
            <w:vAlign w:val="center"/>
            <w:hideMark/>
          </w:tcPr>
          <w:p w14:paraId="2BBD81A8"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85,959,250,170 </w:t>
            </w:r>
          </w:p>
        </w:tc>
        <w:tc>
          <w:tcPr>
            <w:tcW w:w="1559" w:type="dxa"/>
            <w:tcBorders>
              <w:top w:val="nil"/>
              <w:left w:val="nil"/>
              <w:bottom w:val="single" w:sz="4" w:space="0" w:color="auto"/>
              <w:right w:val="single" w:sz="4" w:space="0" w:color="auto"/>
            </w:tcBorders>
            <w:shd w:val="clear" w:color="auto" w:fill="auto"/>
            <w:vAlign w:val="center"/>
            <w:hideMark/>
          </w:tcPr>
          <w:p w14:paraId="2023DC9B"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97,550,488,085 </w:t>
            </w:r>
          </w:p>
        </w:tc>
        <w:tc>
          <w:tcPr>
            <w:tcW w:w="1701" w:type="dxa"/>
            <w:tcBorders>
              <w:top w:val="nil"/>
              <w:left w:val="nil"/>
              <w:bottom w:val="single" w:sz="4" w:space="0" w:color="auto"/>
              <w:right w:val="single" w:sz="4" w:space="0" w:color="auto"/>
            </w:tcBorders>
            <w:shd w:val="clear" w:color="auto" w:fill="auto"/>
            <w:vAlign w:val="center"/>
            <w:hideMark/>
          </w:tcPr>
          <w:p w14:paraId="1AD2E03B"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112,029,243,249 </w:t>
            </w:r>
          </w:p>
        </w:tc>
        <w:tc>
          <w:tcPr>
            <w:tcW w:w="1418" w:type="dxa"/>
            <w:tcBorders>
              <w:top w:val="nil"/>
              <w:left w:val="nil"/>
              <w:bottom w:val="single" w:sz="4" w:space="0" w:color="auto"/>
              <w:right w:val="single" w:sz="4" w:space="0" w:color="auto"/>
            </w:tcBorders>
            <w:shd w:val="clear" w:color="auto" w:fill="auto"/>
            <w:vAlign w:val="center"/>
            <w:hideMark/>
          </w:tcPr>
          <w:p w14:paraId="26F0FA92"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120,886,783,571 </w:t>
            </w:r>
          </w:p>
        </w:tc>
      </w:tr>
      <w:tr w:rsidR="006813C4" w:rsidRPr="006813C4" w14:paraId="2EC25FD4" w14:textId="77777777" w:rsidTr="0048644D">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EBE75F7"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ago</w:t>
            </w:r>
          </w:p>
        </w:tc>
        <w:tc>
          <w:tcPr>
            <w:tcW w:w="1318" w:type="dxa"/>
            <w:tcBorders>
              <w:top w:val="nil"/>
              <w:left w:val="nil"/>
              <w:bottom w:val="single" w:sz="4" w:space="0" w:color="auto"/>
              <w:right w:val="single" w:sz="4" w:space="0" w:color="auto"/>
            </w:tcBorders>
            <w:shd w:val="clear" w:color="auto" w:fill="auto"/>
            <w:vAlign w:val="center"/>
            <w:hideMark/>
          </w:tcPr>
          <w:p w14:paraId="0BC05488"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L71,034,768,549 </w:t>
            </w:r>
          </w:p>
        </w:tc>
        <w:tc>
          <w:tcPr>
            <w:tcW w:w="1418" w:type="dxa"/>
            <w:tcBorders>
              <w:top w:val="nil"/>
              <w:left w:val="nil"/>
              <w:bottom w:val="single" w:sz="4" w:space="0" w:color="auto"/>
              <w:right w:val="single" w:sz="4" w:space="0" w:color="auto"/>
            </w:tcBorders>
            <w:shd w:val="clear" w:color="auto" w:fill="auto"/>
            <w:vAlign w:val="center"/>
            <w:hideMark/>
          </w:tcPr>
          <w:p w14:paraId="6C77AA0A"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76,042,119,486 </w:t>
            </w:r>
          </w:p>
        </w:tc>
        <w:tc>
          <w:tcPr>
            <w:tcW w:w="1417" w:type="dxa"/>
            <w:tcBorders>
              <w:top w:val="nil"/>
              <w:left w:val="nil"/>
              <w:bottom w:val="single" w:sz="4" w:space="0" w:color="auto"/>
              <w:right w:val="single" w:sz="4" w:space="0" w:color="auto"/>
            </w:tcBorders>
            <w:shd w:val="clear" w:color="auto" w:fill="auto"/>
            <w:vAlign w:val="center"/>
            <w:hideMark/>
          </w:tcPr>
          <w:p w14:paraId="45C32A28"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87,483,268,042 </w:t>
            </w:r>
          </w:p>
        </w:tc>
        <w:tc>
          <w:tcPr>
            <w:tcW w:w="1559" w:type="dxa"/>
            <w:tcBorders>
              <w:top w:val="nil"/>
              <w:left w:val="nil"/>
              <w:bottom w:val="single" w:sz="4" w:space="0" w:color="auto"/>
              <w:right w:val="single" w:sz="4" w:space="0" w:color="auto"/>
            </w:tcBorders>
            <w:shd w:val="clear" w:color="auto" w:fill="auto"/>
            <w:vAlign w:val="center"/>
            <w:hideMark/>
          </w:tcPr>
          <w:p w14:paraId="6B35295B"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97,758,142,408 </w:t>
            </w:r>
          </w:p>
        </w:tc>
        <w:tc>
          <w:tcPr>
            <w:tcW w:w="1701" w:type="dxa"/>
            <w:tcBorders>
              <w:top w:val="nil"/>
              <w:left w:val="nil"/>
              <w:bottom w:val="single" w:sz="4" w:space="0" w:color="auto"/>
              <w:right w:val="single" w:sz="4" w:space="0" w:color="auto"/>
            </w:tcBorders>
            <w:shd w:val="clear" w:color="auto" w:fill="auto"/>
            <w:vAlign w:val="center"/>
            <w:hideMark/>
          </w:tcPr>
          <w:p w14:paraId="71806651"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113,786,563,586 </w:t>
            </w:r>
          </w:p>
        </w:tc>
        <w:tc>
          <w:tcPr>
            <w:tcW w:w="1418" w:type="dxa"/>
            <w:tcBorders>
              <w:top w:val="nil"/>
              <w:left w:val="nil"/>
              <w:bottom w:val="single" w:sz="4" w:space="0" w:color="auto"/>
              <w:right w:val="single" w:sz="4" w:space="0" w:color="auto"/>
            </w:tcBorders>
            <w:shd w:val="clear" w:color="auto" w:fill="auto"/>
            <w:vAlign w:val="center"/>
            <w:hideMark/>
          </w:tcPr>
          <w:p w14:paraId="65E21EBF"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123,512,221,316 </w:t>
            </w:r>
          </w:p>
        </w:tc>
      </w:tr>
      <w:tr w:rsidR="006813C4" w:rsidRPr="006813C4" w14:paraId="03190932" w14:textId="77777777" w:rsidTr="0048644D">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1E304B4"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sep</w:t>
            </w:r>
          </w:p>
        </w:tc>
        <w:tc>
          <w:tcPr>
            <w:tcW w:w="1318" w:type="dxa"/>
            <w:tcBorders>
              <w:top w:val="nil"/>
              <w:left w:val="nil"/>
              <w:bottom w:val="single" w:sz="4" w:space="0" w:color="auto"/>
              <w:right w:val="single" w:sz="4" w:space="0" w:color="auto"/>
            </w:tcBorders>
            <w:shd w:val="clear" w:color="auto" w:fill="auto"/>
            <w:vAlign w:val="center"/>
            <w:hideMark/>
          </w:tcPr>
          <w:p w14:paraId="2D38728A"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L69,033,764,700 </w:t>
            </w:r>
          </w:p>
        </w:tc>
        <w:tc>
          <w:tcPr>
            <w:tcW w:w="1418" w:type="dxa"/>
            <w:tcBorders>
              <w:top w:val="nil"/>
              <w:left w:val="nil"/>
              <w:bottom w:val="single" w:sz="4" w:space="0" w:color="auto"/>
              <w:right w:val="single" w:sz="4" w:space="0" w:color="auto"/>
            </w:tcBorders>
            <w:shd w:val="clear" w:color="auto" w:fill="auto"/>
            <w:vAlign w:val="center"/>
            <w:hideMark/>
          </w:tcPr>
          <w:p w14:paraId="698EE96E"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75,657,403,436 </w:t>
            </w:r>
          </w:p>
        </w:tc>
        <w:tc>
          <w:tcPr>
            <w:tcW w:w="1417" w:type="dxa"/>
            <w:tcBorders>
              <w:top w:val="nil"/>
              <w:left w:val="nil"/>
              <w:bottom w:val="single" w:sz="4" w:space="0" w:color="auto"/>
              <w:right w:val="single" w:sz="4" w:space="0" w:color="auto"/>
            </w:tcBorders>
            <w:shd w:val="clear" w:color="auto" w:fill="auto"/>
            <w:vAlign w:val="center"/>
            <w:hideMark/>
          </w:tcPr>
          <w:p w14:paraId="2A9DFDE0"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89,195,699,815 </w:t>
            </w:r>
          </w:p>
        </w:tc>
        <w:tc>
          <w:tcPr>
            <w:tcW w:w="1559" w:type="dxa"/>
            <w:tcBorders>
              <w:top w:val="nil"/>
              <w:left w:val="nil"/>
              <w:bottom w:val="single" w:sz="4" w:space="0" w:color="auto"/>
              <w:right w:val="single" w:sz="4" w:space="0" w:color="auto"/>
            </w:tcBorders>
            <w:shd w:val="clear" w:color="auto" w:fill="auto"/>
            <w:vAlign w:val="center"/>
            <w:hideMark/>
          </w:tcPr>
          <w:p w14:paraId="0A2136D9"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98,865,427,215 </w:t>
            </w:r>
          </w:p>
        </w:tc>
        <w:tc>
          <w:tcPr>
            <w:tcW w:w="1701" w:type="dxa"/>
            <w:tcBorders>
              <w:top w:val="nil"/>
              <w:left w:val="nil"/>
              <w:bottom w:val="single" w:sz="4" w:space="0" w:color="auto"/>
              <w:right w:val="single" w:sz="4" w:space="0" w:color="auto"/>
            </w:tcBorders>
            <w:shd w:val="clear" w:color="auto" w:fill="auto"/>
            <w:vAlign w:val="center"/>
            <w:hideMark/>
          </w:tcPr>
          <w:p w14:paraId="3741C659"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114,048,362,495 </w:t>
            </w:r>
          </w:p>
        </w:tc>
        <w:tc>
          <w:tcPr>
            <w:tcW w:w="1418" w:type="dxa"/>
            <w:tcBorders>
              <w:top w:val="nil"/>
              <w:left w:val="nil"/>
              <w:bottom w:val="single" w:sz="4" w:space="0" w:color="auto"/>
              <w:right w:val="single" w:sz="4" w:space="0" w:color="auto"/>
            </w:tcBorders>
            <w:shd w:val="clear" w:color="auto" w:fill="auto"/>
            <w:vAlign w:val="center"/>
            <w:hideMark/>
          </w:tcPr>
          <w:p w14:paraId="716321EA"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123,351,839,357 </w:t>
            </w:r>
          </w:p>
        </w:tc>
      </w:tr>
      <w:tr w:rsidR="006813C4" w:rsidRPr="006813C4" w14:paraId="288F0902" w14:textId="77777777" w:rsidTr="0048644D">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28267F3"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oct</w:t>
            </w:r>
          </w:p>
        </w:tc>
        <w:tc>
          <w:tcPr>
            <w:tcW w:w="1318" w:type="dxa"/>
            <w:tcBorders>
              <w:top w:val="nil"/>
              <w:left w:val="nil"/>
              <w:bottom w:val="single" w:sz="4" w:space="0" w:color="auto"/>
              <w:right w:val="single" w:sz="4" w:space="0" w:color="auto"/>
            </w:tcBorders>
            <w:shd w:val="clear" w:color="auto" w:fill="auto"/>
            <w:vAlign w:val="center"/>
            <w:hideMark/>
          </w:tcPr>
          <w:p w14:paraId="0FDADC9A"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L69,880,147,274 </w:t>
            </w:r>
          </w:p>
        </w:tc>
        <w:tc>
          <w:tcPr>
            <w:tcW w:w="1418" w:type="dxa"/>
            <w:tcBorders>
              <w:top w:val="nil"/>
              <w:left w:val="nil"/>
              <w:bottom w:val="single" w:sz="4" w:space="0" w:color="auto"/>
              <w:right w:val="single" w:sz="4" w:space="0" w:color="auto"/>
            </w:tcBorders>
            <w:shd w:val="clear" w:color="auto" w:fill="auto"/>
            <w:vAlign w:val="center"/>
            <w:hideMark/>
          </w:tcPr>
          <w:p w14:paraId="5A4DCC25"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75,666,810,372 </w:t>
            </w:r>
          </w:p>
        </w:tc>
        <w:tc>
          <w:tcPr>
            <w:tcW w:w="1417" w:type="dxa"/>
            <w:tcBorders>
              <w:top w:val="nil"/>
              <w:left w:val="nil"/>
              <w:bottom w:val="single" w:sz="4" w:space="0" w:color="auto"/>
              <w:right w:val="single" w:sz="4" w:space="0" w:color="auto"/>
            </w:tcBorders>
            <w:shd w:val="clear" w:color="auto" w:fill="auto"/>
            <w:vAlign w:val="center"/>
            <w:hideMark/>
          </w:tcPr>
          <w:p w14:paraId="759D9D3A"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88,429,035,948 </w:t>
            </w:r>
          </w:p>
        </w:tc>
        <w:tc>
          <w:tcPr>
            <w:tcW w:w="1559" w:type="dxa"/>
            <w:tcBorders>
              <w:top w:val="nil"/>
              <w:left w:val="nil"/>
              <w:bottom w:val="single" w:sz="4" w:space="0" w:color="auto"/>
              <w:right w:val="single" w:sz="4" w:space="0" w:color="auto"/>
            </w:tcBorders>
            <w:shd w:val="clear" w:color="auto" w:fill="auto"/>
            <w:vAlign w:val="center"/>
            <w:hideMark/>
          </w:tcPr>
          <w:p w14:paraId="3AA5A897"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102,406,187,252 </w:t>
            </w:r>
          </w:p>
        </w:tc>
        <w:tc>
          <w:tcPr>
            <w:tcW w:w="1701" w:type="dxa"/>
            <w:tcBorders>
              <w:top w:val="nil"/>
              <w:left w:val="nil"/>
              <w:bottom w:val="single" w:sz="4" w:space="0" w:color="auto"/>
              <w:right w:val="single" w:sz="4" w:space="0" w:color="auto"/>
            </w:tcBorders>
            <w:shd w:val="clear" w:color="auto" w:fill="auto"/>
            <w:vAlign w:val="center"/>
            <w:hideMark/>
          </w:tcPr>
          <w:p w14:paraId="00417FB4"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116,026,729,284 </w:t>
            </w:r>
          </w:p>
        </w:tc>
        <w:tc>
          <w:tcPr>
            <w:tcW w:w="1418" w:type="dxa"/>
            <w:tcBorders>
              <w:top w:val="nil"/>
              <w:left w:val="nil"/>
              <w:bottom w:val="single" w:sz="4" w:space="0" w:color="auto"/>
              <w:right w:val="single" w:sz="4" w:space="0" w:color="auto"/>
            </w:tcBorders>
            <w:shd w:val="clear" w:color="auto" w:fill="auto"/>
            <w:vAlign w:val="center"/>
            <w:hideMark/>
          </w:tcPr>
          <w:p w14:paraId="6BCCBD82"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125,199,955,957 </w:t>
            </w:r>
          </w:p>
        </w:tc>
      </w:tr>
      <w:tr w:rsidR="006813C4" w:rsidRPr="006813C4" w14:paraId="6352BBA5" w14:textId="77777777" w:rsidTr="0048644D">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2595F6E"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nov</w:t>
            </w:r>
          </w:p>
        </w:tc>
        <w:tc>
          <w:tcPr>
            <w:tcW w:w="1318" w:type="dxa"/>
            <w:tcBorders>
              <w:top w:val="nil"/>
              <w:left w:val="nil"/>
              <w:bottom w:val="single" w:sz="4" w:space="0" w:color="auto"/>
              <w:right w:val="single" w:sz="4" w:space="0" w:color="auto"/>
            </w:tcBorders>
            <w:shd w:val="clear" w:color="auto" w:fill="auto"/>
            <w:vAlign w:val="center"/>
            <w:hideMark/>
          </w:tcPr>
          <w:p w14:paraId="09AEC04D"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L70,436,750,571 </w:t>
            </w:r>
          </w:p>
        </w:tc>
        <w:tc>
          <w:tcPr>
            <w:tcW w:w="1418" w:type="dxa"/>
            <w:tcBorders>
              <w:top w:val="nil"/>
              <w:left w:val="nil"/>
              <w:bottom w:val="single" w:sz="4" w:space="0" w:color="auto"/>
              <w:right w:val="single" w:sz="4" w:space="0" w:color="auto"/>
            </w:tcBorders>
            <w:shd w:val="clear" w:color="auto" w:fill="auto"/>
            <w:vAlign w:val="center"/>
            <w:hideMark/>
          </w:tcPr>
          <w:p w14:paraId="10140C70"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78,178,001,366 </w:t>
            </w:r>
          </w:p>
        </w:tc>
        <w:tc>
          <w:tcPr>
            <w:tcW w:w="1417" w:type="dxa"/>
            <w:tcBorders>
              <w:top w:val="nil"/>
              <w:left w:val="nil"/>
              <w:bottom w:val="single" w:sz="4" w:space="0" w:color="auto"/>
              <w:right w:val="single" w:sz="4" w:space="0" w:color="auto"/>
            </w:tcBorders>
            <w:shd w:val="clear" w:color="auto" w:fill="auto"/>
            <w:vAlign w:val="center"/>
            <w:hideMark/>
          </w:tcPr>
          <w:p w14:paraId="6C2DDC95"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88,689,715,752 </w:t>
            </w:r>
          </w:p>
        </w:tc>
        <w:tc>
          <w:tcPr>
            <w:tcW w:w="1559" w:type="dxa"/>
            <w:tcBorders>
              <w:top w:val="nil"/>
              <w:left w:val="nil"/>
              <w:bottom w:val="single" w:sz="4" w:space="0" w:color="auto"/>
              <w:right w:val="single" w:sz="4" w:space="0" w:color="auto"/>
            </w:tcBorders>
            <w:shd w:val="clear" w:color="auto" w:fill="auto"/>
            <w:vAlign w:val="center"/>
            <w:hideMark/>
          </w:tcPr>
          <w:p w14:paraId="36742D4D"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103,962,215,527 </w:t>
            </w:r>
          </w:p>
        </w:tc>
        <w:tc>
          <w:tcPr>
            <w:tcW w:w="1701" w:type="dxa"/>
            <w:tcBorders>
              <w:top w:val="nil"/>
              <w:left w:val="nil"/>
              <w:bottom w:val="single" w:sz="4" w:space="0" w:color="auto"/>
              <w:right w:val="single" w:sz="4" w:space="0" w:color="auto"/>
            </w:tcBorders>
            <w:shd w:val="clear" w:color="auto" w:fill="auto"/>
            <w:vAlign w:val="center"/>
            <w:hideMark/>
          </w:tcPr>
          <w:p w14:paraId="21FAAF7A"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118,274,766,389 </w:t>
            </w:r>
          </w:p>
        </w:tc>
        <w:tc>
          <w:tcPr>
            <w:tcW w:w="1418" w:type="dxa"/>
            <w:tcBorders>
              <w:top w:val="nil"/>
              <w:left w:val="nil"/>
              <w:bottom w:val="single" w:sz="4" w:space="0" w:color="auto"/>
              <w:right w:val="single" w:sz="4" w:space="0" w:color="auto"/>
            </w:tcBorders>
            <w:shd w:val="clear" w:color="auto" w:fill="auto"/>
            <w:vAlign w:val="center"/>
            <w:hideMark/>
          </w:tcPr>
          <w:p w14:paraId="292AA042"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123,378,281,792 </w:t>
            </w:r>
          </w:p>
        </w:tc>
      </w:tr>
      <w:tr w:rsidR="006813C4" w:rsidRPr="006813C4" w14:paraId="0E2FD5BA" w14:textId="77777777" w:rsidTr="0048644D">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7F5A791" w14:textId="77777777" w:rsidR="006813C4" w:rsidRPr="006813C4" w:rsidRDefault="006813C4" w:rsidP="006813C4">
            <w:pPr>
              <w:widowControl/>
              <w:jc w:val="center"/>
              <w:rPr>
                <w:rFonts w:ascii="Times New Roman" w:eastAsia="Times New Roman" w:hAnsi="Times New Roman" w:cs="Times New Roman"/>
                <w:color w:val="000000"/>
                <w:sz w:val="16"/>
                <w:szCs w:val="16"/>
                <w:lang w:val="es-HN" w:eastAsia="es-HN"/>
              </w:rPr>
            </w:pPr>
            <w:r w:rsidRPr="006813C4">
              <w:rPr>
                <w:rFonts w:ascii="Times New Roman" w:eastAsia="Times New Roman" w:hAnsi="Times New Roman" w:cs="Times New Roman"/>
                <w:color w:val="000000"/>
                <w:sz w:val="16"/>
                <w:szCs w:val="16"/>
                <w:lang w:val="es-HN" w:eastAsia="es-HN"/>
              </w:rPr>
              <w:t>dic</w:t>
            </w:r>
          </w:p>
        </w:tc>
        <w:tc>
          <w:tcPr>
            <w:tcW w:w="1318" w:type="dxa"/>
            <w:tcBorders>
              <w:top w:val="nil"/>
              <w:left w:val="nil"/>
              <w:bottom w:val="single" w:sz="4" w:space="0" w:color="auto"/>
              <w:right w:val="single" w:sz="4" w:space="0" w:color="auto"/>
            </w:tcBorders>
            <w:shd w:val="clear" w:color="auto" w:fill="auto"/>
            <w:vAlign w:val="center"/>
            <w:hideMark/>
          </w:tcPr>
          <w:p w14:paraId="262A64D5"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L72,843,645,736 </w:t>
            </w:r>
          </w:p>
        </w:tc>
        <w:tc>
          <w:tcPr>
            <w:tcW w:w="1418" w:type="dxa"/>
            <w:tcBorders>
              <w:top w:val="nil"/>
              <w:left w:val="nil"/>
              <w:bottom w:val="single" w:sz="4" w:space="0" w:color="auto"/>
              <w:right w:val="single" w:sz="4" w:space="0" w:color="auto"/>
            </w:tcBorders>
            <w:shd w:val="clear" w:color="auto" w:fill="auto"/>
            <w:vAlign w:val="center"/>
            <w:hideMark/>
          </w:tcPr>
          <w:p w14:paraId="436AFC4C"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79,812,866,219 </w:t>
            </w:r>
          </w:p>
        </w:tc>
        <w:tc>
          <w:tcPr>
            <w:tcW w:w="1417" w:type="dxa"/>
            <w:tcBorders>
              <w:top w:val="nil"/>
              <w:left w:val="nil"/>
              <w:bottom w:val="single" w:sz="4" w:space="0" w:color="auto"/>
              <w:right w:val="single" w:sz="4" w:space="0" w:color="auto"/>
            </w:tcBorders>
            <w:shd w:val="clear" w:color="auto" w:fill="auto"/>
            <w:vAlign w:val="center"/>
            <w:hideMark/>
          </w:tcPr>
          <w:p w14:paraId="7A5DBCEF"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91,603,923,169 </w:t>
            </w:r>
          </w:p>
        </w:tc>
        <w:tc>
          <w:tcPr>
            <w:tcW w:w="1559" w:type="dxa"/>
            <w:tcBorders>
              <w:top w:val="nil"/>
              <w:left w:val="nil"/>
              <w:bottom w:val="single" w:sz="4" w:space="0" w:color="auto"/>
              <w:right w:val="single" w:sz="4" w:space="0" w:color="auto"/>
            </w:tcBorders>
            <w:shd w:val="clear" w:color="auto" w:fill="auto"/>
            <w:vAlign w:val="center"/>
            <w:hideMark/>
          </w:tcPr>
          <w:p w14:paraId="7926080B"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107,919,333,072 </w:t>
            </w:r>
          </w:p>
        </w:tc>
        <w:tc>
          <w:tcPr>
            <w:tcW w:w="1701" w:type="dxa"/>
            <w:tcBorders>
              <w:top w:val="nil"/>
              <w:left w:val="nil"/>
              <w:bottom w:val="single" w:sz="4" w:space="0" w:color="auto"/>
              <w:right w:val="single" w:sz="4" w:space="0" w:color="auto"/>
            </w:tcBorders>
            <w:shd w:val="clear" w:color="auto" w:fill="auto"/>
            <w:vAlign w:val="center"/>
            <w:hideMark/>
          </w:tcPr>
          <w:p w14:paraId="430F8B80"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120,272,118,715 </w:t>
            </w:r>
          </w:p>
        </w:tc>
        <w:tc>
          <w:tcPr>
            <w:tcW w:w="1418" w:type="dxa"/>
            <w:tcBorders>
              <w:top w:val="nil"/>
              <w:left w:val="nil"/>
              <w:bottom w:val="single" w:sz="4" w:space="0" w:color="auto"/>
              <w:right w:val="single" w:sz="4" w:space="0" w:color="auto"/>
            </w:tcBorders>
            <w:shd w:val="clear" w:color="auto" w:fill="auto"/>
            <w:vAlign w:val="center"/>
            <w:hideMark/>
          </w:tcPr>
          <w:p w14:paraId="466790EE" w14:textId="77777777" w:rsidR="006813C4" w:rsidRPr="0048644D" w:rsidRDefault="006813C4" w:rsidP="006813C4">
            <w:pPr>
              <w:widowControl/>
              <w:jc w:val="center"/>
              <w:rPr>
                <w:rFonts w:ascii="Times New Roman" w:eastAsia="Times New Roman" w:hAnsi="Times New Roman" w:cs="Times New Roman"/>
                <w:color w:val="000000"/>
                <w:sz w:val="14"/>
                <w:szCs w:val="14"/>
                <w:lang w:val="es-HN" w:eastAsia="es-HN"/>
              </w:rPr>
            </w:pPr>
            <w:r w:rsidRPr="0048644D">
              <w:rPr>
                <w:rFonts w:ascii="Times New Roman" w:eastAsia="Times New Roman" w:hAnsi="Times New Roman" w:cs="Times New Roman"/>
                <w:color w:val="000000"/>
                <w:sz w:val="14"/>
                <w:szCs w:val="14"/>
                <w:lang w:val="es-HN" w:eastAsia="es-HN"/>
              </w:rPr>
              <w:t xml:space="preserve"> L      126,545,603,232 </w:t>
            </w:r>
          </w:p>
        </w:tc>
      </w:tr>
    </w:tbl>
    <w:p w14:paraId="165C86C1" w14:textId="77777777" w:rsidR="006813C4" w:rsidRDefault="006813C4" w:rsidP="00D91E2E">
      <w:pPr>
        <w:pStyle w:val="TextoPrincipal"/>
      </w:pPr>
    </w:p>
    <w:p w14:paraId="385C8B27" w14:textId="77777777" w:rsidR="00A12455" w:rsidRDefault="00A12455" w:rsidP="00D91E2E">
      <w:pPr>
        <w:pStyle w:val="TextoPrincipal"/>
      </w:pPr>
    </w:p>
    <w:p w14:paraId="0E30E9EC" w14:textId="6DF2CAD7" w:rsidR="00D91E2E" w:rsidRPr="00076E91" w:rsidRDefault="00D91E2E" w:rsidP="00D91E2E">
      <w:pPr>
        <w:pStyle w:val="TextoPrincipal"/>
      </w:pPr>
      <w:r w:rsidRPr="00076E91">
        <w:lastRenderedPageBreak/>
        <w:t xml:space="preserve">La gráfica “Tendencia Estimada” </w:t>
      </w:r>
      <w:r>
        <w:t xml:space="preserve">de la figura 12, </w:t>
      </w:r>
      <w:r w:rsidRPr="00076E91">
        <w:t xml:space="preserve">demuestra que saldos de la cuenta total activo para banco </w:t>
      </w:r>
      <w:r w:rsidR="009F4E68">
        <w:t>BAC Credomatic</w:t>
      </w:r>
      <w:r w:rsidRPr="00076E91">
        <w:t xml:space="preserve"> presenta una tendencia positiva constante a lo largo del periodo de enero 2017 a diciembre 202</w:t>
      </w:r>
      <w:r>
        <w:t xml:space="preserve">2, se logra observar un cambio significativo a </w:t>
      </w:r>
      <w:r w:rsidR="009F4E68">
        <w:t>finales</w:t>
      </w:r>
      <w:r>
        <w:t xml:space="preserve"> del año 201</w:t>
      </w:r>
      <w:r w:rsidR="009F4E68">
        <w:t>7</w:t>
      </w:r>
      <w:r>
        <w:t xml:space="preserve"> dado que la línea grafica comienza a dibujar una curvatura, a su vez se puede identificar el tipo de tendencia multiplicativa dado que la línea de tendencia no se presenta en línea recta indicando que las variaciones serán exponenciales a lo largo del periodo.</w:t>
      </w:r>
    </w:p>
    <w:p w14:paraId="73F9A3BB" w14:textId="07068C60" w:rsidR="00055DF7" w:rsidRPr="00D91E2E" w:rsidRDefault="00055DF7" w:rsidP="00055DF7">
      <w:pPr>
        <w:keepNext/>
        <w:widowControl/>
        <w:spacing w:after="160"/>
        <w:jc w:val="center"/>
        <w:rPr>
          <w:lang w:val="es-HN"/>
        </w:rPr>
      </w:pPr>
      <w:r>
        <w:rPr>
          <w:noProof/>
        </w:rPr>
        <mc:AlternateContent>
          <mc:Choice Requires="wps">
            <w:drawing>
              <wp:anchor distT="0" distB="0" distL="114300" distR="114300" simplePos="0" relativeHeight="251773952" behindDoc="0" locked="0" layoutInCell="1" allowOverlap="1" wp14:anchorId="359FA3D9" wp14:editId="242DA96D">
                <wp:simplePos x="0" y="0"/>
                <wp:positionH relativeFrom="column">
                  <wp:posOffset>0</wp:posOffset>
                </wp:positionH>
                <wp:positionV relativeFrom="paragraph">
                  <wp:posOffset>3175</wp:posOffset>
                </wp:positionV>
                <wp:extent cx="554936" cy="356152"/>
                <wp:effectExtent l="0" t="0" r="0" b="6350"/>
                <wp:wrapNone/>
                <wp:docPr id="1747447488"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010BF34E" w14:textId="77777777" w:rsidR="000B57AA" w:rsidRPr="00055DF7" w:rsidRDefault="000B57AA" w:rsidP="000B57AA">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359FA3D9" id="_x0000_s1029" type="#_x0000_t202" style="position:absolute;left:0;text-align:left;margin-left:0;margin-top:.25pt;width:43.7pt;height:28.05pt;z-index:25177395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1iDd+gEAAEAEAAAOAAAAZHJzL2Uyb0RvYy54bWysU8Fu2zAMvQ/YPwi6L07SOViDOAXWorsM&#10;67B2H6DIUixMEjVKjZ19/Sg5cYbu1GEX2aLIx8dHcnMzOMsOCqMB3/DFbM6Z8hJa4/cN//50/+4D&#10;ZzEJ3woLXjX8qCK/2b59s+nDWi2hA9sqZATi47oPDe9SCuuqirJTTsQZBOXpUQM6keiK+6pF0RO6&#10;s9VyPl9VPWAbEKSKkax34yPfFnytlUwPWkeVmG04cUvlxHLu8lltN2K9RxE6I080xD+wcMJ4SjpB&#10;3Ykk2DOav6CckQgRdJpJcBVobaQqNVA1i/mLah47EVSphcSJYZIp/j9Y+eXwGL4iS8NHGKiBWZA+&#10;xHUkY65n0Ojyl5gyeicJj5NsakhMkrGu319frTiT9HRVrxb1MqNUl+CAMX1S4Fj+aThSV4pY4vA5&#10;ptH17JJzebg31pbOWM/6hl/Xy5rgXWgbHv2+xE5OlMd6SndhXf7S0aoMZv03pZlpC/lsiBL3u1uL&#10;bJwCGlMq6jwLBYwCsqMmEq+MPYXkaFWG75XxU1DJDz5N8c54wFJ4WQ2VCzgIGur2R+kZEdej/1mK&#10;UYCsRRp2AylAzTl3dwftkZpOe5se6NAWSGVpTeCsA/z10tbTfpDyP58FKs4w2VsY10l4Sf4NT6Xh&#10;OReNaWn9aaXyHvx5L+Qui7/9DQAA//8DAFBLAwQUAAYACAAAACEAqQZnENgAAAADAQAADwAAAGRy&#10;cy9kb3ducmV2LnhtbEyPwU7DMBBE70j8g7VI3KgNatMS4lQIxJWKUpC4beNtEhGvo9htwt+zPcFx&#10;NKOZN8V68p060RDbwBZuZwYUcRVcy7WF3fvLzQpUTMgOu8Bk4YcirMvLiwJzF0Z+o9M21UpKOOZo&#10;oUmpz7WOVUMe4yz0xOIdwuAxiRxq7QYcpdx3+s6YTHtsWRYa7Ompoep7e/QWPl4PX59zs6mf/aIf&#10;w2Q0+3tt7fXV9PgAKtGU/sJwxhd0KIVpH47souosyJFkYQFKvNVyDmovKstAl4X+z17+AgAA//8D&#10;AFBLAQItABQABgAIAAAAIQC2gziS/gAAAOEBAAATAAAAAAAAAAAAAAAAAAAAAABbQ29udGVudF9U&#10;eXBlc10ueG1sUEsBAi0AFAAGAAgAAAAhADj9If/WAAAAlAEAAAsAAAAAAAAAAAAAAAAALwEAAF9y&#10;ZWxzLy5yZWxzUEsBAi0AFAAGAAgAAAAhAEbWIN36AQAAQAQAAA4AAAAAAAAAAAAAAAAALgIAAGRy&#10;cy9lMm9Eb2MueG1sUEsBAi0AFAAGAAgAAAAhAKkGZxDYAAAAAwEAAA8AAAAAAAAAAAAAAAAAVAQA&#10;AGRycy9kb3ducmV2LnhtbFBLBQYAAAAABAAEAPMAAABZBQAAAAA=&#10;" filled="f" stroked="f">
                <v:textbox>
                  <w:txbxContent>
                    <w:p w14:paraId="010BF34E" w14:textId="77777777" w:rsidR="000B57AA" w:rsidRPr="00055DF7" w:rsidRDefault="000B57AA" w:rsidP="000B57AA">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v:textbox>
              </v:shape>
            </w:pict>
          </mc:Fallback>
        </mc:AlternateContent>
      </w:r>
      <w:r w:rsidR="000B57AA">
        <w:rPr>
          <w:noProof/>
        </w:rPr>
        <w:drawing>
          <wp:inline distT="0" distB="0" distL="0" distR="0" wp14:anchorId="654A6D2F" wp14:editId="44C22DF2">
            <wp:extent cx="5781675" cy="3238500"/>
            <wp:effectExtent l="0" t="0" r="9525" b="0"/>
            <wp:docPr id="2081915588" name="Gráfico 1">
              <a:extLst xmlns:a="http://schemas.openxmlformats.org/drawingml/2006/main">
                <a:ext uri="{FF2B5EF4-FFF2-40B4-BE49-F238E27FC236}">
                  <a16:creationId xmlns:a16="http://schemas.microsoft.com/office/drawing/2014/main" id="{29344222-4479-4A07-9496-806FD3351F8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664716C3" w14:textId="5E18E029" w:rsidR="00956409" w:rsidRPr="000B57AA" w:rsidRDefault="00055DF7" w:rsidP="00597461">
      <w:pPr>
        <w:pStyle w:val="Figuras"/>
        <w:rPr>
          <w:lang w:val="es-HN"/>
        </w:rPr>
      </w:pPr>
      <w:bookmarkStart w:id="134" w:name="_Toc158142107"/>
      <w:r w:rsidRPr="00055DF7">
        <w:rPr>
          <w:lang w:val="es-HN"/>
        </w:rPr>
        <w:t xml:space="preserve">Figura </w:t>
      </w:r>
      <w:r>
        <w:fldChar w:fldCharType="begin"/>
      </w:r>
      <w:r w:rsidRPr="00055DF7">
        <w:rPr>
          <w:lang w:val="es-HN"/>
        </w:rPr>
        <w:instrText xml:space="preserve"> SEQ Figura \* ARABIC </w:instrText>
      </w:r>
      <w:r>
        <w:fldChar w:fldCharType="separate"/>
      </w:r>
      <w:r w:rsidR="000F2D33">
        <w:rPr>
          <w:noProof/>
          <w:lang w:val="es-HN"/>
        </w:rPr>
        <w:t>12</w:t>
      </w:r>
      <w:r>
        <w:fldChar w:fldCharType="end"/>
      </w:r>
      <w:r w:rsidRPr="00055DF7">
        <w:rPr>
          <w:lang w:val="es-HN"/>
        </w:rPr>
        <w:t xml:space="preserve">.Tendencia </w:t>
      </w:r>
      <w:r w:rsidR="00F7651D">
        <w:rPr>
          <w:lang w:val="es-HN"/>
        </w:rPr>
        <w:t>E</w:t>
      </w:r>
      <w:r w:rsidRPr="00055DF7">
        <w:rPr>
          <w:lang w:val="es-HN"/>
        </w:rPr>
        <w:t>stimada 2017 a 2022 Banco BAC Credomatic</w:t>
      </w:r>
      <w:bookmarkEnd w:id="134"/>
    </w:p>
    <w:p w14:paraId="60D71A50" w14:textId="57951D32" w:rsidR="00252427" w:rsidRDefault="00252427" w:rsidP="00252427">
      <w:pPr>
        <w:pStyle w:val="TextoPrincipal"/>
      </w:pPr>
      <w:r w:rsidRPr="00FB6268">
        <w:t>La gráfica “</w:t>
      </w:r>
      <w:r>
        <w:t>Serie Sin T</w:t>
      </w:r>
      <w:r w:rsidRPr="00FB6268">
        <w:t>endencia”</w:t>
      </w:r>
      <w:r>
        <w:t xml:space="preserve"> de la figura 13, demuestra que en el mes de </w:t>
      </w:r>
      <w:r w:rsidR="00192DA1">
        <w:t>diciembre</w:t>
      </w:r>
      <w:r>
        <w:t xml:space="preserve"> existe una estacionalidad de </w:t>
      </w:r>
      <w:r w:rsidR="00192DA1">
        <w:t>in</w:t>
      </w:r>
      <w:r>
        <w:t xml:space="preserve">cremento, a su vez al observar gráfica </w:t>
      </w:r>
      <w:r w:rsidRPr="00740BF3">
        <w:t>“</w:t>
      </w:r>
      <w:r>
        <w:t xml:space="preserve">Factores Estacionales” se identifica que </w:t>
      </w:r>
      <w:r w:rsidR="00B95077">
        <w:t>los meses</w:t>
      </w:r>
      <w:r>
        <w:t xml:space="preserve"> </w:t>
      </w:r>
      <w:r w:rsidR="00B95077">
        <w:t>de marzo</w:t>
      </w:r>
      <w:r w:rsidR="00A25E68">
        <w:t>, mayo, agosto y diciembre</w:t>
      </w:r>
      <w:r>
        <w:t xml:space="preserve"> existe una estacionalidad de incremento, y que los meses con estacionalidad de decremento serán enero, </w:t>
      </w:r>
      <w:r w:rsidR="00A25E68">
        <w:t xml:space="preserve">abril, </w:t>
      </w:r>
      <w:r>
        <w:t>julio</w:t>
      </w:r>
      <w:r w:rsidR="00A25E68">
        <w:t xml:space="preserve"> y octubre.</w:t>
      </w:r>
    </w:p>
    <w:p w14:paraId="36CFAA53" w14:textId="159D0893" w:rsidR="00570CFD" w:rsidRDefault="00192DA1" w:rsidP="00570CFD">
      <w:pPr>
        <w:pStyle w:val="TextoPrincipal"/>
        <w:keepNext/>
        <w:ind w:firstLine="0"/>
        <w:jc w:val="center"/>
      </w:pPr>
      <w:r>
        <w:rPr>
          <w:noProof/>
        </w:rPr>
        <w:lastRenderedPageBreak/>
        <mc:AlternateContent>
          <mc:Choice Requires="wps">
            <w:drawing>
              <wp:anchor distT="0" distB="0" distL="114300" distR="114300" simplePos="0" relativeHeight="252244992" behindDoc="0" locked="0" layoutInCell="1" allowOverlap="1" wp14:anchorId="1556C8D0" wp14:editId="444F03BD">
                <wp:simplePos x="0" y="0"/>
                <wp:positionH relativeFrom="column">
                  <wp:posOffset>5662046</wp:posOffset>
                </wp:positionH>
                <wp:positionV relativeFrom="paragraph">
                  <wp:posOffset>279456</wp:posOffset>
                </wp:positionV>
                <wp:extent cx="114300" cy="2381250"/>
                <wp:effectExtent l="0" t="0" r="19050" b="19050"/>
                <wp:wrapNone/>
                <wp:docPr id="2081107987" name="Rectángulo: esquinas redondeadas 12"/>
                <wp:cNvGraphicFramePr/>
                <a:graphic xmlns:a="http://schemas.openxmlformats.org/drawingml/2006/main">
                  <a:graphicData uri="http://schemas.microsoft.com/office/word/2010/wordprocessingShape">
                    <wps:wsp>
                      <wps:cNvSpPr/>
                      <wps:spPr>
                        <a:xfrm>
                          <a:off x="0" y="0"/>
                          <a:ext cx="114300" cy="2381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BD80DB4" id="Rectángulo: esquinas redondeadas 12" o:spid="_x0000_s1026" style="position:absolute;margin-left:445.85pt;margin-top:22pt;width:9pt;height:187.5pt;z-index:2522449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MlWA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JXnl0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miq4g3wAAAAoBAAAPAAAAZHJzL2Rvd25yZXYueG1sTI9NT4NAEIbvJv6HzZh4Me0uhlRAlkZN&#10;iId6aTWtxy2MQGRnCbul9N87nvQ47zx5P/L1bHsx4eg7RxqipQKBVLm6o0bDx3u5SED4YKg2vSPU&#10;cEEP6+L6KjdZ7c60xWkXGsEm5DOjoQ1hyKT0VYvW+KUbkPj35UZrAp9jI+vRnNnc9vJeqZW0piNO&#10;aM2ALy1W37uT1bDabMLhgOX0lrzeNc+0jy+m/NT69mZ+egQRcA5/MPzW5+pQcKejO1HtRa8hSaMH&#10;RjXEMW9iIFUpC0cWolSBLHL5f0LxAwAA//8DAFBLAQItABQABgAIAAAAIQC2gziS/gAAAOEBAAAT&#10;AAAAAAAAAAAAAAAAAAAAAABbQ29udGVudF9UeXBlc10ueG1sUEsBAi0AFAAGAAgAAAAhADj9If/W&#10;AAAAlAEAAAsAAAAAAAAAAAAAAAAALwEAAF9yZWxzLy5yZWxzUEsBAi0AFAAGAAgAAAAhAE8yVYCA&#10;AgAAZwUAAA4AAAAAAAAAAAAAAAAALgIAAGRycy9lMm9Eb2MueG1sUEsBAi0AFAAGAAgAAAAhACaK&#10;riDfAAAACgEAAA8AAAAAAAAAAAAAAAAA2g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242944" behindDoc="0" locked="0" layoutInCell="1" allowOverlap="1" wp14:anchorId="43DC4F81" wp14:editId="5CFFDDC8">
                <wp:simplePos x="0" y="0"/>
                <wp:positionH relativeFrom="column">
                  <wp:posOffset>4740247</wp:posOffset>
                </wp:positionH>
                <wp:positionV relativeFrom="paragraph">
                  <wp:posOffset>279456</wp:posOffset>
                </wp:positionV>
                <wp:extent cx="114300" cy="2381250"/>
                <wp:effectExtent l="0" t="0" r="19050" b="19050"/>
                <wp:wrapNone/>
                <wp:docPr id="944192292" name="Rectángulo: esquinas redondeadas 12"/>
                <wp:cNvGraphicFramePr/>
                <a:graphic xmlns:a="http://schemas.openxmlformats.org/drawingml/2006/main">
                  <a:graphicData uri="http://schemas.microsoft.com/office/word/2010/wordprocessingShape">
                    <wps:wsp>
                      <wps:cNvSpPr/>
                      <wps:spPr>
                        <a:xfrm>
                          <a:off x="0" y="0"/>
                          <a:ext cx="114300" cy="2381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3DF0FE4" id="Rectángulo: esquinas redondeadas 12" o:spid="_x0000_s1026" style="position:absolute;margin-left:373.25pt;margin-top:22pt;width:9pt;height:187.5pt;z-index:2522429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MlWA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JXnl0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bcyA14AAAAAoBAAAPAAAAZHJzL2Rvd25yZXYueG1sTI89T8MwEIZ3JP6DdUgsiDpFJi0hTgVI&#10;EUNZKKjt6MZHEhGfo9hN03/PMcF47z16P/LV5Dox4hBaTxrmswQEUuVtS7WGz4/ydgkiREPWdJ5Q&#10;wxkDrIrLi9xk1p/oHcdNrAWbUMiMhibGPpMyVA06E2a+R+Lflx+ciXwOtbSDObG56+RdkqTSmZY4&#10;oTE9vjRYfW+OTkO6XsfdDsvxbfl6Uz/TVp1Nudf6+mp6egQRcYp/MPzW5+pQcKeDP5INotOwUOk9&#10;oxqU4k0MLFLFwoGF+UMCssjl/wnFDwAAAP//AwBQSwECLQAUAAYACAAAACEAtoM4kv4AAADhAQAA&#10;EwAAAAAAAAAAAAAAAAAAAAAAW0NvbnRlbnRfVHlwZXNdLnhtbFBLAQItABQABgAIAAAAIQA4/SH/&#10;1gAAAJQBAAALAAAAAAAAAAAAAAAAAC8BAABfcmVscy8ucmVsc1BLAQItABQABgAIAAAAIQBPMlWA&#10;gAIAAGcFAAAOAAAAAAAAAAAAAAAAAC4CAABkcnMvZTJvRG9jLnhtbFBLAQItABQABgAIAAAAIQDb&#10;cyA14AAAAAoBAAAPAAAAAAAAAAAAAAAAANoEAABkcnMvZG93bnJldi54bWxQSwUGAAAAAAQABADz&#10;AAAA5wUAAAAA&#10;" filled="f" strokecolor="#ed7d31 [3205]" strokeweight="1pt">
                <v:stroke joinstyle="miter"/>
              </v:roundrect>
            </w:pict>
          </mc:Fallback>
        </mc:AlternateContent>
      </w:r>
      <w:r>
        <w:rPr>
          <w:noProof/>
        </w:rPr>
        <mc:AlternateContent>
          <mc:Choice Requires="wps">
            <w:drawing>
              <wp:anchor distT="0" distB="0" distL="114300" distR="114300" simplePos="0" relativeHeight="252240896" behindDoc="0" locked="0" layoutInCell="1" allowOverlap="1" wp14:anchorId="26DCF5CC" wp14:editId="17FB2FCE">
                <wp:simplePos x="0" y="0"/>
                <wp:positionH relativeFrom="column">
                  <wp:posOffset>3873197</wp:posOffset>
                </wp:positionH>
                <wp:positionV relativeFrom="paragraph">
                  <wp:posOffset>277881</wp:posOffset>
                </wp:positionV>
                <wp:extent cx="114300" cy="2381250"/>
                <wp:effectExtent l="0" t="0" r="19050" b="19050"/>
                <wp:wrapNone/>
                <wp:docPr id="1170699943" name="Rectángulo: esquinas redondeadas 12"/>
                <wp:cNvGraphicFramePr/>
                <a:graphic xmlns:a="http://schemas.openxmlformats.org/drawingml/2006/main">
                  <a:graphicData uri="http://schemas.microsoft.com/office/word/2010/wordprocessingShape">
                    <wps:wsp>
                      <wps:cNvSpPr/>
                      <wps:spPr>
                        <a:xfrm>
                          <a:off x="0" y="0"/>
                          <a:ext cx="114300" cy="2381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0711A80" id="Rectángulo: esquinas redondeadas 12" o:spid="_x0000_s1026" style="position:absolute;margin-left:305pt;margin-top:21.9pt;width:9pt;height:187.5pt;z-index:252240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MlWA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JXnl0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BZ32gj3wAAAAoBAAAPAAAAZHJzL2Rvd25yZXYueG1sTI/BTsMwEETvSPyDtUhcUOukVJEV4lSA&#10;FHEoFwqiPbrxkkTE6yh20/TvWU5w3NnRzJtiM7teTDiGzpOGdJmAQKq97ajR8PFeLRSIEA1Z03tC&#10;DRcMsCmvrwqTW3+mN5x2sREcQiE3GtoYh1zKULfoTFj6AYl/X350JvI5NtKO5szhrperJMmkMx1x&#10;Q2sGfG6x/t6dnIZsu437PVbTq3q5a57oc30x1UHr25v58QFExDn+meEXn9GhZKajP5ENoueMNOEt&#10;UcP6niewIVspFo4spEqBLAv5f0L5AwAA//8DAFBLAQItABQABgAIAAAAIQC2gziS/gAAAOEBAAAT&#10;AAAAAAAAAAAAAAAAAAAAAABbQ29udGVudF9UeXBlc10ueG1sUEsBAi0AFAAGAAgAAAAhADj9If/W&#10;AAAAlAEAAAsAAAAAAAAAAAAAAAAALwEAAF9yZWxzLy5yZWxzUEsBAi0AFAAGAAgAAAAhAE8yVYCA&#10;AgAAZwUAAA4AAAAAAAAAAAAAAAAALgIAAGRycy9lMm9Eb2MueG1sUEsBAi0AFAAGAAgAAAAhAFnf&#10;aCPfAAAACgEAAA8AAAAAAAAAAAAAAAAA2g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238848" behindDoc="0" locked="0" layoutInCell="1" allowOverlap="1" wp14:anchorId="286FC817" wp14:editId="3E4CF751">
                <wp:simplePos x="0" y="0"/>
                <wp:positionH relativeFrom="column">
                  <wp:posOffset>2982512</wp:posOffset>
                </wp:positionH>
                <wp:positionV relativeFrom="paragraph">
                  <wp:posOffset>231748</wp:posOffset>
                </wp:positionV>
                <wp:extent cx="114300" cy="2381250"/>
                <wp:effectExtent l="0" t="0" r="19050" b="19050"/>
                <wp:wrapNone/>
                <wp:docPr id="593512175" name="Rectángulo: esquinas redondeadas 12"/>
                <wp:cNvGraphicFramePr/>
                <a:graphic xmlns:a="http://schemas.openxmlformats.org/drawingml/2006/main">
                  <a:graphicData uri="http://schemas.microsoft.com/office/word/2010/wordprocessingShape">
                    <wps:wsp>
                      <wps:cNvSpPr/>
                      <wps:spPr>
                        <a:xfrm>
                          <a:off x="0" y="0"/>
                          <a:ext cx="114300" cy="2381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D134403" id="Rectángulo: esquinas redondeadas 12" o:spid="_x0000_s1026" style="position:absolute;margin-left:234.85pt;margin-top:18.25pt;width:9pt;height:187.5pt;z-index:252238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MlWA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JXnl0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pPd1q4AAAAAoBAAAPAAAAZHJzL2Rvd25yZXYueG1sTI9NT4NAEIbvJv6HzZh4MXZBKUVkadSE&#10;eKgXq7Eet+wIRHaWsFtK/73jSW/z8eSdZ4r1bHsx4eg7RwriRQQCqXamo0bB+1t1nYHwQZPRvSNU&#10;cEIP6/L8rNC5cUd6xWkbGsEh5HOtoA1hyKX0dYtW+4UbkHj35UarA7djI82ojxxue3kTRam0uiO+&#10;0OoBn1qsv7cHqyDdbMJuh9X0kj1fNY/0kZx09anU5cX8cA8i4Bz+YPjVZ3Uo2WnvDmS86BUk6d2K&#10;UQW36RIEA0m24sGeizhegiwL+f+F8gcAAP//AwBQSwECLQAUAAYACAAAACEAtoM4kv4AAADhAQAA&#10;EwAAAAAAAAAAAAAAAAAAAAAAW0NvbnRlbnRfVHlwZXNdLnhtbFBLAQItABQABgAIAAAAIQA4/SH/&#10;1gAAAJQBAAALAAAAAAAAAAAAAAAAAC8BAABfcmVscy8ucmVsc1BLAQItABQABgAIAAAAIQBPMlWA&#10;gAIAAGcFAAAOAAAAAAAAAAAAAAAAAC4CAABkcnMvZTJvRG9jLnhtbFBLAQItABQABgAIAAAAIQAp&#10;Pd1q4AAAAAoBAAAPAAAAAAAAAAAAAAAAANoEAABkcnMvZG93bnJldi54bWxQSwUGAAAAAAQABADz&#10;AAAA5wUAAAAA&#10;" filled="f" strokecolor="#ed7d31 [3205]" strokeweight="1pt">
                <v:stroke joinstyle="miter"/>
              </v:roundrect>
            </w:pict>
          </mc:Fallback>
        </mc:AlternateContent>
      </w:r>
      <w:r>
        <w:rPr>
          <w:noProof/>
        </w:rPr>
        <mc:AlternateContent>
          <mc:Choice Requires="wps">
            <w:drawing>
              <wp:anchor distT="0" distB="0" distL="114300" distR="114300" simplePos="0" relativeHeight="252236800" behindDoc="0" locked="0" layoutInCell="1" allowOverlap="1" wp14:anchorId="5275E76B" wp14:editId="26AD3F6E">
                <wp:simplePos x="0" y="0"/>
                <wp:positionH relativeFrom="column">
                  <wp:posOffset>1233170</wp:posOffset>
                </wp:positionH>
                <wp:positionV relativeFrom="paragraph">
                  <wp:posOffset>278765</wp:posOffset>
                </wp:positionV>
                <wp:extent cx="114300" cy="2381250"/>
                <wp:effectExtent l="0" t="0" r="19050" b="19050"/>
                <wp:wrapNone/>
                <wp:docPr id="1727915575" name="Rectángulo: esquinas redondeadas 12"/>
                <wp:cNvGraphicFramePr/>
                <a:graphic xmlns:a="http://schemas.openxmlformats.org/drawingml/2006/main">
                  <a:graphicData uri="http://schemas.microsoft.com/office/word/2010/wordprocessingShape">
                    <wps:wsp>
                      <wps:cNvSpPr/>
                      <wps:spPr>
                        <a:xfrm>
                          <a:off x="0" y="0"/>
                          <a:ext cx="114300" cy="2381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D423511" id="Rectángulo: esquinas redondeadas 12" o:spid="_x0000_s1026" style="position:absolute;margin-left:97.1pt;margin-top:21.95pt;width:9pt;height:187.5pt;z-index:252236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MlWA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JXnl0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4rMmV3wAAAAoBAAAPAAAAZHJzL2Rvd25yZXYueG1sTI9BT4NAEIXvJv6HzZh4MXYBSQPI0qgJ&#10;8VAvVmM9btkRiOwsYbeU/nvHkx7fmy9v3is3ix3EjJPvHSmIVxEIpMaZnloF72/1bQbCB01GD45Q&#10;wRk9bKrLi1IXxp3oFeddaAWHkC+0gi6EsZDSNx1a7VduROLbl5usDiynVppJnzjcDjKJorW0uif+&#10;0OkRnzpsvndHq2C93Yb9Huv5JXu+aR/pIz3r+lOp66vl4R5EwCX8wfBbn6tDxZ0O7kjGi4F1niaM&#10;KkjvchAMJHHCxoGNOMtBVqX8P6H6AQAA//8DAFBLAQItABQABgAIAAAAIQC2gziS/gAAAOEBAAAT&#10;AAAAAAAAAAAAAAAAAAAAAABbQ29udGVudF9UeXBlc10ueG1sUEsBAi0AFAAGAAgAAAAhADj9If/W&#10;AAAAlAEAAAsAAAAAAAAAAAAAAAAALwEAAF9yZWxzLy5yZWxzUEsBAi0AFAAGAAgAAAAhAE8yVYCA&#10;AgAAZwUAAA4AAAAAAAAAAAAAAAAALgIAAGRycy9lMm9Eb2MueG1sUEsBAi0AFAAGAAgAAAAhAPis&#10;yZXfAAAACgEAAA8AAAAAAAAAAAAAAAAA2g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234752" behindDoc="0" locked="0" layoutInCell="1" allowOverlap="1" wp14:anchorId="38D6979B" wp14:editId="6B313469">
                <wp:simplePos x="0" y="0"/>
                <wp:positionH relativeFrom="column">
                  <wp:posOffset>2104224</wp:posOffset>
                </wp:positionH>
                <wp:positionV relativeFrom="paragraph">
                  <wp:posOffset>275728</wp:posOffset>
                </wp:positionV>
                <wp:extent cx="114300" cy="2381250"/>
                <wp:effectExtent l="0" t="0" r="19050" b="19050"/>
                <wp:wrapNone/>
                <wp:docPr id="304750293" name="Rectángulo: esquinas redondeadas 12"/>
                <wp:cNvGraphicFramePr/>
                <a:graphic xmlns:a="http://schemas.openxmlformats.org/drawingml/2006/main">
                  <a:graphicData uri="http://schemas.microsoft.com/office/word/2010/wordprocessingShape">
                    <wps:wsp>
                      <wps:cNvSpPr/>
                      <wps:spPr>
                        <a:xfrm>
                          <a:off x="0" y="0"/>
                          <a:ext cx="114300" cy="2381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3AC4DD5" id="Rectángulo: esquinas redondeadas 12" o:spid="_x0000_s1026" style="position:absolute;margin-left:165.7pt;margin-top:21.7pt;width:9pt;height:187.5pt;z-index:252234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MlWA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JXnl0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MYTgt4AAAAAoBAAAPAAAAZHJzL2Rvd25yZXYueG1sTI9PT4NAEMXvJn6HzZh4MXZBSEORpVET&#10;4qFeWk3rccuOQGRnCbul9Ns7nvQ0/17e+02xnm0vJhx950hBvIhAINXOdNQo+Hiv7jMQPmgyuneE&#10;Ci7oYV1eXxU6N+5MW5x2oRFsQj7XCtoQhlxKX7dotV+4AYlvX260OvA4NtKM+szmtpcPUbSUVnfE&#10;Ca0e8KXF+nt3sgqWm004HLCa3rLXu+aZ9ulFV59K3d7MT48gAs7hTwy/+IwOJTMd3YmMF72CJIlT&#10;lipIE64sSNIVN0dexFkKsizk/xfKHwAAAP//AwBQSwECLQAUAAYACAAAACEAtoM4kv4AAADhAQAA&#10;EwAAAAAAAAAAAAAAAAAAAAAAW0NvbnRlbnRfVHlwZXNdLnhtbFBLAQItABQABgAIAAAAIQA4/SH/&#10;1gAAAJQBAAALAAAAAAAAAAAAAAAAAC8BAABfcmVscy8ucmVsc1BLAQItABQABgAIAAAAIQBPMlWA&#10;gAIAAGcFAAAOAAAAAAAAAAAAAAAAAC4CAABkcnMvZTJvRG9jLnhtbFBLAQItABQABgAIAAAAIQAM&#10;YTgt4AAAAAoBAAAPAAAAAAAAAAAAAAAAANoEAABkcnMvZG93bnJldi54bWxQSwUGAAAAAAQABADz&#10;AAAA5wUAAAAA&#10;" filled="f" strokecolor="#ed7d31 [3205]" strokeweight="1pt">
                <v:stroke joinstyle="miter"/>
              </v:roundrect>
            </w:pict>
          </mc:Fallback>
        </mc:AlternateContent>
      </w:r>
      <w:r w:rsidR="007E751E">
        <w:rPr>
          <w:noProof/>
        </w:rPr>
        <w:drawing>
          <wp:inline distT="0" distB="0" distL="0" distR="0" wp14:anchorId="279AC593" wp14:editId="445EB6BC">
            <wp:extent cx="5743575" cy="2842357"/>
            <wp:effectExtent l="19050" t="19050" r="9525" b="15240"/>
            <wp:docPr id="108561745" name="Imagen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761675" cy="2851314"/>
                    </a:xfrm>
                    <a:prstGeom prst="rect">
                      <a:avLst/>
                    </a:prstGeom>
                    <a:noFill/>
                    <a:ln>
                      <a:solidFill>
                        <a:schemeClr val="tx1"/>
                      </a:solidFill>
                    </a:ln>
                  </pic:spPr>
                </pic:pic>
              </a:graphicData>
            </a:graphic>
          </wp:inline>
        </w:drawing>
      </w:r>
    </w:p>
    <w:p w14:paraId="1A6BB169" w14:textId="65BF8F0F" w:rsidR="008F72C6" w:rsidRDefault="00570CFD" w:rsidP="00570CFD">
      <w:pPr>
        <w:pStyle w:val="Figuras"/>
        <w:rPr>
          <w:lang w:val="es-HN"/>
        </w:rPr>
      </w:pPr>
      <w:bookmarkStart w:id="135" w:name="_Toc158142108"/>
      <w:r w:rsidRPr="009952B7">
        <w:rPr>
          <w:lang w:val="es-HN"/>
        </w:rPr>
        <w:t xml:space="preserve">Figura </w:t>
      </w:r>
      <w:r>
        <w:fldChar w:fldCharType="begin"/>
      </w:r>
      <w:r w:rsidRPr="009952B7">
        <w:rPr>
          <w:lang w:val="es-HN"/>
        </w:rPr>
        <w:instrText xml:space="preserve"> SEQ Figura \* ARABIC </w:instrText>
      </w:r>
      <w:r>
        <w:fldChar w:fldCharType="separate"/>
      </w:r>
      <w:r w:rsidR="000F2D33">
        <w:rPr>
          <w:noProof/>
          <w:lang w:val="es-HN"/>
        </w:rPr>
        <w:t>13</w:t>
      </w:r>
      <w:r>
        <w:fldChar w:fldCharType="end"/>
      </w:r>
      <w:r w:rsidRPr="009952B7">
        <w:rPr>
          <w:lang w:val="es-HN"/>
        </w:rPr>
        <w:t xml:space="preserve">.Serie </w:t>
      </w:r>
      <w:r w:rsidR="00F7651D">
        <w:rPr>
          <w:lang w:val="es-HN"/>
        </w:rPr>
        <w:t>S</w:t>
      </w:r>
      <w:r w:rsidRPr="009952B7">
        <w:rPr>
          <w:lang w:val="es-HN"/>
        </w:rPr>
        <w:t xml:space="preserve">in </w:t>
      </w:r>
      <w:r w:rsidR="00F7651D">
        <w:rPr>
          <w:lang w:val="es-HN"/>
        </w:rPr>
        <w:t>T</w:t>
      </w:r>
      <w:r w:rsidRPr="009952B7">
        <w:rPr>
          <w:lang w:val="es-HN"/>
        </w:rPr>
        <w:t>endencia y Factores Estacionales 2017 a 2022 Banco BAC Credomatic</w:t>
      </w:r>
      <w:bookmarkEnd w:id="135"/>
    </w:p>
    <w:p w14:paraId="29D586C8" w14:textId="43467D8F" w:rsidR="006813C4" w:rsidRPr="006813C4" w:rsidRDefault="006813C4" w:rsidP="006813C4">
      <w:pPr>
        <w:pStyle w:val="Figuras"/>
        <w:rPr>
          <w:lang w:val="es-HN"/>
        </w:rPr>
      </w:pPr>
      <w:bookmarkStart w:id="136" w:name="_Toc158833023"/>
      <w:r w:rsidRPr="006813C4">
        <w:rPr>
          <w:lang w:val="es-HN"/>
        </w:rPr>
        <w:t xml:space="preserve">Tabla </w:t>
      </w:r>
      <w:r>
        <w:fldChar w:fldCharType="begin"/>
      </w:r>
      <w:r w:rsidRPr="006813C4">
        <w:rPr>
          <w:lang w:val="es-HN"/>
        </w:rPr>
        <w:instrText xml:space="preserve"> SEQ Tabla \* ARABIC </w:instrText>
      </w:r>
      <w:r>
        <w:fldChar w:fldCharType="separate"/>
      </w:r>
      <w:r w:rsidR="000F2D33">
        <w:rPr>
          <w:noProof/>
          <w:lang w:val="es-HN"/>
        </w:rPr>
        <w:t>9</w:t>
      </w:r>
      <w:r>
        <w:fldChar w:fldCharType="end"/>
      </w:r>
      <w:r w:rsidRPr="006813C4">
        <w:rPr>
          <w:lang w:val="es-HN"/>
        </w:rPr>
        <w:t>. Tabla Factores Estaciones BAC Credomatic</w:t>
      </w:r>
      <w:bookmarkEnd w:id="136"/>
    </w:p>
    <w:tbl>
      <w:tblPr>
        <w:tblW w:w="3200" w:type="dxa"/>
        <w:tblCellMar>
          <w:left w:w="70" w:type="dxa"/>
          <w:right w:w="70" w:type="dxa"/>
        </w:tblCellMar>
        <w:tblLook w:val="04A0" w:firstRow="1" w:lastRow="0" w:firstColumn="1" w:lastColumn="0" w:noHBand="0" w:noVBand="1"/>
      </w:tblPr>
      <w:tblGrid>
        <w:gridCol w:w="1000"/>
        <w:gridCol w:w="2200"/>
      </w:tblGrid>
      <w:tr w:rsidR="006813C4" w:rsidRPr="006813C4" w14:paraId="0A05F6E5" w14:textId="77777777" w:rsidTr="006813C4">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B50E8F6"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Factores Estacionales</w:t>
            </w:r>
          </w:p>
        </w:tc>
      </w:tr>
      <w:tr w:rsidR="006813C4" w:rsidRPr="006813C4" w14:paraId="1E44D921" w14:textId="77777777" w:rsidTr="006813C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1DD5448"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42F724A0"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Valor</w:t>
            </w:r>
          </w:p>
        </w:tc>
      </w:tr>
      <w:tr w:rsidR="006813C4" w:rsidRPr="006813C4" w14:paraId="7A4DB346" w14:textId="77777777" w:rsidTr="006813C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24A9A02" w14:textId="77777777" w:rsidR="006813C4" w:rsidRPr="006813C4" w:rsidRDefault="006813C4" w:rsidP="006813C4">
            <w:pPr>
              <w:widowControl/>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13032276"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0.9979120</w:t>
            </w:r>
          </w:p>
        </w:tc>
      </w:tr>
      <w:tr w:rsidR="006813C4" w:rsidRPr="006813C4" w14:paraId="424FA0A8" w14:textId="77777777" w:rsidTr="006813C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1E37D4B" w14:textId="77777777" w:rsidR="006813C4" w:rsidRPr="006813C4" w:rsidRDefault="006813C4" w:rsidP="006813C4">
            <w:pPr>
              <w:widowControl/>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5F4A5945"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1.0048340</w:t>
            </w:r>
          </w:p>
        </w:tc>
      </w:tr>
      <w:tr w:rsidR="006813C4" w:rsidRPr="006813C4" w14:paraId="19FBF186" w14:textId="77777777" w:rsidTr="006813C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3D318CA" w14:textId="77777777" w:rsidR="006813C4" w:rsidRPr="006813C4" w:rsidRDefault="006813C4" w:rsidP="006813C4">
            <w:pPr>
              <w:widowControl/>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546AA2FF"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1.0084916</w:t>
            </w:r>
          </w:p>
        </w:tc>
      </w:tr>
      <w:tr w:rsidR="006813C4" w:rsidRPr="006813C4" w14:paraId="57DB931E" w14:textId="77777777" w:rsidTr="006813C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16D4FD5" w14:textId="77777777" w:rsidR="006813C4" w:rsidRPr="006813C4" w:rsidRDefault="006813C4" w:rsidP="006813C4">
            <w:pPr>
              <w:widowControl/>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099C9A64"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1.0024595</w:t>
            </w:r>
          </w:p>
        </w:tc>
      </w:tr>
      <w:tr w:rsidR="006813C4" w:rsidRPr="006813C4" w14:paraId="223CECE2" w14:textId="77777777" w:rsidTr="006813C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DA7C6DC" w14:textId="77777777" w:rsidR="006813C4" w:rsidRPr="006813C4" w:rsidRDefault="006813C4" w:rsidP="006813C4">
            <w:pPr>
              <w:widowControl/>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48849B0C"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1.0034769</w:t>
            </w:r>
          </w:p>
        </w:tc>
      </w:tr>
      <w:tr w:rsidR="006813C4" w:rsidRPr="006813C4" w14:paraId="2FE01717" w14:textId="77777777" w:rsidTr="006813C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658658F" w14:textId="77777777" w:rsidR="006813C4" w:rsidRPr="006813C4" w:rsidRDefault="006813C4" w:rsidP="006813C4">
            <w:pPr>
              <w:widowControl/>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583CCF0D"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1.0018666</w:t>
            </w:r>
          </w:p>
        </w:tc>
      </w:tr>
      <w:tr w:rsidR="006813C4" w:rsidRPr="006813C4" w14:paraId="34801915" w14:textId="77777777" w:rsidTr="006813C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2E2A060" w14:textId="77777777" w:rsidR="006813C4" w:rsidRPr="006813C4" w:rsidRDefault="006813C4" w:rsidP="006813C4">
            <w:pPr>
              <w:widowControl/>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0B2F669C"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0.9920716</w:t>
            </w:r>
          </w:p>
        </w:tc>
      </w:tr>
      <w:tr w:rsidR="006813C4" w:rsidRPr="006813C4" w14:paraId="559BADCE" w14:textId="77777777" w:rsidTr="006813C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14F0D20" w14:textId="77777777" w:rsidR="006813C4" w:rsidRPr="006813C4" w:rsidRDefault="006813C4" w:rsidP="006813C4">
            <w:pPr>
              <w:widowControl/>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40B75DF1"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0.9990108</w:t>
            </w:r>
          </w:p>
        </w:tc>
      </w:tr>
      <w:tr w:rsidR="006813C4" w:rsidRPr="006813C4" w14:paraId="41046B44" w14:textId="77777777" w:rsidTr="006813C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067AE12" w14:textId="77777777" w:rsidR="006813C4" w:rsidRPr="006813C4" w:rsidRDefault="006813C4" w:rsidP="006813C4">
            <w:pPr>
              <w:widowControl/>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348DDA82"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0.9898690</w:t>
            </w:r>
          </w:p>
        </w:tc>
      </w:tr>
      <w:tr w:rsidR="006813C4" w:rsidRPr="006813C4" w14:paraId="7C33EBB4" w14:textId="77777777" w:rsidTr="006813C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193F8D3" w14:textId="77777777" w:rsidR="006813C4" w:rsidRPr="006813C4" w:rsidRDefault="006813C4" w:rsidP="006813C4">
            <w:pPr>
              <w:widowControl/>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04BDB0CA"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0.9928097</w:t>
            </w:r>
          </w:p>
        </w:tc>
      </w:tr>
      <w:tr w:rsidR="006813C4" w:rsidRPr="006813C4" w14:paraId="0BC48FAE" w14:textId="77777777" w:rsidTr="006813C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EE64CAD" w14:textId="77777777" w:rsidR="006813C4" w:rsidRPr="006813C4" w:rsidRDefault="006813C4" w:rsidP="006813C4">
            <w:pPr>
              <w:widowControl/>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14188575"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0.9944834</w:t>
            </w:r>
          </w:p>
        </w:tc>
      </w:tr>
      <w:tr w:rsidR="006813C4" w:rsidRPr="006813C4" w14:paraId="0CC45BCE" w14:textId="77777777" w:rsidTr="006813C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EC8C634" w14:textId="77777777" w:rsidR="006813C4" w:rsidRPr="006813C4" w:rsidRDefault="006813C4" w:rsidP="006813C4">
            <w:pPr>
              <w:widowControl/>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47687103" w14:textId="77777777" w:rsidR="006813C4" w:rsidRPr="006813C4" w:rsidRDefault="006813C4" w:rsidP="006813C4">
            <w:pPr>
              <w:widowControl/>
              <w:jc w:val="center"/>
              <w:rPr>
                <w:rFonts w:ascii="Times New Roman" w:eastAsia="Times New Roman" w:hAnsi="Times New Roman" w:cs="Times New Roman"/>
                <w:color w:val="000000"/>
                <w:lang w:val="es-HN" w:eastAsia="es-HN"/>
              </w:rPr>
            </w:pPr>
            <w:r w:rsidRPr="006813C4">
              <w:rPr>
                <w:rFonts w:ascii="Times New Roman" w:eastAsia="Times New Roman" w:hAnsi="Times New Roman" w:cs="Times New Roman"/>
                <w:color w:val="000000"/>
                <w:lang w:val="es-HN" w:eastAsia="es-HN"/>
              </w:rPr>
              <w:t>1.0133647</w:t>
            </w:r>
          </w:p>
        </w:tc>
      </w:tr>
    </w:tbl>
    <w:p w14:paraId="70D43976" w14:textId="77777777" w:rsidR="006813C4" w:rsidRDefault="006813C4" w:rsidP="00570CFD">
      <w:pPr>
        <w:pStyle w:val="Figuras"/>
        <w:rPr>
          <w:lang w:val="es-HN"/>
        </w:rPr>
      </w:pPr>
    </w:p>
    <w:p w14:paraId="2FE4BE46" w14:textId="675824FD" w:rsidR="009952B7" w:rsidRDefault="009952B7" w:rsidP="009952B7">
      <w:pPr>
        <w:pStyle w:val="TextoPrincipal"/>
      </w:pPr>
      <w:r w:rsidRPr="00FB6268">
        <w:t>La gráfica “</w:t>
      </w:r>
      <w:r>
        <w:t>Serie Sin Estacionalidad</w:t>
      </w:r>
      <w:r w:rsidRPr="00FB6268">
        <w:t>”</w:t>
      </w:r>
      <w:r>
        <w:t xml:space="preserve"> de la figura 1</w:t>
      </w:r>
      <w:r w:rsidR="004E1773">
        <w:t>4</w:t>
      </w:r>
      <w:r>
        <w:t xml:space="preserve">, se logra identificar de manera enfática la estacionalidad para banco </w:t>
      </w:r>
      <w:r w:rsidR="00DA16DB">
        <w:t>BAC Credomatic</w:t>
      </w:r>
      <w:r>
        <w:t xml:space="preserve">, al observar las líneas graficas se idéntica que </w:t>
      </w:r>
      <w:r w:rsidR="00DA16DB">
        <w:t>los meses de marzo, septiembre y diciembre</w:t>
      </w:r>
      <w:r>
        <w:t xml:space="preserve"> </w:t>
      </w:r>
      <w:r w:rsidR="00DA16DB">
        <w:t>son</w:t>
      </w:r>
      <w:r>
        <w:t xml:space="preserve"> factor</w:t>
      </w:r>
      <w:r w:rsidR="00DA16DB">
        <w:t>es</w:t>
      </w:r>
      <w:r>
        <w:t xml:space="preserve"> estacional</w:t>
      </w:r>
      <w:r w:rsidR="00DA16DB">
        <w:t>es</w:t>
      </w:r>
      <w:r>
        <w:t xml:space="preserve"> dado que presentan variaciones en la variable ValorCuenta con respecto a la variable Serie Sin Estacionalidad.</w:t>
      </w:r>
      <w:r w:rsidRPr="00196A4A">
        <w:rPr>
          <w:noProof/>
        </w:rPr>
        <w:t xml:space="preserve"> </w:t>
      </w:r>
    </w:p>
    <w:p w14:paraId="20716474" w14:textId="77777777" w:rsidR="00F320DF" w:rsidRDefault="009952B7" w:rsidP="00F320DF">
      <w:pPr>
        <w:pStyle w:val="TextoPrincipal"/>
        <w:keepNext/>
        <w:ind w:firstLine="0"/>
      </w:pPr>
      <w:r>
        <w:rPr>
          <w:noProof/>
        </w:rPr>
        <w:lastRenderedPageBreak/>
        <mc:AlternateContent>
          <mc:Choice Requires="wps">
            <w:drawing>
              <wp:anchor distT="0" distB="0" distL="114300" distR="114300" simplePos="0" relativeHeight="251798528" behindDoc="0" locked="0" layoutInCell="1" allowOverlap="1" wp14:anchorId="2028243C" wp14:editId="4D5D4BCD">
                <wp:simplePos x="0" y="0"/>
                <wp:positionH relativeFrom="column">
                  <wp:posOffset>0</wp:posOffset>
                </wp:positionH>
                <wp:positionV relativeFrom="paragraph">
                  <wp:posOffset>-6985</wp:posOffset>
                </wp:positionV>
                <wp:extent cx="554936" cy="356152"/>
                <wp:effectExtent l="0" t="0" r="0" b="6350"/>
                <wp:wrapNone/>
                <wp:docPr id="9" name="CuadroTexto 8">
                  <a:extLst xmlns:a="http://schemas.openxmlformats.org/drawingml/2006/main">
                    <a:ext uri="{FF2B5EF4-FFF2-40B4-BE49-F238E27FC236}">
                      <a16:creationId xmlns:a16="http://schemas.microsoft.com/office/drawing/2014/main" id="{177749EE-A672-46CA-B655-6D3A1C1CC474}"/>
                    </a:ext>
                  </a:extLst>
                </wp:docPr>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0C710286" w14:textId="77777777" w:rsidR="009952B7" w:rsidRDefault="009952B7" w:rsidP="009952B7">
                            <w:pPr>
                              <w:jc w:val="center"/>
                              <w:rPr>
                                <w:color w:val="767171" w:themeColor="background2" w:themeShade="80"/>
                                <w:sz w:val="16"/>
                                <w:szCs w:val="16"/>
                              </w:rPr>
                            </w:pPr>
                            <w:r>
                              <w:rPr>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2028243C" id="CuadroTexto 8" o:spid="_x0000_s1030" type="#_x0000_t202" style="position:absolute;left:0;text-align:left;margin-left:0;margin-top:-.55pt;width:43.7pt;height:28.05pt;z-index:25179852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Pssu+wEAAEAEAAAOAAAAZHJzL2Uyb0RvYy54bWysU8Fu2zAMvQ/YPwi6L07SOliDOAXWorsM&#10;67BuH6DIUixMEjVKjZ19/Sg5cYbu1GEX2aLIx8dHcnM7OMsOCqMB3/DFbM6Z8hJa4/cN//7t4d17&#10;zmISvhUWvGr4UUV+u337ZtOHtVpCB7ZVyAjEx3UfGt6lFNZVFWWnnIgzCMrTowZ0ItEV91WLoid0&#10;Z6vlfL6qesA2IEgVI1nvx0e+LfhaK5ketY4qMdtw4pbKieXc5bPabsR6jyJ0Rp5oiH9g4YTxlHSC&#10;uhdJsGc0f0E5IxEi6DST4CrQ2khVaqBqFvMX1Tx1IqhSC4kTwyRT/H+w8vPhKXxBloYPMFADsyB9&#10;iOtIxlzPoNHlLzFl9E4SHifZ1JCYJGNdX99crTiT9HRVrxb1MqNUl+CAMX1U4Fj+aThSV4pY4vAp&#10;ptH17JJzeXgw1pbOWM/6ht/Uy5rgXWgbHv2+xE5OlMd6SndhXf7S0aoMZv1XpZlpC/lsiBL3uzuL&#10;bJwCGlMq6jwLBYwCsqMmEq+MPYXkaFWG75XxU1DJDz5N8c54wFJ4WQ2VCzgIGur2R+kZEdej/1mK&#10;UYCsRRp2AynQ8Otzd3fQHqnptLfpkQ5tgVSW1gTOOsBfL2097Qcp//NZoOIMk72DcZ2El+Tf8FQa&#10;nnPRmJbWn1Yq78Gf90Lusvjb3wAAAP//AwBQSwMEFAAGAAgAAAAhAB4h1oraAAAABQEAAA8AAABk&#10;cnMvZG93bnJldi54bWxMj81OwzAQhO9IvIO1SNzadVADJWRTIRBXEOVH4ubG2yQiXkex24S3x5zo&#10;cTSjmW/Kzex6deQxdF4IsqUGxVJ720lD8P72tFiDCtGINb0XJvjhAJvq/Kw0hfWTvPJxGxuVSiQU&#10;hqCNcSgQQ92yM2HpB5bk7f3oTExybNCOZkrlrscrra/RmU7SQmsGfmi5/t4eHMHH8/7rc6VfmkeX&#10;D5OfNYq7RaLLi/n+DlTkOf6H4Q8/oUOVmHb+IDaoniAdiQSLLAOV3PXNCtSOIM81YFXiKX31CwAA&#10;//8DAFBLAQItABQABgAIAAAAIQC2gziS/gAAAOEBAAATAAAAAAAAAAAAAAAAAAAAAABbQ29udGVu&#10;dF9UeXBlc10ueG1sUEsBAi0AFAAGAAgAAAAhADj9If/WAAAAlAEAAAsAAAAAAAAAAAAAAAAALwEA&#10;AF9yZWxzLy5yZWxzUEsBAi0AFAAGAAgAAAAhAOk+yy77AQAAQAQAAA4AAAAAAAAAAAAAAAAALgIA&#10;AGRycy9lMm9Eb2MueG1sUEsBAi0AFAAGAAgAAAAhAB4h1oraAAAABQEAAA8AAAAAAAAAAAAAAAAA&#10;VQQAAGRycy9kb3ducmV2LnhtbFBLBQYAAAAABAAEAPMAAABcBQAAAAA=&#10;" filled="f" stroked="f">
                <v:textbox>
                  <w:txbxContent>
                    <w:p w14:paraId="0C710286" w14:textId="77777777" w:rsidR="009952B7" w:rsidRDefault="009952B7" w:rsidP="009952B7">
                      <w:pPr>
                        <w:jc w:val="center"/>
                        <w:rPr>
                          <w:color w:val="767171" w:themeColor="background2" w:themeShade="80"/>
                          <w:sz w:val="16"/>
                          <w:szCs w:val="16"/>
                        </w:rPr>
                      </w:pPr>
                      <w:r>
                        <w:rPr>
                          <w:color w:val="767171" w:themeColor="background2" w:themeShade="80"/>
                          <w:sz w:val="16"/>
                          <w:szCs w:val="16"/>
                        </w:rPr>
                        <w:t>Saldo en Millones</w:t>
                      </w:r>
                    </w:p>
                  </w:txbxContent>
                </v:textbox>
              </v:shape>
            </w:pict>
          </mc:Fallback>
        </mc:AlternateContent>
      </w:r>
      <w:r>
        <w:rPr>
          <w:noProof/>
        </w:rPr>
        <w:drawing>
          <wp:inline distT="0" distB="0" distL="0" distR="0" wp14:anchorId="6471450E" wp14:editId="686980CB">
            <wp:extent cx="5610225" cy="3248025"/>
            <wp:effectExtent l="0" t="0" r="9525" b="9525"/>
            <wp:docPr id="1248649798" name="Gráfico 1">
              <a:extLst xmlns:a="http://schemas.openxmlformats.org/drawingml/2006/main">
                <a:ext uri="{FF2B5EF4-FFF2-40B4-BE49-F238E27FC236}">
                  <a16:creationId xmlns:a16="http://schemas.microsoft.com/office/drawing/2014/main" id="{F4105D53-14DD-4EC7-AE02-9FA56BBEB7E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512310BE" w14:textId="4DF87B80" w:rsidR="00173F5D" w:rsidRPr="00646423" w:rsidRDefault="00F320DF" w:rsidP="00012055">
      <w:pPr>
        <w:pStyle w:val="Figuras"/>
        <w:rPr>
          <w:lang w:val="es-HN"/>
        </w:rPr>
      </w:pPr>
      <w:bookmarkStart w:id="137" w:name="_Toc158142109"/>
      <w:r w:rsidRPr="004E1773">
        <w:rPr>
          <w:lang w:val="es-HN"/>
        </w:rPr>
        <w:t xml:space="preserve">Figura </w:t>
      </w:r>
      <w:r>
        <w:fldChar w:fldCharType="begin"/>
      </w:r>
      <w:r w:rsidRPr="004E1773">
        <w:rPr>
          <w:lang w:val="es-HN"/>
        </w:rPr>
        <w:instrText xml:space="preserve"> SEQ Figura \* ARABIC </w:instrText>
      </w:r>
      <w:r>
        <w:fldChar w:fldCharType="separate"/>
      </w:r>
      <w:r w:rsidR="000F2D33">
        <w:rPr>
          <w:noProof/>
          <w:lang w:val="es-HN"/>
        </w:rPr>
        <w:t>14</w:t>
      </w:r>
      <w:r>
        <w:fldChar w:fldCharType="end"/>
      </w:r>
      <w:r w:rsidRPr="004E1773">
        <w:rPr>
          <w:lang w:val="es-HN"/>
        </w:rPr>
        <w:t>.Serie Sin Estacionalidad 2017 a 2022 Banco BAC Credomatic</w:t>
      </w:r>
      <w:bookmarkEnd w:id="137"/>
    </w:p>
    <w:p w14:paraId="0BD969F7" w14:textId="51220EBC" w:rsidR="00F7141B" w:rsidRDefault="00F7141B" w:rsidP="00F7141B">
      <w:pPr>
        <w:pStyle w:val="Ttulo4"/>
        <w:rPr>
          <w:bCs w:val="0"/>
          <w:lang w:val="es-HN"/>
        </w:rPr>
      </w:pPr>
      <w:bookmarkStart w:id="138" w:name="_Toc158832958"/>
      <w:r w:rsidRPr="00A62774">
        <w:rPr>
          <w:bCs w:val="0"/>
          <w:lang w:val="es-HN"/>
        </w:rPr>
        <w:t>4.</w:t>
      </w:r>
      <w:r>
        <w:rPr>
          <w:bCs w:val="0"/>
          <w:lang w:val="es-HN"/>
        </w:rPr>
        <w:t>2</w:t>
      </w:r>
      <w:r w:rsidRPr="00A62774">
        <w:rPr>
          <w:bCs w:val="0"/>
          <w:lang w:val="es-HN"/>
        </w:rPr>
        <w:t>.1.</w:t>
      </w:r>
      <w:r w:rsidR="005734A1">
        <w:rPr>
          <w:bCs w:val="0"/>
          <w:lang w:val="es-HN"/>
        </w:rPr>
        <w:t>4</w:t>
      </w:r>
      <w:r w:rsidRPr="00A62774">
        <w:rPr>
          <w:bCs w:val="0"/>
          <w:lang w:val="es-HN"/>
        </w:rPr>
        <w:t xml:space="preserve"> ANÁLISIS EDA BANCO </w:t>
      </w:r>
      <w:r>
        <w:rPr>
          <w:bCs w:val="0"/>
          <w:lang w:val="es-HN"/>
        </w:rPr>
        <w:t>OCCIDENTE</w:t>
      </w:r>
      <w:bookmarkEnd w:id="138"/>
    </w:p>
    <w:p w14:paraId="01B958B6" w14:textId="77777777" w:rsidR="00277A8B" w:rsidRDefault="00277A8B" w:rsidP="00277A8B">
      <w:pPr>
        <w:pStyle w:val="TextoPrincipal"/>
      </w:pPr>
      <w:r>
        <w:t>Los resultados sobre el valor de la cuenta total activo se muestran a continuación:</w:t>
      </w:r>
    </w:p>
    <w:p w14:paraId="4B8A100E" w14:textId="5585A3C1" w:rsidR="00277A8B" w:rsidRPr="00277A8B" w:rsidRDefault="00277A8B" w:rsidP="00277A8B">
      <w:pPr>
        <w:pStyle w:val="Figuras"/>
        <w:rPr>
          <w:lang w:val="es-HN"/>
        </w:rPr>
      </w:pPr>
      <w:bookmarkStart w:id="139" w:name="_Toc158833024"/>
      <w:r w:rsidRPr="00277A8B">
        <w:rPr>
          <w:lang w:val="es-HN"/>
        </w:rPr>
        <w:t xml:space="preserve">Tabla </w:t>
      </w:r>
      <w:r>
        <w:fldChar w:fldCharType="begin"/>
      </w:r>
      <w:r w:rsidRPr="00277A8B">
        <w:rPr>
          <w:lang w:val="es-HN"/>
        </w:rPr>
        <w:instrText xml:space="preserve"> SEQ Tabla \* ARABIC </w:instrText>
      </w:r>
      <w:r>
        <w:fldChar w:fldCharType="separate"/>
      </w:r>
      <w:r w:rsidR="000F2D33">
        <w:rPr>
          <w:noProof/>
          <w:lang w:val="es-HN"/>
        </w:rPr>
        <w:t>10</w:t>
      </w:r>
      <w:r>
        <w:fldChar w:fldCharType="end"/>
      </w:r>
      <w:r w:rsidRPr="00277A8B">
        <w:rPr>
          <w:lang w:val="es-HN"/>
        </w:rPr>
        <w:t>. Resultados Cuenta Total Activo Banco Occidente</w:t>
      </w:r>
      <w:bookmarkEnd w:id="139"/>
    </w:p>
    <w:tbl>
      <w:tblPr>
        <w:tblW w:w="9209" w:type="dxa"/>
        <w:tblCellMar>
          <w:left w:w="70" w:type="dxa"/>
          <w:right w:w="70" w:type="dxa"/>
        </w:tblCellMar>
        <w:tblLook w:val="04A0" w:firstRow="1" w:lastRow="0" w:firstColumn="1" w:lastColumn="0" w:noHBand="0" w:noVBand="1"/>
      </w:tblPr>
      <w:tblGrid>
        <w:gridCol w:w="520"/>
        <w:gridCol w:w="1318"/>
        <w:gridCol w:w="1418"/>
        <w:gridCol w:w="1417"/>
        <w:gridCol w:w="1418"/>
        <w:gridCol w:w="1417"/>
        <w:gridCol w:w="1701"/>
      </w:tblGrid>
      <w:tr w:rsidR="00F97868" w:rsidRPr="00B82183" w14:paraId="229D4179" w14:textId="77777777" w:rsidTr="00BF3AEB">
        <w:trPr>
          <w:trHeight w:val="300"/>
        </w:trPr>
        <w:tc>
          <w:tcPr>
            <w:tcW w:w="9209"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47D366A"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Valor Real Cuenta Total Activo</w:t>
            </w:r>
          </w:p>
        </w:tc>
      </w:tr>
      <w:tr w:rsidR="00F97868" w:rsidRPr="00F97868" w14:paraId="0EB2A985"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5E584F2"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Mes</w:t>
            </w:r>
          </w:p>
        </w:tc>
        <w:tc>
          <w:tcPr>
            <w:tcW w:w="1318" w:type="dxa"/>
            <w:tcBorders>
              <w:top w:val="nil"/>
              <w:left w:val="nil"/>
              <w:bottom w:val="single" w:sz="4" w:space="0" w:color="auto"/>
              <w:right w:val="single" w:sz="4" w:space="0" w:color="auto"/>
            </w:tcBorders>
            <w:shd w:val="clear" w:color="auto" w:fill="auto"/>
            <w:noWrap/>
            <w:vAlign w:val="bottom"/>
            <w:hideMark/>
          </w:tcPr>
          <w:p w14:paraId="5129DE0D"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2017</w:t>
            </w:r>
          </w:p>
        </w:tc>
        <w:tc>
          <w:tcPr>
            <w:tcW w:w="1418" w:type="dxa"/>
            <w:tcBorders>
              <w:top w:val="nil"/>
              <w:left w:val="nil"/>
              <w:bottom w:val="single" w:sz="4" w:space="0" w:color="auto"/>
              <w:right w:val="single" w:sz="4" w:space="0" w:color="auto"/>
            </w:tcBorders>
            <w:shd w:val="clear" w:color="auto" w:fill="auto"/>
            <w:noWrap/>
            <w:vAlign w:val="bottom"/>
            <w:hideMark/>
          </w:tcPr>
          <w:p w14:paraId="4E388405"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2018</w:t>
            </w:r>
          </w:p>
        </w:tc>
        <w:tc>
          <w:tcPr>
            <w:tcW w:w="1417" w:type="dxa"/>
            <w:tcBorders>
              <w:top w:val="nil"/>
              <w:left w:val="nil"/>
              <w:bottom w:val="single" w:sz="4" w:space="0" w:color="auto"/>
              <w:right w:val="single" w:sz="4" w:space="0" w:color="auto"/>
            </w:tcBorders>
            <w:shd w:val="clear" w:color="auto" w:fill="auto"/>
            <w:noWrap/>
            <w:vAlign w:val="bottom"/>
            <w:hideMark/>
          </w:tcPr>
          <w:p w14:paraId="692D91D9"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2019</w:t>
            </w:r>
          </w:p>
        </w:tc>
        <w:tc>
          <w:tcPr>
            <w:tcW w:w="1418" w:type="dxa"/>
            <w:tcBorders>
              <w:top w:val="nil"/>
              <w:left w:val="nil"/>
              <w:bottom w:val="single" w:sz="4" w:space="0" w:color="auto"/>
              <w:right w:val="single" w:sz="4" w:space="0" w:color="auto"/>
            </w:tcBorders>
            <w:shd w:val="clear" w:color="auto" w:fill="auto"/>
            <w:noWrap/>
            <w:vAlign w:val="bottom"/>
            <w:hideMark/>
          </w:tcPr>
          <w:p w14:paraId="14413077"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2020</w:t>
            </w:r>
          </w:p>
        </w:tc>
        <w:tc>
          <w:tcPr>
            <w:tcW w:w="1417" w:type="dxa"/>
            <w:tcBorders>
              <w:top w:val="nil"/>
              <w:left w:val="nil"/>
              <w:bottom w:val="single" w:sz="4" w:space="0" w:color="auto"/>
              <w:right w:val="single" w:sz="4" w:space="0" w:color="auto"/>
            </w:tcBorders>
            <w:shd w:val="clear" w:color="auto" w:fill="auto"/>
            <w:noWrap/>
            <w:vAlign w:val="bottom"/>
            <w:hideMark/>
          </w:tcPr>
          <w:p w14:paraId="23ECF7A9"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2021</w:t>
            </w:r>
          </w:p>
        </w:tc>
        <w:tc>
          <w:tcPr>
            <w:tcW w:w="1701" w:type="dxa"/>
            <w:tcBorders>
              <w:top w:val="nil"/>
              <w:left w:val="nil"/>
              <w:bottom w:val="single" w:sz="4" w:space="0" w:color="auto"/>
              <w:right w:val="single" w:sz="4" w:space="0" w:color="auto"/>
            </w:tcBorders>
            <w:shd w:val="clear" w:color="auto" w:fill="auto"/>
            <w:noWrap/>
            <w:vAlign w:val="bottom"/>
            <w:hideMark/>
          </w:tcPr>
          <w:p w14:paraId="54E5CB3C"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2022</w:t>
            </w:r>
          </w:p>
        </w:tc>
      </w:tr>
      <w:tr w:rsidR="00F97868" w:rsidRPr="00F97868" w14:paraId="293EEACA"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71E1C4B"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ene</w:t>
            </w:r>
          </w:p>
        </w:tc>
        <w:tc>
          <w:tcPr>
            <w:tcW w:w="1318" w:type="dxa"/>
            <w:tcBorders>
              <w:top w:val="nil"/>
              <w:left w:val="nil"/>
              <w:bottom w:val="single" w:sz="4" w:space="0" w:color="auto"/>
              <w:right w:val="single" w:sz="4" w:space="0" w:color="auto"/>
            </w:tcBorders>
            <w:shd w:val="clear" w:color="auto" w:fill="auto"/>
            <w:vAlign w:val="center"/>
            <w:hideMark/>
          </w:tcPr>
          <w:p w14:paraId="5930664D"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L66,111,765,862 </w:t>
            </w:r>
          </w:p>
        </w:tc>
        <w:tc>
          <w:tcPr>
            <w:tcW w:w="1418" w:type="dxa"/>
            <w:tcBorders>
              <w:top w:val="nil"/>
              <w:left w:val="nil"/>
              <w:bottom w:val="single" w:sz="4" w:space="0" w:color="auto"/>
              <w:right w:val="single" w:sz="4" w:space="0" w:color="auto"/>
            </w:tcBorders>
            <w:shd w:val="clear" w:color="auto" w:fill="auto"/>
            <w:vAlign w:val="center"/>
            <w:hideMark/>
          </w:tcPr>
          <w:p w14:paraId="30D177F5"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74,255,493,457 </w:t>
            </w:r>
          </w:p>
        </w:tc>
        <w:tc>
          <w:tcPr>
            <w:tcW w:w="1417" w:type="dxa"/>
            <w:tcBorders>
              <w:top w:val="nil"/>
              <w:left w:val="nil"/>
              <w:bottom w:val="single" w:sz="4" w:space="0" w:color="auto"/>
              <w:right w:val="single" w:sz="4" w:space="0" w:color="auto"/>
            </w:tcBorders>
            <w:shd w:val="clear" w:color="auto" w:fill="auto"/>
            <w:vAlign w:val="center"/>
            <w:hideMark/>
          </w:tcPr>
          <w:p w14:paraId="6EF3BFA1"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77,505,213,331 </w:t>
            </w:r>
          </w:p>
        </w:tc>
        <w:tc>
          <w:tcPr>
            <w:tcW w:w="1418" w:type="dxa"/>
            <w:tcBorders>
              <w:top w:val="nil"/>
              <w:left w:val="nil"/>
              <w:bottom w:val="single" w:sz="4" w:space="0" w:color="auto"/>
              <w:right w:val="single" w:sz="4" w:space="0" w:color="auto"/>
            </w:tcBorders>
            <w:shd w:val="clear" w:color="auto" w:fill="auto"/>
            <w:vAlign w:val="center"/>
            <w:hideMark/>
          </w:tcPr>
          <w:p w14:paraId="180B6439"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89,296,339,061 </w:t>
            </w:r>
          </w:p>
        </w:tc>
        <w:tc>
          <w:tcPr>
            <w:tcW w:w="1417" w:type="dxa"/>
            <w:tcBorders>
              <w:top w:val="nil"/>
              <w:left w:val="nil"/>
              <w:bottom w:val="single" w:sz="4" w:space="0" w:color="auto"/>
              <w:right w:val="single" w:sz="4" w:space="0" w:color="auto"/>
            </w:tcBorders>
            <w:shd w:val="clear" w:color="auto" w:fill="auto"/>
            <w:vAlign w:val="center"/>
            <w:hideMark/>
          </w:tcPr>
          <w:p w14:paraId="0810A55E"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103,655,692,509 </w:t>
            </w:r>
          </w:p>
        </w:tc>
        <w:tc>
          <w:tcPr>
            <w:tcW w:w="1701" w:type="dxa"/>
            <w:tcBorders>
              <w:top w:val="nil"/>
              <w:left w:val="nil"/>
              <w:bottom w:val="single" w:sz="4" w:space="0" w:color="auto"/>
              <w:right w:val="single" w:sz="4" w:space="0" w:color="auto"/>
            </w:tcBorders>
            <w:shd w:val="clear" w:color="auto" w:fill="auto"/>
            <w:vAlign w:val="center"/>
            <w:hideMark/>
          </w:tcPr>
          <w:p w14:paraId="01A4C5A5"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116,948,123,508 </w:t>
            </w:r>
          </w:p>
        </w:tc>
      </w:tr>
      <w:tr w:rsidR="00F97868" w:rsidRPr="00F97868" w14:paraId="37FD7AC1"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DC2026D"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feb</w:t>
            </w:r>
          </w:p>
        </w:tc>
        <w:tc>
          <w:tcPr>
            <w:tcW w:w="1318" w:type="dxa"/>
            <w:tcBorders>
              <w:top w:val="nil"/>
              <w:left w:val="nil"/>
              <w:bottom w:val="single" w:sz="4" w:space="0" w:color="auto"/>
              <w:right w:val="single" w:sz="4" w:space="0" w:color="auto"/>
            </w:tcBorders>
            <w:shd w:val="clear" w:color="auto" w:fill="auto"/>
            <w:vAlign w:val="center"/>
            <w:hideMark/>
          </w:tcPr>
          <w:p w14:paraId="46E3FA09"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L67,722,916,485 </w:t>
            </w:r>
          </w:p>
        </w:tc>
        <w:tc>
          <w:tcPr>
            <w:tcW w:w="1418" w:type="dxa"/>
            <w:tcBorders>
              <w:top w:val="nil"/>
              <w:left w:val="nil"/>
              <w:bottom w:val="single" w:sz="4" w:space="0" w:color="auto"/>
              <w:right w:val="single" w:sz="4" w:space="0" w:color="auto"/>
            </w:tcBorders>
            <w:shd w:val="clear" w:color="auto" w:fill="auto"/>
            <w:vAlign w:val="center"/>
            <w:hideMark/>
          </w:tcPr>
          <w:p w14:paraId="32FBF2D4"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75,582,789,987 </w:t>
            </w:r>
          </w:p>
        </w:tc>
        <w:tc>
          <w:tcPr>
            <w:tcW w:w="1417" w:type="dxa"/>
            <w:tcBorders>
              <w:top w:val="nil"/>
              <w:left w:val="nil"/>
              <w:bottom w:val="single" w:sz="4" w:space="0" w:color="auto"/>
              <w:right w:val="single" w:sz="4" w:space="0" w:color="auto"/>
            </w:tcBorders>
            <w:shd w:val="clear" w:color="auto" w:fill="auto"/>
            <w:vAlign w:val="center"/>
            <w:hideMark/>
          </w:tcPr>
          <w:p w14:paraId="069F7467"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78,903,710,460 </w:t>
            </w:r>
          </w:p>
        </w:tc>
        <w:tc>
          <w:tcPr>
            <w:tcW w:w="1418" w:type="dxa"/>
            <w:tcBorders>
              <w:top w:val="nil"/>
              <w:left w:val="nil"/>
              <w:bottom w:val="single" w:sz="4" w:space="0" w:color="auto"/>
              <w:right w:val="single" w:sz="4" w:space="0" w:color="auto"/>
            </w:tcBorders>
            <w:shd w:val="clear" w:color="auto" w:fill="auto"/>
            <w:vAlign w:val="center"/>
            <w:hideMark/>
          </w:tcPr>
          <w:p w14:paraId="2E414E8A"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90,663,670,372 </w:t>
            </w:r>
          </w:p>
        </w:tc>
        <w:tc>
          <w:tcPr>
            <w:tcW w:w="1417" w:type="dxa"/>
            <w:tcBorders>
              <w:top w:val="nil"/>
              <w:left w:val="nil"/>
              <w:bottom w:val="single" w:sz="4" w:space="0" w:color="auto"/>
              <w:right w:val="single" w:sz="4" w:space="0" w:color="auto"/>
            </w:tcBorders>
            <w:shd w:val="clear" w:color="auto" w:fill="auto"/>
            <w:vAlign w:val="center"/>
            <w:hideMark/>
          </w:tcPr>
          <w:p w14:paraId="1A6EC3AD"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104,276,945,905 </w:t>
            </w:r>
          </w:p>
        </w:tc>
        <w:tc>
          <w:tcPr>
            <w:tcW w:w="1701" w:type="dxa"/>
            <w:tcBorders>
              <w:top w:val="nil"/>
              <w:left w:val="nil"/>
              <w:bottom w:val="single" w:sz="4" w:space="0" w:color="auto"/>
              <w:right w:val="single" w:sz="4" w:space="0" w:color="auto"/>
            </w:tcBorders>
            <w:shd w:val="clear" w:color="auto" w:fill="auto"/>
            <w:vAlign w:val="center"/>
            <w:hideMark/>
          </w:tcPr>
          <w:p w14:paraId="26557886"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118,050,945,768 </w:t>
            </w:r>
          </w:p>
        </w:tc>
      </w:tr>
      <w:tr w:rsidR="00F97868" w:rsidRPr="00F97868" w14:paraId="7C40A7CE"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25B224C"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mar</w:t>
            </w:r>
          </w:p>
        </w:tc>
        <w:tc>
          <w:tcPr>
            <w:tcW w:w="1318" w:type="dxa"/>
            <w:tcBorders>
              <w:top w:val="nil"/>
              <w:left w:val="nil"/>
              <w:bottom w:val="single" w:sz="4" w:space="0" w:color="auto"/>
              <w:right w:val="single" w:sz="4" w:space="0" w:color="auto"/>
            </w:tcBorders>
            <w:shd w:val="clear" w:color="auto" w:fill="auto"/>
            <w:vAlign w:val="center"/>
            <w:hideMark/>
          </w:tcPr>
          <w:p w14:paraId="4D3F6B77"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L68,471,059,841 </w:t>
            </w:r>
          </w:p>
        </w:tc>
        <w:tc>
          <w:tcPr>
            <w:tcW w:w="1418" w:type="dxa"/>
            <w:tcBorders>
              <w:top w:val="nil"/>
              <w:left w:val="nil"/>
              <w:bottom w:val="single" w:sz="4" w:space="0" w:color="auto"/>
              <w:right w:val="single" w:sz="4" w:space="0" w:color="auto"/>
            </w:tcBorders>
            <w:shd w:val="clear" w:color="auto" w:fill="auto"/>
            <w:vAlign w:val="center"/>
            <w:hideMark/>
          </w:tcPr>
          <w:p w14:paraId="150A945E"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76,681,904,520 </w:t>
            </w:r>
          </w:p>
        </w:tc>
        <w:tc>
          <w:tcPr>
            <w:tcW w:w="1417" w:type="dxa"/>
            <w:tcBorders>
              <w:top w:val="nil"/>
              <w:left w:val="nil"/>
              <w:bottom w:val="single" w:sz="4" w:space="0" w:color="auto"/>
              <w:right w:val="single" w:sz="4" w:space="0" w:color="auto"/>
            </w:tcBorders>
            <w:shd w:val="clear" w:color="auto" w:fill="auto"/>
            <w:vAlign w:val="center"/>
            <w:hideMark/>
          </w:tcPr>
          <w:p w14:paraId="51EA8F59"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79,458,754,461 </w:t>
            </w:r>
          </w:p>
        </w:tc>
        <w:tc>
          <w:tcPr>
            <w:tcW w:w="1418" w:type="dxa"/>
            <w:tcBorders>
              <w:top w:val="nil"/>
              <w:left w:val="nil"/>
              <w:bottom w:val="single" w:sz="4" w:space="0" w:color="auto"/>
              <w:right w:val="single" w:sz="4" w:space="0" w:color="auto"/>
            </w:tcBorders>
            <w:shd w:val="clear" w:color="auto" w:fill="auto"/>
            <w:vAlign w:val="center"/>
            <w:hideMark/>
          </w:tcPr>
          <w:p w14:paraId="2E8A21D3"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92,235,614,990 </w:t>
            </w:r>
          </w:p>
        </w:tc>
        <w:tc>
          <w:tcPr>
            <w:tcW w:w="1417" w:type="dxa"/>
            <w:tcBorders>
              <w:top w:val="nil"/>
              <w:left w:val="nil"/>
              <w:bottom w:val="single" w:sz="4" w:space="0" w:color="auto"/>
              <w:right w:val="single" w:sz="4" w:space="0" w:color="auto"/>
            </w:tcBorders>
            <w:shd w:val="clear" w:color="auto" w:fill="auto"/>
            <w:vAlign w:val="center"/>
            <w:hideMark/>
          </w:tcPr>
          <w:p w14:paraId="044062FD"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105,748,096,742 </w:t>
            </w:r>
          </w:p>
        </w:tc>
        <w:tc>
          <w:tcPr>
            <w:tcW w:w="1701" w:type="dxa"/>
            <w:tcBorders>
              <w:top w:val="nil"/>
              <w:left w:val="nil"/>
              <w:bottom w:val="single" w:sz="4" w:space="0" w:color="auto"/>
              <w:right w:val="single" w:sz="4" w:space="0" w:color="auto"/>
            </w:tcBorders>
            <w:shd w:val="clear" w:color="auto" w:fill="auto"/>
            <w:vAlign w:val="center"/>
            <w:hideMark/>
          </w:tcPr>
          <w:p w14:paraId="35223464"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120,014,505,860 </w:t>
            </w:r>
          </w:p>
        </w:tc>
      </w:tr>
      <w:tr w:rsidR="00F97868" w:rsidRPr="00F97868" w14:paraId="47F3F527"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77294FA"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abr</w:t>
            </w:r>
          </w:p>
        </w:tc>
        <w:tc>
          <w:tcPr>
            <w:tcW w:w="1318" w:type="dxa"/>
            <w:tcBorders>
              <w:top w:val="nil"/>
              <w:left w:val="nil"/>
              <w:bottom w:val="single" w:sz="4" w:space="0" w:color="auto"/>
              <w:right w:val="single" w:sz="4" w:space="0" w:color="auto"/>
            </w:tcBorders>
            <w:shd w:val="clear" w:color="auto" w:fill="auto"/>
            <w:vAlign w:val="center"/>
            <w:hideMark/>
          </w:tcPr>
          <w:p w14:paraId="61CA207F"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L70,034,051,342 </w:t>
            </w:r>
          </w:p>
        </w:tc>
        <w:tc>
          <w:tcPr>
            <w:tcW w:w="1418" w:type="dxa"/>
            <w:tcBorders>
              <w:top w:val="nil"/>
              <w:left w:val="nil"/>
              <w:bottom w:val="single" w:sz="4" w:space="0" w:color="auto"/>
              <w:right w:val="single" w:sz="4" w:space="0" w:color="auto"/>
            </w:tcBorders>
            <w:shd w:val="clear" w:color="auto" w:fill="auto"/>
            <w:vAlign w:val="center"/>
            <w:hideMark/>
          </w:tcPr>
          <w:p w14:paraId="224D94A3"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77,585,245,817 </w:t>
            </w:r>
          </w:p>
        </w:tc>
        <w:tc>
          <w:tcPr>
            <w:tcW w:w="1417" w:type="dxa"/>
            <w:tcBorders>
              <w:top w:val="nil"/>
              <w:left w:val="nil"/>
              <w:bottom w:val="single" w:sz="4" w:space="0" w:color="auto"/>
              <w:right w:val="single" w:sz="4" w:space="0" w:color="auto"/>
            </w:tcBorders>
            <w:shd w:val="clear" w:color="auto" w:fill="auto"/>
            <w:vAlign w:val="center"/>
            <w:hideMark/>
          </w:tcPr>
          <w:p w14:paraId="154BE54B"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80,230,993,336 </w:t>
            </w:r>
          </w:p>
        </w:tc>
        <w:tc>
          <w:tcPr>
            <w:tcW w:w="1418" w:type="dxa"/>
            <w:tcBorders>
              <w:top w:val="nil"/>
              <w:left w:val="nil"/>
              <w:bottom w:val="single" w:sz="4" w:space="0" w:color="auto"/>
              <w:right w:val="single" w:sz="4" w:space="0" w:color="auto"/>
            </w:tcBorders>
            <w:shd w:val="clear" w:color="auto" w:fill="auto"/>
            <w:vAlign w:val="center"/>
            <w:hideMark/>
          </w:tcPr>
          <w:p w14:paraId="1BA82AF1"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92,327,027,831 </w:t>
            </w:r>
          </w:p>
        </w:tc>
        <w:tc>
          <w:tcPr>
            <w:tcW w:w="1417" w:type="dxa"/>
            <w:tcBorders>
              <w:top w:val="nil"/>
              <w:left w:val="nil"/>
              <w:bottom w:val="single" w:sz="4" w:space="0" w:color="auto"/>
              <w:right w:val="single" w:sz="4" w:space="0" w:color="auto"/>
            </w:tcBorders>
            <w:shd w:val="clear" w:color="auto" w:fill="auto"/>
            <w:vAlign w:val="center"/>
            <w:hideMark/>
          </w:tcPr>
          <w:p w14:paraId="1D8417F9"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107,791,975,433 </w:t>
            </w:r>
          </w:p>
        </w:tc>
        <w:tc>
          <w:tcPr>
            <w:tcW w:w="1701" w:type="dxa"/>
            <w:tcBorders>
              <w:top w:val="nil"/>
              <w:left w:val="nil"/>
              <w:bottom w:val="single" w:sz="4" w:space="0" w:color="auto"/>
              <w:right w:val="single" w:sz="4" w:space="0" w:color="auto"/>
            </w:tcBorders>
            <w:shd w:val="clear" w:color="auto" w:fill="auto"/>
            <w:vAlign w:val="center"/>
            <w:hideMark/>
          </w:tcPr>
          <w:p w14:paraId="6F987CAD"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120,816,318,766 </w:t>
            </w:r>
          </w:p>
        </w:tc>
      </w:tr>
      <w:tr w:rsidR="00F97868" w:rsidRPr="00F97868" w14:paraId="20B88355"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510C031"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may</w:t>
            </w:r>
          </w:p>
        </w:tc>
        <w:tc>
          <w:tcPr>
            <w:tcW w:w="1318" w:type="dxa"/>
            <w:tcBorders>
              <w:top w:val="nil"/>
              <w:left w:val="nil"/>
              <w:bottom w:val="single" w:sz="4" w:space="0" w:color="auto"/>
              <w:right w:val="single" w:sz="4" w:space="0" w:color="auto"/>
            </w:tcBorders>
            <w:shd w:val="clear" w:color="auto" w:fill="auto"/>
            <w:vAlign w:val="center"/>
            <w:hideMark/>
          </w:tcPr>
          <w:p w14:paraId="1EAA0EA4"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L70,519,172,002 </w:t>
            </w:r>
          </w:p>
        </w:tc>
        <w:tc>
          <w:tcPr>
            <w:tcW w:w="1418" w:type="dxa"/>
            <w:tcBorders>
              <w:top w:val="nil"/>
              <w:left w:val="nil"/>
              <w:bottom w:val="single" w:sz="4" w:space="0" w:color="auto"/>
              <w:right w:val="single" w:sz="4" w:space="0" w:color="auto"/>
            </w:tcBorders>
            <w:shd w:val="clear" w:color="auto" w:fill="auto"/>
            <w:vAlign w:val="center"/>
            <w:hideMark/>
          </w:tcPr>
          <w:p w14:paraId="7D006059"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77,903,502,903 </w:t>
            </w:r>
          </w:p>
        </w:tc>
        <w:tc>
          <w:tcPr>
            <w:tcW w:w="1417" w:type="dxa"/>
            <w:tcBorders>
              <w:top w:val="nil"/>
              <w:left w:val="nil"/>
              <w:bottom w:val="single" w:sz="4" w:space="0" w:color="auto"/>
              <w:right w:val="single" w:sz="4" w:space="0" w:color="auto"/>
            </w:tcBorders>
            <w:shd w:val="clear" w:color="auto" w:fill="auto"/>
            <w:vAlign w:val="center"/>
            <w:hideMark/>
          </w:tcPr>
          <w:p w14:paraId="127D2E12"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81,150,605,025 </w:t>
            </w:r>
          </w:p>
        </w:tc>
        <w:tc>
          <w:tcPr>
            <w:tcW w:w="1418" w:type="dxa"/>
            <w:tcBorders>
              <w:top w:val="nil"/>
              <w:left w:val="nil"/>
              <w:bottom w:val="single" w:sz="4" w:space="0" w:color="auto"/>
              <w:right w:val="single" w:sz="4" w:space="0" w:color="auto"/>
            </w:tcBorders>
            <w:shd w:val="clear" w:color="auto" w:fill="auto"/>
            <w:vAlign w:val="center"/>
            <w:hideMark/>
          </w:tcPr>
          <w:p w14:paraId="675D2634"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93,738,435,175 </w:t>
            </w:r>
          </w:p>
        </w:tc>
        <w:tc>
          <w:tcPr>
            <w:tcW w:w="1417" w:type="dxa"/>
            <w:tcBorders>
              <w:top w:val="nil"/>
              <w:left w:val="nil"/>
              <w:bottom w:val="single" w:sz="4" w:space="0" w:color="auto"/>
              <w:right w:val="single" w:sz="4" w:space="0" w:color="auto"/>
            </w:tcBorders>
            <w:shd w:val="clear" w:color="auto" w:fill="auto"/>
            <w:vAlign w:val="center"/>
            <w:hideMark/>
          </w:tcPr>
          <w:p w14:paraId="7B8F8589"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109,781,595,886 </w:t>
            </w:r>
          </w:p>
        </w:tc>
        <w:tc>
          <w:tcPr>
            <w:tcW w:w="1701" w:type="dxa"/>
            <w:tcBorders>
              <w:top w:val="nil"/>
              <w:left w:val="nil"/>
              <w:bottom w:val="single" w:sz="4" w:space="0" w:color="auto"/>
              <w:right w:val="single" w:sz="4" w:space="0" w:color="auto"/>
            </w:tcBorders>
            <w:shd w:val="clear" w:color="auto" w:fill="auto"/>
            <w:vAlign w:val="center"/>
            <w:hideMark/>
          </w:tcPr>
          <w:p w14:paraId="4C02C125"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121,784,715,669 </w:t>
            </w:r>
          </w:p>
        </w:tc>
      </w:tr>
      <w:tr w:rsidR="00F97868" w:rsidRPr="00F97868" w14:paraId="0820E4C0"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1931404"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jun</w:t>
            </w:r>
          </w:p>
        </w:tc>
        <w:tc>
          <w:tcPr>
            <w:tcW w:w="1318" w:type="dxa"/>
            <w:tcBorders>
              <w:top w:val="nil"/>
              <w:left w:val="nil"/>
              <w:bottom w:val="single" w:sz="4" w:space="0" w:color="auto"/>
              <w:right w:val="single" w:sz="4" w:space="0" w:color="auto"/>
            </w:tcBorders>
            <w:shd w:val="clear" w:color="auto" w:fill="auto"/>
            <w:vAlign w:val="center"/>
            <w:hideMark/>
          </w:tcPr>
          <w:p w14:paraId="6273C9DF"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L71,123,270,472 </w:t>
            </w:r>
          </w:p>
        </w:tc>
        <w:tc>
          <w:tcPr>
            <w:tcW w:w="1418" w:type="dxa"/>
            <w:tcBorders>
              <w:top w:val="nil"/>
              <w:left w:val="nil"/>
              <w:bottom w:val="single" w:sz="4" w:space="0" w:color="auto"/>
              <w:right w:val="single" w:sz="4" w:space="0" w:color="auto"/>
            </w:tcBorders>
            <w:shd w:val="clear" w:color="auto" w:fill="auto"/>
            <w:vAlign w:val="center"/>
            <w:hideMark/>
          </w:tcPr>
          <w:p w14:paraId="0F1469D9"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78,398,414,127 </w:t>
            </w:r>
          </w:p>
        </w:tc>
        <w:tc>
          <w:tcPr>
            <w:tcW w:w="1417" w:type="dxa"/>
            <w:tcBorders>
              <w:top w:val="nil"/>
              <w:left w:val="nil"/>
              <w:bottom w:val="single" w:sz="4" w:space="0" w:color="auto"/>
              <w:right w:val="single" w:sz="4" w:space="0" w:color="auto"/>
            </w:tcBorders>
            <w:shd w:val="clear" w:color="auto" w:fill="auto"/>
            <w:vAlign w:val="center"/>
            <w:hideMark/>
          </w:tcPr>
          <w:p w14:paraId="1D2D6AA6"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82,376,630,491 </w:t>
            </w:r>
          </w:p>
        </w:tc>
        <w:tc>
          <w:tcPr>
            <w:tcW w:w="1418" w:type="dxa"/>
            <w:tcBorders>
              <w:top w:val="nil"/>
              <w:left w:val="nil"/>
              <w:bottom w:val="single" w:sz="4" w:space="0" w:color="auto"/>
              <w:right w:val="single" w:sz="4" w:space="0" w:color="auto"/>
            </w:tcBorders>
            <w:shd w:val="clear" w:color="auto" w:fill="auto"/>
            <w:vAlign w:val="center"/>
            <w:hideMark/>
          </w:tcPr>
          <w:p w14:paraId="72611A59"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94,791,849,381 </w:t>
            </w:r>
          </w:p>
        </w:tc>
        <w:tc>
          <w:tcPr>
            <w:tcW w:w="1417" w:type="dxa"/>
            <w:tcBorders>
              <w:top w:val="nil"/>
              <w:left w:val="nil"/>
              <w:bottom w:val="single" w:sz="4" w:space="0" w:color="auto"/>
              <w:right w:val="single" w:sz="4" w:space="0" w:color="auto"/>
            </w:tcBorders>
            <w:shd w:val="clear" w:color="auto" w:fill="auto"/>
            <w:vAlign w:val="center"/>
            <w:hideMark/>
          </w:tcPr>
          <w:p w14:paraId="123CC371"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112,173,558,313 </w:t>
            </w:r>
          </w:p>
        </w:tc>
        <w:tc>
          <w:tcPr>
            <w:tcW w:w="1701" w:type="dxa"/>
            <w:tcBorders>
              <w:top w:val="nil"/>
              <w:left w:val="nil"/>
              <w:bottom w:val="single" w:sz="4" w:space="0" w:color="auto"/>
              <w:right w:val="single" w:sz="4" w:space="0" w:color="auto"/>
            </w:tcBorders>
            <w:shd w:val="clear" w:color="auto" w:fill="auto"/>
            <w:vAlign w:val="center"/>
            <w:hideMark/>
          </w:tcPr>
          <w:p w14:paraId="40228A50"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123,009,739,087 </w:t>
            </w:r>
          </w:p>
        </w:tc>
      </w:tr>
      <w:tr w:rsidR="00F97868" w:rsidRPr="00F97868" w14:paraId="447BBE16"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0F44A60"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jul</w:t>
            </w:r>
          </w:p>
        </w:tc>
        <w:tc>
          <w:tcPr>
            <w:tcW w:w="1318" w:type="dxa"/>
            <w:tcBorders>
              <w:top w:val="nil"/>
              <w:left w:val="nil"/>
              <w:bottom w:val="single" w:sz="4" w:space="0" w:color="auto"/>
              <w:right w:val="single" w:sz="4" w:space="0" w:color="auto"/>
            </w:tcBorders>
            <w:shd w:val="clear" w:color="auto" w:fill="auto"/>
            <w:vAlign w:val="center"/>
            <w:hideMark/>
          </w:tcPr>
          <w:p w14:paraId="66D640A8"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L70,688,278,859 </w:t>
            </w:r>
          </w:p>
        </w:tc>
        <w:tc>
          <w:tcPr>
            <w:tcW w:w="1418" w:type="dxa"/>
            <w:tcBorders>
              <w:top w:val="nil"/>
              <w:left w:val="nil"/>
              <w:bottom w:val="single" w:sz="4" w:space="0" w:color="auto"/>
              <w:right w:val="single" w:sz="4" w:space="0" w:color="auto"/>
            </w:tcBorders>
            <w:shd w:val="clear" w:color="auto" w:fill="auto"/>
            <w:vAlign w:val="center"/>
            <w:hideMark/>
          </w:tcPr>
          <w:p w14:paraId="447B4991"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78,222,860,357 </w:t>
            </w:r>
          </w:p>
        </w:tc>
        <w:tc>
          <w:tcPr>
            <w:tcW w:w="1417" w:type="dxa"/>
            <w:tcBorders>
              <w:top w:val="nil"/>
              <w:left w:val="nil"/>
              <w:bottom w:val="single" w:sz="4" w:space="0" w:color="auto"/>
              <w:right w:val="single" w:sz="4" w:space="0" w:color="auto"/>
            </w:tcBorders>
            <w:shd w:val="clear" w:color="auto" w:fill="auto"/>
            <w:vAlign w:val="center"/>
            <w:hideMark/>
          </w:tcPr>
          <w:p w14:paraId="48C22607"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83,170,594,394 </w:t>
            </w:r>
          </w:p>
        </w:tc>
        <w:tc>
          <w:tcPr>
            <w:tcW w:w="1418" w:type="dxa"/>
            <w:tcBorders>
              <w:top w:val="nil"/>
              <w:left w:val="nil"/>
              <w:bottom w:val="single" w:sz="4" w:space="0" w:color="auto"/>
              <w:right w:val="single" w:sz="4" w:space="0" w:color="auto"/>
            </w:tcBorders>
            <w:shd w:val="clear" w:color="auto" w:fill="auto"/>
            <w:vAlign w:val="center"/>
            <w:hideMark/>
          </w:tcPr>
          <w:p w14:paraId="5B39B907"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95,791,841,918 </w:t>
            </w:r>
          </w:p>
        </w:tc>
        <w:tc>
          <w:tcPr>
            <w:tcW w:w="1417" w:type="dxa"/>
            <w:tcBorders>
              <w:top w:val="nil"/>
              <w:left w:val="nil"/>
              <w:bottom w:val="single" w:sz="4" w:space="0" w:color="auto"/>
              <w:right w:val="single" w:sz="4" w:space="0" w:color="auto"/>
            </w:tcBorders>
            <w:shd w:val="clear" w:color="auto" w:fill="auto"/>
            <w:vAlign w:val="center"/>
            <w:hideMark/>
          </w:tcPr>
          <w:p w14:paraId="507C1D41"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110,305,570,083 </w:t>
            </w:r>
          </w:p>
        </w:tc>
        <w:tc>
          <w:tcPr>
            <w:tcW w:w="1701" w:type="dxa"/>
            <w:tcBorders>
              <w:top w:val="nil"/>
              <w:left w:val="nil"/>
              <w:bottom w:val="single" w:sz="4" w:space="0" w:color="auto"/>
              <w:right w:val="single" w:sz="4" w:space="0" w:color="auto"/>
            </w:tcBorders>
            <w:shd w:val="clear" w:color="auto" w:fill="auto"/>
            <w:vAlign w:val="center"/>
            <w:hideMark/>
          </w:tcPr>
          <w:p w14:paraId="447B2D0A"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125,566,290,803 </w:t>
            </w:r>
          </w:p>
        </w:tc>
      </w:tr>
      <w:tr w:rsidR="00F97868" w:rsidRPr="00F97868" w14:paraId="51BC3D2F"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A382995"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ago</w:t>
            </w:r>
          </w:p>
        </w:tc>
        <w:tc>
          <w:tcPr>
            <w:tcW w:w="1318" w:type="dxa"/>
            <w:tcBorders>
              <w:top w:val="nil"/>
              <w:left w:val="nil"/>
              <w:bottom w:val="single" w:sz="4" w:space="0" w:color="auto"/>
              <w:right w:val="single" w:sz="4" w:space="0" w:color="auto"/>
            </w:tcBorders>
            <w:shd w:val="clear" w:color="auto" w:fill="auto"/>
            <w:vAlign w:val="center"/>
            <w:hideMark/>
          </w:tcPr>
          <w:p w14:paraId="37A01FEE"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L70,804,126,480 </w:t>
            </w:r>
          </w:p>
        </w:tc>
        <w:tc>
          <w:tcPr>
            <w:tcW w:w="1418" w:type="dxa"/>
            <w:tcBorders>
              <w:top w:val="nil"/>
              <w:left w:val="nil"/>
              <w:bottom w:val="single" w:sz="4" w:space="0" w:color="auto"/>
              <w:right w:val="single" w:sz="4" w:space="0" w:color="auto"/>
            </w:tcBorders>
            <w:shd w:val="clear" w:color="auto" w:fill="auto"/>
            <w:vAlign w:val="center"/>
            <w:hideMark/>
          </w:tcPr>
          <w:p w14:paraId="14F5CF65"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78,041,609,437 </w:t>
            </w:r>
          </w:p>
        </w:tc>
        <w:tc>
          <w:tcPr>
            <w:tcW w:w="1417" w:type="dxa"/>
            <w:tcBorders>
              <w:top w:val="nil"/>
              <w:left w:val="nil"/>
              <w:bottom w:val="single" w:sz="4" w:space="0" w:color="auto"/>
              <w:right w:val="single" w:sz="4" w:space="0" w:color="auto"/>
            </w:tcBorders>
            <w:shd w:val="clear" w:color="auto" w:fill="auto"/>
            <w:vAlign w:val="center"/>
            <w:hideMark/>
          </w:tcPr>
          <w:p w14:paraId="352218AE"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84,493,493,622 </w:t>
            </w:r>
          </w:p>
        </w:tc>
        <w:tc>
          <w:tcPr>
            <w:tcW w:w="1418" w:type="dxa"/>
            <w:tcBorders>
              <w:top w:val="nil"/>
              <w:left w:val="nil"/>
              <w:bottom w:val="single" w:sz="4" w:space="0" w:color="auto"/>
              <w:right w:val="single" w:sz="4" w:space="0" w:color="auto"/>
            </w:tcBorders>
            <w:shd w:val="clear" w:color="auto" w:fill="auto"/>
            <w:vAlign w:val="center"/>
            <w:hideMark/>
          </w:tcPr>
          <w:p w14:paraId="78198D85"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97,099,089,349 </w:t>
            </w:r>
          </w:p>
        </w:tc>
        <w:tc>
          <w:tcPr>
            <w:tcW w:w="1417" w:type="dxa"/>
            <w:tcBorders>
              <w:top w:val="nil"/>
              <w:left w:val="nil"/>
              <w:bottom w:val="single" w:sz="4" w:space="0" w:color="auto"/>
              <w:right w:val="single" w:sz="4" w:space="0" w:color="auto"/>
            </w:tcBorders>
            <w:shd w:val="clear" w:color="auto" w:fill="auto"/>
            <w:vAlign w:val="center"/>
            <w:hideMark/>
          </w:tcPr>
          <w:p w14:paraId="07571E02"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110,526,104,243 </w:t>
            </w:r>
          </w:p>
        </w:tc>
        <w:tc>
          <w:tcPr>
            <w:tcW w:w="1701" w:type="dxa"/>
            <w:tcBorders>
              <w:top w:val="nil"/>
              <w:left w:val="nil"/>
              <w:bottom w:val="single" w:sz="4" w:space="0" w:color="auto"/>
              <w:right w:val="single" w:sz="4" w:space="0" w:color="auto"/>
            </w:tcBorders>
            <w:shd w:val="clear" w:color="auto" w:fill="auto"/>
            <w:vAlign w:val="center"/>
            <w:hideMark/>
          </w:tcPr>
          <w:p w14:paraId="3426DB6A"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126,382,947,028 </w:t>
            </w:r>
          </w:p>
        </w:tc>
      </w:tr>
      <w:tr w:rsidR="00F97868" w:rsidRPr="00F97868" w14:paraId="3164979C"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D841F72"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sep</w:t>
            </w:r>
          </w:p>
        </w:tc>
        <w:tc>
          <w:tcPr>
            <w:tcW w:w="1318" w:type="dxa"/>
            <w:tcBorders>
              <w:top w:val="nil"/>
              <w:left w:val="nil"/>
              <w:bottom w:val="single" w:sz="4" w:space="0" w:color="auto"/>
              <w:right w:val="single" w:sz="4" w:space="0" w:color="auto"/>
            </w:tcBorders>
            <w:shd w:val="clear" w:color="auto" w:fill="auto"/>
            <w:vAlign w:val="center"/>
            <w:hideMark/>
          </w:tcPr>
          <w:p w14:paraId="10B73D6C"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L71,632,083,062 </w:t>
            </w:r>
          </w:p>
        </w:tc>
        <w:tc>
          <w:tcPr>
            <w:tcW w:w="1418" w:type="dxa"/>
            <w:tcBorders>
              <w:top w:val="nil"/>
              <w:left w:val="nil"/>
              <w:bottom w:val="single" w:sz="4" w:space="0" w:color="auto"/>
              <w:right w:val="single" w:sz="4" w:space="0" w:color="auto"/>
            </w:tcBorders>
            <w:shd w:val="clear" w:color="auto" w:fill="auto"/>
            <w:vAlign w:val="center"/>
            <w:hideMark/>
          </w:tcPr>
          <w:p w14:paraId="60BC0604"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78,048,578,252 </w:t>
            </w:r>
          </w:p>
        </w:tc>
        <w:tc>
          <w:tcPr>
            <w:tcW w:w="1417" w:type="dxa"/>
            <w:tcBorders>
              <w:top w:val="nil"/>
              <w:left w:val="nil"/>
              <w:bottom w:val="single" w:sz="4" w:space="0" w:color="auto"/>
              <w:right w:val="single" w:sz="4" w:space="0" w:color="auto"/>
            </w:tcBorders>
            <w:shd w:val="clear" w:color="auto" w:fill="auto"/>
            <w:vAlign w:val="center"/>
            <w:hideMark/>
          </w:tcPr>
          <w:p w14:paraId="283FA09F"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85,011,735,393 </w:t>
            </w:r>
          </w:p>
        </w:tc>
        <w:tc>
          <w:tcPr>
            <w:tcW w:w="1418" w:type="dxa"/>
            <w:tcBorders>
              <w:top w:val="nil"/>
              <w:left w:val="nil"/>
              <w:bottom w:val="single" w:sz="4" w:space="0" w:color="auto"/>
              <w:right w:val="single" w:sz="4" w:space="0" w:color="auto"/>
            </w:tcBorders>
            <w:shd w:val="clear" w:color="auto" w:fill="auto"/>
            <w:vAlign w:val="center"/>
            <w:hideMark/>
          </w:tcPr>
          <w:p w14:paraId="2C01AD15"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97,903,798,379 </w:t>
            </w:r>
          </w:p>
        </w:tc>
        <w:tc>
          <w:tcPr>
            <w:tcW w:w="1417" w:type="dxa"/>
            <w:tcBorders>
              <w:top w:val="nil"/>
              <w:left w:val="nil"/>
              <w:bottom w:val="single" w:sz="4" w:space="0" w:color="auto"/>
              <w:right w:val="single" w:sz="4" w:space="0" w:color="auto"/>
            </w:tcBorders>
            <w:shd w:val="clear" w:color="auto" w:fill="auto"/>
            <w:vAlign w:val="center"/>
            <w:hideMark/>
          </w:tcPr>
          <w:p w14:paraId="5759D6BE"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110,674,255,551 </w:t>
            </w:r>
          </w:p>
        </w:tc>
        <w:tc>
          <w:tcPr>
            <w:tcW w:w="1701" w:type="dxa"/>
            <w:tcBorders>
              <w:top w:val="nil"/>
              <w:left w:val="nil"/>
              <w:bottom w:val="single" w:sz="4" w:space="0" w:color="auto"/>
              <w:right w:val="single" w:sz="4" w:space="0" w:color="auto"/>
            </w:tcBorders>
            <w:shd w:val="clear" w:color="auto" w:fill="auto"/>
            <w:vAlign w:val="center"/>
            <w:hideMark/>
          </w:tcPr>
          <w:p w14:paraId="2C90283E"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128,267,629,439 </w:t>
            </w:r>
          </w:p>
        </w:tc>
      </w:tr>
      <w:tr w:rsidR="00F97868" w:rsidRPr="00F97868" w14:paraId="4299FCEA"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B190147"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oct</w:t>
            </w:r>
          </w:p>
        </w:tc>
        <w:tc>
          <w:tcPr>
            <w:tcW w:w="1318" w:type="dxa"/>
            <w:tcBorders>
              <w:top w:val="nil"/>
              <w:left w:val="nil"/>
              <w:bottom w:val="single" w:sz="4" w:space="0" w:color="auto"/>
              <w:right w:val="single" w:sz="4" w:space="0" w:color="auto"/>
            </w:tcBorders>
            <w:shd w:val="clear" w:color="auto" w:fill="auto"/>
            <w:vAlign w:val="center"/>
            <w:hideMark/>
          </w:tcPr>
          <w:p w14:paraId="0952F72F"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L71,654,127,850 </w:t>
            </w:r>
          </w:p>
        </w:tc>
        <w:tc>
          <w:tcPr>
            <w:tcW w:w="1418" w:type="dxa"/>
            <w:tcBorders>
              <w:top w:val="nil"/>
              <w:left w:val="nil"/>
              <w:bottom w:val="single" w:sz="4" w:space="0" w:color="auto"/>
              <w:right w:val="single" w:sz="4" w:space="0" w:color="auto"/>
            </w:tcBorders>
            <w:shd w:val="clear" w:color="auto" w:fill="auto"/>
            <w:vAlign w:val="center"/>
            <w:hideMark/>
          </w:tcPr>
          <w:p w14:paraId="4EE17940"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78,145,799,843 </w:t>
            </w:r>
          </w:p>
        </w:tc>
        <w:tc>
          <w:tcPr>
            <w:tcW w:w="1417" w:type="dxa"/>
            <w:tcBorders>
              <w:top w:val="nil"/>
              <w:left w:val="nil"/>
              <w:bottom w:val="single" w:sz="4" w:space="0" w:color="auto"/>
              <w:right w:val="single" w:sz="4" w:space="0" w:color="auto"/>
            </w:tcBorders>
            <w:shd w:val="clear" w:color="auto" w:fill="auto"/>
            <w:vAlign w:val="center"/>
            <w:hideMark/>
          </w:tcPr>
          <w:p w14:paraId="3AF5686A"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85,654,382,010 </w:t>
            </w:r>
          </w:p>
        </w:tc>
        <w:tc>
          <w:tcPr>
            <w:tcW w:w="1418" w:type="dxa"/>
            <w:tcBorders>
              <w:top w:val="nil"/>
              <w:left w:val="nil"/>
              <w:bottom w:val="single" w:sz="4" w:space="0" w:color="auto"/>
              <w:right w:val="single" w:sz="4" w:space="0" w:color="auto"/>
            </w:tcBorders>
            <w:shd w:val="clear" w:color="auto" w:fill="auto"/>
            <w:vAlign w:val="center"/>
            <w:hideMark/>
          </w:tcPr>
          <w:p w14:paraId="73B36E04"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99,119,735,515 </w:t>
            </w:r>
          </w:p>
        </w:tc>
        <w:tc>
          <w:tcPr>
            <w:tcW w:w="1417" w:type="dxa"/>
            <w:tcBorders>
              <w:top w:val="nil"/>
              <w:left w:val="nil"/>
              <w:bottom w:val="single" w:sz="4" w:space="0" w:color="auto"/>
              <w:right w:val="single" w:sz="4" w:space="0" w:color="auto"/>
            </w:tcBorders>
            <w:shd w:val="clear" w:color="auto" w:fill="auto"/>
            <w:vAlign w:val="center"/>
            <w:hideMark/>
          </w:tcPr>
          <w:p w14:paraId="4590828B"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110,540,093,781 </w:t>
            </w:r>
          </w:p>
        </w:tc>
        <w:tc>
          <w:tcPr>
            <w:tcW w:w="1701" w:type="dxa"/>
            <w:tcBorders>
              <w:top w:val="nil"/>
              <w:left w:val="nil"/>
              <w:bottom w:val="single" w:sz="4" w:space="0" w:color="auto"/>
              <w:right w:val="single" w:sz="4" w:space="0" w:color="auto"/>
            </w:tcBorders>
            <w:shd w:val="clear" w:color="auto" w:fill="auto"/>
            <w:vAlign w:val="center"/>
            <w:hideMark/>
          </w:tcPr>
          <w:p w14:paraId="53ECE856"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129,895,460,778 </w:t>
            </w:r>
          </w:p>
        </w:tc>
      </w:tr>
      <w:tr w:rsidR="00F97868" w:rsidRPr="00F97868" w14:paraId="34F0D6AB"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8887666"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nov</w:t>
            </w:r>
          </w:p>
        </w:tc>
        <w:tc>
          <w:tcPr>
            <w:tcW w:w="1318" w:type="dxa"/>
            <w:tcBorders>
              <w:top w:val="nil"/>
              <w:left w:val="nil"/>
              <w:bottom w:val="single" w:sz="4" w:space="0" w:color="auto"/>
              <w:right w:val="single" w:sz="4" w:space="0" w:color="auto"/>
            </w:tcBorders>
            <w:shd w:val="clear" w:color="auto" w:fill="auto"/>
            <w:vAlign w:val="center"/>
            <w:hideMark/>
          </w:tcPr>
          <w:p w14:paraId="1632F548"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L71,837,078,162 </w:t>
            </w:r>
          </w:p>
        </w:tc>
        <w:tc>
          <w:tcPr>
            <w:tcW w:w="1418" w:type="dxa"/>
            <w:tcBorders>
              <w:top w:val="nil"/>
              <w:left w:val="nil"/>
              <w:bottom w:val="single" w:sz="4" w:space="0" w:color="auto"/>
              <w:right w:val="single" w:sz="4" w:space="0" w:color="auto"/>
            </w:tcBorders>
            <w:shd w:val="clear" w:color="auto" w:fill="auto"/>
            <w:vAlign w:val="center"/>
            <w:hideMark/>
          </w:tcPr>
          <w:p w14:paraId="3BF896E9"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76,316,970,603 </w:t>
            </w:r>
          </w:p>
        </w:tc>
        <w:tc>
          <w:tcPr>
            <w:tcW w:w="1417" w:type="dxa"/>
            <w:tcBorders>
              <w:top w:val="nil"/>
              <w:left w:val="nil"/>
              <w:bottom w:val="single" w:sz="4" w:space="0" w:color="auto"/>
              <w:right w:val="single" w:sz="4" w:space="0" w:color="auto"/>
            </w:tcBorders>
            <w:shd w:val="clear" w:color="auto" w:fill="auto"/>
            <w:vAlign w:val="center"/>
            <w:hideMark/>
          </w:tcPr>
          <w:p w14:paraId="4AC2349F"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88,352,551,496 </w:t>
            </w:r>
          </w:p>
        </w:tc>
        <w:tc>
          <w:tcPr>
            <w:tcW w:w="1418" w:type="dxa"/>
            <w:tcBorders>
              <w:top w:val="nil"/>
              <w:left w:val="nil"/>
              <w:bottom w:val="single" w:sz="4" w:space="0" w:color="auto"/>
              <w:right w:val="single" w:sz="4" w:space="0" w:color="auto"/>
            </w:tcBorders>
            <w:shd w:val="clear" w:color="auto" w:fill="auto"/>
            <w:vAlign w:val="center"/>
            <w:hideMark/>
          </w:tcPr>
          <w:p w14:paraId="176998A6"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100,989,426,634 </w:t>
            </w:r>
          </w:p>
        </w:tc>
        <w:tc>
          <w:tcPr>
            <w:tcW w:w="1417" w:type="dxa"/>
            <w:tcBorders>
              <w:top w:val="nil"/>
              <w:left w:val="nil"/>
              <w:bottom w:val="single" w:sz="4" w:space="0" w:color="auto"/>
              <w:right w:val="single" w:sz="4" w:space="0" w:color="auto"/>
            </w:tcBorders>
            <w:shd w:val="clear" w:color="auto" w:fill="auto"/>
            <w:vAlign w:val="center"/>
            <w:hideMark/>
          </w:tcPr>
          <w:p w14:paraId="4911C676"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111,002,942,316 </w:t>
            </w:r>
          </w:p>
        </w:tc>
        <w:tc>
          <w:tcPr>
            <w:tcW w:w="1701" w:type="dxa"/>
            <w:tcBorders>
              <w:top w:val="nil"/>
              <w:left w:val="nil"/>
              <w:bottom w:val="single" w:sz="4" w:space="0" w:color="auto"/>
              <w:right w:val="single" w:sz="4" w:space="0" w:color="auto"/>
            </w:tcBorders>
            <w:shd w:val="clear" w:color="auto" w:fill="auto"/>
            <w:vAlign w:val="center"/>
            <w:hideMark/>
          </w:tcPr>
          <w:p w14:paraId="49F77283"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126,787,970,937 </w:t>
            </w:r>
          </w:p>
        </w:tc>
      </w:tr>
      <w:tr w:rsidR="00F97868" w:rsidRPr="00F97868" w14:paraId="50E1086E"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668381D" w14:textId="77777777" w:rsidR="00F97868" w:rsidRPr="00F97868" w:rsidRDefault="00F97868" w:rsidP="00F97868">
            <w:pPr>
              <w:widowControl/>
              <w:jc w:val="center"/>
              <w:rPr>
                <w:rFonts w:ascii="Times New Roman" w:eastAsia="Times New Roman" w:hAnsi="Times New Roman" w:cs="Times New Roman"/>
                <w:color w:val="000000"/>
                <w:sz w:val="16"/>
                <w:szCs w:val="16"/>
                <w:lang w:val="es-HN" w:eastAsia="es-HN"/>
              </w:rPr>
            </w:pPr>
            <w:r w:rsidRPr="00F97868">
              <w:rPr>
                <w:rFonts w:ascii="Times New Roman" w:eastAsia="Times New Roman" w:hAnsi="Times New Roman" w:cs="Times New Roman"/>
                <w:color w:val="000000"/>
                <w:sz w:val="16"/>
                <w:szCs w:val="16"/>
                <w:lang w:val="es-HN" w:eastAsia="es-HN"/>
              </w:rPr>
              <w:t>dic</w:t>
            </w:r>
          </w:p>
        </w:tc>
        <w:tc>
          <w:tcPr>
            <w:tcW w:w="1318" w:type="dxa"/>
            <w:tcBorders>
              <w:top w:val="nil"/>
              <w:left w:val="nil"/>
              <w:bottom w:val="single" w:sz="4" w:space="0" w:color="auto"/>
              <w:right w:val="single" w:sz="4" w:space="0" w:color="auto"/>
            </w:tcBorders>
            <w:shd w:val="clear" w:color="auto" w:fill="auto"/>
            <w:vAlign w:val="center"/>
            <w:hideMark/>
          </w:tcPr>
          <w:p w14:paraId="373D69C8"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L73,082,662,693 </w:t>
            </w:r>
          </w:p>
        </w:tc>
        <w:tc>
          <w:tcPr>
            <w:tcW w:w="1418" w:type="dxa"/>
            <w:tcBorders>
              <w:top w:val="nil"/>
              <w:left w:val="nil"/>
              <w:bottom w:val="single" w:sz="4" w:space="0" w:color="auto"/>
              <w:right w:val="single" w:sz="4" w:space="0" w:color="auto"/>
            </w:tcBorders>
            <w:shd w:val="clear" w:color="auto" w:fill="auto"/>
            <w:vAlign w:val="center"/>
            <w:hideMark/>
          </w:tcPr>
          <w:p w14:paraId="4A0FEECE"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76,378,797,175 </w:t>
            </w:r>
          </w:p>
        </w:tc>
        <w:tc>
          <w:tcPr>
            <w:tcW w:w="1417" w:type="dxa"/>
            <w:tcBorders>
              <w:top w:val="nil"/>
              <w:left w:val="nil"/>
              <w:bottom w:val="single" w:sz="4" w:space="0" w:color="auto"/>
              <w:right w:val="single" w:sz="4" w:space="0" w:color="auto"/>
            </w:tcBorders>
            <w:shd w:val="clear" w:color="auto" w:fill="auto"/>
            <w:vAlign w:val="center"/>
            <w:hideMark/>
          </w:tcPr>
          <w:p w14:paraId="604923CF"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87,070,679,307 </w:t>
            </w:r>
          </w:p>
        </w:tc>
        <w:tc>
          <w:tcPr>
            <w:tcW w:w="1418" w:type="dxa"/>
            <w:tcBorders>
              <w:top w:val="nil"/>
              <w:left w:val="nil"/>
              <w:bottom w:val="single" w:sz="4" w:space="0" w:color="auto"/>
              <w:right w:val="single" w:sz="4" w:space="0" w:color="auto"/>
            </w:tcBorders>
            <w:shd w:val="clear" w:color="auto" w:fill="auto"/>
            <w:vAlign w:val="center"/>
            <w:hideMark/>
          </w:tcPr>
          <w:p w14:paraId="70EFA745"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102,184,712,579 </w:t>
            </w:r>
          </w:p>
        </w:tc>
        <w:tc>
          <w:tcPr>
            <w:tcW w:w="1417" w:type="dxa"/>
            <w:tcBorders>
              <w:top w:val="nil"/>
              <w:left w:val="nil"/>
              <w:bottom w:val="single" w:sz="4" w:space="0" w:color="auto"/>
              <w:right w:val="single" w:sz="4" w:space="0" w:color="auto"/>
            </w:tcBorders>
            <w:shd w:val="clear" w:color="auto" w:fill="auto"/>
            <w:vAlign w:val="center"/>
            <w:hideMark/>
          </w:tcPr>
          <w:p w14:paraId="34F0F190"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114,403,822,868 </w:t>
            </w:r>
          </w:p>
        </w:tc>
        <w:tc>
          <w:tcPr>
            <w:tcW w:w="1701" w:type="dxa"/>
            <w:tcBorders>
              <w:top w:val="nil"/>
              <w:left w:val="nil"/>
              <w:bottom w:val="single" w:sz="4" w:space="0" w:color="auto"/>
              <w:right w:val="single" w:sz="4" w:space="0" w:color="auto"/>
            </w:tcBorders>
            <w:shd w:val="clear" w:color="auto" w:fill="auto"/>
            <w:vAlign w:val="center"/>
            <w:hideMark/>
          </w:tcPr>
          <w:p w14:paraId="1A6FDF95" w14:textId="77777777" w:rsidR="00F97868" w:rsidRPr="00BF3AEB" w:rsidRDefault="00F97868" w:rsidP="00F97868">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130,142,417,800 </w:t>
            </w:r>
          </w:p>
        </w:tc>
      </w:tr>
    </w:tbl>
    <w:p w14:paraId="07B1B615" w14:textId="77777777" w:rsidR="00F97868" w:rsidRDefault="00F97868" w:rsidP="00024884">
      <w:pPr>
        <w:pStyle w:val="TextoPrincipal"/>
      </w:pPr>
    </w:p>
    <w:p w14:paraId="4A13EB1C" w14:textId="77777777" w:rsidR="00BF3AEB" w:rsidRDefault="00BF3AEB" w:rsidP="00024884">
      <w:pPr>
        <w:pStyle w:val="TextoPrincipal"/>
      </w:pPr>
    </w:p>
    <w:p w14:paraId="26B6F210" w14:textId="7D1AC984" w:rsidR="00024884" w:rsidRPr="00076E91" w:rsidRDefault="00024884" w:rsidP="00024884">
      <w:pPr>
        <w:pStyle w:val="TextoPrincipal"/>
      </w:pPr>
      <w:r w:rsidRPr="00076E91">
        <w:lastRenderedPageBreak/>
        <w:t xml:space="preserve">La gráfica “Tendencia Estimada” </w:t>
      </w:r>
      <w:r>
        <w:t>de la figura 1</w:t>
      </w:r>
      <w:r w:rsidR="00860C13">
        <w:t>5</w:t>
      </w:r>
      <w:r>
        <w:t xml:space="preserve">, </w:t>
      </w:r>
      <w:r w:rsidRPr="00076E91">
        <w:t xml:space="preserve">demuestra que saldos de la cuenta total activo para banco </w:t>
      </w:r>
      <w:r>
        <w:t>Occidente</w:t>
      </w:r>
      <w:r w:rsidRPr="00076E91">
        <w:t xml:space="preserve"> presenta una tendencia positiva a lo largo del periodo de enero 2017 a diciembre 202</w:t>
      </w:r>
      <w:r>
        <w:t xml:space="preserve">2, se logra observar un cambio significativo </w:t>
      </w:r>
      <w:r w:rsidR="000A6194">
        <w:t>a</w:t>
      </w:r>
      <w:r w:rsidR="00E73D44">
        <w:t xml:space="preserve"> i</w:t>
      </w:r>
      <w:r w:rsidR="000A6194">
        <w:t>n</w:t>
      </w:r>
      <w:r w:rsidR="00E73D44">
        <w:t>icio</w:t>
      </w:r>
      <w:r w:rsidR="000A6194">
        <w:t>s</w:t>
      </w:r>
      <w:r w:rsidR="00E73D44">
        <w:t xml:space="preserve"> </w:t>
      </w:r>
      <w:r>
        <w:t xml:space="preserve">del año 2017 dado que la línea grafica comienza a dibujar una curvatura, a su vez se puede identificar el tipo de tendencia </w:t>
      </w:r>
      <w:r w:rsidR="008D4420">
        <w:t>aditiva</w:t>
      </w:r>
      <w:r>
        <w:t xml:space="preserve"> </w:t>
      </w:r>
      <w:r w:rsidR="00E73D44">
        <w:t xml:space="preserve">en el periodo de desde el 2017 hasta a mediados del 2019 </w:t>
      </w:r>
      <w:r>
        <w:t xml:space="preserve">dado que la línea de tendencia </w:t>
      </w:r>
      <w:r w:rsidR="00E73D44">
        <w:t xml:space="preserve">no </w:t>
      </w:r>
      <w:r>
        <w:t>se presenta en línea recta</w:t>
      </w:r>
      <w:r w:rsidR="00E73D44">
        <w:t>, pero después del 2019 se ve una línea recta indicando</w:t>
      </w:r>
      <w:r>
        <w:t xml:space="preserve"> que las variaciones serán </w:t>
      </w:r>
      <w:r w:rsidR="00E73D44">
        <w:t>constantes</w:t>
      </w:r>
      <w:r>
        <w:t xml:space="preserve"> a lo largo del periodo</w:t>
      </w:r>
      <w:r w:rsidR="008F5177">
        <w:t>.</w:t>
      </w:r>
    </w:p>
    <w:p w14:paraId="27F5C645" w14:textId="77777777" w:rsidR="00E95841" w:rsidRDefault="00024884" w:rsidP="00E95841">
      <w:pPr>
        <w:keepNext/>
        <w:widowControl/>
        <w:spacing w:after="160"/>
        <w:jc w:val="center"/>
      </w:pPr>
      <w:r>
        <w:rPr>
          <w:noProof/>
        </w:rPr>
        <mc:AlternateContent>
          <mc:Choice Requires="wps">
            <w:drawing>
              <wp:anchor distT="0" distB="0" distL="114300" distR="114300" simplePos="0" relativeHeight="251800576" behindDoc="0" locked="0" layoutInCell="1" allowOverlap="1" wp14:anchorId="4801487C" wp14:editId="74468CFE">
                <wp:simplePos x="0" y="0"/>
                <wp:positionH relativeFrom="column">
                  <wp:posOffset>0</wp:posOffset>
                </wp:positionH>
                <wp:positionV relativeFrom="paragraph">
                  <wp:posOffset>3175</wp:posOffset>
                </wp:positionV>
                <wp:extent cx="554936" cy="356152"/>
                <wp:effectExtent l="0" t="0" r="0" b="6350"/>
                <wp:wrapNone/>
                <wp:docPr id="1829592496"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42B0A8B8" w14:textId="77777777" w:rsidR="00024884" w:rsidRPr="00055DF7" w:rsidRDefault="00024884" w:rsidP="00024884">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4801487C" id="_x0000_s1031" type="#_x0000_t202" style="position:absolute;left:0;text-align:left;margin-left:0;margin-top:.25pt;width:43.7pt;height:28.05pt;z-index:25180057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HJVN+gEAAEAEAAAOAAAAZHJzL2Uyb0RvYy54bWysU8Fu2zAMvQ/YPwi6L07SOViDOAXWorsM&#10;67B2H6DIUixMEjVKjZ19/Sg5cYbu1GEX2aLIx8dHcnMzOMsOCqMB3/DFbM6Z8hJa4/cN//50/+4D&#10;ZzEJ3woLXjX8qCK/2b59s+nDWi2hA9sqZATi47oPDe9SCuuqirJTTsQZBOXpUQM6keiK+6pF0RO6&#10;s9VyPl9VPWAbEKSKkax34yPfFnytlUwPWkeVmG04cUvlxHLu8lltN2K9RxE6I080xD+wcMJ4SjpB&#10;3Ykk2DOav6CckQgRdJpJcBVobaQqNVA1i/mLah47EVSphcSJYZIp/j9Y+eXwGL4iS8NHGKiBWZA+&#10;xHUkY65n0Ojyl5gyeicJj5NsakhMkrGu319frTiT9HRVrxb1MqNUl+CAMX1S4Fj+aThSV4pY4vA5&#10;ptH17JJzebg31pbOWM/6hl/Xy5rgXWgbHv2+xE5OlMd6SndhXf7S0aoMZv03pZlpC/lsiBL3u1uL&#10;bJwCGlMq6jwLBYwCsqMmEq+MPYXkaFWG75XxU1DJDz5N8c54wFJ4WQ2VCzgIGur2R+kZEdej/1mK&#10;UYCsRRp2AylAjTp3dwftkZpOe5se6NAWSGVpTeCsA/z10tbTfpDyP58FKs4w2VsY10l4Sf4NT6Xh&#10;OReNaWn9aaXyHvx5L+Qui7/9DQAA//8DAFBLAwQUAAYACAAAACEAqQZnENgAAAADAQAADwAAAGRy&#10;cy9kb3ducmV2LnhtbEyPwU7DMBBE70j8g7VI3KgNatMS4lQIxJWKUpC4beNtEhGvo9htwt+zPcFx&#10;NKOZN8V68p060RDbwBZuZwYUcRVcy7WF3fvLzQpUTMgOu8Bk4YcirMvLiwJzF0Z+o9M21UpKOOZo&#10;oUmpz7WOVUMe4yz0xOIdwuAxiRxq7QYcpdx3+s6YTHtsWRYa7Ompoep7e/QWPl4PX59zs6mf/aIf&#10;w2Q0+3tt7fXV9PgAKtGU/sJwxhd0KIVpH47souosyJFkYQFKvNVyDmovKstAl4X+z17+AgAA//8D&#10;AFBLAQItABQABgAIAAAAIQC2gziS/gAAAOEBAAATAAAAAAAAAAAAAAAAAAAAAABbQ29udGVudF9U&#10;eXBlc10ueG1sUEsBAi0AFAAGAAgAAAAhADj9If/WAAAAlAEAAAsAAAAAAAAAAAAAAAAALwEAAF9y&#10;ZWxzLy5yZWxzUEsBAi0AFAAGAAgAAAAhAMsclU36AQAAQAQAAA4AAAAAAAAAAAAAAAAALgIAAGRy&#10;cy9lMm9Eb2MueG1sUEsBAi0AFAAGAAgAAAAhAKkGZxDYAAAAAwEAAA8AAAAAAAAAAAAAAAAAVAQA&#10;AGRycy9kb3ducmV2LnhtbFBLBQYAAAAABAAEAPMAAABZBQAAAAA=&#10;" filled="f" stroked="f">
                <v:textbox>
                  <w:txbxContent>
                    <w:p w14:paraId="42B0A8B8" w14:textId="77777777" w:rsidR="00024884" w:rsidRPr="00055DF7" w:rsidRDefault="00024884" w:rsidP="00024884">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v:textbox>
              </v:shape>
            </w:pict>
          </mc:Fallback>
        </mc:AlternateContent>
      </w:r>
      <w:r>
        <w:rPr>
          <w:noProof/>
        </w:rPr>
        <w:drawing>
          <wp:inline distT="0" distB="0" distL="0" distR="0" wp14:anchorId="5B13DC96" wp14:editId="461D99D2">
            <wp:extent cx="5943600" cy="3620770"/>
            <wp:effectExtent l="0" t="0" r="0" b="17780"/>
            <wp:docPr id="1914461321" name="Gráfico 1">
              <a:extLst xmlns:a="http://schemas.openxmlformats.org/drawingml/2006/main">
                <a:ext uri="{FF2B5EF4-FFF2-40B4-BE49-F238E27FC236}">
                  <a16:creationId xmlns:a16="http://schemas.microsoft.com/office/drawing/2014/main" id="{9A966652-7239-42F7-8AF9-33700DA62C8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53710A08" w14:textId="585CF925" w:rsidR="00024884" w:rsidRPr="00D91E2E" w:rsidRDefault="00E95841" w:rsidP="00E95841">
      <w:pPr>
        <w:pStyle w:val="Figuras"/>
        <w:rPr>
          <w:lang w:val="es-HN"/>
        </w:rPr>
      </w:pPr>
      <w:bookmarkStart w:id="140" w:name="_Toc158142110"/>
      <w:r w:rsidRPr="00E73D44">
        <w:rPr>
          <w:lang w:val="es-HN"/>
        </w:rPr>
        <w:t xml:space="preserve">Figura </w:t>
      </w:r>
      <w:r>
        <w:fldChar w:fldCharType="begin"/>
      </w:r>
      <w:r w:rsidRPr="00E73D44">
        <w:rPr>
          <w:lang w:val="es-HN"/>
        </w:rPr>
        <w:instrText xml:space="preserve"> SEQ Figura \* ARABIC </w:instrText>
      </w:r>
      <w:r>
        <w:fldChar w:fldCharType="separate"/>
      </w:r>
      <w:r w:rsidR="000F2D33">
        <w:rPr>
          <w:noProof/>
          <w:lang w:val="es-HN"/>
        </w:rPr>
        <w:t>15</w:t>
      </w:r>
      <w:r>
        <w:fldChar w:fldCharType="end"/>
      </w:r>
      <w:r w:rsidRPr="00E73D44">
        <w:rPr>
          <w:lang w:val="es-HN"/>
        </w:rPr>
        <w:t xml:space="preserve">.Tendencia </w:t>
      </w:r>
      <w:r w:rsidR="00F7651D">
        <w:rPr>
          <w:lang w:val="es-HN"/>
        </w:rPr>
        <w:t>E</w:t>
      </w:r>
      <w:r w:rsidRPr="00E73D44">
        <w:rPr>
          <w:lang w:val="es-HN"/>
        </w:rPr>
        <w:t>stimada 2017 a 2022 Banco Occidente</w:t>
      </w:r>
      <w:bookmarkEnd w:id="140"/>
    </w:p>
    <w:p w14:paraId="18C64E4C" w14:textId="63226CE2" w:rsidR="00024884" w:rsidRDefault="00175EF4" w:rsidP="00024884">
      <w:pPr>
        <w:pStyle w:val="TextoPrincipal"/>
      </w:pPr>
      <w:r w:rsidRPr="00FB6268">
        <w:t>La gráfica “</w:t>
      </w:r>
      <w:r>
        <w:t>Serie Sin T</w:t>
      </w:r>
      <w:r w:rsidRPr="00FB6268">
        <w:t>endencia”</w:t>
      </w:r>
      <w:r>
        <w:t xml:space="preserve"> de la figura 16, demuestra que en el mes de </w:t>
      </w:r>
      <w:r w:rsidR="0073442C">
        <w:t>noviembre</w:t>
      </w:r>
      <w:r>
        <w:t xml:space="preserve"> existe una estacionalidad de </w:t>
      </w:r>
      <w:r w:rsidR="0073442C">
        <w:t>de</w:t>
      </w:r>
      <w:r>
        <w:t>cremento</w:t>
      </w:r>
      <w:r w:rsidR="0073442C">
        <w:t>, pero se logra identificar un ciclo en el mes de junio indicando que cada 2 años existirá un incremento exponencial</w:t>
      </w:r>
      <w:r>
        <w:t xml:space="preserve">, a su vez al observar gráfica </w:t>
      </w:r>
      <w:r w:rsidRPr="00740BF3">
        <w:t>“</w:t>
      </w:r>
      <w:r>
        <w:t xml:space="preserve">Factores Estacionales” se identifica que </w:t>
      </w:r>
      <w:r w:rsidR="00830830">
        <w:t>los meses</w:t>
      </w:r>
      <w:r>
        <w:t xml:space="preserve"> </w:t>
      </w:r>
      <w:r w:rsidR="00830830">
        <w:t xml:space="preserve">de </w:t>
      </w:r>
      <w:r w:rsidR="00240AEA">
        <w:t>enero, abril</w:t>
      </w:r>
      <w:r w:rsidR="00B87DF6">
        <w:t xml:space="preserve">, </w:t>
      </w:r>
      <w:r w:rsidR="001D52D3">
        <w:t>junio</w:t>
      </w:r>
      <w:r>
        <w:t xml:space="preserve"> </w:t>
      </w:r>
      <w:r w:rsidR="00B87DF6">
        <w:t xml:space="preserve">y diciembre </w:t>
      </w:r>
      <w:r>
        <w:t xml:space="preserve">existe una estacionalidad de incremento, y que </w:t>
      </w:r>
      <w:r w:rsidR="00E26B0E">
        <w:t>los meses</w:t>
      </w:r>
      <w:r>
        <w:t xml:space="preserve"> con estacionalidad de decremento serán </w:t>
      </w:r>
      <w:r w:rsidR="00E26B0E">
        <w:t>septiembre, octubre</w:t>
      </w:r>
      <w:r w:rsidR="000A544A">
        <w:t xml:space="preserve"> </w:t>
      </w:r>
      <w:r w:rsidR="001D52D3">
        <w:t xml:space="preserve">y </w:t>
      </w:r>
      <w:r w:rsidR="00205820">
        <w:t>noviembre.</w:t>
      </w:r>
    </w:p>
    <w:p w14:paraId="33480FEE" w14:textId="7902241F" w:rsidR="00646423" w:rsidRDefault="009039A0" w:rsidP="00646423">
      <w:pPr>
        <w:pStyle w:val="TextoPrincipal"/>
        <w:keepNext/>
        <w:ind w:firstLine="0"/>
        <w:jc w:val="center"/>
      </w:pPr>
      <w:r>
        <w:rPr>
          <w:noProof/>
        </w:rPr>
        <w:lastRenderedPageBreak/>
        <mc:AlternateContent>
          <mc:Choice Requires="wps">
            <w:drawing>
              <wp:anchor distT="0" distB="0" distL="114300" distR="114300" simplePos="0" relativeHeight="251809792" behindDoc="0" locked="0" layoutInCell="1" allowOverlap="1" wp14:anchorId="359055A7" wp14:editId="74239F76">
                <wp:simplePos x="0" y="0"/>
                <wp:positionH relativeFrom="column">
                  <wp:posOffset>5594019</wp:posOffset>
                </wp:positionH>
                <wp:positionV relativeFrom="paragraph">
                  <wp:posOffset>250825</wp:posOffset>
                </wp:positionV>
                <wp:extent cx="107950" cy="2343150"/>
                <wp:effectExtent l="0" t="0" r="25400" b="19050"/>
                <wp:wrapNone/>
                <wp:docPr id="599718542" name="Rectángulo: esquinas redondeadas 12"/>
                <wp:cNvGraphicFramePr/>
                <a:graphic xmlns:a="http://schemas.openxmlformats.org/drawingml/2006/main">
                  <a:graphicData uri="http://schemas.microsoft.com/office/word/2010/wordprocessingShape">
                    <wps:wsp>
                      <wps:cNvSpPr/>
                      <wps:spPr>
                        <a:xfrm>
                          <a:off x="0" y="0"/>
                          <a:ext cx="107950" cy="23431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34516F2" id="Rectángulo: esquinas redondeadas 12" o:spid="_x0000_s1026" style="position:absolute;margin-left:440.45pt;margin-top:19.75pt;width:8.5pt;height:184.5pt;z-index:251809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O8uegIAAGcFAAAOAAAAZHJzL2Uyb0RvYy54bWysVMFu2zAMvQ/YPwi6r7bTdG2DOkXQosOA&#10;oi3aDj0rshQbkEWNUuJkXz9KdpygK3YYdrFFkXwkn0heXW9bwzYKfQO25MVJzpmyEqrGrkr+4/Xu&#10;ywVnPghbCQNWlXynPL+ef/501bmZmkANplLICMT6WedKXofgZlnmZa1a4U/AKUtKDdiKQCKusgpF&#10;R+itySZ5/jXrACuHIJX3dHvbK/k84WutZHjU2qvATMkpt5C+mL7L+M3mV2K2QuHqRg5piH/IohWN&#10;paAj1K0Igq2x+QOqbSSCBx1OJLQZaN1IlWqgaor8XTUvtXAq1ULkeDfS5P8frHzYvLgnJBo652ee&#10;jrGKrcY2/ik/tk1k7Uay1DYwSZdFfn55RpRKUk1Op6cFCQSTHbwd+vBNQcvioeQIa1s904skosTm&#10;3ofefm8XI1q4a4xJr2JsvPBgmireJSG2hboxyDaCHlRIqWyYDGGPLCmJ6J0dakqnsDMqwhj7rDRr&#10;KqpikpJJ7fYet+hVtahUH44qzPc1jh6p4gQYkTUlOmIPAB/lXAw5D/bRVaVuHZ3zvyXW8zZ6pMhg&#10;w+jcNhbwIwATxsi9/Z6knprI0hKq3RMyhH5WvJN3Db3fvfDhSSANB705DXx4pI820JUchhNnNeCv&#10;j+6jPfUsaTnraNhK7n+uBSrOzHdL3XxZTKdxOpMwPTufkIDHmuWxxq7bG6DnL2i1OJmO0T6Y/VEj&#10;tG+0FxYxKqmElRS75DLgXrgJ/RKgzSLVYpHMaCKdCPf2xckIHlmNrfm6fRPohiYO1P4PsB9MMXvX&#10;xr1t9LSwWAfQTerxA68D3zTNqXGGzRPXxbGcrA77cf4bAAD//wMAUEsDBBQABgAIAAAAIQD76jIR&#10;4QAAAAoBAAAPAAAAZHJzL2Rvd25yZXYueG1sTI/BTsMwDIbvSLxDZCQuiKXANtLSdAKkisO4MBDj&#10;mDWmrWicqsm67u1nTnC0/en39+eryXVixCG0njTczBIQSJW3LdUaPt7LawUiREPWdJ5QwxEDrIrz&#10;s9xk1h/oDcdNrAWHUMiMhibGPpMyVA06E2a+R+Lbtx+ciTwOtbSDOXC46+RtkiylMy3xh8b0+Nxg&#10;9bPZOw3L9Tput1iOr+rlqn6iz/nRlF9aX15Mjw8gIk7xD4ZffVaHgp12fk82iE6DUknKqIa7dAGC&#10;AZXe82KnYZ6oBcgil/8rFCcAAAD//wMAUEsBAi0AFAAGAAgAAAAhALaDOJL+AAAA4QEAABMAAAAA&#10;AAAAAAAAAAAAAAAAAFtDb250ZW50X1R5cGVzXS54bWxQSwECLQAUAAYACAAAACEAOP0h/9YAAACU&#10;AQAACwAAAAAAAAAAAAAAAAAvAQAAX3JlbHMvLnJlbHNQSwECLQAUAAYACAAAACEAf8DvLnoCAABn&#10;BQAADgAAAAAAAAAAAAAAAAAuAgAAZHJzL2Uyb0RvYy54bWxQSwECLQAUAAYACAAAACEA++oyEeEA&#10;AAAKAQAADwAAAAAAAAAAAAAAAADUBAAAZHJzL2Rvd25yZXYueG1sUEsFBgAAAAAEAAQA8wAAAOIF&#10;AAAAAA==&#10;" filled="f" strokecolor="#ed7d31 [3205]" strokeweight="1pt">
                <v:stroke joinstyle="miter"/>
              </v:roundrect>
            </w:pict>
          </mc:Fallback>
        </mc:AlternateContent>
      </w:r>
      <w:r>
        <w:rPr>
          <w:noProof/>
        </w:rPr>
        <mc:AlternateContent>
          <mc:Choice Requires="wps">
            <w:drawing>
              <wp:anchor distT="0" distB="0" distL="114300" distR="114300" simplePos="0" relativeHeight="251811840" behindDoc="0" locked="0" layoutInCell="1" allowOverlap="1" wp14:anchorId="1CE8BA96" wp14:editId="640803E5">
                <wp:simplePos x="0" y="0"/>
                <wp:positionH relativeFrom="column">
                  <wp:posOffset>4695825</wp:posOffset>
                </wp:positionH>
                <wp:positionV relativeFrom="paragraph">
                  <wp:posOffset>242901</wp:posOffset>
                </wp:positionV>
                <wp:extent cx="107950" cy="2343150"/>
                <wp:effectExtent l="0" t="0" r="25400" b="19050"/>
                <wp:wrapNone/>
                <wp:docPr id="1166669873" name="Rectángulo: esquinas redondeadas 12"/>
                <wp:cNvGraphicFramePr/>
                <a:graphic xmlns:a="http://schemas.openxmlformats.org/drawingml/2006/main">
                  <a:graphicData uri="http://schemas.microsoft.com/office/word/2010/wordprocessingShape">
                    <wps:wsp>
                      <wps:cNvSpPr/>
                      <wps:spPr>
                        <a:xfrm>
                          <a:off x="0" y="0"/>
                          <a:ext cx="107950" cy="23431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A4EE137" id="Rectángulo: esquinas redondeadas 12" o:spid="_x0000_s1026" style="position:absolute;margin-left:369.75pt;margin-top:19.15pt;width:8.5pt;height:184.5pt;z-index:2518118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O8uegIAAGcFAAAOAAAAZHJzL2Uyb0RvYy54bWysVMFu2zAMvQ/YPwi6r7bTdG2DOkXQosOA&#10;oi3aDj0rshQbkEWNUuJkXz9KdpygK3YYdrFFkXwkn0heXW9bwzYKfQO25MVJzpmyEqrGrkr+4/Xu&#10;ywVnPghbCQNWlXynPL+ef/501bmZmkANplLICMT6WedKXofgZlnmZa1a4U/AKUtKDdiKQCKusgpF&#10;R+itySZ5/jXrACuHIJX3dHvbK/k84WutZHjU2qvATMkpt5C+mL7L+M3mV2K2QuHqRg5piH/IohWN&#10;paAj1K0Igq2x+QOqbSSCBx1OJLQZaN1IlWqgaor8XTUvtXAq1ULkeDfS5P8frHzYvLgnJBo652ee&#10;jrGKrcY2/ik/tk1k7Uay1DYwSZdFfn55RpRKUk1Op6cFCQSTHbwd+vBNQcvioeQIa1s904skosTm&#10;3ofefm8XI1q4a4xJr2JsvPBgmireJSG2hboxyDaCHlRIqWyYDGGPLCmJ6J0dakqnsDMqwhj7rDRr&#10;KqpikpJJ7fYet+hVtahUH44qzPc1jh6p4gQYkTUlOmIPAB/lXAw5D/bRVaVuHZ3zvyXW8zZ6pMhg&#10;w+jcNhbwIwATxsi9/Z6knprI0hKq3RMyhH5WvJN3Db3fvfDhSSANB705DXx4pI820JUchhNnNeCv&#10;j+6jPfUsaTnraNhK7n+uBSrOzHdL3XxZTKdxOpMwPTufkIDHmuWxxq7bG6DnL2i1OJmO0T6Y/VEj&#10;tG+0FxYxKqmElRS75DLgXrgJ/RKgzSLVYpHMaCKdCPf2xckIHlmNrfm6fRPohiYO1P4PsB9MMXvX&#10;xr1t9LSwWAfQTerxA68D3zTNqXGGzRPXxbGcrA77cf4bAAD//wMAUEsDBBQABgAIAAAAIQCghDk/&#10;4QAAAAoBAAAPAAAAZHJzL2Rvd25yZXYueG1sTI/BToNAEIbvJr7DZky8GLsoLSCyNGpCPNSL1ViP&#10;U3YEIjtL2C2lb+960uPMfPnn+4v1bHox0eg6ywpuFhEI4trqjhsF72/VdQbCeWSNvWVScCIH6/L8&#10;rMBc2yO/0rT1jQgh7HJU0Ho/5FK6uiWDbmEH4nD7sqNBH8axkXrEYwg3vbyNokQa7Dh8aHGgp5bq&#10;7+3BKEg2G7/bUTW9ZM9XzSN/LE9YfSp1eTE/3IPwNPs/GH71gzqUwWlvD6yd6BWk8d0qoAriLAYR&#10;gHSVhMVewTJKY5BlIf9XKH8AAAD//wMAUEsBAi0AFAAGAAgAAAAhALaDOJL+AAAA4QEAABMAAAAA&#10;AAAAAAAAAAAAAAAAAFtDb250ZW50X1R5cGVzXS54bWxQSwECLQAUAAYACAAAACEAOP0h/9YAAACU&#10;AQAACwAAAAAAAAAAAAAAAAAvAQAAX3JlbHMvLnJlbHNQSwECLQAUAAYACAAAACEAf8DvLnoCAABn&#10;BQAADgAAAAAAAAAAAAAAAAAuAgAAZHJzL2Uyb0RvYy54bWxQSwECLQAUAAYACAAAACEAoIQ5P+EA&#10;AAAKAQAADwAAAAAAAAAAAAAAAADUBAAAZHJzL2Rvd25yZXYueG1sUEsFBgAAAAAEAAQA8wAAAOIF&#10;AAAAAA==&#10;" filled="f" strokecolor="#ed7d31 [3205]" strokeweight="1pt">
                <v:stroke joinstyle="miter"/>
              </v:roundrect>
            </w:pict>
          </mc:Fallback>
        </mc:AlternateContent>
      </w:r>
      <w:r>
        <w:rPr>
          <w:noProof/>
        </w:rPr>
        <mc:AlternateContent>
          <mc:Choice Requires="wps">
            <w:drawing>
              <wp:anchor distT="0" distB="0" distL="114300" distR="114300" simplePos="0" relativeHeight="252253184" behindDoc="0" locked="0" layoutInCell="1" allowOverlap="1" wp14:anchorId="11480A88" wp14:editId="7D14E449">
                <wp:simplePos x="0" y="0"/>
                <wp:positionH relativeFrom="column">
                  <wp:posOffset>4318359</wp:posOffset>
                </wp:positionH>
                <wp:positionV relativeFrom="paragraph">
                  <wp:posOffset>239450</wp:posOffset>
                </wp:positionV>
                <wp:extent cx="108000" cy="2343150"/>
                <wp:effectExtent l="0" t="0" r="25400" b="19050"/>
                <wp:wrapNone/>
                <wp:docPr id="320657960" name="Rectángulo: esquinas redondeadas 12"/>
                <wp:cNvGraphicFramePr/>
                <a:graphic xmlns:a="http://schemas.openxmlformats.org/drawingml/2006/main">
                  <a:graphicData uri="http://schemas.microsoft.com/office/word/2010/wordprocessingShape">
                    <wps:wsp>
                      <wps:cNvSpPr/>
                      <wps:spPr>
                        <a:xfrm>
                          <a:off x="0" y="0"/>
                          <a:ext cx="108000" cy="23431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5A36E32" id="Rectángulo: esquinas redondeadas 12" o:spid="_x0000_s1026" style="position:absolute;margin-left:340.05pt;margin-top:18.85pt;width:8.5pt;height:184.5pt;z-index:252253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6utTfwIAAGcFAAAOAAAAZHJzL2Uyb0RvYy54bWysVE1v2zAMvQ/YfxB0X22n6dYFdYqgRYcB&#10;RRu0HXpWZak2IIsapcTJfv0o+SNBV+ww7GKLIvlIPpG8uNy1hm0V+gZsyYuTnDNlJVSNfS35j6eb&#10;T+ec+SBsJQxYVfK98vxy+fHDRecWagY1mEohIxDrF50reR2CW2SZl7VqhT8BpywpNWArAon4mlUo&#10;OkJvTTbL889ZB1g5BKm8p9vrXsmXCV9rJcO91l4FZkpOuYX0xfR9id9seSEWryhc3cghDfEPWbSi&#10;sRR0groWQbANNn9AtY1E8KDDiYQ2A60bqVINVE2Rv6nmsRZOpVqIHO8mmvz/g5V320e3RqKhc37h&#10;6Rir2Gls45/yY7tE1n4iS+0Ck3RZ5Od5TpRKUs1O56fFWWIzO3g79OGbgpbFQ8kRNrZ6oBdJRInt&#10;rQ8UluxHuxjRwk1jTHoVY+OFB9NU8S4JsS3UlUG2FfSgQkplwyw+IsEcWZIUvbNDTekU9kZFGGMf&#10;lGZNRVXMUjKp3d7iFr2qFpXqw1GFVPAQbMwkhU6AEVlTohP2ADBaHudcDDCDfXRVqVsn5/xvifU5&#10;TB4pMtgwObeNBXwPwIQpcm8/ktRTE1l6gWq/RobQz4p38qah97sVPqwF0nDQm9PAh3v6aANdyWE4&#10;cVYD/nrvPtpTz5KWs46GreT+50ag4sx8t9TNX4v5PE5nEuZnX2Yk4LHm5VhjN+0V0PMXtFqcTMdo&#10;H8x41AjtM+2FVYxKKmElxS65DDgKV6FfArRZpFqtkhlNpBPh1j46GcEjq7E1n3bPAt3QxIHa/w7G&#10;wRSLN23c20ZPC6tNAN2kHj/wOvBN05waZ9g8cV0cy8nqsB+XvwEAAP//AwBQSwMEFAAGAAgAAAAh&#10;AALyInHgAAAACgEAAA8AAABkcnMvZG93bnJldi54bWxMj8FOwzAMhu9IvENkJC6IJYOpLaXpBEgV&#10;h3FhIMYxa0xb0ThVk3Xd22NOcLT96/P3F+vZ9WLCMXSeNCwXCgRS7W1HjYb3t+o6AxGiIWt6T6jh&#10;hAHW5flZYXLrj/SK0zY2giEUcqOhjXHIpQx1i86EhR+Q+PblR2cij2Mj7WiODHe9vFEqkc50xB9a&#10;M+BTi/X39uA0JJtN3O2wml6y56vmkT5WJ1N9an15MT/cg4g4x78w/OqzOpTstPcHskH0zMjUkqMa&#10;btMUBAeSu5QXew0rlaQgy0L+r1D+AAAA//8DAFBLAQItABQABgAIAAAAIQC2gziS/gAAAOEBAAAT&#10;AAAAAAAAAAAAAAAAAAAAAABbQ29udGVudF9UeXBlc10ueG1sUEsBAi0AFAAGAAgAAAAhADj9If/W&#10;AAAAlAEAAAsAAAAAAAAAAAAAAAAALwEAAF9yZWxzLy5yZWxzUEsBAi0AFAAGAAgAAAAhAPfq61N/&#10;AgAAZwUAAA4AAAAAAAAAAAAAAAAALgIAAGRycy9lMm9Eb2MueG1sUEsBAi0AFAAGAAgAAAAhAALy&#10;InHgAAAACgEAAA8AAAAAAAAAAAAAAAAA2Q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249088" behindDoc="0" locked="0" layoutInCell="1" allowOverlap="1" wp14:anchorId="6A30E5F3" wp14:editId="31D154A8">
                <wp:simplePos x="0" y="0"/>
                <wp:positionH relativeFrom="column">
                  <wp:posOffset>1639267</wp:posOffset>
                </wp:positionH>
                <wp:positionV relativeFrom="paragraph">
                  <wp:posOffset>144200</wp:posOffset>
                </wp:positionV>
                <wp:extent cx="108000" cy="2343150"/>
                <wp:effectExtent l="0" t="0" r="25400" b="19050"/>
                <wp:wrapNone/>
                <wp:docPr id="1086246071" name="Rectángulo: esquinas redondeadas 12"/>
                <wp:cNvGraphicFramePr/>
                <a:graphic xmlns:a="http://schemas.openxmlformats.org/drawingml/2006/main">
                  <a:graphicData uri="http://schemas.microsoft.com/office/word/2010/wordprocessingShape">
                    <wps:wsp>
                      <wps:cNvSpPr/>
                      <wps:spPr>
                        <a:xfrm>
                          <a:off x="0" y="0"/>
                          <a:ext cx="108000" cy="23431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55470A3" id="Rectángulo: esquinas redondeadas 12" o:spid="_x0000_s1026" style="position:absolute;margin-left:129.1pt;margin-top:11.35pt;width:8.5pt;height:184.5pt;z-index:2522490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6utTfwIAAGcFAAAOAAAAZHJzL2Uyb0RvYy54bWysVE1v2zAMvQ/YfxB0X22n6dYFdYqgRYcB&#10;RRu0HXpWZak2IIsapcTJfv0o+SNBV+ww7GKLIvlIPpG8uNy1hm0V+gZsyYuTnDNlJVSNfS35j6eb&#10;T+ec+SBsJQxYVfK98vxy+fHDRecWagY1mEohIxDrF50reR2CW2SZl7VqhT8BpywpNWArAon4mlUo&#10;OkJvTTbL889ZB1g5BKm8p9vrXsmXCV9rJcO91l4FZkpOuYX0xfR9id9seSEWryhc3cghDfEPWbSi&#10;sRR0groWQbANNn9AtY1E8KDDiYQ2A60bqVINVE2Rv6nmsRZOpVqIHO8mmvz/g5V320e3RqKhc37h&#10;6Rir2Gls45/yY7tE1n4iS+0Ck3RZ5Od5TpRKUs1O56fFWWIzO3g79OGbgpbFQ8kRNrZ6oBdJRInt&#10;rQ8UluxHuxjRwk1jTHoVY+OFB9NU8S4JsS3UlUG2FfSgQkplwyw+IsEcWZIUvbNDTekU9kZFGGMf&#10;lGZNRVXMUjKp3d7iFr2qFpXqw1GFVPAQbMwkhU6AEVlTohP2ADBaHudcDDCDfXRVqVsn5/xvifU5&#10;TB4pMtgwObeNBXwPwIQpcm8/ktRTE1l6gWq/RobQz4p38qah97sVPqwF0nDQm9PAh3v6aANdyWE4&#10;cVYD/nrvPtpTz5KWs46GreT+50ag4sx8t9TNX4v5PE5nEuZnX2Yk4LHm5VhjN+0V0PMXtFqcTMdo&#10;H8x41AjtM+2FVYxKKmElxS65DDgKV6FfArRZpFqtkhlNpBPh1j46GcEjq7E1n3bPAt3QxIHa/w7G&#10;wRSLN23c20ZPC6tNAN2kHj/wOvBN05waZ9g8cV0cy8nqsB+XvwEAAP//AwBQSwMEFAAGAAgAAAAh&#10;AMbDOPLhAAAACgEAAA8AAABkcnMvZG93bnJldi54bWxMj01Pg0AQhu8m/ofNmHgxdinagsjSqAnx&#10;UC+2jfW4ZUcgsrOE3VL67x1PepuPJ+88k68m24kRB986UjCfRSCQKmdaqhXstuVtCsIHTUZ3jlDB&#10;GT2sisuLXGfGnegdx02oBYeQz7SCJoQ+k9JXDVrtZ65H4t2XG6wO3A61NIM+cbjtZBxFS2l1S3yh&#10;0T2+NFh9b45WwXK9Dvs9luNb+npTP9PH/VmXn0pdX01PjyACTuEPhl99VoeCnQ7uSMaLTkG8SGNG&#10;uYgTEAzEyYIHBwV3D/MEZJHL/y8UPwAAAP//AwBQSwECLQAUAAYACAAAACEAtoM4kv4AAADhAQAA&#10;EwAAAAAAAAAAAAAAAAAAAAAAW0NvbnRlbnRfVHlwZXNdLnhtbFBLAQItABQABgAIAAAAIQA4/SH/&#10;1gAAAJQBAAALAAAAAAAAAAAAAAAAAC8BAABfcmVscy8ucmVsc1BLAQItABQABgAIAAAAIQD36utT&#10;fwIAAGcFAAAOAAAAAAAAAAAAAAAAAC4CAABkcnMvZTJvRG9jLnhtbFBLAQItABQABgAIAAAAIQDG&#10;wzjy4QAAAAoBAAAPAAAAAAAAAAAAAAAAANkEAABkcnMvZG93bnJldi54bWxQSwUGAAAAAAQABADz&#10;AAAA5wUAAAAA&#10;" filled="f" strokecolor="#ed7d31 [3205]" strokeweight="1pt">
                <v:stroke joinstyle="miter"/>
              </v:roundrect>
            </w:pict>
          </mc:Fallback>
        </mc:AlternateContent>
      </w:r>
      <w:r w:rsidR="00FA19BE">
        <w:rPr>
          <w:noProof/>
        </w:rPr>
        <mc:AlternateContent>
          <mc:Choice Requires="wps">
            <w:drawing>
              <wp:anchor distT="0" distB="0" distL="114300" distR="114300" simplePos="0" relativeHeight="251815936" behindDoc="0" locked="0" layoutInCell="1" allowOverlap="1" wp14:anchorId="58786BB8" wp14:editId="00ED6D0F">
                <wp:simplePos x="0" y="0"/>
                <wp:positionH relativeFrom="column">
                  <wp:posOffset>2009775</wp:posOffset>
                </wp:positionH>
                <wp:positionV relativeFrom="paragraph">
                  <wp:posOffset>142875</wp:posOffset>
                </wp:positionV>
                <wp:extent cx="108000" cy="2343150"/>
                <wp:effectExtent l="0" t="0" r="25400" b="19050"/>
                <wp:wrapNone/>
                <wp:docPr id="811878020" name="Rectángulo: esquinas redondeadas 12"/>
                <wp:cNvGraphicFramePr/>
                <a:graphic xmlns:a="http://schemas.openxmlformats.org/drawingml/2006/main">
                  <a:graphicData uri="http://schemas.microsoft.com/office/word/2010/wordprocessingShape">
                    <wps:wsp>
                      <wps:cNvSpPr/>
                      <wps:spPr>
                        <a:xfrm>
                          <a:off x="0" y="0"/>
                          <a:ext cx="108000" cy="23431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B2FBDE6" id="Rectángulo: esquinas redondeadas 12" o:spid="_x0000_s1026" style="position:absolute;margin-left:158.25pt;margin-top:11.25pt;width:8.5pt;height:184.5pt;z-index:251815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6utTfwIAAGcFAAAOAAAAZHJzL2Uyb0RvYy54bWysVE1v2zAMvQ/YfxB0X22n6dYFdYqgRYcB&#10;RRu0HXpWZak2IIsapcTJfv0o+SNBV+ww7GKLIvlIPpG8uNy1hm0V+gZsyYuTnDNlJVSNfS35j6eb&#10;T+ec+SBsJQxYVfK98vxy+fHDRecWagY1mEohIxDrF50reR2CW2SZl7VqhT8BpywpNWArAon4mlUo&#10;OkJvTTbL889ZB1g5BKm8p9vrXsmXCV9rJcO91l4FZkpOuYX0xfR9id9seSEWryhc3cghDfEPWbSi&#10;sRR0groWQbANNn9AtY1E8KDDiYQ2A60bqVINVE2Rv6nmsRZOpVqIHO8mmvz/g5V320e3RqKhc37h&#10;6Rir2Gls45/yY7tE1n4iS+0Ck3RZ5Od5TpRKUs1O56fFWWIzO3g79OGbgpbFQ8kRNrZ6oBdJRInt&#10;rQ8UluxHuxjRwk1jTHoVY+OFB9NU8S4JsS3UlUG2FfSgQkplwyw+IsEcWZIUvbNDTekU9kZFGGMf&#10;lGZNRVXMUjKp3d7iFr2qFpXqw1GFVPAQbMwkhU6AEVlTohP2ADBaHudcDDCDfXRVqVsn5/xvifU5&#10;TB4pMtgwObeNBXwPwIQpcm8/ktRTE1l6gWq/RobQz4p38qah97sVPqwF0nDQm9PAh3v6aANdyWE4&#10;cVYD/nrvPtpTz5KWs46GreT+50ag4sx8t9TNX4v5PE5nEuZnX2Yk4LHm5VhjN+0V0PMXtFqcTMdo&#10;H8x41AjtM+2FVYxKKmElxS65DDgKV6FfArRZpFqtkhlNpBPh1j46GcEjq7E1n3bPAt3QxIHa/w7G&#10;wRSLN23c20ZPC6tNAN2kHj/wOvBN05waZ9g8cV0cy8nqsB+XvwEAAP//AwBQSwMEFAAGAAgAAAAh&#10;AC03XzrhAAAACgEAAA8AAABkcnMvZG93bnJldi54bWxMj81OwzAQhO9IvIO1SFwQdX5oVEKcCpAi&#10;Du2FgihHN16SiHgdxW6avj3LCU47qx3NflOsZ9uLCUffOVIQLyIQSLUzHTUK3t+q2xUIHzQZ3TtC&#10;BWf0sC4vLwqdG3eiV5x2oREcQj7XCtoQhlxKX7dotV+4AYlvX260OvA6NtKM+sThtpdJFGXS6o74&#10;Q6sHfG6x/t4drYJsswn7PVbTdvVy0zzRx91ZV59KXV/Njw8gAs7hzwy/+IwOJTMd3JGMF72CNM6W&#10;bFWQJDzZkKYpiwOL+3gJsizk/wrlDwAAAP//AwBQSwECLQAUAAYACAAAACEAtoM4kv4AAADhAQAA&#10;EwAAAAAAAAAAAAAAAAAAAAAAW0NvbnRlbnRfVHlwZXNdLnhtbFBLAQItABQABgAIAAAAIQA4/SH/&#10;1gAAAJQBAAALAAAAAAAAAAAAAAAAAC8BAABfcmVscy8ucmVsc1BLAQItABQABgAIAAAAIQD36utT&#10;fwIAAGcFAAAOAAAAAAAAAAAAAAAAAC4CAABkcnMvZTJvRG9jLnhtbFBLAQItABQABgAIAAAAIQAt&#10;N1864QAAAAoBAAAPAAAAAAAAAAAAAAAAANkEAABkcnMvZG93bnJldi54bWxQSwUGAAAAAAQABADz&#10;AAAA5wUAAAAA&#10;" filled="f" strokecolor="#ed7d31 [3205]" strokeweight="1pt">
                <v:stroke joinstyle="miter"/>
              </v:roundrect>
            </w:pict>
          </mc:Fallback>
        </mc:AlternateContent>
      </w:r>
      <w:r w:rsidR="00FA19BE">
        <w:rPr>
          <w:noProof/>
        </w:rPr>
        <mc:AlternateContent>
          <mc:Choice Requires="wps">
            <w:drawing>
              <wp:anchor distT="0" distB="0" distL="114300" distR="114300" simplePos="0" relativeHeight="251817984" behindDoc="0" locked="0" layoutInCell="1" allowOverlap="1" wp14:anchorId="7D364247" wp14:editId="6230A9F4">
                <wp:simplePos x="0" y="0"/>
                <wp:positionH relativeFrom="column">
                  <wp:posOffset>1095375</wp:posOffset>
                </wp:positionH>
                <wp:positionV relativeFrom="paragraph">
                  <wp:posOffset>142875</wp:posOffset>
                </wp:positionV>
                <wp:extent cx="108000" cy="2343150"/>
                <wp:effectExtent l="0" t="0" r="25400" b="19050"/>
                <wp:wrapNone/>
                <wp:docPr id="2090651108" name="Rectángulo: esquinas redondeadas 12"/>
                <wp:cNvGraphicFramePr/>
                <a:graphic xmlns:a="http://schemas.openxmlformats.org/drawingml/2006/main">
                  <a:graphicData uri="http://schemas.microsoft.com/office/word/2010/wordprocessingShape">
                    <wps:wsp>
                      <wps:cNvSpPr/>
                      <wps:spPr>
                        <a:xfrm>
                          <a:off x="0" y="0"/>
                          <a:ext cx="108000" cy="23431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EB1FFEF" id="Rectángulo: esquinas redondeadas 12" o:spid="_x0000_s1026" style="position:absolute;margin-left:86.25pt;margin-top:11.25pt;width:8.5pt;height:184.5pt;z-index:251817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6utTfwIAAGcFAAAOAAAAZHJzL2Uyb0RvYy54bWysVE1v2zAMvQ/YfxB0X22n6dYFdYqgRYcB&#10;RRu0HXpWZak2IIsapcTJfv0o+SNBV+ww7GKLIvlIPpG8uNy1hm0V+gZsyYuTnDNlJVSNfS35j6eb&#10;T+ec+SBsJQxYVfK98vxy+fHDRecWagY1mEohIxDrF50reR2CW2SZl7VqhT8BpywpNWArAon4mlUo&#10;OkJvTTbL889ZB1g5BKm8p9vrXsmXCV9rJcO91l4FZkpOuYX0xfR9id9seSEWryhc3cghDfEPWbSi&#10;sRR0groWQbANNn9AtY1E8KDDiYQ2A60bqVINVE2Rv6nmsRZOpVqIHO8mmvz/g5V320e3RqKhc37h&#10;6Rir2Gls45/yY7tE1n4iS+0Ck3RZ5Od5TpRKUs1O56fFWWIzO3g79OGbgpbFQ8kRNrZ6oBdJRInt&#10;rQ8UluxHuxjRwk1jTHoVY+OFB9NU8S4JsS3UlUG2FfSgQkplwyw+IsEcWZIUvbNDTekU9kZFGGMf&#10;lGZNRVXMUjKp3d7iFr2qFpXqw1GFVPAQbMwkhU6AEVlTohP2ADBaHudcDDCDfXRVqVsn5/xvifU5&#10;TB4pMtgwObeNBXwPwIQpcm8/ktRTE1l6gWq/RobQz4p38qah97sVPqwF0nDQm9PAh3v6aANdyWE4&#10;cVYD/nrvPtpTz5KWs46GreT+50ag4sx8t9TNX4v5PE5nEuZnX2Yk4LHm5VhjN+0V0PMXtFqcTMdo&#10;H8x41AjtM+2FVYxKKmElxS65DDgKV6FfArRZpFqtkhlNpBPh1j46GcEjq7E1n3bPAt3QxIHa/w7G&#10;wRSLN23c20ZPC6tNAN2kHj/wOvBN05waZ9g8cV0cy8nqsB+XvwEAAP//AwBQSwMEFAAGAAgAAAAh&#10;ANYmx8DgAAAACgEAAA8AAABkcnMvZG93bnJldi54bWxMj0FPwzAMhe9I/IfISFwQS1fY6ErTCZAq&#10;DuPCQIxj1pi2onGqJuu6fz/3BCf76T09f87Wo23FgL1vHCmYzyIQSKUzDVUKPj+K2wSED5qMbh2h&#10;ghN6WOeXF5lOjTvSOw7bUAkuIZ9qBXUIXSqlL2u02s9ch8Tej+utDiz7SppeH7nctjKOoqW0uiG+&#10;UOsOX2osf7cHq2C52YTdDovhLXm9qZ7p6/6ki2+lrq/Gp0cQAcfwF4YJn9EhZ6a9O5DxomX9EC84&#10;qiCe5hRIVrzsFdyt5guQeSb/v5CfAQAA//8DAFBLAQItABQABgAIAAAAIQC2gziS/gAAAOEBAAAT&#10;AAAAAAAAAAAAAAAAAAAAAABbQ29udGVudF9UeXBlc10ueG1sUEsBAi0AFAAGAAgAAAAhADj9If/W&#10;AAAAlAEAAAsAAAAAAAAAAAAAAAAALwEAAF9yZWxzLy5yZWxzUEsBAi0AFAAGAAgAAAAhAPfq61N/&#10;AgAAZwUAAA4AAAAAAAAAAAAAAAAALgIAAGRycy9lMm9Eb2MueG1sUEsBAi0AFAAGAAgAAAAhANYm&#10;x8DgAAAACgEAAA8AAAAAAAAAAAAAAAAA2QQAAGRycy9kb3ducmV2LnhtbFBLBQYAAAAABAAEAPMA&#10;AADmBQAAAAA=&#10;" filled="f" strokecolor="#ed7d31 [3205]" strokeweight="1pt">
                <v:stroke joinstyle="miter"/>
              </v:roundrect>
            </w:pict>
          </mc:Fallback>
        </mc:AlternateContent>
      </w:r>
      <w:r w:rsidR="00C402D9">
        <w:rPr>
          <w:noProof/>
        </w:rPr>
        <w:drawing>
          <wp:inline distT="0" distB="0" distL="0" distR="0" wp14:anchorId="59077BF9" wp14:editId="28EDC0FA">
            <wp:extent cx="5791200" cy="2865927"/>
            <wp:effectExtent l="19050" t="19050" r="19050" b="10795"/>
            <wp:docPr id="1397725987" name="Imagen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5807631" cy="2874058"/>
                    </a:xfrm>
                    <a:prstGeom prst="rect">
                      <a:avLst/>
                    </a:prstGeom>
                    <a:noFill/>
                    <a:ln>
                      <a:solidFill>
                        <a:schemeClr val="tx1"/>
                      </a:solidFill>
                    </a:ln>
                  </pic:spPr>
                </pic:pic>
              </a:graphicData>
            </a:graphic>
          </wp:inline>
        </w:drawing>
      </w:r>
    </w:p>
    <w:p w14:paraId="15AB9DD6" w14:textId="08A09240" w:rsidR="00024884" w:rsidRDefault="00024884" w:rsidP="00024884">
      <w:pPr>
        <w:pStyle w:val="Figuras"/>
        <w:rPr>
          <w:lang w:val="es-HN"/>
        </w:rPr>
      </w:pPr>
      <w:bookmarkStart w:id="141" w:name="_Toc158142111"/>
      <w:r w:rsidRPr="009952B7">
        <w:rPr>
          <w:lang w:val="es-HN"/>
        </w:rPr>
        <w:t xml:space="preserve">Figura </w:t>
      </w:r>
      <w:r>
        <w:fldChar w:fldCharType="begin"/>
      </w:r>
      <w:r w:rsidRPr="009952B7">
        <w:rPr>
          <w:lang w:val="es-HN"/>
        </w:rPr>
        <w:instrText xml:space="preserve"> SEQ Figura \* ARABIC </w:instrText>
      </w:r>
      <w:r>
        <w:fldChar w:fldCharType="separate"/>
      </w:r>
      <w:r w:rsidR="000F2D33">
        <w:rPr>
          <w:noProof/>
          <w:lang w:val="es-HN"/>
        </w:rPr>
        <w:t>16</w:t>
      </w:r>
      <w:r>
        <w:fldChar w:fldCharType="end"/>
      </w:r>
      <w:r w:rsidRPr="009952B7">
        <w:rPr>
          <w:lang w:val="es-HN"/>
        </w:rPr>
        <w:t xml:space="preserve">.Serie </w:t>
      </w:r>
      <w:r w:rsidR="00F7651D">
        <w:rPr>
          <w:lang w:val="es-HN"/>
        </w:rPr>
        <w:t>S</w:t>
      </w:r>
      <w:r w:rsidRPr="009952B7">
        <w:rPr>
          <w:lang w:val="es-HN"/>
        </w:rPr>
        <w:t xml:space="preserve">in </w:t>
      </w:r>
      <w:r w:rsidR="00F7651D">
        <w:rPr>
          <w:lang w:val="es-HN"/>
        </w:rPr>
        <w:t>T</w:t>
      </w:r>
      <w:r w:rsidRPr="009952B7">
        <w:rPr>
          <w:lang w:val="es-HN"/>
        </w:rPr>
        <w:t xml:space="preserve">endencia y Factores Estacionales 2017 a 2022 Banco </w:t>
      </w:r>
      <w:r w:rsidR="00B74670">
        <w:rPr>
          <w:lang w:val="es-HN"/>
        </w:rPr>
        <w:t>Occidente</w:t>
      </w:r>
      <w:bookmarkEnd w:id="141"/>
    </w:p>
    <w:p w14:paraId="787AA8C2" w14:textId="194C8529" w:rsidR="00F97868" w:rsidRPr="00134127" w:rsidRDefault="00F97868" w:rsidP="00F97868">
      <w:pPr>
        <w:pStyle w:val="Figuras"/>
        <w:rPr>
          <w:lang w:val="es-HN"/>
        </w:rPr>
      </w:pPr>
      <w:bookmarkStart w:id="142" w:name="_Toc158833025"/>
      <w:r w:rsidRPr="00134127">
        <w:rPr>
          <w:lang w:val="es-HN"/>
        </w:rPr>
        <w:t xml:space="preserve">Tabla </w:t>
      </w:r>
      <w:r>
        <w:fldChar w:fldCharType="begin"/>
      </w:r>
      <w:r w:rsidRPr="00134127">
        <w:rPr>
          <w:lang w:val="es-HN"/>
        </w:rPr>
        <w:instrText xml:space="preserve"> SEQ Tabla \* ARABIC </w:instrText>
      </w:r>
      <w:r>
        <w:fldChar w:fldCharType="separate"/>
      </w:r>
      <w:r w:rsidR="000F2D33">
        <w:rPr>
          <w:noProof/>
          <w:lang w:val="es-HN"/>
        </w:rPr>
        <w:t>11</w:t>
      </w:r>
      <w:r>
        <w:fldChar w:fldCharType="end"/>
      </w:r>
      <w:r w:rsidRPr="00134127">
        <w:rPr>
          <w:lang w:val="es-HN"/>
        </w:rPr>
        <w:t>. Tabla Factores Estacionales Banco Occidente</w:t>
      </w:r>
      <w:bookmarkEnd w:id="142"/>
    </w:p>
    <w:tbl>
      <w:tblPr>
        <w:tblW w:w="3200" w:type="dxa"/>
        <w:tblCellMar>
          <w:left w:w="70" w:type="dxa"/>
          <w:right w:w="70" w:type="dxa"/>
        </w:tblCellMar>
        <w:tblLook w:val="04A0" w:firstRow="1" w:lastRow="0" w:firstColumn="1" w:lastColumn="0" w:noHBand="0" w:noVBand="1"/>
      </w:tblPr>
      <w:tblGrid>
        <w:gridCol w:w="1000"/>
        <w:gridCol w:w="2200"/>
      </w:tblGrid>
      <w:tr w:rsidR="00F97868" w:rsidRPr="00F97868" w14:paraId="686226A0" w14:textId="77777777" w:rsidTr="00F97868">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ED7D062"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Factores Estacionales</w:t>
            </w:r>
          </w:p>
        </w:tc>
      </w:tr>
      <w:tr w:rsidR="00F97868" w:rsidRPr="00F97868" w14:paraId="7AD89062" w14:textId="77777777" w:rsidTr="00F97868">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870BF0A"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385DA03A"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Valor</w:t>
            </w:r>
          </w:p>
        </w:tc>
      </w:tr>
      <w:tr w:rsidR="00F97868" w:rsidRPr="00F97868" w14:paraId="3C72B25F" w14:textId="77777777" w:rsidTr="00F97868">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127EC19" w14:textId="77777777" w:rsidR="00F97868" w:rsidRPr="00F97868" w:rsidRDefault="00F97868" w:rsidP="00F97868">
            <w:pPr>
              <w:widowControl/>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53995585"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0.9917235</w:t>
            </w:r>
          </w:p>
        </w:tc>
      </w:tr>
      <w:tr w:rsidR="00F97868" w:rsidRPr="00F97868" w14:paraId="7A345252" w14:textId="77777777" w:rsidTr="00F97868">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731C54C" w14:textId="77777777" w:rsidR="00F97868" w:rsidRPr="00F97868" w:rsidRDefault="00F97868" w:rsidP="00F97868">
            <w:pPr>
              <w:widowControl/>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6B6AC5D4"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0.9982857</w:t>
            </w:r>
          </w:p>
        </w:tc>
      </w:tr>
      <w:tr w:rsidR="00F97868" w:rsidRPr="00F97868" w14:paraId="0F7FA9EA" w14:textId="77777777" w:rsidTr="00F97868">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446FAD1" w14:textId="77777777" w:rsidR="00F97868" w:rsidRPr="00F97868" w:rsidRDefault="00F97868" w:rsidP="00F97868">
            <w:pPr>
              <w:widowControl/>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7210F479"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1.0031841</w:t>
            </w:r>
          </w:p>
        </w:tc>
      </w:tr>
      <w:tr w:rsidR="00F97868" w:rsidRPr="00F97868" w14:paraId="3771D9BD" w14:textId="77777777" w:rsidTr="00F97868">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FA63579" w14:textId="77777777" w:rsidR="00F97868" w:rsidRPr="00F97868" w:rsidRDefault="00F97868" w:rsidP="00F97868">
            <w:pPr>
              <w:widowControl/>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165E3708"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1.0063748</w:t>
            </w:r>
          </w:p>
        </w:tc>
      </w:tr>
      <w:tr w:rsidR="00F97868" w:rsidRPr="00F97868" w14:paraId="6ED93DD4" w14:textId="77777777" w:rsidTr="00F97868">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5BB0B77" w14:textId="77777777" w:rsidR="00F97868" w:rsidRPr="00F97868" w:rsidRDefault="00F97868" w:rsidP="00F97868">
            <w:pPr>
              <w:widowControl/>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13B3ABF9"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1.0082535</w:t>
            </w:r>
          </w:p>
        </w:tc>
      </w:tr>
      <w:tr w:rsidR="00F97868" w:rsidRPr="00F97868" w14:paraId="42B9FAEF" w14:textId="77777777" w:rsidTr="00F97868">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F25EE12" w14:textId="77777777" w:rsidR="00F97868" w:rsidRPr="00F97868" w:rsidRDefault="00F97868" w:rsidP="00F97868">
            <w:pPr>
              <w:widowControl/>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0D2AEC5A"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1.0115055</w:t>
            </w:r>
          </w:p>
        </w:tc>
      </w:tr>
      <w:tr w:rsidR="00F97868" w:rsidRPr="00F97868" w14:paraId="264EF08E" w14:textId="77777777" w:rsidTr="00F97868">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3DC6C2D" w14:textId="77777777" w:rsidR="00F97868" w:rsidRPr="00F97868" w:rsidRDefault="00F97868" w:rsidP="00F97868">
            <w:pPr>
              <w:widowControl/>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6A2EF3E1"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1.0049131</w:t>
            </w:r>
          </w:p>
        </w:tc>
      </w:tr>
      <w:tr w:rsidR="00F97868" w:rsidRPr="00F97868" w14:paraId="404B5760" w14:textId="77777777" w:rsidTr="00F97868">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D6F4E0E" w14:textId="77777777" w:rsidR="00F97868" w:rsidRPr="00F97868" w:rsidRDefault="00F97868" w:rsidP="00F97868">
            <w:pPr>
              <w:widowControl/>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72123A16"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1.0019182</w:t>
            </w:r>
          </w:p>
        </w:tc>
      </w:tr>
      <w:tr w:rsidR="00F97868" w:rsidRPr="00F97868" w14:paraId="4852A020" w14:textId="77777777" w:rsidTr="00F97868">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563E19B" w14:textId="77777777" w:rsidR="00F97868" w:rsidRPr="00F97868" w:rsidRDefault="00F97868" w:rsidP="00F97868">
            <w:pPr>
              <w:widowControl/>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03D2C816"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0.9997314</w:t>
            </w:r>
          </w:p>
        </w:tc>
      </w:tr>
      <w:tr w:rsidR="00F97868" w:rsidRPr="00F97868" w14:paraId="37518D13" w14:textId="77777777" w:rsidTr="00F97868">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4D5C4F1" w14:textId="77777777" w:rsidR="00F97868" w:rsidRPr="00F97868" w:rsidRDefault="00F97868" w:rsidP="00F97868">
            <w:pPr>
              <w:widowControl/>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37F118CF"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0.9959058</w:t>
            </w:r>
          </w:p>
        </w:tc>
      </w:tr>
      <w:tr w:rsidR="00F97868" w:rsidRPr="00F97868" w14:paraId="675D53D3" w14:textId="77777777" w:rsidTr="00F97868">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E9DDD81" w14:textId="77777777" w:rsidR="00F97868" w:rsidRPr="00F97868" w:rsidRDefault="00F97868" w:rsidP="00F97868">
            <w:pPr>
              <w:widowControl/>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19478245"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0.9880227</w:t>
            </w:r>
          </w:p>
        </w:tc>
      </w:tr>
      <w:tr w:rsidR="00F97868" w:rsidRPr="00F97868" w14:paraId="5BED13AE" w14:textId="77777777" w:rsidTr="00F97868">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265BFCA" w14:textId="77777777" w:rsidR="00F97868" w:rsidRPr="00F97868" w:rsidRDefault="00F97868" w:rsidP="00F97868">
            <w:pPr>
              <w:widowControl/>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147B5EB5" w14:textId="77777777" w:rsidR="00F97868" w:rsidRPr="00F97868" w:rsidRDefault="00F97868" w:rsidP="00F97868">
            <w:pPr>
              <w:widowControl/>
              <w:jc w:val="center"/>
              <w:rPr>
                <w:rFonts w:ascii="Times New Roman" w:eastAsia="Times New Roman" w:hAnsi="Times New Roman" w:cs="Times New Roman"/>
                <w:color w:val="000000"/>
                <w:lang w:val="es-HN" w:eastAsia="es-HN"/>
              </w:rPr>
            </w:pPr>
            <w:r w:rsidRPr="00F97868">
              <w:rPr>
                <w:rFonts w:ascii="Times New Roman" w:eastAsia="Times New Roman" w:hAnsi="Times New Roman" w:cs="Times New Roman"/>
                <w:color w:val="000000"/>
                <w:lang w:val="es-HN" w:eastAsia="es-HN"/>
              </w:rPr>
              <w:t>0.9904004</w:t>
            </w:r>
          </w:p>
        </w:tc>
      </w:tr>
    </w:tbl>
    <w:p w14:paraId="2F0B6B30" w14:textId="77777777" w:rsidR="00F97868" w:rsidRDefault="00F97868" w:rsidP="00024884">
      <w:pPr>
        <w:pStyle w:val="Figuras"/>
        <w:rPr>
          <w:lang w:val="es-HN"/>
        </w:rPr>
      </w:pPr>
    </w:p>
    <w:p w14:paraId="73D2DC27" w14:textId="12A2E99C" w:rsidR="00024884" w:rsidRDefault="00024884" w:rsidP="00024884">
      <w:pPr>
        <w:pStyle w:val="TextoPrincipal"/>
      </w:pPr>
      <w:r w:rsidRPr="00FB6268">
        <w:t>La gráfica “</w:t>
      </w:r>
      <w:r>
        <w:t>Serie Sin Estacionalidad</w:t>
      </w:r>
      <w:r w:rsidRPr="00FB6268">
        <w:t>”</w:t>
      </w:r>
      <w:r>
        <w:t xml:space="preserve"> de la figura 1</w:t>
      </w:r>
      <w:r w:rsidR="00BA029E">
        <w:t>7</w:t>
      </w:r>
      <w:r>
        <w:t xml:space="preserve">, se logra identificar de manera enfática la estacionalidad para banco </w:t>
      </w:r>
      <w:r w:rsidR="007E3C86">
        <w:t>Occidente</w:t>
      </w:r>
      <w:r>
        <w:t xml:space="preserve">, al observar las líneas graficas se idéntica que los meses de </w:t>
      </w:r>
      <w:r w:rsidR="00C32432">
        <w:t>ju</w:t>
      </w:r>
      <w:r w:rsidR="0090676B">
        <w:t>n</w:t>
      </w:r>
      <w:r w:rsidR="00C32432">
        <w:t xml:space="preserve">io y </w:t>
      </w:r>
      <w:r w:rsidR="00BE4140">
        <w:t>diciembre</w:t>
      </w:r>
      <w:r>
        <w:t xml:space="preserve"> son factores estacionales dado que presentan variaciones en la variable ValorCuenta con respecto a la variable Serie Sin Estacionalidad.</w:t>
      </w:r>
      <w:r w:rsidRPr="00196A4A">
        <w:rPr>
          <w:noProof/>
        </w:rPr>
        <w:t xml:space="preserve"> </w:t>
      </w:r>
    </w:p>
    <w:p w14:paraId="072F649D" w14:textId="3864CE74" w:rsidR="00BA029E" w:rsidRDefault="0090676B" w:rsidP="00BA029E">
      <w:pPr>
        <w:pStyle w:val="TextoPrincipal"/>
        <w:keepNext/>
        <w:ind w:firstLine="0"/>
      </w:pPr>
      <w:r>
        <w:rPr>
          <w:noProof/>
        </w:rPr>
        <w:lastRenderedPageBreak/>
        <mc:AlternateContent>
          <mc:Choice Requires="wps">
            <w:drawing>
              <wp:anchor distT="0" distB="0" distL="114300" distR="114300" simplePos="0" relativeHeight="251828224" behindDoc="0" locked="0" layoutInCell="1" allowOverlap="1" wp14:anchorId="27447CCC" wp14:editId="23AF4589">
                <wp:simplePos x="0" y="0"/>
                <wp:positionH relativeFrom="column">
                  <wp:posOffset>3487089</wp:posOffset>
                </wp:positionH>
                <wp:positionV relativeFrom="paragraph">
                  <wp:posOffset>1120775</wp:posOffset>
                </wp:positionV>
                <wp:extent cx="114300" cy="1238250"/>
                <wp:effectExtent l="0" t="0" r="19050" b="19050"/>
                <wp:wrapNone/>
                <wp:docPr id="1531234280"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F1E2956" id="Rectángulo: esquinas redondeadas 12" o:spid="_x0000_s1026" style="position:absolute;margin-left:274.55pt;margin-top:88.25pt;width:9pt;height:97.5pt;z-index:2518282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0WwL+4QAAAAsBAAAPAAAAZHJzL2Rvd25yZXYueG1sTI/BToNAEIbvJr7DZky8GLugBSqyNGpC&#10;PNSL1ViPW3YEIjtL2C2lb+940uPM/+Wfb4r1bHsx4eg7RwriRQQCqXamo0bB+1t1vQLhgyaje0eo&#10;4IQe1uX5WaFz4470itM2NIJLyOdaQRvCkEvp6xat9gs3IHH25UarA49jI82oj1xue3kTRam0uiO+&#10;0OoBn1qsv7cHqyDdbMJuh9X0snq+ah7pY3nS1adSlxfzwz2IgHP4g+FXn9WhZKe9O5DxoleQLO9i&#10;RjnI0gQEE0ma8Wav4DaLE5BlIf//UP4AAAD//wMAUEsBAi0AFAAGAAgAAAAhALaDOJL+AAAA4QEA&#10;ABMAAAAAAAAAAAAAAAAAAAAAAFtDb250ZW50X1R5cGVzXS54bWxQSwECLQAUAAYACAAAACEAOP0h&#10;/9YAAACUAQAACwAAAAAAAAAAAAAAAAAvAQAAX3JlbHMvLnJlbHNQSwECLQAUAAYACAAAACEAr5IL&#10;0YACAABnBQAADgAAAAAAAAAAAAAAAAAuAgAAZHJzL2Uyb0RvYy54bWxQSwECLQAUAAYACAAAACEA&#10;9FsC/uEAAAALAQAADwAAAAAAAAAAAAAAAADaBAAAZHJzL2Rvd25yZXYueG1sUEsFBgAAAAAEAAQA&#10;8wAAAOgFAAAAAA==&#10;" filled="f" strokecolor="#ed7d31 [3205]" strokeweight="1pt">
                <v:stroke joinstyle="miter"/>
              </v:roundrect>
            </w:pict>
          </mc:Fallback>
        </mc:AlternateContent>
      </w:r>
      <w:r>
        <w:rPr>
          <w:noProof/>
        </w:rPr>
        <mc:AlternateContent>
          <mc:Choice Requires="wps">
            <w:drawing>
              <wp:anchor distT="0" distB="0" distL="114300" distR="114300" simplePos="0" relativeHeight="251822080" behindDoc="0" locked="0" layoutInCell="1" allowOverlap="1" wp14:anchorId="6568548D" wp14:editId="05C6A2DE">
                <wp:simplePos x="0" y="0"/>
                <wp:positionH relativeFrom="column">
                  <wp:posOffset>1761159</wp:posOffset>
                </wp:positionH>
                <wp:positionV relativeFrom="paragraph">
                  <wp:posOffset>1177925</wp:posOffset>
                </wp:positionV>
                <wp:extent cx="114300" cy="1238250"/>
                <wp:effectExtent l="0" t="0" r="19050" b="19050"/>
                <wp:wrapNone/>
                <wp:docPr id="719926400"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387645A" id="Rectángulo: esquinas redondeadas 12" o:spid="_x0000_s1026" style="position:absolute;margin-left:138.65pt;margin-top:92.75pt;width:9pt;height:97.5pt;z-index:251822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eQGwj4QAAAAsBAAAPAAAAZHJzL2Rvd25yZXYueG1sTI/BTsMwDIbvSLxDZCQuiKV0dCul6QRI&#10;FYdxYZsYx6wxbUXjVE3WdW+POcHR/j/9/pyvJtuJEQffOlJwN4tAIFXOtFQr2G3L2xSED5qM7hyh&#10;gjN6WBWXF7nOjDvRO46bUAsuIZ9pBU0IfSalrxq02s9cj8TZlxusDjwOtTSDPnG57WQcRQtpdUt8&#10;odE9vjRYfW+OVsFivQ77PZbjW/p6Uz/Tx/1Zl59KXV9NT48gAk7hD4ZffVaHgp0O7kjGi05BvFzO&#10;GeUgTRIQTMQPCW8OCuZplIAscvn/h+IHAAD//wMAUEsBAi0AFAAGAAgAAAAhALaDOJL+AAAA4QEA&#10;ABMAAAAAAAAAAAAAAAAAAAAAAFtDb250ZW50X1R5cGVzXS54bWxQSwECLQAUAAYACAAAACEAOP0h&#10;/9YAAACUAQAACwAAAAAAAAAAAAAAAAAvAQAAX3JlbHMvLnJlbHNQSwECLQAUAAYACAAAACEAr5IL&#10;0YACAABnBQAADgAAAAAAAAAAAAAAAAAuAgAAZHJzL2Uyb0RvYy54bWxQSwECLQAUAAYACAAAACEA&#10;HkBsI+EAAAALAQAADwAAAAAAAAAAAAAAAADaBAAAZHJzL2Rvd25yZXYueG1sUEsFBgAAAAAEAAQA&#10;8wAAAOgFAAAAAA==&#10;" filled="f" strokecolor="#ed7d31 [3205]" strokeweight="1pt">
                <v:stroke joinstyle="miter"/>
              </v:roundrect>
            </w:pict>
          </mc:Fallback>
        </mc:AlternateContent>
      </w:r>
      <w:r w:rsidR="00C120CC">
        <w:rPr>
          <w:noProof/>
        </w:rPr>
        <mc:AlternateContent>
          <mc:Choice Requires="wps">
            <w:drawing>
              <wp:anchor distT="0" distB="0" distL="114300" distR="114300" simplePos="0" relativeHeight="252124160" behindDoc="0" locked="0" layoutInCell="1" allowOverlap="1" wp14:anchorId="0F66E7BD" wp14:editId="45BEC1BE">
                <wp:simplePos x="0" y="0"/>
                <wp:positionH relativeFrom="column">
                  <wp:posOffset>2619375</wp:posOffset>
                </wp:positionH>
                <wp:positionV relativeFrom="paragraph">
                  <wp:posOffset>1177925</wp:posOffset>
                </wp:positionV>
                <wp:extent cx="114300" cy="1238250"/>
                <wp:effectExtent l="0" t="0" r="19050" b="19050"/>
                <wp:wrapNone/>
                <wp:docPr id="1550953116"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BAD8B48" id="Rectángulo: esquinas redondeadas 12" o:spid="_x0000_s1026" style="position:absolute;margin-left:206.25pt;margin-top:92.75pt;width:9pt;height:97.5pt;z-index:252124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ppOCg4AAAAAsBAAAPAAAAZHJzL2Rvd25yZXYueG1sTI9BS8NAEIXvgv9hGcGL2E3btISYTVEh&#10;eKiXVrEep8mYBLOzIbtN03/veNLbG97Hm/eyzWQ7NdLgW8cG5rMIFHHpqpZrA+9vxX0CygfkCjvH&#10;ZOBCHjb59VWGaeXOvKNxH2olIexTNNCE0Kda+7Ihi37memLxvtxgMcg51Loa8CzhttOLKFpriy3L&#10;hwZ7em6o/N6frIH1dhsOByrG1+Tlrn7ij/iCxacxtzfT4wOoQFP4g+G3vlSHXDod3YkrrzoD8Xyx&#10;ElSMZCVCiHgZiTgaWCYidJ7p/xvyHwAAAP//AwBQSwECLQAUAAYACAAAACEAtoM4kv4AAADhAQAA&#10;EwAAAAAAAAAAAAAAAAAAAAAAW0NvbnRlbnRfVHlwZXNdLnhtbFBLAQItABQABgAIAAAAIQA4/SH/&#10;1gAAAJQBAAALAAAAAAAAAAAAAAAAAC8BAABfcmVscy8ucmVsc1BLAQItABQABgAIAAAAIQCvkgvR&#10;gAIAAGcFAAAOAAAAAAAAAAAAAAAAAC4CAABkcnMvZTJvRG9jLnhtbFBLAQItABQABgAIAAAAIQDp&#10;pOCg4AAAAAsBAAAPAAAAAAAAAAAAAAAAANoEAABkcnMvZG93bnJldi54bWxQSwUGAAAAAAQABADz&#10;AAAA5wUAAAAA&#10;" filled="f" strokecolor="#ed7d31 [3205]" strokeweight="1pt">
                <v:stroke joinstyle="miter"/>
              </v:roundrect>
            </w:pict>
          </mc:Fallback>
        </mc:AlternateContent>
      </w:r>
      <w:r w:rsidR="00C120CC">
        <w:rPr>
          <w:noProof/>
        </w:rPr>
        <mc:AlternateContent>
          <mc:Choice Requires="wps">
            <w:drawing>
              <wp:anchor distT="0" distB="0" distL="114300" distR="114300" simplePos="0" relativeHeight="251826176" behindDoc="0" locked="0" layoutInCell="1" allowOverlap="1" wp14:anchorId="16FB69C0" wp14:editId="015040F4">
                <wp:simplePos x="0" y="0"/>
                <wp:positionH relativeFrom="column">
                  <wp:posOffset>2124075</wp:posOffset>
                </wp:positionH>
                <wp:positionV relativeFrom="paragraph">
                  <wp:posOffset>1177925</wp:posOffset>
                </wp:positionV>
                <wp:extent cx="114300" cy="1238250"/>
                <wp:effectExtent l="0" t="0" r="19050" b="19050"/>
                <wp:wrapNone/>
                <wp:docPr id="1244494978"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2D21BD1" id="Rectángulo: esquinas redondeadas 12" o:spid="_x0000_s1026" style="position:absolute;margin-left:167.25pt;margin-top:92.75pt;width:9pt;height:97.5pt;z-index:2518261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643QK3wAAAAsBAAAPAAAAZHJzL2Rvd25yZXYueG1sTI9BT4NAEIXvJv6HzZh4MXaxlIYgS6Mm&#10;xEO9WI31OIURiOwsYbeU/nvHk97e5H15816+mW2vJhp959jA3SICRVy5uuPGwPtbeZuC8gG5xt4x&#10;GTiTh01xeZFjVrsTv9K0C42SEPYZGmhDGDKtfdWSRb9wA7F4X260GOQcG12PeJJw2+tlFK21xY7l&#10;Q4sDPbVUfe+O1sB6uw37PZXTS/p80zzyx+qM5acx11fzwz2oQHP4g+G3vlSHQjod3JFrr3oDcbxK&#10;BBUjTUQIESdLEQcRaZSALnL9f0PxAwAA//8DAFBLAQItABQABgAIAAAAIQC2gziS/gAAAOEBAAAT&#10;AAAAAAAAAAAAAAAAAAAAAABbQ29udGVudF9UeXBlc10ueG1sUEsBAi0AFAAGAAgAAAAhADj9If/W&#10;AAAAlAEAAAsAAAAAAAAAAAAAAAAALwEAAF9yZWxzLy5yZWxzUEsBAi0AFAAGAAgAAAAhAK+SC9GA&#10;AgAAZwUAAA4AAAAAAAAAAAAAAAAALgIAAGRycy9lMm9Eb2MueG1sUEsBAi0AFAAGAAgAAAAhAPrj&#10;dArfAAAACwEAAA8AAAAAAAAAAAAAAAAA2gQAAGRycy9kb3ducmV2LnhtbFBLBQYAAAAABAAEAPMA&#10;AADmBQAAAAA=&#10;" filled="f" strokecolor="#ed7d31 [3205]" strokeweight="1pt">
                <v:stroke joinstyle="miter"/>
              </v:roundrect>
            </w:pict>
          </mc:Fallback>
        </mc:AlternateContent>
      </w:r>
      <w:r w:rsidR="00C120CC">
        <w:rPr>
          <w:noProof/>
        </w:rPr>
        <mc:AlternateContent>
          <mc:Choice Requires="wps">
            <w:drawing>
              <wp:anchor distT="0" distB="0" distL="114300" distR="114300" simplePos="0" relativeHeight="251820032" behindDoc="0" locked="0" layoutInCell="1" allowOverlap="1" wp14:anchorId="0BA9070E" wp14:editId="00C814AA">
                <wp:simplePos x="0" y="0"/>
                <wp:positionH relativeFrom="column">
                  <wp:posOffset>1352550</wp:posOffset>
                </wp:positionH>
                <wp:positionV relativeFrom="paragraph">
                  <wp:posOffset>1178560</wp:posOffset>
                </wp:positionV>
                <wp:extent cx="114300" cy="1238250"/>
                <wp:effectExtent l="0" t="0" r="19050" b="19050"/>
                <wp:wrapNone/>
                <wp:docPr id="1039830049"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650D1CA" id="Rectángulo: esquinas redondeadas 12" o:spid="_x0000_s1026" style="position:absolute;margin-left:106.5pt;margin-top:92.8pt;width:9pt;height:97.5pt;z-index:251820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CYqTe84QAAAAsBAAAPAAAAZHJzL2Rvd25yZXYueG1sTI/NTsMwEITvSLyDtUhcEHV+IIpCnAqQ&#10;Ig7l0oIoRzdekoh4HcVumr49ywmOOzOa/aZcL3YQM06+d6QgXkUgkBpnemoVvL/VtzkIHzQZPThC&#10;BWf0sK4uL0pdGHeiLc670AouIV9oBV0IYyGlbzq02q/ciMTel5usDnxOrTSTPnG5HWQSRZm0uif+&#10;0OkRnztsvndHqyDbbMJ+j/X8mr/ctE/0cXfW9adS11fL4wOIgEv4C8MvPqNDxUwHdyTjxaAgiVPe&#10;EtjI7zMQnEjSmJWDgjSPMpBVKf9vqH4AAAD//wMAUEsBAi0AFAAGAAgAAAAhALaDOJL+AAAA4QEA&#10;ABMAAAAAAAAAAAAAAAAAAAAAAFtDb250ZW50X1R5cGVzXS54bWxQSwECLQAUAAYACAAAACEAOP0h&#10;/9YAAACUAQAACwAAAAAAAAAAAAAAAAAvAQAAX3JlbHMvLnJlbHNQSwECLQAUAAYACAAAACEAr5IL&#10;0YACAABnBQAADgAAAAAAAAAAAAAAAAAuAgAAZHJzL2Uyb0RvYy54bWxQSwECLQAUAAYACAAAACEA&#10;mKk3vOEAAAALAQAADwAAAAAAAAAAAAAAAADaBAAAZHJzL2Rvd25yZXYueG1sUEsFBgAAAAAEAAQA&#10;8wAAAOgFAAAAAA==&#10;" filled="f" strokecolor="#ed7d31 [3205]" strokeweight="1pt">
                <v:stroke joinstyle="miter"/>
              </v:roundrect>
            </w:pict>
          </mc:Fallback>
        </mc:AlternateContent>
      </w:r>
      <w:r w:rsidR="00C120CC">
        <w:rPr>
          <w:noProof/>
        </w:rPr>
        <mc:AlternateContent>
          <mc:Choice Requires="wps">
            <w:drawing>
              <wp:anchor distT="0" distB="0" distL="114300" distR="114300" simplePos="0" relativeHeight="251824128" behindDoc="0" locked="0" layoutInCell="1" allowOverlap="1" wp14:anchorId="5DD7D2E9" wp14:editId="3708E796">
                <wp:simplePos x="0" y="0"/>
                <wp:positionH relativeFrom="column">
                  <wp:posOffset>3048000</wp:posOffset>
                </wp:positionH>
                <wp:positionV relativeFrom="paragraph">
                  <wp:posOffset>1177925</wp:posOffset>
                </wp:positionV>
                <wp:extent cx="114300" cy="1238250"/>
                <wp:effectExtent l="0" t="0" r="19050" b="19050"/>
                <wp:wrapNone/>
                <wp:docPr id="876987807"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D5AC287" id="Rectángulo: esquinas redondeadas 12" o:spid="_x0000_s1026" style="position:absolute;margin-left:240pt;margin-top:92.75pt;width:9pt;height:97.5pt;z-index:2518241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a2crL4QAAAAsBAAAPAAAAZHJzL2Rvd25yZXYueG1sTI/BTsMwEETvSPyDtUhcELWBpDIhTgVI&#10;EYf2QkGUo5ssSUS8jmI3Tf+e5QTHnRnNvslXs+vFhGPoPBm4WSgQSJWvO2oMvL+V1xpEiJZq23tC&#10;AycMsCrOz3Kb1f5IrzhtYyO4hEJmDbQxDpmUoWrR2bDwAxJ7X350NvI5NrIe7ZHLXS9vlVpKZzvi&#10;D60d8LnF6nt7cAaW63Xc7bCcNvrlqnmij+Rky09jLi/mxwcQEef4F4ZffEaHgpn2/kB1EL2BRCve&#10;EtnQaQqCE8m9ZmVv4E6rFGSRy/8bih8AAAD//wMAUEsBAi0AFAAGAAgAAAAhALaDOJL+AAAA4QEA&#10;ABMAAAAAAAAAAAAAAAAAAAAAAFtDb250ZW50X1R5cGVzXS54bWxQSwECLQAUAAYACAAAACEAOP0h&#10;/9YAAACUAQAACwAAAAAAAAAAAAAAAAAvAQAAX3JlbHMvLnJlbHNQSwECLQAUAAYACAAAACEAr5IL&#10;0YACAABnBQAADgAAAAAAAAAAAAAAAAAuAgAAZHJzL2Uyb0RvYy54bWxQSwECLQAUAAYACAAAACEA&#10;GtnKy+EAAAALAQAADwAAAAAAAAAAAAAAAADaBAAAZHJzL2Rvd25yZXYueG1sUEsFBgAAAAAEAAQA&#10;8wAAAOgFAAAAAA==&#10;" filled="f" strokecolor="#ed7d31 [3205]" strokeweight="1pt">
                <v:stroke joinstyle="miter"/>
              </v:roundrect>
            </w:pict>
          </mc:Fallback>
        </mc:AlternateContent>
      </w:r>
      <w:r w:rsidR="00C120CC">
        <w:rPr>
          <w:noProof/>
        </w:rPr>
        <mc:AlternateContent>
          <mc:Choice Requires="wps">
            <w:drawing>
              <wp:anchor distT="0" distB="0" distL="114300" distR="114300" simplePos="0" relativeHeight="251830272" behindDoc="0" locked="0" layoutInCell="1" allowOverlap="1" wp14:anchorId="63DA5674" wp14:editId="0E51047F">
                <wp:simplePos x="0" y="0"/>
                <wp:positionH relativeFrom="column">
                  <wp:posOffset>3895725</wp:posOffset>
                </wp:positionH>
                <wp:positionV relativeFrom="paragraph">
                  <wp:posOffset>1149350</wp:posOffset>
                </wp:positionV>
                <wp:extent cx="114300" cy="1238250"/>
                <wp:effectExtent l="0" t="0" r="19050" b="19050"/>
                <wp:wrapNone/>
                <wp:docPr id="927861663"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B7BE5AA" id="Rectángulo: esquinas redondeadas 12" o:spid="_x0000_s1026" style="position:absolute;margin-left:306.75pt;margin-top:90.5pt;width:9pt;height:97.5pt;z-index:2518302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H3D8x4AAAAAsBAAAPAAAAZHJzL2Rvd25yZXYueG1sTI9BT4NAEIXvJv6HzZh4MXZBFAmyNGpC&#10;PLQXa9N63LIjENlZwm4p/feOJz3Oe1/evFcsZ9uLCUffOVIQLyIQSLUzHTUKth/VbQbCB01G945Q&#10;wRk9LMvLi0Lnxp3oHadNaASHkM+1gjaEIZfS1y1a7RduQGLvy41WBz7HRppRnzjc9vIuilJpdUf8&#10;odUDvrZYf2+OVkG6WoX9Hqtpnb3dNC+0uz/r6lOp66v5+QlEwDn8wfBbn6tDyZ0O7kjGi54z4uSB&#10;UTaymEcxkSYxKwcFyWMagSwL+X9D+QMAAP//AwBQSwECLQAUAAYACAAAACEAtoM4kv4AAADhAQAA&#10;EwAAAAAAAAAAAAAAAAAAAAAAW0NvbnRlbnRfVHlwZXNdLnhtbFBLAQItABQABgAIAAAAIQA4/SH/&#10;1gAAAJQBAAALAAAAAAAAAAAAAAAAAC8BAABfcmVscy8ucmVsc1BLAQItABQABgAIAAAAIQCvkgvR&#10;gAIAAGcFAAAOAAAAAAAAAAAAAAAAAC4CAABkcnMvZTJvRG9jLnhtbFBLAQItABQABgAIAAAAIQDH&#10;3D8x4AAAAAsBAAAPAAAAAAAAAAAAAAAAANoEAABkcnMvZG93bnJldi54bWxQSwUGAAAAAAQABADz&#10;AAAA5wUAAAAA&#10;" filled="f" strokecolor="#ed7d31 [3205]" strokeweight="1pt">
                <v:stroke joinstyle="miter"/>
              </v:roundrect>
            </w:pict>
          </mc:Fallback>
        </mc:AlternateContent>
      </w:r>
      <w:r w:rsidR="00C120CC">
        <w:rPr>
          <w:noProof/>
        </w:rPr>
        <mc:AlternateContent>
          <mc:Choice Requires="wps">
            <w:drawing>
              <wp:anchor distT="0" distB="0" distL="114300" distR="114300" simplePos="0" relativeHeight="251834368" behindDoc="0" locked="0" layoutInCell="1" allowOverlap="1" wp14:anchorId="0E743429" wp14:editId="4AB6B9BB">
                <wp:simplePos x="0" y="0"/>
                <wp:positionH relativeFrom="column">
                  <wp:posOffset>4705350</wp:posOffset>
                </wp:positionH>
                <wp:positionV relativeFrom="paragraph">
                  <wp:posOffset>930275</wp:posOffset>
                </wp:positionV>
                <wp:extent cx="114300" cy="1238250"/>
                <wp:effectExtent l="0" t="0" r="19050" b="19050"/>
                <wp:wrapNone/>
                <wp:docPr id="1733681002"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C26B34F" id="Rectángulo: esquinas redondeadas 12" o:spid="_x0000_s1026" style="position:absolute;margin-left:370.5pt;margin-top:73.25pt;width:9pt;height:97.5pt;z-index:2518343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uTcN24QAAAAsBAAAPAAAAZHJzL2Rvd25yZXYueG1sTI9BT4NAEIXvJv6HzZh4MXZBgVZkadSE&#10;eKgXq7Eet+wIRHaWsFtK/73jSY/z3sub7xXr2fZiwtF3jhTEiwgEUu1MR42C97fqegXCB01G945Q&#10;wQk9rMvzs0Lnxh3pFadtaASXkM+1gjaEIZfS1y1a7RduQGLvy41WBz7HRppRH7nc9vImijJpdUf8&#10;odUDPrVYf28PVkG22YTdDqvpZfV81TzSR3LS1adSlxfzwz2IgHP4C8MvPqNDyUx7dyDjRa9gmcS8&#10;JbCRZCkITizTO1b2Cm6TOAVZFvL/hvIHAAD//wMAUEsBAi0AFAAGAAgAAAAhALaDOJL+AAAA4QEA&#10;ABMAAAAAAAAAAAAAAAAAAAAAAFtDb250ZW50X1R5cGVzXS54bWxQSwECLQAUAAYACAAAACEAOP0h&#10;/9YAAACUAQAACwAAAAAAAAAAAAAAAAAvAQAAX3JlbHMvLnJlbHNQSwECLQAUAAYACAAAACEAr5IL&#10;0YACAABnBQAADgAAAAAAAAAAAAAAAAAuAgAAZHJzL2Uyb0RvYy54bWxQSwECLQAUAAYACAAAACEA&#10;Lk3DduEAAAALAQAADwAAAAAAAAAAAAAAAADaBAAAZHJzL2Rvd25yZXYueG1sUEsFBgAAAAAEAAQA&#10;8wAAAOgFAAAAAA==&#10;" filled="f" strokecolor="#ed7d31 [3205]" strokeweight="1pt">
                <v:stroke joinstyle="miter"/>
              </v:roundrect>
            </w:pict>
          </mc:Fallback>
        </mc:AlternateContent>
      </w:r>
      <w:r w:rsidR="00C120CC">
        <w:rPr>
          <w:noProof/>
        </w:rPr>
        <mc:AlternateContent>
          <mc:Choice Requires="wps">
            <w:drawing>
              <wp:anchor distT="0" distB="0" distL="114300" distR="114300" simplePos="0" relativeHeight="251832320" behindDoc="0" locked="0" layoutInCell="1" allowOverlap="1" wp14:anchorId="2B76B299" wp14:editId="5F0028A1">
                <wp:simplePos x="0" y="0"/>
                <wp:positionH relativeFrom="column">
                  <wp:posOffset>4362450</wp:posOffset>
                </wp:positionH>
                <wp:positionV relativeFrom="paragraph">
                  <wp:posOffset>977900</wp:posOffset>
                </wp:positionV>
                <wp:extent cx="114300" cy="1238250"/>
                <wp:effectExtent l="0" t="0" r="19050" b="19050"/>
                <wp:wrapNone/>
                <wp:docPr id="1469751367"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F9627C3" id="Rectángulo: esquinas redondeadas 12" o:spid="_x0000_s1026" style="position:absolute;margin-left:343.5pt;margin-top:77pt;width:9pt;height:97.5pt;z-index:2518323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sqI9i4AAAAAsBAAAPAAAAZHJzL2Rvd25yZXYueG1sTI/BTsMwEETvSPyDtUhcELWBtA0hTgVI&#10;EYdyoSDK0Y2XJCJeR7Gbpn/f5QS3Wc1o9k2+mlwnRhxC60nDzUyBQKq8banW8PFeXqcgQjRkTecJ&#10;NRwxwKo4P8tNZv2B3nDcxFpwCYXMaGhi7DMpQ9WgM2HmeyT2vv3gTORzqKUdzIHLXSdvlVpIZ1ri&#10;D43p8bnB6mezdxoW63XcbrEcX9OXq/qJPpOjKb+0vryYHh9ARJziXxh+8RkdCmba+T3ZIDruSJe8&#10;JbIxT1hwYqnmLHYa7pJ7BbLI5f8NxQkAAP//AwBQSwECLQAUAAYACAAAACEAtoM4kv4AAADhAQAA&#10;EwAAAAAAAAAAAAAAAAAAAAAAW0NvbnRlbnRfVHlwZXNdLnhtbFBLAQItABQABgAIAAAAIQA4/SH/&#10;1gAAAJQBAAALAAAAAAAAAAAAAAAAAC8BAABfcmVscy8ucmVsc1BLAQItABQABgAIAAAAIQCvkgvR&#10;gAIAAGcFAAAOAAAAAAAAAAAAAAAAAC4CAABkcnMvZTJvRG9jLnhtbFBLAQItABQABgAIAAAAIQAs&#10;qI9i4AAAAAsBAAAPAAAAAAAAAAAAAAAAANoEAABkcnMvZG93bnJldi54bWxQSwUGAAAAAAQABADz&#10;AAAA5wUAAAAA&#10;" filled="f" strokecolor="#ed7d31 [3205]" strokeweight="1pt">
                <v:stroke joinstyle="miter"/>
              </v:roundrect>
            </w:pict>
          </mc:Fallback>
        </mc:AlternateContent>
      </w:r>
      <w:r w:rsidR="00C120CC">
        <w:rPr>
          <w:noProof/>
        </w:rPr>
        <mc:AlternateContent>
          <mc:Choice Requires="wps">
            <w:drawing>
              <wp:anchor distT="0" distB="0" distL="114300" distR="114300" simplePos="0" relativeHeight="251836416" behindDoc="0" locked="0" layoutInCell="1" allowOverlap="1" wp14:anchorId="1A43BE11" wp14:editId="24237F55">
                <wp:simplePos x="0" y="0"/>
                <wp:positionH relativeFrom="column">
                  <wp:posOffset>5191125</wp:posOffset>
                </wp:positionH>
                <wp:positionV relativeFrom="paragraph">
                  <wp:posOffset>758825</wp:posOffset>
                </wp:positionV>
                <wp:extent cx="114300" cy="1238250"/>
                <wp:effectExtent l="0" t="0" r="19050" b="19050"/>
                <wp:wrapNone/>
                <wp:docPr id="1919589591"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DF91F6F" id="Rectángulo: esquinas redondeadas 12" o:spid="_x0000_s1026" style="position:absolute;margin-left:408.75pt;margin-top:59.75pt;width:9pt;height:97.5pt;z-index:2518364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C/O5dx4QAAAAsBAAAPAAAAZHJzL2Rvd25yZXYueG1sTI/BTsMwEETvSPyDtUhcEHVCmxJCnAqQ&#10;Ig7lQltRjm68JBHxOordNP17lhPcZjVPszP5arKdGHHwrSMF8SwCgVQ501KtYLctb1MQPmgyunOE&#10;Cs7oYVVcXuQ6M+5E7zhuQi04hHymFTQh9JmUvmrQaj9zPRJ7X26wOvA51NIM+sThtpN3UbSUVrfE&#10;Hxrd40uD1ffmaBUs1+uw32M5vqWvN/UzfSzOuvxU6vpqenoEEXAKfzD81ufqUHCngzuS8aJTkMb3&#10;CaNsxA8smEjnCYuDgnm8SEAWufy/ofgBAAD//wMAUEsBAi0AFAAGAAgAAAAhALaDOJL+AAAA4QEA&#10;ABMAAAAAAAAAAAAAAAAAAAAAAFtDb250ZW50X1R5cGVzXS54bWxQSwECLQAUAAYACAAAACEAOP0h&#10;/9YAAACUAQAACwAAAAAAAAAAAAAAAAAvAQAAX3JlbHMvLnJlbHNQSwECLQAUAAYACAAAACEAr5IL&#10;0YACAABnBQAADgAAAAAAAAAAAAAAAAAuAgAAZHJzL2Uyb0RvYy54bWxQSwECLQAUAAYACAAAACEA&#10;vzuXceEAAAALAQAADwAAAAAAAAAAAAAAAADaBAAAZHJzL2Rvd25yZXYueG1sUEsFBgAAAAAEAAQA&#10;8wAAAOgFAAAAAA==&#10;" filled="f" strokecolor="#ed7d31 [3205]" strokeweight="1pt">
                <v:stroke joinstyle="miter"/>
              </v:roundrect>
            </w:pict>
          </mc:Fallback>
        </mc:AlternateContent>
      </w:r>
      <w:r w:rsidR="002E4421">
        <w:rPr>
          <w:noProof/>
        </w:rPr>
        <mc:AlternateContent>
          <mc:Choice Requires="wps">
            <w:drawing>
              <wp:anchor distT="0" distB="0" distL="114300" distR="114300" simplePos="0" relativeHeight="251838464" behindDoc="0" locked="0" layoutInCell="1" allowOverlap="1" wp14:anchorId="2229210E" wp14:editId="00D8A75D">
                <wp:simplePos x="0" y="0"/>
                <wp:positionH relativeFrom="column">
                  <wp:posOffset>5591175</wp:posOffset>
                </wp:positionH>
                <wp:positionV relativeFrom="paragraph">
                  <wp:posOffset>596900</wp:posOffset>
                </wp:positionV>
                <wp:extent cx="114300" cy="1238250"/>
                <wp:effectExtent l="0" t="0" r="19050" b="19050"/>
                <wp:wrapNone/>
                <wp:docPr id="1519956161"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B9793FE" id="Rectángulo: esquinas redondeadas 12" o:spid="_x0000_s1026" style="position:absolute;margin-left:440.25pt;margin-top:47pt;width:9pt;height:97.5pt;z-index:251838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Bg3gC+4AAAAAoBAAAPAAAAZHJzL2Rvd25yZXYueG1sTI/BTsMwDIbvSLxDZCQuiCVMY0pL0wmQ&#10;Kg7jsoG2HbPWtBWNUzVZ17095gRH259+f3+2mlwnRhxC68nAw0yBQCp91VJt4POjuNcgQrRU2c4T&#10;GrhggFV+fZXZtPJn2uC4jbXgEAqpNdDE2KdShrJBZ8PM90h8+/KDs5HHoZbVYM8c7jo5V2opnW2J&#10;PzS2x9cGy+/tyRlYrtdxv8difNdvd/UL7RYXWxyMub2Znp9ARJziHwy/+qwOOTsd/YmqIDoDWqtH&#10;Rg0kC+7EgE40L44G5jpRIPNM/q+Q/wAAAP//AwBQSwECLQAUAAYACAAAACEAtoM4kv4AAADhAQAA&#10;EwAAAAAAAAAAAAAAAAAAAAAAW0NvbnRlbnRfVHlwZXNdLnhtbFBLAQItABQABgAIAAAAIQA4/SH/&#10;1gAAAJQBAAALAAAAAAAAAAAAAAAAAC8BAABfcmVscy8ucmVsc1BLAQItABQABgAIAAAAIQCvkgvR&#10;gAIAAGcFAAAOAAAAAAAAAAAAAAAAAC4CAABkcnMvZTJvRG9jLnhtbFBLAQItABQABgAIAAAAIQBg&#10;3gC+4AAAAAoBAAAPAAAAAAAAAAAAAAAAANoEAABkcnMvZG93bnJldi54bWxQSwUGAAAAAAQABADz&#10;AAAA5wUAAAAA&#10;" filled="f" strokecolor="#ed7d31 [3205]" strokeweight="1pt">
                <v:stroke joinstyle="miter"/>
              </v:roundrect>
            </w:pict>
          </mc:Fallback>
        </mc:AlternateContent>
      </w:r>
      <w:r w:rsidR="00024884">
        <w:rPr>
          <w:noProof/>
        </w:rPr>
        <mc:AlternateContent>
          <mc:Choice Requires="wps">
            <w:drawing>
              <wp:anchor distT="0" distB="0" distL="114300" distR="114300" simplePos="0" relativeHeight="251807744" behindDoc="0" locked="0" layoutInCell="1" allowOverlap="1" wp14:anchorId="75AEB66A" wp14:editId="4A98FA0B">
                <wp:simplePos x="0" y="0"/>
                <wp:positionH relativeFrom="column">
                  <wp:posOffset>0</wp:posOffset>
                </wp:positionH>
                <wp:positionV relativeFrom="paragraph">
                  <wp:posOffset>-6985</wp:posOffset>
                </wp:positionV>
                <wp:extent cx="554936" cy="356152"/>
                <wp:effectExtent l="0" t="0" r="0" b="6350"/>
                <wp:wrapNone/>
                <wp:docPr id="91247547" name="CuadroTexto 8"/>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1755895F" w14:textId="77777777" w:rsidR="00024884" w:rsidRDefault="00024884" w:rsidP="00024884">
                            <w:pPr>
                              <w:jc w:val="center"/>
                              <w:rPr>
                                <w:color w:val="767171" w:themeColor="background2" w:themeShade="80"/>
                                <w:sz w:val="16"/>
                                <w:szCs w:val="16"/>
                              </w:rPr>
                            </w:pPr>
                            <w:r>
                              <w:rPr>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75AEB66A" id="_x0000_s1032" type="#_x0000_t202" style="position:absolute;left:0;text-align:left;margin-left:0;margin-top:-.55pt;width:43.7pt;height:28.05pt;z-index:25180774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enfo+wEAAEAEAAAOAAAAZHJzL2Uyb0RvYy54bWysU8Fu2zAMvQ/YPwi6L07SOViDOAXWorsM&#10;67B2H6DIUixMEjVKjZ19/Sg5cYbu1GEX2aLIx8dHcnMzOMsOCqMB3/DFbM6Z8hJa4/cN//50/+4D&#10;ZzEJ3woLXjX8qCK/2b59s+nDWi2hA9sqZATi47oPDe9SCuuqirJTTsQZBOXpUQM6keiK+6pF0RO6&#10;s9VyPl9VPWAbEKSKkax34yPfFnytlUwPWkeVmG04cUvlxHLu8lltN2K9RxE6I080xD+wcMJ4SjpB&#10;3Ykk2DOav6CckQgRdJpJcBVobaQqNVA1i/mLah47EVSphcSJYZIp/j9Y+eXwGL4iS8NHGKiBWZA+&#10;xHUkY65n0Ojyl5gyeicJj5NsakhMkrGu319frTiT9HRVrxb1MqNUl+CAMX1S4Fj+aThSV4pY4vA5&#10;ptH17JJzebg31pbOWM/6hl/Xy5rgXWgbHv2+xE5OlMd6SndhXf7S0aoMZv03pZlpC/lsiBL3u1uL&#10;bJwCGlMq6jwLBYwCsqMmEq+MPYXkaFWG75XxU1DJDz5N8c54wFJ4WQ2VCzgIGur2R+kZEdej/1mK&#10;UYCsRRp2AynQ8NW5uztoj9R02tv0QIe2QCpLawJnHeCvl7ae9oOU//ksUHGGyd7CuE7CS/JveCoN&#10;z7loTEvrTyuV9+DPeyF3WfztbwAAAP//AwBQSwMEFAAGAAgAAAAhAB4h1oraAAAABQEAAA8AAABk&#10;cnMvZG93bnJldi54bWxMj81OwzAQhO9IvIO1SNzadVADJWRTIRBXEOVH4ubG2yQiXkex24S3x5zo&#10;cTSjmW/Kzex6deQxdF4IsqUGxVJ720lD8P72tFiDCtGINb0XJvjhAJvq/Kw0hfWTvPJxGxuVSiQU&#10;hqCNcSgQQ92yM2HpB5bk7f3oTExybNCOZkrlrscrra/RmU7SQmsGfmi5/t4eHMHH8/7rc6VfmkeX&#10;D5OfNYq7RaLLi/n+DlTkOf6H4Q8/oUOVmHb+IDaoniAdiQSLLAOV3PXNCtSOIM81YFXiKX31CwAA&#10;//8DAFBLAQItABQABgAIAAAAIQC2gziS/gAAAOEBAAATAAAAAAAAAAAAAAAAAAAAAABbQ29udGVu&#10;dF9UeXBlc10ueG1sUEsBAi0AFAAGAAgAAAAhADj9If/WAAAAlAEAAAsAAAAAAAAAAAAAAAAALwEA&#10;AF9yZWxzLy5yZWxzUEsBAi0AFAAGAAgAAAAhAK16d+j7AQAAQAQAAA4AAAAAAAAAAAAAAAAALgIA&#10;AGRycy9lMm9Eb2MueG1sUEsBAi0AFAAGAAgAAAAhAB4h1oraAAAABQEAAA8AAAAAAAAAAAAAAAAA&#10;VQQAAGRycy9kb3ducmV2LnhtbFBLBQYAAAAABAAEAPMAAABcBQAAAAA=&#10;" filled="f" stroked="f">
                <v:textbox>
                  <w:txbxContent>
                    <w:p w14:paraId="1755895F" w14:textId="77777777" w:rsidR="00024884" w:rsidRDefault="00024884" w:rsidP="00024884">
                      <w:pPr>
                        <w:jc w:val="center"/>
                        <w:rPr>
                          <w:color w:val="767171" w:themeColor="background2" w:themeShade="80"/>
                          <w:sz w:val="16"/>
                          <w:szCs w:val="16"/>
                        </w:rPr>
                      </w:pPr>
                      <w:r>
                        <w:rPr>
                          <w:color w:val="767171" w:themeColor="background2" w:themeShade="80"/>
                          <w:sz w:val="16"/>
                          <w:szCs w:val="16"/>
                        </w:rPr>
                        <w:t>Saldo en Millones</w:t>
                      </w:r>
                    </w:p>
                  </w:txbxContent>
                </v:textbox>
              </v:shape>
            </w:pict>
          </mc:Fallback>
        </mc:AlternateContent>
      </w:r>
      <w:r w:rsidR="0050242F">
        <w:rPr>
          <w:noProof/>
        </w:rPr>
        <w:drawing>
          <wp:inline distT="0" distB="0" distL="0" distR="0" wp14:anchorId="545F09C5" wp14:editId="78A2DC1C">
            <wp:extent cx="5867400" cy="3343275"/>
            <wp:effectExtent l="0" t="0" r="0" b="9525"/>
            <wp:docPr id="1597111933" name="Gráfico 1">
              <a:extLst xmlns:a="http://schemas.openxmlformats.org/drawingml/2006/main">
                <a:ext uri="{FF2B5EF4-FFF2-40B4-BE49-F238E27FC236}">
                  <a16:creationId xmlns:a16="http://schemas.microsoft.com/office/drawing/2014/main" id="{3C6831A5-416D-4DFD-8737-A1FD867A71B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7B54B3F5" w14:textId="2D645F3A" w:rsidR="00024884" w:rsidRPr="00BA029E" w:rsidRDefault="00BA029E" w:rsidP="00BA029E">
      <w:pPr>
        <w:pStyle w:val="Figuras"/>
        <w:rPr>
          <w:lang w:val="es-HN"/>
        </w:rPr>
      </w:pPr>
      <w:bookmarkStart w:id="143" w:name="_Toc158142112"/>
      <w:r w:rsidRPr="00BA029E">
        <w:rPr>
          <w:lang w:val="es-HN"/>
        </w:rPr>
        <w:t xml:space="preserve">Figura </w:t>
      </w:r>
      <w:r>
        <w:fldChar w:fldCharType="begin"/>
      </w:r>
      <w:r w:rsidRPr="00BA029E">
        <w:rPr>
          <w:lang w:val="es-HN"/>
        </w:rPr>
        <w:instrText xml:space="preserve"> SEQ Figura \* ARABIC </w:instrText>
      </w:r>
      <w:r>
        <w:fldChar w:fldCharType="separate"/>
      </w:r>
      <w:r w:rsidR="000F2D33">
        <w:rPr>
          <w:noProof/>
          <w:lang w:val="es-HN"/>
        </w:rPr>
        <w:t>17</w:t>
      </w:r>
      <w:r>
        <w:fldChar w:fldCharType="end"/>
      </w:r>
      <w:r w:rsidRPr="00BA029E">
        <w:rPr>
          <w:lang w:val="es-HN"/>
        </w:rPr>
        <w:t>.Serie Sin Estacionalidad 2017 a 2022 Banco Occidente</w:t>
      </w:r>
      <w:bookmarkEnd w:id="143"/>
    </w:p>
    <w:p w14:paraId="63187150" w14:textId="15286545" w:rsidR="005734A1" w:rsidRDefault="005734A1" w:rsidP="005734A1">
      <w:pPr>
        <w:pStyle w:val="Ttulo4"/>
        <w:rPr>
          <w:bCs w:val="0"/>
          <w:lang w:val="es-HN"/>
        </w:rPr>
      </w:pPr>
      <w:bookmarkStart w:id="144" w:name="_Toc158832959"/>
      <w:r w:rsidRPr="00A62774">
        <w:rPr>
          <w:bCs w:val="0"/>
          <w:lang w:val="es-HN"/>
        </w:rPr>
        <w:t>4.</w:t>
      </w:r>
      <w:r>
        <w:rPr>
          <w:bCs w:val="0"/>
          <w:lang w:val="es-HN"/>
        </w:rPr>
        <w:t>2</w:t>
      </w:r>
      <w:r w:rsidRPr="00A62774">
        <w:rPr>
          <w:bCs w:val="0"/>
          <w:lang w:val="es-HN"/>
        </w:rPr>
        <w:t>.1.</w:t>
      </w:r>
      <w:r>
        <w:rPr>
          <w:bCs w:val="0"/>
          <w:lang w:val="es-HN"/>
        </w:rPr>
        <w:t>5</w:t>
      </w:r>
      <w:r w:rsidRPr="00A62774">
        <w:rPr>
          <w:bCs w:val="0"/>
          <w:lang w:val="es-HN"/>
        </w:rPr>
        <w:t xml:space="preserve"> ANÁLISIS EDA BANCO </w:t>
      </w:r>
      <w:r>
        <w:rPr>
          <w:bCs w:val="0"/>
          <w:lang w:val="es-HN"/>
        </w:rPr>
        <w:t>BANPAIS</w:t>
      </w:r>
      <w:bookmarkEnd w:id="144"/>
    </w:p>
    <w:p w14:paraId="4FCAC9EE" w14:textId="77777777" w:rsidR="00277A8B" w:rsidRDefault="00277A8B" w:rsidP="00277A8B">
      <w:pPr>
        <w:pStyle w:val="TextoPrincipal"/>
      </w:pPr>
      <w:r>
        <w:t>Los resultados sobre el valor de la cuenta total activo se muestran a continuación:</w:t>
      </w:r>
    </w:p>
    <w:p w14:paraId="5405F20B" w14:textId="2920FBAE" w:rsidR="00277A8B" w:rsidRPr="00A677AD" w:rsidRDefault="00277A8B" w:rsidP="00277A8B">
      <w:pPr>
        <w:pStyle w:val="Figuras"/>
        <w:rPr>
          <w:lang w:val="es-HN"/>
        </w:rPr>
      </w:pPr>
      <w:bookmarkStart w:id="145" w:name="_Toc158833026"/>
      <w:r w:rsidRPr="00A677AD">
        <w:rPr>
          <w:lang w:val="es-HN"/>
        </w:rPr>
        <w:t xml:space="preserve">Tabla </w:t>
      </w:r>
      <w:r>
        <w:fldChar w:fldCharType="begin"/>
      </w:r>
      <w:r w:rsidRPr="00A677AD">
        <w:rPr>
          <w:lang w:val="es-HN"/>
        </w:rPr>
        <w:instrText xml:space="preserve"> SEQ Tabla \* ARABIC </w:instrText>
      </w:r>
      <w:r>
        <w:fldChar w:fldCharType="separate"/>
      </w:r>
      <w:r w:rsidR="000F2D33">
        <w:rPr>
          <w:noProof/>
          <w:lang w:val="es-HN"/>
        </w:rPr>
        <w:t>12</w:t>
      </w:r>
      <w:r>
        <w:fldChar w:fldCharType="end"/>
      </w:r>
      <w:r w:rsidRPr="00A677AD">
        <w:rPr>
          <w:lang w:val="es-HN"/>
        </w:rPr>
        <w:t>. Resultados Cuenta Total Activo Banco Banpais</w:t>
      </w:r>
      <w:bookmarkEnd w:id="145"/>
    </w:p>
    <w:tbl>
      <w:tblPr>
        <w:tblW w:w="9351" w:type="dxa"/>
        <w:tblCellMar>
          <w:left w:w="70" w:type="dxa"/>
          <w:right w:w="70" w:type="dxa"/>
        </w:tblCellMar>
        <w:tblLook w:val="04A0" w:firstRow="1" w:lastRow="0" w:firstColumn="1" w:lastColumn="0" w:noHBand="0" w:noVBand="1"/>
      </w:tblPr>
      <w:tblGrid>
        <w:gridCol w:w="520"/>
        <w:gridCol w:w="1318"/>
        <w:gridCol w:w="1418"/>
        <w:gridCol w:w="1417"/>
        <w:gridCol w:w="1559"/>
        <w:gridCol w:w="1560"/>
        <w:gridCol w:w="1559"/>
      </w:tblGrid>
      <w:tr w:rsidR="00134127" w:rsidRPr="00B82183" w14:paraId="7D3F20F1" w14:textId="77777777" w:rsidTr="00BF3AEB">
        <w:trPr>
          <w:trHeight w:val="300"/>
        </w:trPr>
        <w:tc>
          <w:tcPr>
            <w:tcW w:w="9351"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0DE5A68"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Valor Real Cuenta Total Activo</w:t>
            </w:r>
          </w:p>
        </w:tc>
      </w:tr>
      <w:tr w:rsidR="00134127" w:rsidRPr="00134127" w14:paraId="509B004D"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9DFC398"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Mes</w:t>
            </w:r>
          </w:p>
        </w:tc>
        <w:tc>
          <w:tcPr>
            <w:tcW w:w="1318" w:type="dxa"/>
            <w:tcBorders>
              <w:top w:val="nil"/>
              <w:left w:val="nil"/>
              <w:bottom w:val="single" w:sz="4" w:space="0" w:color="auto"/>
              <w:right w:val="single" w:sz="4" w:space="0" w:color="auto"/>
            </w:tcBorders>
            <w:shd w:val="clear" w:color="auto" w:fill="auto"/>
            <w:noWrap/>
            <w:vAlign w:val="bottom"/>
            <w:hideMark/>
          </w:tcPr>
          <w:p w14:paraId="185F9CC6"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2017</w:t>
            </w:r>
          </w:p>
        </w:tc>
        <w:tc>
          <w:tcPr>
            <w:tcW w:w="1418" w:type="dxa"/>
            <w:tcBorders>
              <w:top w:val="nil"/>
              <w:left w:val="nil"/>
              <w:bottom w:val="single" w:sz="4" w:space="0" w:color="auto"/>
              <w:right w:val="single" w:sz="4" w:space="0" w:color="auto"/>
            </w:tcBorders>
            <w:shd w:val="clear" w:color="auto" w:fill="auto"/>
            <w:noWrap/>
            <w:vAlign w:val="bottom"/>
            <w:hideMark/>
          </w:tcPr>
          <w:p w14:paraId="270E29D4"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2018</w:t>
            </w:r>
          </w:p>
        </w:tc>
        <w:tc>
          <w:tcPr>
            <w:tcW w:w="1417" w:type="dxa"/>
            <w:tcBorders>
              <w:top w:val="nil"/>
              <w:left w:val="nil"/>
              <w:bottom w:val="single" w:sz="4" w:space="0" w:color="auto"/>
              <w:right w:val="single" w:sz="4" w:space="0" w:color="auto"/>
            </w:tcBorders>
            <w:shd w:val="clear" w:color="auto" w:fill="auto"/>
            <w:noWrap/>
            <w:vAlign w:val="bottom"/>
            <w:hideMark/>
          </w:tcPr>
          <w:p w14:paraId="656771F2"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2019</w:t>
            </w:r>
          </w:p>
        </w:tc>
        <w:tc>
          <w:tcPr>
            <w:tcW w:w="1559" w:type="dxa"/>
            <w:tcBorders>
              <w:top w:val="nil"/>
              <w:left w:val="nil"/>
              <w:bottom w:val="single" w:sz="4" w:space="0" w:color="auto"/>
              <w:right w:val="single" w:sz="4" w:space="0" w:color="auto"/>
            </w:tcBorders>
            <w:shd w:val="clear" w:color="auto" w:fill="auto"/>
            <w:noWrap/>
            <w:vAlign w:val="bottom"/>
            <w:hideMark/>
          </w:tcPr>
          <w:p w14:paraId="4C8B3924"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2020</w:t>
            </w:r>
          </w:p>
        </w:tc>
        <w:tc>
          <w:tcPr>
            <w:tcW w:w="1560" w:type="dxa"/>
            <w:tcBorders>
              <w:top w:val="nil"/>
              <w:left w:val="nil"/>
              <w:bottom w:val="single" w:sz="4" w:space="0" w:color="auto"/>
              <w:right w:val="single" w:sz="4" w:space="0" w:color="auto"/>
            </w:tcBorders>
            <w:shd w:val="clear" w:color="auto" w:fill="auto"/>
            <w:noWrap/>
            <w:vAlign w:val="bottom"/>
            <w:hideMark/>
          </w:tcPr>
          <w:p w14:paraId="141BE6F5"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2021</w:t>
            </w:r>
          </w:p>
        </w:tc>
        <w:tc>
          <w:tcPr>
            <w:tcW w:w="1559" w:type="dxa"/>
            <w:tcBorders>
              <w:top w:val="nil"/>
              <w:left w:val="nil"/>
              <w:bottom w:val="single" w:sz="4" w:space="0" w:color="auto"/>
              <w:right w:val="single" w:sz="4" w:space="0" w:color="auto"/>
            </w:tcBorders>
            <w:shd w:val="clear" w:color="auto" w:fill="auto"/>
            <w:noWrap/>
            <w:vAlign w:val="bottom"/>
            <w:hideMark/>
          </w:tcPr>
          <w:p w14:paraId="0D78066B"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2022</w:t>
            </w:r>
          </w:p>
        </w:tc>
      </w:tr>
      <w:tr w:rsidR="00134127" w:rsidRPr="00134127" w14:paraId="777D00F9"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567641C"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ene</w:t>
            </w:r>
          </w:p>
        </w:tc>
        <w:tc>
          <w:tcPr>
            <w:tcW w:w="1318" w:type="dxa"/>
            <w:tcBorders>
              <w:top w:val="nil"/>
              <w:left w:val="nil"/>
              <w:bottom w:val="single" w:sz="4" w:space="0" w:color="auto"/>
              <w:right w:val="single" w:sz="4" w:space="0" w:color="auto"/>
            </w:tcBorders>
            <w:shd w:val="clear" w:color="auto" w:fill="auto"/>
            <w:vAlign w:val="center"/>
            <w:hideMark/>
          </w:tcPr>
          <w:p w14:paraId="4A7873B7"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L44,951,349,034 </w:t>
            </w:r>
          </w:p>
        </w:tc>
        <w:tc>
          <w:tcPr>
            <w:tcW w:w="1418" w:type="dxa"/>
            <w:tcBorders>
              <w:top w:val="nil"/>
              <w:left w:val="nil"/>
              <w:bottom w:val="single" w:sz="4" w:space="0" w:color="auto"/>
              <w:right w:val="single" w:sz="4" w:space="0" w:color="auto"/>
            </w:tcBorders>
            <w:shd w:val="clear" w:color="auto" w:fill="auto"/>
            <w:vAlign w:val="center"/>
            <w:hideMark/>
          </w:tcPr>
          <w:p w14:paraId="09FC22C1"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50,947,202,077 </w:t>
            </w:r>
          </w:p>
        </w:tc>
        <w:tc>
          <w:tcPr>
            <w:tcW w:w="1417" w:type="dxa"/>
            <w:tcBorders>
              <w:top w:val="nil"/>
              <w:left w:val="nil"/>
              <w:bottom w:val="single" w:sz="4" w:space="0" w:color="auto"/>
              <w:right w:val="single" w:sz="4" w:space="0" w:color="auto"/>
            </w:tcBorders>
            <w:shd w:val="clear" w:color="auto" w:fill="auto"/>
            <w:vAlign w:val="center"/>
            <w:hideMark/>
          </w:tcPr>
          <w:p w14:paraId="28CDEF7A"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54,505,178,018 </w:t>
            </w:r>
          </w:p>
        </w:tc>
        <w:tc>
          <w:tcPr>
            <w:tcW w:w="1559" w:type="dxa"/>
            <w:tcBorders>
              <w:top w:val="nil"/>
              <w:left w:val="nil"/>
              <w:bottom w:val="single" w:sz="4" w:space="0" w:color="auto"/>
              <w:right w:val="single" w:sz="4" w:space="0" w:color="auto"/>
            </w:tcBorders>
            <w:shd w:val="clear" w:color="auto" w:fill="auto"/>
            <w:vAlign w:val="center"/>
            <w:hideMark/>
          </w:tcPr>
          <w:p w14:paraId="7F68D8FC"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60,954,885,716 </w:t>
            </w:r>
          </w:p>
        </w:tc>
        <w:tc>
          <w:tcPr>
            <w:tcW w:w="1560" w:type="dxa"/>
            <w:tcBorders>
              <w:top w:val="nil"/>
              <w:left w:val="nil"/>
              <w:bottom w:val="single" w:sz="4" w:space="0" w:color="auto"/>
              <w:right w:val="single" w:sz="4" w:space="0" w:color="auto"/>
            </w:tcBorders>
            <w:shd w:val="clear" w:color="auto" w:fill="auto"/>
            <w:vAlign w:val="center"/>
            <w:hideMark/>
          </w:tcPr>
          <w:p w14:paraId="74592831"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65,053,415,575 </w:t>
            </w:r>
          </w:p>
        </w:tc>
        <w:tc>
          <w:tcPr>
            <w:tcW w:w="1559" w:type="dxa"/>
            <w:tcBorders>
              <w:top w:val="nil"/>
              <w:left w:val="nil"/>
              <w:bottom w:val="single" w:sz="4" w:space="0" w:color="auto"/>
              <w:right w:val="single" w:sz="4" w:space="0" w:color="auto"/>
            </w:tcBorders>
            <w:shd w:val="clear" w:color="auto" w:fill="auto"/>
            <w:vAlign w:val="center"/>
            <w:hideMark/>
          </w:tcPr>
          <w:p w14:paraId="1B67C854"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78,352,987,726 </w:t>
            </w:r>
          </w:p>
        </w:tc>
      </w:tr>
      <w:tr w:rsidR="00134127" w:rsidRPr="00134127" w14:paraId="61D84D0A"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19B5515"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feb</w:t>
            </w:r>
          </w:p>
        </w:tc>
        <w:tc>
          <w:tcPr>
            <w:tcW w:w="1318" w:type="dxa"/>
            <w:tcBorders>
              <w:top w:val="nil"/>
              <w:left w:val="nil"/>
              <w:bottom w:val="single" w:sz="4" w:space="0" w:color="auto"/>
              <w:right w:val="single" w:sz="4" w:space="0" w:color="auto"/>
            </w:tcBorders>
            <w:shd w:val="clear" w:color="auto" w:fill="auto"/>
            <w:vAlign w:val="center"/>
            <w:hideMark/>
          </w:tcPr>
          <w:p w14:paraId="0F1BCD97"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L46,940,240,201 </w:t>
            </w:r>
          </w:p>
        </w:tc>
        <w:tc>
          <w:tcPr>
            <w:tcW w:w="1418" w:type="dxa"/>
            <w:tcBorders>
              <w:top w:val="nil"/>
              <w:left w:val="nil"/>
              <w:bottom w:val="single" w:sz="4" w:space="0" w:color="auto"/>
              <w:right w:val="single" w:sz="4" w:space="0" w:color="auto"/>
            </w:tcBorders>
            <w:shd w:val="clear" w:color="auto" w:fill="auto"/>
            <w:vAlign w:val="center"/>
            <w:hideMark/>
          </w:tcPr>
          <w:p w14:paraId="38AACDDB"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51,825,697,341 </w:t>
            </w:r>
          </w:p>
        </w:tc>
        <w:tc>
          <w:tcPr>
            <w:tcW w:w="1417" w:type="dxa"/>
            <w:tcBorders>
              <w:top w:val="nil"/>
              <w:left w:val="nil"/>
              <w:bottom w:val="single" w:sz="4" w:space="0" w:color="auto"/>
              <w:right w:val="single" w:sz="4" w:space="0" w:color="auto"/>
            </w:tcBorders>
            <w:shd w:val="clear" w:color="auto" w:fill="auto"/>
            <w:vAlign w:val="center"/>
            <w:hideMark/>
          </w:tcPr>
          <w:p w14:paraId="0BA826A6"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54,903,925,105 </w:t>
            </w:r>
          </w:p>
        </w:tc>
        <w:tc>
          <w:tcPr>
            <w:tcW w:w="1559" w:type="dxa"/>
            <w:tcBorders>
              <w:top w:val="nil"/>
              <w:left w:val="nil"/>
              <w:bottom w:val="single" w:sz="4" w:space="0" w:color="auto"/>
              <w:right w:val="single" w:sz="4" w:space="0" w:color="auto"/>
            </w:tcBorders>
            <w:shd w:val="clear" w:color="auto" w:fill="auto"/>
            <w:vAlign w:val="center"/>
            <w:hideMark/>
          </w:tcPr>
          <w:p w14:paraId="4CDF6AD9"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62,709,692,617 </w:t>
            </w:r>
          </w:p>
        </w:tc>
        <w:tc>
          <w:tcPr>
            <w:tcW w:w="1560" w:type="dxa"/>
            <w:tcBorders>
              <w:top w:val="nil"/>
              <w:left w:val="nil"/>
              <w:bottom w:val="single" w:sz="4" w:space="0" w:color="auto"/>
              <w:right w:val="single" w:sz="4" w:space="0" w:color="auto"/>
            </w:tcBorders>
            <w:shd w:val="clear" w:color="auto" w:fill="auto"/>
            <w:vAlign w:val="center"/>
            <w:hideMark/>
          </w:tcPr>
          <w:p w14:paraId="3212D7AE"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66,654,330,458 </w:t>
            </w:r>
          </w:p>
        </w:tc>
        <w:tc>
          <w:tcPr>
            <w:tcW w:w="1559" w:type="dxa"/>
            <w:tcBorders>
              <w:top w:val="nil"/>
              <w:left w:val="nil"/>
              <w:bottom w:val="single" w:sz="4" w:space="0" w:color="auto"/>
              <w:right w:val="single" w:sz="4" w:space="0" w:color="auto"/>
            </w:tcBorders>
            <w:shd w:val="clear" w:color="auto" w:fill="auto"/>
            <w:vAlign w:val="center"/>
            <w:hideMark/>
          </w:tcPr>
          <w:p w14:paraId="17E907AE"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79,056,130,620 </w:t>
            </w:r>
          </w:p>
        </w:tc>
      </w:tr>
      <w:tr w:rsidR="00134127" w:rsidRPr="00134127" w14:paraId="4BB5DC84"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21066A1"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mar</w:t>
            </w:r>
          </w:p>
        </w:tc>
        <w:tc>
          <w:tcPr>
            <w:tcW w:w="1318" w:type="dxa"/>
            <w:tcBorders>
              <w:top w:val="nil"/>
              <w:left w:val="nil"/>
              <w:bottom w:val="single" w:sz="4" w:space="0" w:color="auto"/>
              <w:right w:val="single" w:sz="4" w:space="0" w:color="auto"/>
            </w:tcBorders>
            <w:shd w:val="clear" w:color="auto" w:fill="auto"/>
            <w:vAlign w:val="center"/>
            <w:hideMark/>
          </w:tcPr>
          <w:p w14:paraId="0A3DFAD8"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L46,350,376,289 </w:t>
            </w:r>
          </w:p>
        </w:tc>
        <w:tc>
          <w:tcPr>
            <w:tcW w:w="1418" w:type="dxa"/>
            <w:tcBorders>
              <w:top w:val="nil"/>
              <w:left w:val="nil"/>
              <w:bottom w:val="single" w:sz="4" w:space="0" w:color="auto"/>
              <w:right w:val="single" w:sz="4" w:space="0" w:color="auto"/>
            </w:tcBorders>
            <w:shd w:val="clear" w:color="auto" w:fill="auto"/>
            <w:vAlign w:val="center"/>
            <w:hideMark/>
          </w:tcPr>
          <w:p w14:paraId="06CCE778"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51,936,094,420 </w:t>
            </w:r>
          </w:p>
        </w:tc>
        <w:tc>
          <w:tcPr>
            <w:tcW w:w="1417" w:type="dxa"/>
            <w:tcBorders>
              <w:top w:val="nil"/>
              <w:left w:val="nil"/>
              <w:bottom w:val="single" w:sz="4" w:space="0" w:color="auto"/>
              <w:right w:val="single" w:sz="4" w:space="0" w:color="auto"/>
            </w:tcBorders>
            <w:shd w:val="clear" w:color="auto" w:fill="auto"/>
            <w:vAlign w:val="center"/>
            <w:hideMark/>
          </w:tcPr>
          <w:p w14:paraId="7DD8A681"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54,744,866,076 </w:t>
            </w:r>
          </w:p>
        </w:tc>
        <w:tc>
          <w:tcPr>
            <w:tcW w:w="1559" w:type="dxa"/>
            <w:tcBorders>
              <w:top w:val="nil"/>
              <w:left w:val="nil"/>
              <w:bottom w:val="single" w:sz="4" w:space="0" w:color="auto"/>
              <w:right w:val="single" w:sz="4" w:space="0" w:color="auto"/>
            </w:tcBorders>
            <w:shd w:val="clear" w:color="auto" w:fill="auto"/>
            <w:vAlign w:val="center"/>
            <w:hideMark/>
          </w:tcPr>
          <w:p w14:paraId="7B78A0BD"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62,566,774,354 </w:t>
            </w:r>
          </w:p>
        </w:tc>
        <w:tc>
          <w:tcPr>
            <w:tcW w:w="1560" w:type="dxa"/>
            <w:tcBorders>
              <w:top w:val="nil"/>
              <w:left w:val="nil"/>
              <w:bottom w:val="single" w:sz="4" w:space="0" w:color="auto"/>
              <w:right w:val="single" w:sz="4" w:space="0" w:color="auto"/>
            </w:tcBorders>
            <w:shd w:val="clear" w:color="auto" w:fill="auto"/>
            <w:vAlign w:val="center"/>
            <w:hideMark/>
          </w:tcPr>
          <w:p w14:paraId="5DBB78DB"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66,969,553,689 </w:t>
            </w:r>
          </w:p>
        </w:tc>
        <w:tc>
          <w:tcPr>
            <w:tcW w:w="1559" w:type="dxa"/>
            <w:tcBorders>
              <w:top w:val="nil"/>
              <w:left w:val="nil"/>
              <w:bottom w:val="single" w:sz="4" w:space="0" w:color="auto"/>
              <w:right w:val="single" w:sz="4" w:space="0" w:color="auto"/>
            </w:tcBorders>
            <w:shd w:val="clear" w:color="auto" w:fill="auto"/>
            <w:vAlign w:val="center"/>
            <w:hideMark/>
          </w:tcPr>
          <w:p w14:paraId="7C184FAF"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78,989,804,714 </w:t>
            </w:r>
          </w:p>
        </w:tc>
      </w:tr>
      <w:tr w:rsidR="00134127" w:rsidRPr="00134127" w14:paraId="64CC254B"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AD99C2E"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abr</w:t>
            </w:r>
          </w:p>
        </w:tc>
        <w:tc>
          <w:tcPr>
            <w:tcW w:w="1318" w:type="dxa"/>
            <w:tcBorders>
              <w:top w:val="nil"/>
              <w:left w:val="nil"/>
              <w:bottom w:val="single" w:sz="4" w:space="0" w:color="auto"/>
              <w:right w:val="single" w:sz="4" w:space="0" w:color="auto"/>
            </w:tcBorders>
            <w:shd w:val="clear" w:color="auto" w:fill="auto"/>
            <w:vAlign w:val="center"/>
            <w:hideMark/>
          </w:tcPr>
          <w:p w14:paraId="29495D97"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L46,498,419,594 </w:t>
            </w:r>
          </w:p>
        </w:tc>
        <w:tc>
          <w:tcPr>
            <w:tcW w:w="1418" w:type="dxa"/>
            <w:tcBorders>
              <w:top w:val="nil"/>
              <w:left w:val="nil"/>
              <w:bottom w:val="single" w:sz="4" w:space="0" w:color="auto"/>
              <w:right w:val="single" w:sz="4" w:space="0" w:color="auto"/>
            </w:tcBorders>
            <w:shd w:val="clear" w:color="auto" w:fill="auto"/>
            <w:vAlign w:val="center"/>
            <w:hideMark/>
          </w:tcPr>
          <w:p w14:paraId="7E982B44"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52,377,713,875 </w:t>
            </w:r>
          </w:p>
        </w:tc>
        <w:tc>
          <w:tcPr>
            <w:tcW w:w="1417" w:type="dxa"/>
            <w:tcBorders>
              <w:top w:val="nil"/>
              <w:left w:val="nil"/>
              <w:bottom w:val="single" w:sz="4" w:space="0" w:color="auto"/>
              <w:right w:val="single" w:sz="4" w:space="0" w:color="auto"/>
            </w:tcBorders>
            <w:shd w:val="clear" w:color="auto" w:fill="auto"/>
            <w:vAlign w:val="center"/>
            <w:hideMark/>
          </w:tcPr>
          <w:p w14:paraId="2EC0BF7F"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55,061,261,593 </w:t>
            </w:r>
          </w:p>
        </w:tc>
        <w:tc>
          <w:tcPr>
            <w:tcW w:w="1559" w:type="dxa"/>
            <w:tcBorders>
              <w:top w:val="nil"/>
              <w:left w:val="nil"/>
              <w:bottom w:val="single" w:sz="4" w:space="0" w:color="auto"/>
              <w:right w:val="single" w:sz="4" w:space="0" w:color="auto"/>
            </w:tcBorders>
            <w:shd w:val="clear" w:color="auto" w:fill="auto"/>
            <w:vAlign w:val="center"/>
            <w:hideMark/>
          </w:tcPr>
          <w:p w14:paraId="337F4547"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64,222,462,297 </w:t>
            </w:r>
          </w:p>
        </w:tc>
        <w:tc>
          <w:tcPr>
            <w:tcW w:w="1560" w:type="dxa"/>
            <w:tcBorders>
              <w:top w:val="nil"/>
              <w:left w:val="nil"/>
              <w:bottom w:val="single" w:sz="4" w:space="0" w:color="auto"/>
              <w:right w:val="single" w:sz="4" w:space="0" w:color="auto"/>
            </w:tcBorders>
            <w:shd w:val="clear" w:color="auto" w:fill="auto"/>
            <w:vAlign w:val="center"/>
            <w:hideMark/>
          </w:tcPr>
          <w:p w14:paraId="34917BFA"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67,438,589,676 </w:t>
            </w:r>
          </w:p>
        </w:tc>
        <w:tc>
          <w:tcPr>
            <w:tcW w:w="1559" w:type="dxa"/>
            <w:tcBorders>
              <w:top w:val="nil"/>
              <w:left w:val="nil"/>
              <w:bottom w:val="single" w:sz="4" w:space="0" w:color="auto"/>
              <w:right w:val="single" w:sz="4" w:space="0" w:color="auto"/>
            </w:tcBorders>
            <w:shd w:val="clear" w:color="auto" w:fill="auto"/>
            <w:vAlign w:val="center"/>
            <w:hideMark/>
          </w:tcPr>
          <w:p w14:paraId="4C4DEEBA"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80,189,705,678 </w:t>
            </w:r>
          </w:p>
        </w:tc>
      </w:tr>
      <w:tr w:rsidR="00134127" w:rsidRPr="00134127" w14:paraId="7A99D61E"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6BF9247"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may</w:t>
            </w:r>
          </w:p>
        </w:tc>
        <w:tc>
          <w:tcPr>
            <w:tcW w:w="1318" w:type="dxa"/>
            <w:tcBorders>
              <w:top w:val="nil"/>
              <w:left w:val="nil"/>
              <w:bottom w:val="single" w:sz="4" w:space="0" w:color="auto"/>
              <w:right w:val="single" w:sz="4" w:space="0" w:color="auto"/>
            </w:tcBorders>
            <w:shd w:val="clear" w:color="auto" w:fill="auto"/>
            <w:vAlign w:val="center"/>
            <w:hideMark/>
          </w:tcPr>
          <w:p w14:paraId="7E5B7412"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L47,394,552,543 </w:t>
            </w:r>
          </w:p>
        </w:tc>
        <w:tc>
          <w:tcPr>
            <w:tcW w:w="1418" w:type="dxa"/>
            <w:tcBorders>
              <w:top w:val="nil"/>
              <w:left w:val="nil"/>
              <w:bottom w:val="single" w:sz="4" w:space="0" w:color="auto"/>
              <w:right w:val="single" w:sz="4" w:space="0" w:color="auto"/>
            </w:tcBorders>
            <w:shd w:val="clear" w:color="auto" w:fill="auto"/>
            <w:vAlign w:val="center"/>
            <w:hideMark/>
          </w:tcPr>
          <w:p w14:paraId="1580E548"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52,206,126,517 </w:t>
            </w:r>
          </w:p>
        </w:tc>
        <w:tc>
          <w:tcPr>
            <w:tcW w:w="1417" w:type="dxa"/>
            <w:tcBorders>
              <w:top w:val="nil"/>
              <w:left w:val="nil"/>
              <w:bottom w:val="single" w:sz="4" w:space="0" w:color="auto"/>
              <w:right w:val="single" w:sz="4" w:space="0" w:color="auto"/>
            </w:tcBorders>
            <w:shd w:val="clear" w:color="auto" w:fill="auto"/>
            <w:vAlign w:val="center"/>
            <w:hideMark/>
          </w:tcPr>
          <w:p w14:paraId="0CE8AFAF"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55,605,206,186 </w:t>
            </w:r>
          </w:p>
        </w:tc>
        <w:tc>
          <w:tcPr>
            <w:tcW w:w="1559" w:type="dxa"/>
            <w:tcBorders>
              <w:top w:val="nil"/>
              <w:left w:val="nil"/>
              <w:bottom w:val="single" w:sz="4" w:space="0" w:color="auto"/>
              <w:right w:val="single" w:sz="4" w:space="0" w:color="auto"/>
            </w:tcBorders>
            <w:shd w:val="clear" w:color="auto" w:fill="auto"/>
            <w:vAlign w:val="center"/>
            <w:hideMark/>
          </w:tcPr>
          <w:p w14:paraId="55A88CB6"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65,669,198,530 </w:t>
            </w:r>
          </w:p>
        </w:tc>
        <w:tc>
          <w:tcPr>
            <w:tcW w:w="1560" w:type="dxa"/>
            <w:tcBorders>
              <w:top w:val="nil"/>
              <w:left w:val="nil"/>
              <w:bottom w:val="single" w:sz="4" w:space="0" w:color="auto"/>
              <w:right w:val="single" w:sz="4" w:space="0" w:color="auto"/>
            </w:tcBorders>
            <w:shd w:val="clear" w:color="auto" w:fill="auto"/>
            <w:vAlign w:val="center"/>
            <w:hideMark/>
          </w:tcPr>
          <w:p w14:paraId="3E2B0E8A"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67,894,159,939 </w:t>
            </w:r>
          </w:p>
        </w:tc>
        <w:tc>
          <w:tcPr>
            <w:tcW w:w="1559" w:type="dxa"/>
            <w:tcBorders>
              <w:top w:val="nil"/>
              <w:left w:val="nil"/>
              <w:bottom w:val="single" w:sz="4" w:space="0" w:color="auto"/>
              <w:right w:val="single" w:sz="4" w:space="0" w:color="auto"/>
            </w:tcBorders>
            <w:shd w:val="clear" w:color="auto" w:fill="auto"/>
            <w:vAlign w:val="center"/>
            <w:hideMark/>
          </w:tcPr>
          <w:p w14:paraId="14D9979B"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80,663,936,749 </w:t>
            </w:r>
          </w:p>
        </w:tc>
      </w:tr>
      <w:tr w:rsidR="00134127" w:rsidRPr="00134127" w14:paraId="280AADC2"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AB841AB"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jun</w:t>
            </w:r>
          </w:p>
        </w:tc>
        <w:tc>
          <w:tcPr>
            <w:tcW w:w="1318" w:type="dxa"/>
            <w:tcBorders>
              <w:top w:val="nil"/>
              <w:left w:val="nil"/>
              <w:bottom w:val="single" w:sz="4" w:space="0" w:color="auto"/>
              <w:right w:val="single" w:sz="4" w:space="0" w:color="auto"/>
            </w:tcBorders>
            <w:shd w:val="clear" w:color="auto" w:fill="auto"/>
            <w:vAlign w:val="center"/>
            <w:hideMark/>
          </w:tcPr>
          <w:p w14:paraId="09BC383B"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L47,829,920,632 </w:t>
            </w:r>
          </w:p>
        </w:tc>
        <w:tc>
          <w:tcPr>
            <w:tcW w:w="1418" w:type="dxa"/>
            <w:tcBorders>
              <w:top w:val="nil"/>
              <w:left w:val="nil"/>
              <w:bottom w:val="single" w:sz="4" w:space="0" w:color="auto"/>
              <w:right w:val="single" w:sz="4" w:space="0" w:color="auto"/>
            </w:tcBorders>
            <w:shd w:val="clear" w:color="auto" w:fill="auto"/>
            <w:vAlign w:val="center"/>
            <w:hideMark/>
          </w:tcPr>
          <w:p w14:paraId="14C5F3B2"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53,499,139,812 </w:t>
            </w:r>
          </w:p>
        </w:tc>
        <w:tc>
          <w:tcPr>
            <w:tcW w:w="1417" w:type="dxa"/>
            <w:tcBorders>
              <w:top w:val="nil"/>
              <w:left w:val="nil"/>
              <w:bottom w:val="single" w:sz="4" w:space="0" w:color="auto"/>
              <w:right w:val="single" w:sz="4" w:space="0" w:color="auto"/>
            </w:tcBorders>
            <w:shd w:val="clear" w:color="auto" w:fill="auto"/>
            <w:vAlign w:val="center"/>
            <w:hideMark/>
          </w:tcPr>
          <w:p w14:paraId="0922B95A"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57,048,912,199 </w:t>
            </w:r>
          </w:p>
        </w:tc>
        <w:tc>
          <w:tcPr>
            <w:tcW w:w="1559" w:type="dxa"/>
            <w:tcBorders>
              <w:top w:val="nil"/>
              <w:left w:val="nil"/>
              <w:bottom w:val="single" w:sz="4" w:space="0" w:color="auto"/>
              <w:right w:val="single" w:sz="4" w:space="0" w:color="auto"/>
            </w:tcBorders>
            <w:shd w:val="clear" w:color="auto" w:fill="auto"/>
            <w:vAlign w:val="center"/>
            <w:hideMark/>
          </w:tcPr>
          <w:p w14:paraId="142D6254"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65,857,879,044 </w:t>
            </w:r>
          </w:p>
        </w:tc>
        <w:tc>
          <w:tcPr>
            <w:tcW w:w="1560" w:type="dxa"/>
            <w:tcBorders>
              <w:top w:val="nil"/>
              <w:left w:val="nil"/>
              <w:bottom w:val="single" w:sz="4" w:space="0" w:color="auto"/>
              <w:right w:val="single" w:sz="4" w:space="0" w:color="auto"/>
            </w:tcBorders>
            <w:shd w:val="clear" w:color="auto" w:fill="auto"/>
            <w:vAlign w:val="center"/>
            <w:hideMark/>
          </w:tcPr>
          <w:p w14:paraId="2C21DF92"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68,410,824,330 </w:t>
            </w:r>
          </w:p>
        </w:tc>
        <w:tc>
          <w:tcPr>
            <w:tcW w:w="1559" w:type="dxa"/>
            <w:tcBorders>
              <w:top w:val="nil"/>
              <w:left w:val="nil"/>
              <w:bottom w:val="single" w:sz="4" w:space="0" w:color="auto"/>
              <w:right w:val="single" w:sz="4" w:space="0" w:color="auto"/>
            </w:tcBorders>
            <w:shd w:val="clear" w:color="auto" w:fill="auto"/>
            <w:vAlign w:val="center"/>
            <w:hideMark/>
          </w:tcPr>
          <w:p w14:paraId="2A8AC094"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81,929,210,621 </w:t>
            </w:r>
          </w:p>
        </w:tc>
      </w:tr>
      <w:tr w:rsidR="00134127" w:rsidRPr="00134127" w14:paraId="0BA630DF"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CB8A399"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jul</w:t>
            </w:r>
          </w:p>
        </w:tc>
        <w:tc>
          <w:tcPr>
            <w:tcW w:w="1318" w:type="dxa"/>
            <w:tcBorders>
              <w:top w:val="nil"/>
              <w:left w:val="nil"/>
              <w:bottom w:val="single" w:sz="4" w:space="0" w:color="auto"/>
              <w:right w:val="single" w:sz="4" w:space="0" w:color="auto"/>
            </w:tcBorders>
            <w:shd w:val="clear" w:color="auto" w:fill="auto"/>
            <w:vAlign w:val="center"/>
            <w:hideMark/>
          </w:tcPr>
          <w:p w14:paraId="1269004C"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L47,561,215,197 </w:t>
            </w:r>
          </w:p>
        </w:tc>
        <w:tc>
          <w:tcPr>
            <w:tcW w:w="1418" w:type="dxa"/>
            <w:tcBorders>
              <w:top w:val="nil"/>
              <w:left w:val="nil"/>
              <w:bottom w:val="single" w:sz="4" w:space="0" w:color="auto"/>
              <w:right w:val="single" w:sz="4" w:space="0" w:color="auto"/>
            </w:tcBorders>
            <w:shd w:val="clear" w:color="auto" w:fill="auto"/>
            <w:vAlign w:val="center"/>
            <w:hideMark/>
          </w:tcPr>
          <w:p w14:paraId="613D23AC"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53,190,102,219 </w:t>
            </w:r>
          </w:p>
        </w:tc>
        <w:tc>
          <w:tcPr>
            <w:tcW w:w="1417" w:type="dxa"/>
            <w:tcBorders>
              <w:top w:val="nil"/>
              <w:left w:val="nil"/>
              <w:bottom w:val="single" w:sz="4" w:space="0" w:color="auto"/>
              <w:right w:val="single" w:sz="4" w:space="0" w:color="auto"/>
            </w:tcBorders>
            <w:shd w:val="clear" w:color="auto" w:fill="auto"/>
            <w:vAlign w:val="center"/>
            <w:hideMark/>
          </w:tcPr>
          <w:p w14:paraId="018E62F1"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57,275,481,831 </w:t>
            </w:r>
          </w:p>
        </w:tc>
        <w:tc>
          <w:tcPr>
            <w:tcW w:w="1559" w:type="dxa"/>
            <w:tcBorders>
              <w:top w:val="nil"/>
              <w:left w:val="nil"/>
              <w:bottom w:val="single" w:sz="4" w:space="0" w:color="auto"/>
              <w:right w:val="single" w:sz="4" w:space="0" w:color="auto"/>
            </w:tcBorders>
            <w:shd w:val="clear" w:color="auto" w:fill="auto"/>
            <w:vAlign w:val="center"/>
            <w:hideMark/>
          </w:tcPr>
          <w:p w14:paraId="4E7668C7"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65,309,532,969 </w:t>
            </w:r>
          </w:p>
        </w:tc>
        <w:tc>
          <w:tcPr>
            <w:tcW w:w="1560" w:type="dxa"/>
            <w:tcBorders>
              <w:top w:val="nil"/>
              <w:left w:val="nil"/>
              <w:bottom w:val="single" w:sz="4" w:space="0" w:color="auto"/>
              <w:right w:val="single" w:sz="4" w:space="0" w:color="auto"/>
            </w:tcBorders>
            <w:shd w:val="clear" w:color="auto" w:fill="auto"/>
            <w:vAlign w:val="center"/>
            <w:hideMark/>
          </w:tcPr>
          <w:p w14:paraId="2F9E8119"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69,419,450,124 </w:t>
            </w:r>
          </w:p>
        </w:tc>
        <w:tc>
          <w:tcPr>
            <w:tcW w:w="1559" w:type="dxa"/>
            <w:tcBorders>
              <w:top w:val="nil"/>
              <w:left w:val="nil"/>
              <w:bottom w:val="single" w:sz="4" w:space="0" w:color="auto"/>
              <w:right w:val="single" w:sz="4" w:space="0" w:color="auto"/>
            </w:tcBorders>
            <w:shd w:val="clear" w:color="auto" w:fill="auto"/>
            <w:vAlign w:val="center"/>
            <w:hideMark/>
          </w:tcPr>
          <w:p w14:paraId="6ECB631D"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84,131,191,508 </w:t>
            </w:r>
          </w:p>
        </w:tc>
      </w:tr>
      <w:tr w:rsidR="00134127" w:rsidRPr="00134127" w14:paraId="159F3471"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1AD8CB1"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ago</w:t>
            </w:r>
          </w:p>
        </w:tc>
        <w:tc>
          <w:tcPr>
            <w:tcW w:w="1318" w:type="dxa"/>
            <w:tcBorders>
              <w:top w:val="nil"/>
              <w:left w:val="nil"/>
              <w:bottom w:val="single" w:sz="4" w:space="0" w:color="auto"/>
              <w:right w:val="single" w:sz="4" w:space="0" w:color="auto"/>
            </w:tcBorders>
            <w:shd w:val="clear" w:color="auto" w:fill="auto"/>
            <w:vAlign w:val="center"/>
            <w:hideMark/>
          </w:tcPr>
          <w:p w14:paraId="79FB262F"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L48,398,381,141 </w:t>
            </w:r>
          </w:p>
        </w:tc>
        <w:tc>
          <w:tcPr>
            <w:tcW w:w="1418" w:type="dxa"/>
            <w:tcBorders>
              <w:top w:val="nil"/>
              <w:left w:val="nil"/>
              <w:bottom w:val="single" w:sz="4" w:space="0" w:color="auto"/>
              <w:right w:val="single" w:sz="4" w:space="0" w:color="auto"/>
            </w:tcBorders>
            <w:shd w:val="clear" w:color="auto" w:fill="auto"/>
            <w:vAlign w:val="center"/>
            <w:hideMark/>
          </w:tcPr>
          <w:p w14:paraId="32F4C8A5"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53,128,350,731 </w:t>
            </w:r>
          </w:p>
        </w:tc>
        <w:tc>
          <w:tcPr>
            <w:tcW w:w="1417" w:type="dxa"/>
            <w:tcBorders>
              <w:top w:val="nil"/>
              <w:left w:val="nil"/>
              <w:bottom w:val="single" w:sz="4" w:space="0" w:color="auto"/>
              <w:right w:val="single" w:sz="4" w:space="0" w:color="auto"/>
            </w:tcBorders>
            <w:shd w:val="clear" w:color="auto" w:fill="auto"/>
            <w:vAlign w:val="center"/>
            <w:hideMark/>
          </w:tcPr>
          <w:p w14:paraId="73C23E2D"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57,872,958,750 </w:t>
            </w:r>
          </w:p>
        </w:tc>
        <w:tc>
          <w:tcPr>
            <w:tcW w:w="1559" w:type="dxa"/>
            <w:tcBorders>
              <w:top w:val="nil"/>
              <w:left w:val="nil"/>
              <w:bottom w:val="single" w:sz="4" w:space="0" w:color="auto"/>
              <w:right w:val="single" w:sz="4" w:space="0" w:color="auto"/>
            </w:tcBorders>
            <w:shd w:val="clear" w:color="auto" w:fill="auto"/>
            <w:vAlign w:val="center"/>
            <w:hideMark/>
          </w:tcPr>
          <w:p w14:paraId="7DD83530"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65,952,105,053 </w:t>
            </w:r>
          </w:p>
        </w:tc>
        <w:tc>
          <w:tcPr>
            <w:tcW w:w="1560" w:type="dxa"/>
            <w:tcBorders>
              <w:top w:val="nil"/>
              <w:left w:val="nil"/>
              <w:bottom w:val="single" w:sz="4" w:space="0" w:color="auto"/>
              <w:right w:val="single" w:sz="4" w:space="0" w:color="auto"/>
            </w:tcBorders>
            <w:shd w:val="clear" w:color="auto" w:fill="auto"/>
            <w:vAlign w:val="center"/>
            <w:hideMark/>
          </w:tcPr>
          <w:p w14:paraId="6A7D618E"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69,607,788,198 </w:t>
            </w:r>
          </w:p>
        </w:tc>
        <w:tc>
          <w:tcPr>
            <w:tcW w:w="1559" w:type="dxa"/>
            <w:tcBorders>
              <w:top w:val="nil"/>
              <w:left w:val="nil"/>
              <w:bottom w:val="single" w:sz="4" w:space="0" w:color="auto"/>
              <w:right w:val="single" w:sz="4" w:space="0" w:color="auto"/>
            </w:tcBorders>
            <w:shd w:val="clear" w:color="auto" w:fill="auto"/>
            <w:vAlign w:val="center"/>
            <w:hideMark/>
          </w:tcPr>
          <w:p w14:paraId="67146CCF"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85,950,843,869 </w:t>
            </w:r>
          </w:p>
        </w:tc>
      </w:tr>
      <w:tr w:rsidR="00134127" w:rsidRPr="00134127" w14:paraId="2569832E"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7AB9477"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sep</w:t>
            </w:r>
          </w:p>
        </w:tc>
        <w:tc>
          <w:tcPr>
            <w:tcW w:w="1318" w:type="dxa"/>
            <w:tcBorders>
              <w:top w:val="nil"/>
              <w:left w:val="nil"/>
              <w:bottom w:val="single" w:sz="4" w:space="0" w:color="auto"/>
              <w:right w:val="single" w:sz="4" w:space="0" w:color="auto"/>
            </w:tcBorders>
            <w:shd w:val="clear" w:color="auto" w:fill="auto"/>
            <w:vAlign w:val="center"/>
            <w:hideMark/>
          </w:tcPr>
          <w:p w14:paraId="2C6B62A9"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L49,361,860,465 </w:t>
            </w:r>
          </w:p>
        </w:tc>
        <w:tc>
          <w:tcPr>
            <w:tcW w:w="1418" w:type="dxa"/>
            <w:tcBorders>
              <w:top w:val="nil"/>
              <w:left w:val="nil"/>
              <w:bottom w:val="single" w:sz="4" w:space="0" w:color="auto"/>
              <w:right w:val="single" w:sz="4" w:space="0" w:color="auto"/>
            </w:tcBorders>
            <w:shd w:val="clear" w:color="auto" w:fill="auto"/>
            <w:vAlign w:val="center"/>
            <w:hideMark/>
          </w:tcPr>
          <w:p w14:paraId="2EB4C789"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54,097,576,729 </w:t>
            </w:r>
          </w:p>
        </w:tc>
        <w:tc>
          <w:tcPr>
            <w:tcW w:w="1417" w:type="dxa"/>
            <w:tcBorders>
              <w:top w:val="nil"/>
              <w:left w:val="nil"/>
              <w:bottom w:val="single" w:sz="4" w:space="0" w:color="auto"/>
              <w:right w:val="single" w:sz="4" w:space="0" w:color="auto"/>
            </w:tcBorders>
            <w:shd w:val="clear" w:color="auto" w:fill="auto"/>
            <w:vAlign w:val="center"/>
            <w:hideMark/>
          </w:tcPr>
          <w:p w14:paraId="685799F3"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58,380,518,538 </w:t>
            </w:r>
          </w:p>
        </w:tc>
        <w:tc>
          <w:tcPr>
            <w:tcW w:w="1559" w:type="dxa"/>
            <w:tcBorders>
              <w:top w:val="nil"/>
              <w:left w:val="nil"/>
              <w:bottom w:val="single" w:sz="4" w:space="0" w:color="auto"/>
              <w:right w:val="single" w:sz="4" w:space="0" w:color="auto"/>
            </w:tcBorders>
            <w:shd w:val="clear" w:color="auto" w:fill="auto"/>
            <w:vAlign w:val="center"/>
            <w:hideMark/>
          </w:tcPr>
          <w:p w14:paraId="03B9EE8D"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68,564,940,607 </w:t>
            </w:r>
          </w:p>
        </w:tc>
        <w:tc>
          <w:tcPr>
            <w:tcW w:w="1560" w:type="dxa"/>
            <w:tcBorders>
              <w:top w:val="nil"/>
              <w:left w:val="nil"/>
              <w:bottom w:val="single" w:sz="4" w:space="0" w:color="auto"/>
              <w:right w:val="single" w:sz="4" w:space="0" w:color="auto"/>
            </w:tcBorders>
            <w:shd w:val="clear" w:color="auto" w:fill="auto"/>
            <w:vAlign w:val="center"/>
            <w:hideMark/>
          </w:tcPr>
          <w:p w14:paraId="0F014096"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70,594,533,545 </w:t>
            </w:r>
          </w:p>
        </w:tc>
        <w:tc>
          <w:tcPr>
            <w:tcW w:w="1559" w:type="dxa"/>
            <w:tcBorders>
              <w:top w:val="nil"/>
              <w:left w:val="nil"/>
              <w:bottom w:val="single" w:sz="4" w:space="0" w:color="auto"/>
              <w:right w:val="single" w:sz="4" w:space="0" w:color="auto"/>
            </w:tcBorders>
            <w:shd w:val="clear" w:color="auto" w:fill="auto"/>
            <w:vAlign w:val="center"/>
            <w:hideMark/>
          </w:tcPr>
          <w:p w14:paraId="3E177829"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88,604,076,879 </w:t>
            </w:r>
          </w:p>
        </w:tc>
      </w:tr>
      <w:tr w:rsidR="00134127" w:rsidRPr="00134127" w14:paraId="6146E76C"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BDA3DB9"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oct</w:t>
            </w:r>
          </w:p>
        </w:tc>
        <w:tc>
          <w:tcPr>
            <w:tcW w:w="1318" w:type="dxa"/>
            <w:tcBorders>
              <w:top w:val="nil"/>
              <w:left w:val="nil"/>
              <w:bottom w:val="single" w:sz="4" w:space="0" w:color="auto"/>
              <w:right w:val="single" w:sz="4" w:space="0" w:color="auto"/>
            </w:tcBorders>
            <w:shd w:val="clear" w:color="auto" w:fill="auto"/>
            <w:vAlign w:val="center"/>
            <w:hideMark/>
          </w:tcPr>
          <w:p w14:paraId="5E7EBD05"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L48,259,723,002 </w:t>
            </w:r>
          </w:p>
        </w:tc>
        <w:tc>
          <w:tcPr>
            <w:tcW w:w="1418" w:type="dxa"/>
            <w:tcBorders>
              <w:top w:val="nil"/>
              <w:left w:val="nil"/>
              <w:bottom w:val="single" w:sz="4" w:space="0" w:color="auto"/>
              <w:right w:val="single" w:sz="4" w:space="0" w:color="auto"/>
            </w:tcBorders>
            <w:shd w:val="clear" w:color="auto" w:fill="auto"/>
            <w:vAlign w:val="center"/>
            <w:hideMark/>
          </w:tcPr>
          <w:p w14:paraId="3F26485A"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53,587,406,072 </w:t>
            </w:r>
          </w:p>
        </w:tc>
        <w:tc>
          <w:tcPr>
            <w:tcW w:w="1417" w:type="dxa"/>
            <w:tcBorders>
              <w:top w:val="nil"/>
              <w:left w:val="nil"/>
              <w:bottom w:val="single" w:sz="4" w:space="0" w:color="auto"/>
              <w:right w:val="single" w:sz="4" w:space="0" w:color="auto"/>
            </w:tcBorders>
            <w:shd w:val="clear" w:color="auto" w:fill="auto"/>
            <w:vAlign w:val="center"/>
            <w:hideMark/>
          </w:tcPr>
          <w:p w14:paraId="3AB26EE0"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59,456,622,706 </w:t>
            </w:r>
          </w:p>
        </w:tc>
        <w:tc>
          <w:tcPr>
            <w:tcW w:w="1559" w:type="dxa"/>
            <w:tcBorders>
              <w:top w:val="nil"/>
              <w:left w:val="nil"/>
              <w:bottom w:val="single" w:sz="4" w:space="0" w:color="auto"/>
              <w:right w:val="single" w:sz="4" w:space="0" w:color="auto"/>
            </w:tcBorders>
            <w:shd w:val="clear" w:color="auto" w:fill="auto"/>
            <w:vAlign w:val="center"/>
            <w:hideMark/>
          </w:tcPr>
          <w:p w14:paraId="6A545A78"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67,518,600,041 </w:t>
            </w:r>
          </w:p>
        </w:tc>
        <w:tc>
          <w:tcPr>
            <w:tcW w:w="1560" w:type="dxa"/>
            <w:tcBorders>
              <w:top w:val="nil"/>
              <w:left w:val="nil"/>
              <w:bottom w:val="single" w:sz="4" w:space="0" w:color="auto"/>
              <w:right w:val="single" w:sz="4" w:space="0" w:color="auto"/>
            </w:tcBorders>
            <w:shd w:val="clear" w:color="auto" w:fill="auto"/>
            <w:vAlign w:val="center"/>
            <w:hideMark/>
          </w:tcPr>
          <w:p w14:paraId="411F984B"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72,288,628,637 </w:t>
            </w:r>
          </w:p>
        </w:tc>
        <w:tc>
          <w:tcPr>
            <w:tcW w:w="1559" w:type="dxa"/>
            <w:tcBorders>
              <w:top w:val="nil"/>
              <w:left w:val="nil"/>
              <w:bottom w:val="single" w:sz="4" w:space="0" w:color="auto"/>
              <w:right w:val="single" w:sz="4" w:space="0" w:color="auto"/>
            </w:tcBorders>
            <w:shd w:val="clear" w:color="auto" w:fill="auto"/>
            <w:vAlign w:val="center"/>
            <w:hideMark/>
          </w:tcPr>
          <w:p w14:paraId="742241E5"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89,837,550,322 </w:t>
            </w:r>
          </w:p>
        </w:tc>
      </w:tr>
      <w:tr w:rsidR="00134127" w:rsidRPr="00134127" w14:paraId="5E154E67"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829168A"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nov</w:t>
            </w:r>
          </w:p>
        </w:tc>
        <w:tc>
          <w:tcPr>
            <w:tcW w:w="1318" w:type="dxa"/>
            <w:tcBorders>
              <w:top w:val="nil"/>
              <w:left w:val="nil"/>
              <w:bottom w:val="single" w:sz="4" w:space="0" w:color="auto"/>
              <w:right w:val="single" w:sz="4" w:space="0" w:color="auto"/>
            </w:tcBorders>
            <w:shd w:val="clear" w:color="auto" w:fill="auto"/>
            <w:vAlign w:val="center"/>
            <w:hideMark/>
          </w:tcPr>
          <w:p w14:paraId="5B529315"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L50,666,192,356 </w:t>
            </w:r>
          </w:p>
        </w:tc>
        <w:tc>
          <w:tcPr>
            <w:tcW w:w="1418" w:type="dxa"/>
            <w:tcBorders>
              <w:top w:val="nil"/>
              <w:left w:val="nil"/>
              <w:bottom w:val="single" w:sz="4" w:space="0" w:color="auto"/>
              <w:right w:val="single" w:sz="4" w:space="0" w:color="auto"/>
            </w:tcBorders>
            <w:shd w:val="clear" w:color="auto" w:fill="auto"/>
            <w:vAlign w:val="center"/>
            <w:hideMark/>
          </w:tcPr>
          <w:p w14:paraId="09E17CA6"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54,599,326,650 </w:t>
            </w:r>
          </w:p>
        </w:tc>
        <w:tc>
          <w:tcPr>
            <w:tcW w:w="1417" w:type="dxa"/>
            <w:tcBorders>
              <w:top w:val="nil"/>
              <w:left w:val="nil"/>
              <w:bottom w:val="single" w:sz="4" w:space="0" w:color="auto"/>
              <w:right w:val="single" w:sz="4" w:space="0" w:color="auto"/>
            </w:tcBorders>
            <w:shd w:val="clear" w:color="auto" w:fill="auto"/>
            <w:vAlign w:val="center"/>
            <w:hideMark/>
          </w:tcPr>
          <w:p w14:paraId="2A77B4FD"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60,058,711,591 </w:t>
            </w:r>
          </w:p>
        </w:tc>
        <w:tc>
          <w:tcPr>
            <w:tcW w:w="1559" w:type="dxa"/>
            <w:tcBorders>
              <w:top w:val="nil"/>
              <w:left w:val="nil"/>
              <w:bottom w:val="single" w:sz="4" w:space="0" w:color="auto"/>
              <w:right w:val="single" w:sz="4" w:space="0" w:color="auto"/>
            </w:tcBorders>
            <w:shd w:val="clear" w:color="auto" w:fill="auto"/>
            <w:vAlign w:val="center"/>
            <w:hideMark/>
          </w:tcPr>
          <w:p w14:paraId="4D6708BA"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66,997,018,313 </w:t>
            </w:r>
          </w:p>
        </w:tc>
        <w:tc>
          <w:tcPr>
            <w:tcW w:w="1560" w:type="dxa"/>
            <w:tcBorders>
              <w:top w:val="nil"/>
              <w:left w:val="nil"/>
              <w:bottom w:val="single" w:sz="4" w:space="0" w:color="auto"/>
              <w:right w:val="single" w:sz="4" w:space="0" w:color="auto"/>
            </w:tcBorders>
            <w:shd w:val="clear" w:color="auto" w:fill="auto"/>
            <w:vAlign w:val="center"/>
            <w:hideMark/>
          </w:tcPr>
          <w:p w14:paraId="04C6B7F7"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74,495,652,231 </w:t>
            </w:r>
          </w:p>
        </w:tc>
        <w:tc>
          <w:tcPr>
            <w:tcW w:w="1559" w:type="dxa"/>
            <w:tcBorders>
              <w:top w:val="nil"/>
              <w:left w:val="nil"/>
              <w:bottom w:val="single" w:sz="4" w:space="0" w:color="auto"/>
              <w:right w:val="single" w:sz="4" w:space="0" w:color="auto"/>
            </w:tcBorders>
            <w:shd w:val="clear" w:color="auto" w:fill="auto"/>
            <w:vAlign w:val="center"/>
            <w:hideMark/>
          </w:tcPr>
          <w:p w14:paraId="568C43E3"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90,371,725,267 </w:t>
            </w:r>
          </w:p>
        </w:tc>
      </w:tr>
      <w:tr w:rsidR="00134127" w:rsidRPr="00134127" w14:paraId="60AAA81E"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26DB7AE" w14:textId="77777777" w:rsidR="00134127" w:rsidRPr="00134127" w:rsidRDefault="00134127" w:rsidP="00134127">
            <w:pPr>
              <w:widowControl/>
              <w:jc w:val="center"/>
              <w:rPr>
                <w:rFonts w:ascii="Times New Roman" w:eastAsia="Times New Roman" w:hAnsi="Times New Roman" w:cs="Times New Roman"/>
                <w:color w:val="000000"/>
                <w:sz w:val="16"/>
                <w:szCs w:val="16"/>
                <w:lang w:val="es-HN" w:eastAsia="es-HN"/>
              </w:rPr>
            </w:pPr>
            <w:r w:rsidRPr="00134127">
              <w:rPr>
                <w:rFonts w:ascii="Times New Roman" w:eastAsia="Times New Roman" w:hAnsi="Times New Roman" w:cs="Times New Roman"/>
                <w:color w:val="000000"/>
                <w:sz w:val="16"/>
                <w:szCs w:val="16"/>
                <w:lang w:val="es-HN" w:eastAsia="es-HN"/>
              </w:rPr>
              <w:t>dic</w:t>
            </w:r>
          </w:p>
        </w:tc>
        <w:tc>
          <w:tcPr>
            <w:tcW w:w="1318" w:type="dxa"/>
            <w:tcBorders>
              <w:top w:val="nil"/>
              <w:left w:val="nil"/>
              <w:bottom w:val="single" w:sz="4" w:space="0" w:color="auto"/>
              <w:right w:val="single" w:sz="4" w:space="0" w:color="auto"/>
            </w:tcBorders>
            <w:shd w:val="clear" w:color="auto" w:fill="auto"/>
            <w:vAlign w:val="center"/>
            <w:hideMark/>
          </w:tcPr>
          <w:p w14:paraId="762C8E7C"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L51,330,624,881 </w:t>
            </w:r>
          </w:p>
        </w:tc>
        <w:tc>
          <w:tcPr>
            <w:tcW w:w="1418" w:type="dxa"/>
            <w:tcBorders>
              <w:top w:val="nil"/>
              <w:left w:val="nil"/>
              <w:bottom w:val="single" w:sz="4" w:space="0" w:color="auto"/>
              <w:right w:val="single" w:sz="4" w:space="0" w:color="auto"/>
            </w:tcBorders>
            <w:shd w:val="clear" w:color="auto" w:fill="auto"/>
            <w:vAlign w:val="center"/>
            <w:hideMark/>
          </w:tcPr>
          <w:p w14:paraId="26632A0D"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55,567,194,825 </w:t>
            </w:r>
          </w:p>
        </w:tc>
        <w:tc>
          <w:tcPr>
            <w:tcW w:w="1417" w:type="dxa"/>
            <w:tcBorders>
              <w:top w:val="nil"/>
              <w:left w:val="nil"/>
              <w:bottom w:val="single" w:sz="4" w:space="0" w:color="auto"/>
              <w:right w:val="single" w:sz="4" w:space="0" w:color="auto"/>
            </w:tcBorders>
            <w:shd w:val="clear" w:color="auto" w:fill="auto"/>
            <w:vAlign w:val="center"/>
            <w:hideMark/>
          </w:tcPr>
          <w:p w14:paraId="45510A11"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60,997,351,535 </w:t>
            </w:r>
          </w:p>
        </w:tc>
        <w:tc>
          <w:tcPr>
            <w:tcW w:w="1559" w:type="dxa"/>
            <w:tcBorders>
              <w:top w:val="nil"/>
              <w:left w:val="nil"/>
              <w:bottom w:val="single" w:sz="4" w:space="0" w:color="auto"/>
              <w:right w:val="single" w:sz="4" w:space="0" w:color="auto"/>
            </w:tcBorders>
            <w:shd w:val="clear" w:color="auto" w:fill="auto"/>
            <w:vAlign w:val="center"/>
            <w:hideMark/>
          </w:tcPr>
          <w:p w14:paraId="50FC03BE"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65,729,536,386 </w:t>
            </w:r>
          </w:p>
        </w:tc>
        <w:tc>
          <w:tcPr>
            <w:tcW w:w="1560" w:type="dxa"/>
            <w:tcBorders>
              <w:top w:val="nil"/>
              <w:left w:val="nil"/>
              <w:bottom w:val="single" w:sz="4" w:space="0" w:color="auto"/>
              <w:right w:val="single" w:sz="4" w:space="0" w:color="auto"/>
            </w:tcBorders>
            <w:shd w:val="clear" w:color="auto" w:fill="auto"/>
            <w:vAlign w:val="center"/>
            <w:hideMark/>
          </w:tcPr>
          <w:p w14:paraId="6F287A7E"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77,456,247,004 </w:t>
            </w:r>
          </w:p>
        </w:tc>
        <w:tc>
          <w:tcPr>
            <w:tcW w:w="1559" w:type="dxa"/>
            <w:tcBorders>
              <w:top w:val="nil"/>
              <w:left w:val="nil"/>
              <w:bottom w:val="single" w:sz="4" w:space="0" w:color="auto"/>
              <w:right w:val="single" w:sz="4" w:space="0" w:color="auto"/>
            </w:tcBorders>
            <w:shd w:val="clear" w:color="auto" w:fill="auto"/>
            <w:vAlign w:val="center"/>
            <w:hideMark/>
          </w:tcPr>
          <w:p w14:paraId="7EF0383E" w14:textId="77777777" w:rsidR="00134127" w:rsidRPr="00BF3AEB" w:rsidRDefault="00134127" w:rsidP="00134127">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94,261,992,393 </w:t>
            </w:r>
          </w:p>
        </w:tc>
      </w:tr>
    </w:tbl>
    <w:p w14:paraId="1887BD97" w14:textId="77777777" w:rsidR="00134127" w:rsidRDefault="00134127" w:rsidP="00996A40">
      <w:pPr>
        <w:pStyle w:val="TextoPrincipal"/>
      </w:pPr>
    </w:p>
    <w:p w14:paraId="40F5B382" w14:textId="77777777" w:rsidR="00A677AD" w:rsidRDefault="00A677AD" w:rsidP="00996A40">
      <w:pPr>
        <w:pStyle w:val="TextoPrincipal"/>
      </w:pPr>
    </w:p>
    <w:p w14:paraId="685982E9" w14:textId="1A826C76" w:rsidR="00996A40" w:rsidRPr="00076E91" w:rsidRDefault="00996A40" w:rsidP="00996A40">
      <w:pPr>
        <w:pStyle w:val="TextoPrincipal"/>
      </w:pPr>
      <w:r w:rsidRPr="00076E91">
        <w:lastRenderedPageBreak/>
        <w:t xml:space="preserve">La gráfica “Tendencia Estimada” </w:t>
      </w:r>
      <w:r>
        <w:t>de la figura 1</w:t>
      </w:r>
      <w:r w:rsidR="00A851E6">
        <w:t>8</w:t>
      </w:r>
      <w:r>
        <w:t xml:space="preserve">, </w:t>
      </w:r>
      <w:r w:rsidRPr="00076E91">
        <w:t xml:space="preserve">demuestra que saldos de la cuenta total activo para banco </w:t>
      </w:r>
      <w:r w:rsidR="00A851E6">
        <w:t>Banpais</w:t>
      </w:r>
      <w:r w:rsidRPr="00076E91">
        <w:t xml:space="preserve"> presenta una tendencia positiva a lo largo del periodo de enero 2017 a diciembre 202</w:t>
      </w:r>
      <w:r>
        <w:t xml:space="preserve">2, se logra observar un cambio significativo a </w:t>
      </w:r>
      <w:r w:rsidR="009B146D">
        <w:t>mediados</w:t>
      </w:r>
      <w:r>
        <w:t xml:space="preserve"> del año 20</w:t>
      </w:r>
      <w:r w:rsidR="009B146D">
        <w:t>20</w:t>
      </w:r>
      <w:r>
        <w:t xml:space="preserve"> dado que la línea grafica comienza a dibujar una curvatura, a su vez se puede identificar el tipo de tendencia multiplicativa dado que la línea de tendencia no se presenta en línea recta</w:t>
      </w:r>
      <w:r w:rsidR="00F31228">
        <w:t>,</w:t>
      </w:r>
      <w:r>
        <w:t xml:space="preserve"> indicando que las variaciones serán </w:t>
      </w:r>
      <w:r w:rsidR="00AD0995">
        <w:t>exponenciales</w:t>
      </w:r>
      <w:r>
        <w:t xml:space="preserve"> a lo largo del periodo.</w:t>
      </w:r>
    </w:p>
    <w:p w14:paraId="4D000CCB" w14:textId="0B3AEC57" w:rsidR="00996A40" w:rsidRPr="00BA029E" w:rsidRDefault="00996A40" w:rsidP="00705C82">
      <w:pPr>
        <w:keepNext/>
        <w:widowControl/>
        <w:spacing w:after="160"/>
        <w:rPr>
          <w:lang w:val="es-HN"/>
        </w:rPr>
      </w:pPr>
      <w:r>
        <w:rPr>
          <w:noProof/>
        </w:rPr>
        <mc:AlternateContent>
          <mc:Choice Requires="wps">
            <w:drawing>
              <wp:anchor distT="0" distB="0" distL="114300" distR="114300" simplePos="0" relativeHeight="251840512" behindDoc="0" locked="0" layoutInCell="1" allowOverlap="1" wp14:anchorId="6F88C606" wp14:editId="62A39113">
                <wp:simplePos x="0" y="0"/>
                <wp:positionH relativeFrom="column">
                  <wp:posOffset>0</wp:posOffset>
                </wp:positionH>
                <wp:positionV relativeFrom="paragraph">
                  <wp:posOffset>-3175</wp:posOffset>
                </wp:positionV>
                <wp:extent cx="554936" cy="356152"/>
                <wp:effectExtent l="0" t="0" r="0" b="6350"/>
                <wp:wrapNone/>
                <wp:docPr id="1477044584"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7EDE5141" w14:textId="77777777" w:rsidR="00996A40" w:rsidRPr="00055DF7" w:rsidRDefault="00996A40" w:rsidP="00996A40">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6F88C606" id="_x0000_s1033" type="#_x0000_t202" style="position:absolute;margin-left:0;margin-top:-.25pt;width:43.7pt;height:28.05pt;z-index:25184051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WCmL+wEAAEAEAAAOAAAAZHJzL2Uyb0RvYy54bWysU8Fu2zAMvQ/YPwi6L07SOVuDOAXWorsM&#10;67BuH6DIUixMEjVKjZ19/Sg5cYbu1GEX2aLIx8dHcnMzOMsOCqMB3/DFbM6Z8hJa4/cN//7t/s17&#10;zmISvhUWvGr4UUV+s339atOHtVpCB7ZVyAjEx3UfGt6lFNZVFWWnnIgzCMrTowZ0ItEV91WLoid0&#10;Z6vlfL6qesA2IEgVI1nvxke+LfhaK5ketI4qMdtw4pbKieXc5bPabsR6jyJ0Rp5oiH9g4YTxlHSC&#10;uhNJsCc0f0E5IxEi6DST4CrQ2khVaqBqFvNn1Tx2IqhSC4kTwyRT/H+w8vPhMXxBloYPMFADsyB9&#10;iOtIxlzPoNHlLzFl9E4SHifZ1JCYJGNdv72+WnEm6emqXi3qZUapLsEBY/qowLH803CkrhSxxOFT&#10;TKPr2SXn8nBvrC2dsZ71Db+ulzXBu9A2PPp9iZ2cKI/1lO7Cuvylo1UZzPqvSjPTFvLZECXud7cW&#10;2TgFNKZU1HkWChgFZEdNJF4YewrJ0aoM3wvjp6CSH3ya4p3xgKXwshoqF3AQNNTtj9IzIq5H/7MU&#10;owBZizTsBlKg4e/O3d1Be6Sm096mBzq0BVJZWhM46wB/Pbf1tB+k/M8ngYozTPYWxnUSXpJ/w1Np&#10;eM5FY1paf1qpvAd/3gu5y+JvfwMAAP//AwBQSwMEFAAGAAgAAAAhAD52ZyPaAAAABAEAAA8AAABk&#10;cnMvZG93bnJldi54bWxMj8FOwzAQRO9I/IO1SNzaNagpJWRTIRBXEAUq9ebG2yQiXkex24S/x5zo&#10;cTSjmTfFenKdOvEQWi8EN3MNiqXytpWa4PPjZbYCFaIRazovTPDDAdbl5UVhcutHeefTJtYqlUjI&#10;DUETY58jhqphZ8Lc9yzJO/jBmZjkUKMdzJjKXYe3Wi/RmVbSQmN6fmq4+t4cHcHX62G3Xei3+tll&#10;/egnjeLukej6anp8ABV5iv9h+MNP6FAmpr0/ig2qI0hHIsEsA5XM1d0C1J4gy5aAZYHn8OUvAAAA&#10;//8DAFBLAQItABQABgAIAAAAIQC2gziS/gAAAOEBAAATAAAAAAAAAAAAAAAAAAAAAABbQ29udGVu&#10;dF9UeXBlc10ueG1sUEsBAi0AFAAGAAgAAAAhADj9If/WAAAAlAEAAAsAAAAAAAAAAAAAAAAALwEA&#10;AF9yZWxzLy5yZWxzUEsBAi0AFAAGAAgAAAAhAI9YKYv7AQAAQAQAAA4AAAAAAAAAAAAAAAAALgIA&#10;AGRycy9lMm9Eb2MueG1sUEsBAi0AFAAGAAgAAAAhAD52ZyPaAAAABAEAAA8AAAAAAAAAAAAAAAAA&#10;VQQAAGRycy9kb3ducmV2LnhtbFBLBQYAAAAABAAEAPMAAABcBQAAAAA=&#10;" filled="f" stroked="f">
                <v:textbox>
                  <w:txbxContent>
                    <w:p w14:paraId="7EDE5141" w14:textId="77777777" w:rsidR="00996A40" w:rsidRPr="00055DF7" w:rsidRDefault="00996A40" w:rsidP="00996A40">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v:textbox>
              </v:shape>
            </w:pict>
          </mc:Fallback>
        </mc:AlternateContent>
      </w:r>
      <w:r w:rsidR="00BA029E">
        <w:rPr>
          <w:noProof/>
        </w:rPr>
        <w:drawing>
          <wp:inline distT="0" distB="0" distL="0" distR="0" wp14:anchorId="69B92AA6" wp14:editId="62F6A8E0">
            <wp:extent cx="5943600" cy="3616325"/>
            <wp:effectExtent l="0" t="0" r="0" b="3175"/>
            <wp:docPr id="890843609" name="Gráfico 1">
              <a:extLst xmlns:a="http://schemas.openxmlformats.org/drawingml/2006/main">
                <a:ext uri="{FF2B5EF4-FFF2-40B4-BE49-F238E27FC236}">
                  <a16:creationId xmlns:a16="http://schemas.microsoft.com/office/drawing/2014/main" id="{29415CA8-BB6E-44EA-ACDF-69725E173A2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15F7B405" w14:textId="2FC290EA" w:rsidR="00996A40" w:rsidRPr="00D91E2E" w:rsidRDefault="00996A40" w:rsidP="00996A40">
      <w:pPr>
        <w:pStyle w:val="Figuras"/>
        <w:rPr>
          <w:lang w:val="es-HN"/>
        </w:rPr>
      </w:pPr>
      <w:bookmarkStart w:id="146" w:name="_Toc158142113"/>
      <w:r w:rsidRPr="00E73D44">
        <w:rPr>
          <w:lang w:val="es-HN"/>
        </w:rPr>
        <w:t xml:space="preserve">Figura </w:t>
      </w:r>
      <w:r>
        <w:fldChar w:fldCharType="begin"/>
      </w:r>
      <w:r w:rsidRPr="00E73D44">
        <w:rPr>
          <w:lang w:val="es-HN"/>
        </w:rPr>
        <w:instrText xml:space="preserve"> SEQ Figura \* ARABIC </w:instrText>
      </w:r>
      <w:r>
        <w:fldChar w:fldCharType="separate"/>
      </w:r>
      <w:r w:rsidR="000F2D33">
        <w:rPr>
          <w:noProof/>
          <w:lang w:val="es-HN"/>
        </w:rPr>
        <w:t>18</w:t>
      </w:r>
      <w:r>
        <w:fldChar w:fldCharType="end"/>
      </w:r>
      <w:r w:rsidRPr="00E73D44">
        <w:rPr>
          <w:lang w:val="es-HN"/>
        </w:rPr>
        <w:t xml:space="preserve">.Tendencia </w:t>
      </w:r>
      <w:r w:rsidR="00F7651D">
        <w:rPr>
          <w:lang w:val="es-HN"/>
        </w:rPr>
        <w:t>E</w:t>
      </w:r>
      <w:r w:rsidRPr="00E73D44">
        <w:rPr>
          <w:lang w:val="es-HN"/>
        </w:rPr>
        <w:t xml:space="preserve">stimada 2017 a 2022 Banco </w:t>
      </w:r>
      <w:r w:rsidR="00475F5F">
        <w:rPr>
          <w:lang w:val="es-HN"/>
        </w:rPr>
        <w:t>Banpais</w:t>
      </w:r>
      <w:bookmarkEnd w:id="146"/>
    </w:p>
    <w:p w14:paraId="75B8855F" w14:textId="1126974C" w:rsidR="00FE779C" w:rsidRDefault="00FE779C" w:rsidP="00FE779C">
      <w:pPr>
        <w:pStyle w:val="TextoPrincipal"/>
      </w:pPr>
      <w:r w:rsidRPr="00FB6268">
        <w:t>La gráfica “</w:t>
      </w:r>
      <w:r>
        <w:t>Serie Sin T</w:t>
      </w:r>
      <w:r w:rsidRPr="00FB6268">
        <w:t>endencia”</w:t>
      </w:r>
      <w:r>
        <w:t xml:space="preserve"> de la figura 1</w:t>
      </w:r>
      <w:r w:rsidR="000E609F">
        <w:t>9</w:t>
      </w:r>
      <w:r>
        <w:t xml:space="preserve">, demuestra que en el mes de febrero existe una estacionalidad de incremento, a su vez al observar gráfica </w:t>
      </w:r>
      <w:r w:rsidRPr="00740BF3">
        <w:t>“</w:t>
      </w:r>
      <w:r>
        <w:t xml:space="preserve">Factores Estacionales” se identifica que </w:t>
      </w:r>
      <w:r w:rsidR="00A11A7F">
        <w:t>los meses</w:t>
      </w:r>
      <w:r>
        <w:t xml:space="preserve"> </w:t>
      </w:r>
      <w:r w:rsidR="00A11A7F">
        <w:t>de febrero</w:t>
      </w:r>
      <w:r w:rsidR="00FB5B3F">
        <w:t>,</w:t>
      </w:r>
      <w:r w:rsidR="00B87DF6">
        <w:t xml:space="preserve"> abril,</w:t>
      </w:r>
      <w:r w:rsidR="00FB5B3F">
        <w:t xml:space="preserve"> junio, septiembre y diciembre</w:t>
      </w:r>
      <w:r>
        <w:t xml:space="preserve"> existe una estacionalidad de incremento, y que los meses con estacionalidad de decremento serán enero, </w:t>
      </w:r>
      <w:r w:rsidR="00FB5B3F">
        <w:t>marzo</w:t>
      </w:r>
      <w:r>
        <w:t>, ju</w:t>
      </w:r>
      <w:r w:rsidR="00A74F30">
        <w:t>l</w:t>
      </w:r>
      <w:r>
        <w:t>io</w:t>
      </w:r>
      <w:r w:rsidR="00AA7583">
        <w:t>, agosto</w:t>
      </w:r>
      <w:r>
        <w:t xml:space="preserve"> y octubre</w:t>
      </w:r>
    </w:p>
    <w:p w14:paraId="1C37A56A" w14:textId="7D1D252E" w:rsidR="00996A40" w:rsidRDefault="00FE779C" w:rsidP="00996A40">
      <w:pPr>
        <w:pStyle w:val="TextoPrincipal"/>
        <w:keepNext/>
        <w:ind w:firstLine="0"/>
        <w:jc w:val="center"/>
      </w:pPr>
      <w:r>
        <w:rPr>
          <w:noProof/>
        </w:rPr>
        <w:lastRenderedPageBreak/>
        <mc:AlternateContent>
          <mc:Choice Requires="wps">
            <w:drawing>
              <wp:anchor distT="0" distB="0" distL="114300" distR="114300" simplePos="0" relativeHeight="252265472" behindDoc="0" locked="0" layoutInCell="1" allowOverlap="1" wp14:anchorId="1EB9948E" wp14:editId="6AF171F3">
                <wp:simplePos x="0" y="0"/>
                <wp:positionH relativeFrom="column">
                  <wp:posOffset>4922520</wp:posOffset>
                </wp:positionH>
                <wp:positionV relativeFrom="paragraph">
                  <wp:posOffset>327025</wp:posOffset>
                </wp:positionV>
                <wp:extent cx="108000" cy="2343150"/>
                <wp:effectExtent l="0" t="0" r="25400" b="19050"/>
                <wp:wrapNone/>
                <wp:docPr id="313152088" name="Rectángulo: esquinas redondeadas 12"/>
                <wp:cNvGraphicFramePr/>
                <a:graphic xmlns:a="http://schemas.openxmlformats.org/drawingml/2006/main">
                  <a:graphicData uri="http://schemas.microsoft.com/office/word/2010/wordprocessingShape">
                    <wps:wsp>
                      <wps:cNvSpPr/>
                      <wps:spPr>
                        <a:xfrm>
                          <a:off x="0" y="0"/>
                          <a:ext cx="108000" cy="23431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34388F1" id="Rectángulo: esquinas redondeadas 12" o:spid="_x0000_s1026" style="position:absolute;margin-left:387.6pt;margin-top:25.75pt;width:8.5pt;height:184.5pt;z-index:2522654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6utTfwIAAGcFAAAOAAAAZHJzL2Uyb0RvYy54bWysVE1v2zAMvQ/YfxB0X22n6dYFdYqgRYcB&#10;RRu0HXpWZak2IIsapcTJfv0o+SNBV+ww7GKLIvlIPpG8uNy1hm0V+gZsyYuTnDNlJVSNfS35j6eb&#10;T+ec+SBsJQxYVfK98vxy+fHDRecWagY1mEohIxDrF50reR2CW2SZl7VqhT8BpywpNWArAon4mlUo&#10;OkJvTTbL889ZB1g5BKm8p9vrXsmXCV9rJcO91l4FZkpOuYX0xfR9id9seSEWryhc3cghDfEPWbSi&#10;sRR0groWQbANNn9AtY1E8KDDiYQ2A60bqVINVE2Rv6nmsRZOpVqIHO8mmvz/g5V320e3RqKhc37h&#10;6Rir2Gls45/yY7tE1n4iS+0Ck3RZ5Od5TpRKUs1O56fFWWIzO3g79OGbgpbFQ8kRNrZ6oBdJRInt&#10;rQ8UluxHuxjRwk1jTHoVY+OFB9NU8S4JsS3UlUG2FfSgQkplwyw+IsEcWZIUvbNDTekU9kZFGGMf&#10;lGZNRVXMUjKp3d7iFr2qFpXqw1GFVPAQbMwkhU6AEVlTohP2ADBaHudcDDCDfXRVqVsn5/xvifU5&#10;TB4pMtgwObeNBXwPwIQpcm8/ktRTE1l6gWq/RobQz4p38qah97sVPqwF0nDQm9PAh3v6aANdyWE4&#10;cVYD/nrvPtpTz5KWs46GreT+50ag4sx8t9TNX4v5PE5nEuZnX2Yk4LHm5VhjN+0V0PMXtFqcTMdo&#10;H8x41AjtM+2FVYxKKmElxS65DDgKV6FfArRZpFqtkhlNpBPh1j46GcEjq7E1n3bPAt3QxIHa/w7G&#10;wRSLN23c20ZPC6tNAN2kHj/wOvBN05waZ9g8cV0cy8nqsB+XvwEAAP//AwBQSwMEFAAGAAgAAAAh&#10;AFkr9wHhAAAACgEAAA8AAABkcnMvZG93bnJldi54bWxMj8FOwzAMhu9IvENkJC6IpavWdZSmEyBV&#10;HMaFgbYds8a0FY1TNVnXvT3mBEfbn35/f76ebCdGHHzrSMF8FoFAqpxpqVbw+VHer0D4oMnozhEq&#10;uKCHdXF9levMuDO947gNteAQ8plW0ITQZ1L6qkGr/cz1SHz7coPVgcehlmbQZw63nYyjaCmtbok/&#10;NLrHlwar7+3JKlhuNmG/x3J8W73e1c+0W1x0eVDq9mZ6egQRcAp/MPzqszoU7HR0JzJedArSNIkZ&#10;VZDMExAMpA8xL44KFnGUgCxy+b9C8QMAAP//AwBQSwECLQAUAAYACAAAACEAtoM4kv4AAADhAQAA&#10;EwAAAAAAAAAAAAAAAAAAAAAAW0NvbnRlbnRfVHlwZXNdLnhtbFBLAQItABQABgAIAAAAIQA4/SH/&#10;1gAAAJQBAAALAAAAAAAAAAAAAAAAAC8BAABfcmVscy8ucmVsc1BLAQItABQABgAIAAAAIQD36utT&#10;fwIAAGcFAAAOAAAAAAAAAAAAAAAAAC4CAABkcnMvZTJvRG9jLnhtbFBLAQItABQABgAIAAAAIQBZ&#10;K/cB4QAAAAoBAAAPAAAAAAAAAAAAAAAAANkEAABkcnMvZG93bnJldi54bWxQSwUGAAAAAAQABADz&#10;AAAA5wUAAAAA&#10;" filled="f" strokecolor="#ed7d31 [3205]" strokeweight="1pt">
                <v:stroke joinstyle="miter"/>
              </v:roundrect>
            </w:pict>
          </mc:Fallback>
        </mc:AlternateContent>
      </w:r>
      <w:r>
        <w:rPr>
          <w:noProof/>
        </w:rPr>
        <mc:AlternateContent>
          <mc:Choice Requires="wps">
            <w:drawing>
              <wp:anchor distT="0" distB="0" distL="114300" distR="114300" simplePos="0" relativeHeight="252263424" behindDoc="0" locked="0" layoutInCell="1" allowOverlap="1" wp14:anchorId="16C2675E" wp14:editId="3AC325BE">
                <wp:simplePos x="0" y="0"/>
                <wp:positionH relativeFrom="column">
                  <wp:posOffset>4037330</wp:posOffset>
                </wp:positionH>
                <wp:positionV relativeFrom="paragraph">
                  <wp:posOffset>327025</wp:posOffset>
                </wp:positionV>
                <wp:extent cx="107950" cy="2343150"/>
                <wp:effectExtent l="0" t="0" r="25400" b="19050"/>
                <wp:wrapNone/>
                <wp:docPr id="863244286" name="Rectángulo: esquinas redondeadas 12"/>
                <wp:cNvGraphicFramePr/>
                <a:graphic xmlns:a="http://schemas.openxmlformats.org/drawingml/2006/main">
                  <a:graphicData uri="http://schemas.microsoft.com/office/word/2010/wordprocessingShape">
                    <wps:wsp>
                      <wps:cNvSpPr/>
                      <wps:spPr>
                        <a:xfrm>
                          <a:off x="0" y="0"/>
                          <a:ext cx="107950" cy="23431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C8E9881" id="Rectángulo: esquinas redondeadas 12" o:spid="_x0000_s1026" style="position:absolute;margin-left:317.9pt;margin-top:25.75pt;width:8.5pt;height:184.5pt;z-index:2522634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O8uegIAAGcFAAAOAAAAZHJzL2Uyb0RvYy54bWysVMFu2zAMvQ/YPwi6r7bTdG2DOkXQosOA&#10;oi3aDj0rshQbkEWNUuJkXz9KdpygK3YYdrFFkXwkn0heXW9bwzYKfQO25MVJzpmyEqrGrkr+4/Xu&#10;ywVnPghbCQNWlXynPL+ef/501bmZmkANplLICMT6WedKXofgZlnmZa1a4U/AKUtKDdiKQCKusgpF&#10;R+itySZ5/jXrACuHIJX3dHvbK/k84WutZHjU2qvATMkpt5C+mL7L+M3mV2K2QuHqRg5piH/IohWN&#10;paAj1K0Igq2x+QOqbSSCBx1OJLQZaN1IlWqgaor8XTUvtXAq1ULkeDfS5P8frHzYvLgnJBo652ee&#10;jrGKrcY2/ik/tk1k7Uay1DYwSZdFfn55RpRKUk1Op6cFCQSTHbwd+vBNQcvioeQIa1s904skosTm&#10;3ofefm8XI1q4a4xJr2JsvPBgmireJSG2hboxyDaCHlRIqWyYDGGPLCmJ6J0dakqnsDMqwhj7rDRr&#10;KqpikpJJ7fYet+hVtahUH44qzPc1jh6p4gQYkTUlOmIPAB/lXAw5D/bRVaVuHZ3zvyXW8zZ6pMhg&#10;w+jcNhbwIwATxsi9/Z6knprI0hKq3RMyhH5WvJN3Db3fvfDhSSANB705DXx4pI820JUchhNnNeCv&#10;j+6jPfUsaTnraNhK7n+uBSrOzHdL3XxZTKdxOpMwPTufkIDHmuWxxq7bG6DnL2i1OJmO0T6Y/VEj&#10;tG+0FxYxKqmElRS75DLgXrgJ/RKgzSLVYpHMaCKdCPf2xckIHlmNrfm6fRPohiYO1P4PsB9MMXvX&#10;xr1t9LSwWAfQTerxA68D3zTNqXGGzRPXxbGcrA77cf4bAAD//wMAUEsDBBQABgAIAAAAIQAMg74L&#10;4AAAAAoBAAAPAAAAZHJzL2Rvd25yZXYueG1sTI/BTsMwDIbvSLxDZCQuiKUrSzWVphMgVRzGhYEY&#10;x6wxbUXjVE3WdW+POcHR9q/P319sZteLCcfQedKwXCQgkGpvO2o0vL9Vt2sQIRqypveEGs4YYFNe&#10;XhQmt/5ErzjtYiMYQiE3GtoYh1zKULfoTFj4AYlvX350JvI4NtKO5sRw18s0STLpTEf8oTUDPrVY&#10;f++OTkO23cb9HqvpZf180zzSx+psqk+tr6/mh3sQEef4F4ZffVaHkp0O/kg2iJ4Zd4rVowa1VCA4&#10;kKmUFwcNqzRRIMtC/q9Q/gAAAP//AwBQSwECLQAUAAYACAAAACEAtoM4kv4AAADhAQAAEwAAAAAA&#10;AAAAAAAAAAAAAAAAW0NvbnRlbnRfVHlwZXNdLnhtbFBLAQItABQABgAIAAAAIQA4/SH/1gAAAJQB&#10;AAALAAAAAAAAAAAAAAAAAC8BAABfcmVscy8ucmVsc1BLAQItABQABgAIAAAAIQB/wO8uegIAAGcF&#10;AAAOAAAAAAAAAAAAAAAAAC4CAABkcnMvZTJvRG9jLnhtbFBLAQItABQABgAIAAAAIQAMg74L4AAA&#10;AAoBAAAPAAAAAAAAAAAAAAAAANQEAABkcnMvZG93bnJldi54bWxQSwUGAAAAAAQABADzAAAA4QUA&#10;AAAA&#10;" filled="f" strokecolor="#ed7d31 [3205]" strokeweight="1pt">
                <v:stroke joinstyle="miter"/>
              </v:roundrect>
            </w:pict>
          </mc:Fallback>
        </mc:AlternateContent>
      </w:r>
      <w:r>
        <w:rPr>
          <w:noProof/>
        </w:rPr>
        <mc:AlternateContent>
          <mc:Choice Requires="wps">
            <w:drawing>
              <wp:anchor distT="0" distB="0" distL="114300" distR="114300" simplePos="0" relativeHeight="252261376" behindDoc="0" locked="0" layoutInCell="1" allowOverlap="1" wp14:anchorId="78C4723C" wp14:editId="6B8BBD7E">
                <wp:simplePos x="0" y="0"/>
                <wp:positionH relativeFrom="column">
                  <wp:posOffset>3160395</wp:posOffset>
                </wp:positionH>
                <wp:positionV relativeFrom="paragraph">
                  <wp:posOffset>326390</wp:posOffset>
                </wp:positionV>
                <wp:extent cx="108000" cy="2343150"/>
                <wp:effectExtent l="0" t="0" r="25400" b="19050"/>
                <wp:wrapNone/>
                <wp:docPr id="1193622178" name="Rectángulo: esquinas redondeadas 12"/>
                <wp:cNvGraphicFramePr/>
                <a:graphic xmlns:a="http://schemas.openxmlformats.org/drawingml/2006/main">
                  <a:graphicData uri="http://schemas.microsoft.com/office/word/2010/wordprocessingShape">
                    <wps:wsp>
                      <wps:cNvSpPr/>
                      <wps:spPr>
                        <a:xfrm>
                          <a:off x="0" y="0"/>
                          <a:ext cx="108000" cy="23431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C05912E" id="Rectángulo: esquinas redondeadas 12" o:spid="_x0000_s1026" style="position:absolute;margin-left:248.85pt;margin-top:25.7pt;width:8.5pt;height:184.5pt;z-index:2522613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6utTfwIAAGcFAAAOAAAAZHJzL2Uyb0RvYy54bWysVE1v2zAMvQ/YfxB0X22n6dYFdYqgRYcB&#10;RRu0HXpWZak2IIsapcTJfv0o+SNBV+ww7GKLIvlIPpG8uNy1hm0V+gZsyYuTnDNlJVSNfS35j6eb&#10;T+ec+SBsJQxYVfK98vxy+fHDRecWagY1mEohIxDrF50reR2CW2SZl7VqhT8BpywpNWArAon4mlUo&#10;OkJvTTbL889ZB1g5BKm8p9vrXsmXCV9rJcO91l4FZkpOuYX0xfR9id9seSEWryhc3cghDfEPWbSi&#10;sRR0groWQbANNn9AtY1E8KDDiYQ2A60bqVINVE2Rv6nmsRZOpVqIHO8mmvz/g5V320e3RqKhc37h&#10;6Rir2Gls45/yY7tE1n4iS+0Ck3RZ5Od5TpRKUs1O56fFWWIzO3g79OGbgpbFQ8kRNrZ6oBdJRInt&#10;rQ8UluxHuxjRwk1jTHoVY+OFB9NU8S4JsS3UlUG2FfSgQkplwyw+IsEcWZIUvbNDTekU9kZFGGMf&#10;lGZNRVXMUjKp3d7iFr2qFpXqw1GFVPAQbMwkhU6AEVlTohP2ADBaHudcDDCDfXRVqVsn5/xvifU5&#10;TB4pMtgwObeNBXwPwIQpcm8/ktRTE1l6gWq/RobQz4p38qah97sVPqwF0nDQm9PAh3v6aANdyWE4&#10;cVYD/nrvPtpTz5KWs46GreT+50ag4sx8t9TNX4v5PE5nEuZnX2Yk4LHm5VhjN+0V0PMXtFqcTMdo&#10;H8x41AjtM+2FVYxKKmElxS65DDgKV6FfArRZpFqtkhlNpBPh1j46GcEjq7E1n3bPAt3QxIHa/w7G&#10;wRSLN23c20ZPC6tNAN2kHj/wOvBN05waZ9g8cV0cy8nqsB+XvwEAAP//AwBQSwMEFAAGAAgAAAAh&#10;AAVBDk3gAAAACgEAAA8AAABkcnMvZG93bnJldi54bWxMj0FPwkAQhe8m/ofNmHgxsoVUwNotUZPG&#10;A1xEAh6Hdmwbu7NNdynl3zue9DSZeS9vvpeuRtuqgXrfODYwnUSgiAtXNlwZ2H3k90tQPiCX2Dom&#10;AxfysMqur1JMSnfmdxq2oVISwj5BA3UIXaK1L2qy6CeuIxbty/UWg6x9pcsezxJuWz2Lorm22LB8&#10;qLGj15qK7+3JGpiv1+FwoHzYLN/uqhfexxfMP425vRmfn0AFGsOfGX7xBR0yYTq6E5detQbix8VC&#10;rAYepjEoMciUw1GUWRSDzlL9v0L2AwAA//8DAFBLAQItABQABgAIAAAAIQC2gziS/gAAAOEBAAAT&#10;AAAAAAAAAAAAAAAAAAAAAABbQ29udGVudF9UeXBlc10ueG1sUEsBAi0AFAAGAAgAAAAhADj9If/W&#10;AAAAlAEAAAsAAAAAAAAAAAAAAAAALwEAAF9yZWxzLy5yZWxzUEsBAi0AFAAGAAgAAAAhAPfq61N/&#10;AgAAZwUAAA4AAAAAAAAAAAAAAAAALgIAAGRycy9lMm9Eb2MueG1sUEsBAi0AFAAGAAgAAAAhAAVB&#10;Dk3gAAAACgEAAA8AAAAAAAAAAAAAAAAA2Q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259328" behindDoc="0" locked="0" layoutInCell="1" allowOverlap="1" wp14:anchorId="0413DF7A" wp14:editId="4BAD55C3">
                <wp:simplePos x="0" y="0"/>
                <wp:positionH relativeFrom="column">
                  <wp:posOffset>2251075</wp:posOffset>
                </wp:positionH>
                <wp:positionV relativeFrom="paragraph">
                  <wp:posOffset>327025</wp:posOffset>
                </wp:positionV>
                <wp:extent cx="108000" cy="2343150"/>
                <wp:effectExtent l="0" t="0" r="25400" b="19050"/>
                <wp:wrapNone/>
                <wp:docPr id="422181826" name="Rectángulo: esquinas redondeadas 12"/>
                <wp:cNvGraphicFramePr/>
                <a:graphic xmlns:a="http://schemas.openxmlformats.org/drawingml/2006/main">
                  <a:graphicData uri="http://schemas.microsoft.com/office/word/2010/wordprocessingShape">
                    <wps:wsp>
                      <wps:cNvSpPr/>
                      <wps:spPr>
                        <a:xfrm>
                          <a:off x="0" y="0"/>
                          <a:ext cx="108000" cy="23431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BCF3909" id="Rectángulo: esquinas redondeadas 12" o:spid="_x0000_s1026" style="position:absolute;margin-left:177.25pt;margin-top:25.75pt;width:8.5pt;height:184.5pt;z-index:2522593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6utTfwIAAGcFAAAOAAAAZHJzL2Uyb0RvYy54bWysVE1v2zAMvQ/YfxB0X22n6dYFdYqgRYcB&#10;RRu0HXpWZak2IIsapcTJfv0o+SNBV+ww7GKLIvlIPpG8uNy1hm0V+gZsyYuTnDNlJVSNfS35j6eb&#10;T+ec+SBsJQxYVfK98vxy+fHDRecWagY1mEohIxDrF50reR2CW2SZl7VqhT8BpywpNWArAon4mlUo&#10;OkJvTTbL889ZB1g5BKm8p9vrXsmXCV9rJcO91l4FZkpOuYX0xfR9id9seSEWryhc3cghDfEPWbSi&#10;sRR0groWQbANNn9AtY1E8KDDiYQ2A60bqVINVE2Rv6nmsRZOpVqIHO8mmvz/g5V320e3RqKhc37h&#10;6Rir2Gls45/yY7tE1n4iS+0Ck3RZ5Od5TpRKUs1O56fFWWIzO3g79OGbgpbFQ8kRNrZ6oBdJRInt&#10;rQ8UluxHuxjRwk1jTHoVY+OFB9NU8S4JsS3UlUG2FfSgQkplwyw+IsEcWZIUvbNDTekU9kZFGGMf&#10;lGZNRVXMUjKp3d7iFr2qFpXqw1GFVPAQbMwkhU6AEVlTohP2ADBaHudcDDCDfXRVqVsn5/xvifU5&#10;TB4pMtgwObeNBXwPwIQpcm8/ktRTE1l6gWq/RobQz4p38qah97sVPqwF0nDQm9PAh3v6aANdyWE4&#10;cVYD/nrvPtpTz5KWs46GreT+50ag4sx8t9TNX4v5PE5nEuZnX2Yk4LHm5VhjN+0V0PMXtFqcTMdo&#10;H8x41AjtM+2FVYxKKmElxS65DDgKV6FfArRZpFqtkhlNpBPh1j46GcEjq7E1n3bPAt3QxIHa/w7G&#10;wRSLN23c20ZPC6tNAN2kHj/wOvBN05waZ9g8cV0cy8nqsB+XvwEAAP//AwBQSwMEFAAGAAgAAAAh&#10;AFyvoa3hAAAACgEAAA8AAABkcnMvZG93bnJldi54bWxMj8FOwzAMhu9IvENkJC6IpdvaMZW6EyBV&#10;HLYLY9o4Zo1pKxqnarKue3uyE5xsy59+f85Wo2nFQL1rLCNMJxEI4tLqhiuE3WfxuAThvGKtWsuE&#10;cCEHq/z2JlOptmf+oGHrKxFC2KUKofa+S6V0ZU1GuYntiMPu2/ZG+TD2ldS9Oodw08pZFC2kUQ2H&#10;C7Xq6K2m8md7MgiL9dofDlQMm+X7Q/XK+/iiii/E+7vx5RmEp9H/wXDVD+qQB6ejPbF2okWYJ3ES&#10;UIRkGmoA5k/X5ogQz6IEZJ7J/y/kvwAAAP//AwBQSwECLQAUAAYACAAAACEAtoM4kv4AAADhAQAA&#10;EwAAAAAAAAAAAAAAAAAAAAAAW0NvbnRlbnRfVHlwZXNdLnhtbFBLAQItABQABgAIAAAAIQA4/SH/&#10;1gAAAJQBAAALAAAAAAAAAAAAAAAAAC8BAABfcmVscy8ucmVsc1BLAQItABQABgAIAAAAIQD36utT&#10;fwIAAGcFAAAOAAAAAAAAAAAAAAAAAC4CAABkcnMvZTJvRG9jLnhtbFBLAQItABQABgAIAAAAIQBc&#10;r6Gt4QAAAAoBAAAPAAAAAAAAAAAAAAAAANkEAABkcnMvZG93bnJldi54bWxQSwUGAAAAAAQABADz&#10;AAAA5wUAAAAA&#10;" filled="f" strokecolor="#ed7d31 [3205]" strokeweight="1pt">
                <v:stroke joinstyle="miter"/>
              </v:roundrect>
            </w:pict>
          </mc:Fallback>
        </mc:AlternateContent>
      </w:r>
      <w:r>
        <w:rPr>
          <w:noProof/>
        </w:rPr>
        <mc:AlternateContent>
          <mc:Choice Requires="wps">
            <w:drawing>
              <wp:anchor distT="0" distB="0" distL="114300" distR="114300" simplePos="0" relativeHeight="252257280" behindDoc="0" locked="0" layoutInCell="1" allowOverlap="1" wp14:anchorId="1683ECCC" wp14:editId="53BFF5A0">
                <wp:simplePos x="0" y="0"/>
                <wp:positionH relativeFrom="column">
                  <wp:posOffset>1339215</wp:posOffset>
                </wp:positionH>
                <wp:positionV relativeFrom="paragraph">
                  <wp:posOffset>327025</wp:posOffset>
                </wp:positionV>
                <wp:extent cx="107950" cy="2343150"/>
                <wp:effectExtent l="0" t="0" r="25400" b="19050"/>
                <wp:wrapNone/>
                <wp:docPr id="624742090" name="Rectángulo: esquinas redondeadas 12"/>
                <wp:cNvGraphicFramePr/>
                <a:graphic xmlns:a="http://schemas.openxmlformats.org/drawingml/2006/main">
                  <a:graphicData uri="http://schemas.microsoft.com/office/word/2010/wordprocessingShape">
                    <wps:wsp>
                      <wps:cNvSpPr/>
                      <wps:spPr>
                        <a:xfrm>
                          <a:off x="0" y="0"/>
                          <a:ext cx="107950" cy="23431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F39D8F7" id="Rectángulo: esquinas redondeadas 12" o:spid="_x0000_s1026" style="position:absolute;margin-left:105.45pt;margin-top:25.75pt;width:8.5pt;height:184.5pt;z-index:2522572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O8uegIAAGcFAAAOAAAAZHJzL2Uyb0RvYy54bWysVMFu2zAMvQ/YPwi6r7bTdG2DOkXQosOA&#10;oi3aDj0rshQbkEWNUuJkXz9KdpygK3YYdrFFkXwkn0heXW9bwzYKfQO25MVJzpmyEqrGrkr+4/Xu&#10;ywVnPghbCQNWlXynPL+ef/501bmZmkANplLICMT6WedKXofgZlnmZa1a4U/AKUtKDdiKQCKusgpF&#10;R+itySZ5/jXrACuHIJX3dHvbK/k84WutZHjU2qvATMkpt5C+mL7L+M3mV2K2QuHqRg5piH/IohWN&#10;paAj1K0Igq2x+QOqbSSCBx1OJLQZaN1IlWqgaor8XTUvtXAq1ULkeDfS5P8frHzYvLgnJBo652ee&#10;jrGKrcY2/ik/tk1k7Uay1DYwSZdFfn55RpRKUk1Op6cFCQSTHbwd+vBNQcvioeQIa1s904skosTm&#10;3ofefm8XI1q4a4xJr2JsvPBgmireJSG2hboxyDaCHlRIqWyYDGGPLCmJ6J0dakqnsDMqwhj7rDRr&#10;KqpikpJJ7fYet+hVtahUH44qzPc1jh6p4gQYkTUlOmIPAB/lXAw5D/bRVaVuHZ3zvyXW8zZ6pMhg&#10;w+jcNhbwIwATxsi9/Z6knprI0hKq3RMyhH5WvJN3Db3fvfDhSSANB705DXx4pI820JUchhNnNeCv&#10;j+6jPfUsaTnraNhK7n+uBSrOzHdL3XxZTKdxOpMwPTufkIDHmuWxxq7bG6DnL2i1OJmO0T6Y/VEj&#10;tG+0FxYxKqmElRS75DLgXrgJ/RKgzSLVYpHMaCKdCPf2xckIHlmNrfm6fRPohiYO1P4PsB9MMXvX&#10;xr1t9LSwWAfQTerxA68D3zTNqXGGzRPXxbGcrA77cf4bAAD//wMAUEsDBBQABgAIAAAAIQDwseJs&#10;4QAAAAoBAAAPAAAAZHJzL2Rvd25yZXYueG1sTI/BTsMwDIbvSLxDZCQuaEsarWOUphMgVRy2C2Ni&#10;HLPGtBWNUzVZ17094QRH259+f3++nmzHRhx860hBMhfAkCpnWqoV7N/L2QqYD5qM7hyhggt6WBfX&#10;V7nOjDvTG467ULMYQj7TCpoQ+oxzXzVotZ+7HinevtxgdYjjUHMz6HMMtx2XQiy51S3FD43u8aXB&#10;6nt3sgqWm004HLAct6vXu/qZPhYXXX4qdXszPT0CCziFPxh+9aM6FNHp6E5kPOsUyEQ8RFRBmqTA&#10;IiDlfVwcFSykSIEXOf9fofgBAAD//wMAUEsBAi0AFAAGAAgAAAAhALaDOJL+AAAA4QEAABMAAAAA&#10;AAAAAAAAAAAAAAAAAFtDb250ZW50X1R5cGVzXS54bWxQSwECLQAUAAYACAAAACEAOP0h/9YAAACU&#10;AQAACwAAAAAAAAAAAAAAAAAvAQAAX3JlbHMvLnJlbHNQSwECLQAUAAYACAAAACEAf8DvLnoCAABn&#10;BQAADgAAAAAAAAAAAAAAAAAuAgAAZHJzL2Uyb0RvYy54bWxQSwECLQAUAAYACAAAACEA8LHibOEA&#10;AAAKAQAADwAAAAAAAAAAAAAAAADUBAAAZHJzL2Rvd25yZXYueG1sUEsFBgAAAAAEAAQA8wAAAOIF&#10;AAAAAA==&#10;" filled="f" strokecolor="#ed7d31 [3205]" strokeweight="1pt">
                <v:stroke joinstyle="miter"/>
              </v:roundrect>
            </w:pict>
          </mc:Fallback>
        </mc:AlternateContent>
      </w:r>
      <w:r>
        <w:rPr>
          <w:noProof/>
        </w:rPr>
        <mc:AlternateContent>
          <mc:Choice Requires="wps">
            <w:drawing>
              <wp:anchor distT="0" distB="0" distL="114300" distR="114300" simplePos="0" relativeHeight="252255232" behindDoc="0" locked="0" layoutInCell="1" allowOverlap="1" wp14:anchorId="3867D7BE" wp14:editId="063EE886">
                <wp:simplePos x="0" y="0"/>
                <wp:positionH relativeFrom="column">
                  <wp:posOffset>454660</wp:posOffset>
                </wp:positionH>
                <wp:positionV relativeFrom="paragraph">
                  <wp:posOffset>322580</wp:posOffset>
                </wp:positionV>
                <wp:extent cx="108000" cy="2343150"/>
                <wp:effectExtent l="0" t="0" r="25400" b="19050"/>
                <wp:wrapNone/>
                <wp:docPr id="1164880120" name="Rectángulo: esquinas redondeadas 12"/>
                <wp:cNvGraphicFramePr/>
                <a:graphic xmlns:a="http://schemas.openxmlformats.org/drawingml/2006/main">
                  <a:graphicData uri="http://schemas.microsoft.com/office/word/2010/wordprocessingShape">
                    <wps:wsp>
                      <wps:cNvSpPr/>
                      <wps:spPr>
                        <a:xfrm>
                          <a:off x="0" y="0"/>
                          <a:ext cx="108000" cy="23431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771A92C" id="Rectángulo: esquinas redondeadas 12" o:spid="_x0000_s1026" style="position:absolute;margin-left:35.8pt;margin-top:25.4pt;width:8.5pt;height:184.5pt;z-index:252255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6utTfwIAAGcFAAAOAAAAZHJzL2Uyb0RvYy54bWysVE1v2zAMvQ/YfxB0X22n6dYFdYqgRYcB&#10;RRu0HXpWZak2IIsapcTJfv0o+SNBV+ww7GKLIvlIPpG8uNy1hm0V+gZsyYuTnDNlJVSNfS35j6eb&#10;T+ec+SBsJQxYVfK98vxy+fHDRecWagY1mEohIxDrF50reR2CW2SZl7VqhT8BpywpNWArAon4mlUo&#10;OkJvTTbL889ZB1g5BKm8p9vrXsmXCV9rJcO91l4FZkpOuYX0xfR9id9seSEWryhc3cghDfEPWbSi&#10;sRR0groWQbANNn9AtY1E8KDDiYQ2A60bqVINVE2Rv6nmsRZOpVqIHO8mmvz/g5V320e3RqKhc37h&#10;6Rir2Gls45/yY7tE1n4iS+0Ck3RZ5Od5TpRKUs1O56fFWWIzO3g79OGbgpbFQ8kRNrZ6oBdJRInt&#10;rQ8UluxHuxjRwk1jTHoVY+OFB9NU8S4JsS3UlUG2FfSgQkplwyw+IsEcWZIUvbNDTekU9kZFGGMf&#10;lGZNRVXMUjKp3d7iFr2qFpXqw1GFVPAQbMwkhU6AEVlTohP2ADBaHudcDDCDfXRVqVsn5/xvifU5&#10;TB4pMtgwObeNBXwPwIQpcm8/ktRTE1l6gWq/RobQz4p38qah97sVPqwF0nDQm9PAh3v6aANdyWE4&#10;cVYD/nrvPtpTz5KWs46GreT+50ag4sx8t9TNX4v5PE5nEuZnX2Yk4LHm5VhjN+0V0PMXtFqcTMdo&#10;H8x41AjtM+2FVYxKKmElxS65DDgKV6FfArRZpFqtkhlNpBPh1j46GcEjq7E1n3bPAt3QxIHa/w7G&#10;wRSLN23c20ZPC6tNAN2kHj/wOvBN05waZ9g8cV0cy8nqsB+XvwEAAP//AwBQSwMEFAAGAAgAAAAh&#10;ADiLnIneAAAACAEAAA8AAABkcnMvZG93bnJldi54bWxMj8FOwzAQRO9I/IO1SFwQdYJKMCFOBUgR&#10;h/ZCQZSjGy9JRLyOYjdN/57lBMfRjGbeFKvZ9WLCMXSeNKSLBARS7W1HjYb3t+pagQjRkDW9J9Rw&#10;wgCr8vysMLn1R3rFaRsbwSUUcqOhjXHIpQx1i86EhR+Q2PvyozOR5dhIO5ojl7te3iRJJp3piBda&#10;M+Bzi/X39uA0ZOt13O2wmjbq5ap5oo/lyVSfWl9ezI8PICLO8S8Mv/iMDiUz7f2BbBC9hrs046SG&#10;24QfsK8U672GZXqvQJaF/H+g/AEAAP//AwBQSwECLQAUAAYACAAAACEAtoM4kv4AAADhAQAAEwAA&#10;AAAAAAAAAAAAAAAAAAAAW0NvbnRlbnRfVHlwZXNdLnhtbFBLAQItABQABgAIAAAAIQA4/SH/1gAA&#10;AJQBAAALAAAAAAAAAAAAAAAAAC8BAABfcmVscy8ucmVsc1BLAQItABQABgAIAAAAIQD36utTfwIA&#10;AGcFAAAOAAAAAAAAAAAAAAAAAC4CAABkcnMvZTJvRG9jLnhtbFBLAQItABQABgAIAAAAIQA4i5yJ&#10;3gAAAAgBAAAPAAAAAAAAAAAAAAAAANkEAABkcnMvZG93bnJldi54bWxQSwUGAAAAAAQABADzAAAA&#10;5AUAAAAA&#10;" filled="f" strokecolor="#ed7d31 [3205]" strokeweight="1pt">
                <v:stroke joinstyle="miter"/>
              </v:roundrect>
            </w:pict>
          </mc:Fallback>
        </mc:AlternateContent>
      </w:r>
      <w:r w:rsidR="007F4544">
        <w:rPr>
          <w:noProof/>
        </w:rPr>
        <w:drawing>
          <wp:inline distT="0" distB="0" distL="0" distR="0" wp14:anchorId="5951F113" wp14:editId="519E89E6">
            <wp:extent cx="5781675" cy="2861212"/>
            <wp:effectExtent l="19050" t="19050" r="9525" b="15875"/>
            <wp:docPr id="1128439583" name="Imagen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5812454" cy="2876444"/>
                    </a:xfrm>
                    <a:prstGeom prst="rect">
                      <a:avLst/>
                    </a:prstGeom>
                    <a:noFill/>
                    <a:ln>
                      <a:solidFill>
                        <a:schemeClr val="tx1"/>
                      </a:solidFill>
                    </a:ln>
                  </pic:spPr>
                </pic:pic>
              </a:graphicData>
            </a:graphic>
          </wp:inline>
        </w:drawing>
      </w:r>
    </w:p>
    <w:p w14:paraId="1DD188EF" w14:textId="6ED88140" w:rsidR="00996A40" w:rsidRDefault="00996A40" w:rsidP="00996A40">
      <w:pPr>
        <w:pStyle w:val="Figuras"/>
        <w:rPr>
          <w:lang w:val="es-HN"/>
        </w:rPr>
      </w:pPr>
      <w:bookmarkStart w:id="147" w:name="_Toc158142114"/>
      <w:r w:rsidRPr="009952B7">
        <w:rPr>
          <w:lang w:val="es-HN"/>
        </w:rPr>
        <w:t xml:space="preserve">Figura </w:t>
      </w:r>
      <w:r>
        <w:fldChar w:fldCharType="begin"/>
      </w:r>
      <w:r w:rsidRPr="009952B7">
        <w:rPr>
          <w:lang w:val="es-HN"/>
        </w:rPr>
        <w:instrText xml:space="preserve"> SEQ Figura \* ARABIC </w:instrText>
      </w:r>
      <w:r>
        <w:fldChar w:fldCharType="separate"/>
      </w:r>
      <w:r w:rsidR="000F2D33">
        <w:rPr>
          <w:noProof/>
          <w:lang w:val="es-HN"/>
        </w:rPr>
        <w:t>19</w:t>
      </w:r>
      <w:r>
        <w:fldChar w:fldCharType="end"/>
      </w:r>
      <w:r w:rsidRPr="009952B7">
        <w:rPr>
          <w:lang w:val="es-HN"/>
        </w:rPr>
        <w:t xml:space="preserve">.Serie </w:t>
      </w:r>
      <w:r w:rsidR="00F7651D">
        <w:rPr>
          <w:lang w:val="es-HN"/>
        </w:rPr>
        <w:t>S</w:t>
      </w:r>
      <w:r w:rsidRPr="009952B7">
        <w:rPr>
          <w:lang w:val="es-HN"/>
        </w:rPr>
        <w:t xml:space="preserve">in </w:t>
      </w:r>
      <w:r w:rsidR="00F7651D">
        <w:rPr>
          <w:lang w:val="es-HN"/>
        </w:rPr>
        <w:t>T</w:t>
      </w:r>
      <w:r w:rsidRPr="009952B7">
        <w:rPr>
          <w:lang w:val="es-HN"/>
        </w:rPr>
        <w:t>endencia y Factores Estacionales 2017 a 2022 Banco B</w:t>
      </w:r>
      <w:r w:rsidR="00475F5F">
        <w:rPr>
          <w:lang w:val="es-HN"/>
        </w:rPr>
        <w:t>anpais</w:t>
      </w:r>
      <w:bookmarkEnd w:id="147"/>
    </w:p>
    <w:p w14:paraId="4E3D519F" w14:textId="73BD12A6" w:rsidR="00134127" w:rsidRPr="00134127" w:rsidRDefault="00134127" w:rsidP="00134127">
      <w:pPr>
        <w:pStyle w:val="Figuras"/>
        <w:rPr>
          <w:lang w:val="es-HN"/>
        </w:rPr>
      </w:pPr>
      <w:bookmarkStart w:id="148" w:name="_Toc158833027"/>
      <w:r w:rsidRPr="00134127">
        <w:rPr>
          <w:lang w:val="es-HN"/>
        </w:rPr>
        <w:t xml:space="preserve">Tabla </w:t>
      </w:r>
      <w:r>
        <w:fldChar w:fldCharType="begin"/>
      </w:r>
      <w:r w:rsidRPr="00134127">
        <w:rPr>
          <w:lang w:val="es-HN"/>
        </w:rPr>
        <w:instrText xml:space="preserve"> SEQ Tabla \* ARABIC </w:instrText>
      </w:r>
      <w:r>
        <w:fldChar w:fldCharType="separate"/>
      </w:r>
      <w:r w:rsidR="000F2D33">
        <w:rPr>
          <w:noProof/>
          <w:lang w:val="es-HN"/>
        </w:rPr>
        <w:t>13</w:t>
      </w:r>
      <w:r>
        <w:fldChar w:fldCharType="end"/>
      </w:r>
      <w:r w:rsidRPr="00134127">
        <w:rPr>
          <w:lang w:val="es-HN"/>
        </w:rPr>
        <w:t>. Tabla Factores Estacionales Banco Banpais</w:t>
      </w:r>
      <w:bookmarkEnd w:id="148"/>
    </w:p>
    <w:tbl>
      <w:tblPr>
        <w:tblW w:w="3200" w:type="dxa"/>
        <w:tblCellMar>
          <w:left w:w="70" w:type="dxa"/>
          <w:right w:w="70" w:type="dxa"/>
        </w:tblCellMar>
        <w:tblLook w:val="04A0" w:firstRow="1" w:lastRow="0" w:firstColumn="1" w:lastColumn="0" w:noHBand="0" w:noVBand="1"/>
      </w:tblPr>
      <w:tblGrid>
        <w:gridCol w:w="1000"/>
        <w:gridCol w:w="2200"/>
      </w:tblGrid>
      <w:tr w:rsidR="00134127" w:rsidRPr="00134127" w14:paraId="26CEC1FF" w14:textId="77777777" w:rsidTr="00134127">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0D56D4B"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Factores Estacionales</w:t>
            </w:r>
          </w:p>
        </w:tc>
      </w:tr>
      <w:tr w:rsidR="00134127" w:rsidRPr="00134127" w14:paraId="5028BC7E" w14:textId="77777777" w:rsidTr="0013412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4F50EC1"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2843E804"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Valor</w:t>
            </w:r>
          </w:p>
        </w:tc>
      </w:tr>
      <w:tr w:rsidR="00134127" w:rsidRPr="00134127" w14:paraId="50E17F4F" w14:textId="77777777" w:rsidTr="0013412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5D3FBD9" w14:textId="77777777" w:rsidR="00134127" w:rsidRPr="00134127" w:rsidRDefault="00134127" w:rsidP="00134127">
            <w:pPr>
              <w:widowControl/>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70719802"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0.9962077</w:t>
            </w:r>
          </w:p>
        </w:tc>
      </w:tr>
      <w:tr w:rsidR="00134127" w:rsidRPr="00134127" w14:paraId="5B3D4531" w14:textId="77777777" w:rsidTr="0013412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5DDD9D4" w14:textId="77777777" w:rsidR="00134127" w:rsidRPr="00134127" w:rsidRDefault="00134127" w:rsidP="00134127">
            <w:pPr>
              <w:widowControl/>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5AFA9BF1"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1.0076864</w:t>
            </w:r>
          </w:p>
        </w:tc>
      </w:tr>
      <w:tr w:rsidR="00134127" w:rsidRPr="00134127" w14:paraId="7D04B84E" w14:textId="77777777" w:rsidTr="0013412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8943E11" w14:textId="77777777" w:rsidR="00134127" w:rsidRPr="00134127" w:rsidRDefault="00134127" w:rsidP="00134127">
            <w:pPr>
              <w:widowControl/>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4A1E0723"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0.9954848</w:t>
            </w:r>
          </w:p>
        </w:tc>
      </w:tr>
      <w:tr w:rsidR="00134127" w:rsidRPr="00134127" w14:paraId="6EAB0568" w14:textId="77777777" w:rsidTr="0013412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91F8C6F" w14:textId="77777777" w:rsidR="00134127" w:rsidRPr="00134127" w:rsidRDefault="00134127" w:rsidP="00134127">
            <w:pPr>
              <w:widowControl/>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0A5B6129"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0.9964071</w:t>
            </w:r>
          </w:p>
        </w:tc>
      </w:tr>
      <w:tr w:rsidR="00134127" w:rsidRPr="00134127" w14:paraId="7B080322" w14:textId="77777777" w:rsidTr="0013412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1FB6ABB" w14:textId="77777777" w:rsidR="00134127" w:rsidRPr="00134127" w:rsidRDefault="00134127" w:rsidP="00134127">
            <w:pPr>
              <w:widowControl/>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153A5CD5"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0.9965374</w:t>
            </w:r>
          </w:p>
        </w:tc>
      </w:tr>
      <w:tr w:rsidR="00134127" w:rsidRPr="00134127" w14:paraId="68A024F0" w14:textId="77777777" w:rsidTr="0013412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D6D328C" w14:textId="77777777" w:rsidR="00134127" w:rsidRPr="00134127" w:rsidRDefault="00134127" w:rsidP="00134127">
            <w:pPr>
              <w:widowControl/>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61392728"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1.0005404</w:t>
            </w:r>
          </w:p>
        </w:tc>
      </w:tr>
      <w:tr w:rsidR="00134127" w:rsidRPr="00134127" w14:paraId="64C8DF4B" w14:textId="77777777" w:rsidTr="0013412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2B5EB3E" w14:textId="77777777" w:rsidR="00134127" w:rsidRPr="00134127" w:rsidRDefault="00134127" w:rsidP="00134127">
            <w:pPr>
              <w:widowControl/>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780EA47A"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0.9945004</w:t>
            </w:r>
          </w:p>
        </w:tc>
      </w:tr>
      <w:tr w:rsidR="00134127" w:rsidRPr="00134127" w14:paraId="3EDBD1B8" w14:textId="77777777" w:rsidTr="0013412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92B2D92" w14:textId="77777777" w:rsidR="00134127" w:rsidRPr="00134127" w:rsidRDefault="00134127" w:rsidP="00134127">
            <w:pPr>
              <w:widowControl/>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587FEE0A"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0.9944729</w:t>
            </w:r>
          </w:p>
        </w:tc>
      </w:tr>
      <w:tr w:rsidR="00134127" w:rsidRPr="00134127" w14:paraId="5A3B370C" w14:textId="77777777" w:rsidTr="0013412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20962C1" w14:textId="77777777" w:rsidR="00134127" w:rsidRPr="00134127" w:rsidRDefault="00134127" w:rsidP="00134127">
            <w:pPr>
              <w:widowControl/>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0D1E309A"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1.0061165</w:t>
            </w:r>
          </w:p>
        </w:tc>
      </w:tr>
      <w:tr w:rsidR="00134127" w:rsidRPr="00134127" w14:paraId="0A281FB3" w14:textId="77777777" w:rsidTr="0013412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CBB9C8E" w14:textId="77777777" w:rsidR="00134127" w:rsidRPr="00134127" w:rsidRDefault="00134127" w:rsidP="00134127">
            <w:pPr>
              <w:widowControl/>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3471BB38"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0.9970484</w:t>
            </w:r>
          </w:p>
        </w:tc>
      </w:tr>
      <w:tr w:rsidR="00134127" w:rsidRPr="00134127" w14:paraId="0C577106" w14:textId="77777777" w:rsidTr="0013412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054CD06" w14:textId="77777777" w:rsidR="00134127" w:rsidRPr="00134127" w:rsidRDefault="00134127" w:rsidP="00134127">
            <w:pPr>
              <w:widowControl/>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104A4576"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1.0040467</w:t>
            </w:r>
          </w:p>
        </w:tc>
      </w:tr>
      <w:tr w:rsidR="00134127" w:rsidRPr="00134127" w14:paraId="31498609" w14:textId="77777777" w:rsidTr="0013412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197ACA7" w14:textId="77777777" w:rsidR="00134127" w:rsidRPr="00134127" w:rsidRDefault="00134127" w:rsidP="00134127">
            <w:pPr>
              <w:widowControl/>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02C7425C" w14:textId="77777777" w:rsidR="00134127" w:rsidRPr="00134127" w:rsidRDefault="00134127" w:rsidP="00134127">
            <w:pPr>
              <w:widowControl/>
              <w:jc w:val="center"/>
              <w:rPr>
                <w:rFonts w:ascii="Times New Roman" w:eastAsia="Times New Roman" w:hAnsi="Times New Roman" w:cs="Times New Roman"/>
                <w:color w:val="000000"/>
                <w:lang w:val="es-HN" w:eastAsia="es-HN"/>
              </w:rPr>
            </w:pPr>
            <w:r w:rsidRPr="00134127">
              <w:rPr>
                <w:rFonts w:ascii="Times New Roman" w:eastAsia="Times New Roman" w:hAnsi="Times New Roman" w:cs="Times New Roman"/>
                <w:color w:val="000000"/>
                <w:lang w:val="es-HN" w:eastAsia="es-HN"/>
              </w:rPr>
              <w:t>1.0116701</w:t>
            </w:r>
          </w:p>
        </w:tc>
      </w:tr>
    </w:tbl>
    <w:p w14:paraId="34915460" w14:textId="77777777" w:rsidR="00134127" w:rsidRDefault="00134127" w:rsidP="00996A40">
      <w:pPr>
        <w:pStyle w:val="Figuras"/>
        <w:rPr>
          <w:lang w:val="es-HN"/>
        </w:rPr>
      </w:pPr>
    </w:p>
    <w:p w14:paraId="0A7EFFDC" w14:textId="30FFBC10" w:rsidR="00996A40" w:rsidRDefault="00996A40" w:rsidP="00996A40">
      <w:pPr>
        <w:pStyle w:val="TextoPrincipal"/>
      </w:pPr>
      <w:r w:rsidRPr="00FB6268">
        <w:t>La gráfica “</w:t>
      </w:r>
      <w:r>
        <w:t>Serie Sin Estacionalidad</w:t>
      </w:r>
      <w:r w:rsidRPr="00FB6268">
        <w:t>”</w:t>
      </w:r>
      <w:r>
        <w:t xml:space="preserve"> de la figura </w:t>
      </w:r>
      <w:r w:rsidR="00726E18">
        <w:t>20</w:t>
      </w:r>
      <w:r>
        <w:t xml:space="preserve">, se logra identificar de manera enfática la estacionalidad para banco </w:t>
      </w:r>
      <w:r w:rsidR="00E86D87">
        <w:t>Banpais</w:t>
      </w:r>
      <w:r>
        <w:t xml:space="preserve">, al observar las líneas graficas se idéntica que los meses de julio y </w:t>
      </w:r>
      <w:r w:rsidR="00E86D87">
        <w:t>diciembre</w:t>
      </w:r>
      <w:r>
        <w:t xml:space="preserve"> son factores estacionales dado que presentan variaciones en la variable ValorCuenta con respecto a la variable Serie Sin Estacionalidad.</w:t>
      </w:r>
      <w:r w:rsidRPr="00196A4A">
        <w:rPr>
          <w:noProof/>
        </w:rPr>
        <w:t xml:space="preserve"> </w:t>
      </w:r>
    </w:p>
    <w:p w14:paraId="452A55E4" w14:textId="5DDE6C7B" w:rsidR="00996A40" w:rsidRDefault="00134127" w:rsidP="00726E18">
      <w:pPr>
        <w:pStyle w:val="TextoPrincipal"/>
        <w:keepNext/>
        <w:ind w:firstLine="0"/>
        <w:jc w:val="center"/>
      </w:pPr>
      <w:r>
        <w:rPr>
          <w:noProof/>
        </w:rPr>
        <w:lastRenderedPageBreak/>
        <mc:AlternateContent>
          <mc:Choice Requires="wps">
            <w:drawing>
              <wp:anchor distT="0" distB="0" distL="114300" distR="114300" simplePos="0" relativeHeight="251841536" behindDoc="0" locked="0" layoutInCell="1" allowOverlap="1" wp14:anchorId="3A4F5FFA" wp14:editId="7F97C92A">
                <wp:simplePos x="0" y="0"/>
                <wp:positionH relativeFrom="column">
                  <wp:posOffset>228600</wp:posOffset>
                </wp:positionH>
                <wp:positionV relativeFrom="paragraph">
                  <wp:posOffset>14696</wp:posOffset>
                </wp:positionV>
                <wp:extent cx="554355" cy="355600"/>
                <wp:effectExtent l="0" t="0" r="0" b="6350"/>
                <wp:wrapNone/>
                <wp:docPr id="1130778279" name="CuadroTexto 8"/>
                <wp:cNvGraphicFramePr/>
                <a:graphic xmlns:a="http://schemas.openxmlformats.org/drawingml/2006/main">
                  <a:graphicData uri="http://schemas.microsoft.com/office/word/2010/wordprocessingShape">
                    <wps:wsp>
                      <wps:cNvSpPr txBox="1"/>
                      <wps:spPr>
                        <a:xfrm>
                          <a:off x="0" y="0"/>
                          <a:ext cx="554355" cy="355600"/>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7FCBE630" w14:textId="77777777" w:rsidR="00996A40" w:rsidRDefault="00996A40" w:rsidP="00996A40">
                            <w:pPr>
                              <w:jc w:val="center"/>
                              <w:rPr>
                                <w:color w:val="767171" w:themeColor="background2" w:themeShade="80"/>
                                <w:sz w:val="16"/>
                                <w:szCs w:val="16"/>
                              </w:rPr>
                            </w:pPr>
                            <w:r>
                              <w:rPr>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3A4F5FFA" id="_x0000_s1034" type="#_x0000_t202" style="position:absolute;left:0;text-align:left;margin-left:18pt;margin-top:1.15pt;width:43.65pt;height:28pt;z-index:25184153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Z6UD+QEAAEAEAAAOAAAAZHJzL2Uyb0RvYy54bWysU8Fu2zAMvQ/YPwi6L06zpeiMOAXWorsM&#10;67BuH6DIki1MEjVKjZ19/Sg5cYb21GIXWqb4nshHcnM9Osv2CqMB3/CLxZIz5SW0xncN//nj7t0V&#10;ZzEJ3woLXjX8oCK/3r59sxlCrVbQg20VMiLxsR5Cw/uUQl1VUfbKibiAoDxdakAnEv1iV7UoBmJ3&#10;tlotl5fVANgGBKliJO/tdMm3hV9rJdO91lElZhtOuaVisdhdttV2I+oOReiNPKYhXpGFE8bTozPV&#10;rUiCPaJ5RuWMRIig00KCq0BrI1Wpgaq5WD6p5qEXQZVaSJwYZpni/6OVX/cP4RuyNH6CkRqYBRlC&#10;rCM5cz2jRpe/lCmje5LwMMumxsQkOdfrD+/Xa84kXdHhcllkrc7ggDF9VuBYPjQcqStFLLH/EhM9&#10;SKGnkPyWhztjbemM9Wxo+Mf1KtO70DY8+q5g5yACW08c56zLKR2symTWf1eambYknx1RYre7scim&#10;KaAxpaJOs1DICJADNSXxQuwRktGqDN8L8TOovA8+zXhnPGApvKyGygXsBQ11+6v0jBLXU/xJikmA&#10;rEUadyMp0PCrU3d30B6o6bS36Z6MtkAqS2sCZz3gn6e+gfaDlP/9KFBxhsnewLROwkuKb3jKxKUD&#10;NKaln8eVynvw73+JOi/+9i8AAAD//wMAUEsDBBQABgAIAAAAIQDaY+bv3AAAAAcBAAAPAAAAZHJz&#10;L2Rvd25yZXYueG1sTI/NTsMwEITvSLyDtUjc6JqEViVkUyEQVxDlR+LmxtskIl5HsduEt8c9wW1H&#10;M5r5ttzMrldHHkPnheB6oUGx1N520hC8vz1drUGFaMSa3gsT/HCATXV+VprC+kle+biNjUolEgpD&#10;0MY4FIihbtmZsPADS/L2fnQmJjk2aEczpXLXY6b1Cp3pJC20ZuCHluvv7cERfDzvvz5v9Evz6JbD&#10;5GeN4m6R6PJivr8DFXmOf2E44Sd0qBLTzh/EBtUT5Kv0SiTIclAnO8vTsSNYrnPAqsT//NUvAAAA&#10;//8DAFBLAQItABQABgAIAAAAIQC2gziS/gAAAOEBAAATAAAAAAAAAAAAAAAAAAAAAABbQ29udGVu&#10;dF9UeXBlc10ueG1sUEsBAi0AFAAGAAgAAAAhADj9If/WAAAAlAEAAAsAAAAAAAAAAAAAAAAALwEA&#10;AF9yZWxzLy5yZWxzUEsBAi0AFAAGAAgAAAAhANhnpQP5AQAAQAQAAA4AAAAAAAAAAAAAAAAALgIA&#10;AGRycy9lMm9Eb2MueG1sUEsBAi0AFAAGAAgAAAAhANpj5u/cAAAABwEAAA8AAAAAAAAAAAAAAAAA&#10;UwQAAGRycy9kb3ducmV2LnhtbFBLBQYAAAAABAAEAPMAAABcBQAAAAA=&#10;" filled="f" stroked="f">
                <v:textbox>
                  <w:txbxContent>
                    <w:p w14:paraId="7FCBE630" w14:textId="77777777" w:rsidR="00996A40" w:rsidRDefault="00996A40" w:rsidP="00996A40">
                      <w:pPr>
                        <w:jc w:val="center"/>
                        <w:rPr>
                          <w:color w:val="767171" w:themeColor="background2" w:themeShade="80"/>
                          <w:sz w:val="16"/>
                          <w:szCs w:val="16"/>
                        </w:rPr>
                      </w:pPr>
                      <w:r>
                        <w:rPr>
                          <w:color w:val="767171" w:themeColor="background2" w:themeShade="80"/>
                          <w:sz w:val="16"/>
                          <w:szCs w:val="16"/>
                        </w:rPr>
                        <w:t>Saldo en Millones</w:t>
                      </w:r>
                    </w:p>
                  </w:txbxContent>
                </v:textbox>
              </v:shape>
            </w:pict>
          </mc:Fallback>
        </mc:AlternateContent>
      </w:r>
      <w:r w:rsidR="00E86D87">
        <w:rPr>
          <w:noProof/>
        </w:rPr>
        <mc:AlternateContent>
          <mc:Choice Requires="wps">
            <w:drawing>
              <wp:anchor distT="0" distB="0" distL="114300" distR="114300" simplePos="0" relativeHeight="251876352" behindDoc="0" locked="0" layoutInCell="1" allowOverlap="1" wp14:anchorId="12778AD5" wp14:editId="2F63E892">
                <wp:simplePos x="0" y="0"/>
                <wp:positionH relativeFrom="column">
                  <wp:posOffset>2752725</wp:posOffset>
                </wp:positionH>
                <wp:positionV relativeFrom="paragraph">
                  <wp:posOffset>1235075</wp:posOffset>
                </wp:positionV>
                <wp:extent cx="114300" cy="1238250"/>
                <wp:effectExtent l="0" t="0" r="19050" b="19050"/>
                <wp:wrapNone/>
                <wp:docPr id="2051512671"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63CF637" id="Rectángulo: esquinas redondeadas 12" o:spid="_x0000_s1026" style="position:absolute;margin-left:216.75pt;margin-top:97.25pt;width:9pt;height:97.5pt;z-index:2518763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Cf/gJj4QAAAAsBAAAPAAAAZHJzL2Rvd25yZXYueG1sTI9BT4NAEIXvJv6HzZh4MXapQEORpVET&#10;4qFerMZ63LIjENlZwm4p/feOJ729yfvy5r1iM9teTDj6zpGC5SICgVQ701Gj4P2tus1A+KDJ6N4R&#10;Kjijh015eVHo3LgTveK0C43gEPK5VtCGMORS+rpFq/3CDUjsfbnR6sDn2Egz6hOH217eRdFKWt0R&#10;f2j1gE8t1t+7o1Ww2m7Dfo/V9JI93zSP9JGcdfWp1PXV/HAPIuAc/mD4rc/VoeROB3ck40WvIInj&#10;lFE21gkLJpJ0yeKgIM7WKciykP83lD8AAAD//wMAUEsBAi0AFAAGAAgAAAAhALaDOJL+AAAA4QEA&#10;ABMAAAAAAAAAAAAAAAAAAAAAAFtDb250ZW50X1R5cGVzXS54bWxQSwECLQAUAAYACAAAACEAOP0h&#10;/9YAAACUAQAACwAAAAAAAAAAAAAAAAAvAQAAX3JlbHMvLnJlbHNQSwECLQAUAAYACAAAACEAr5IL&#10;0YACAABnBQAADgAAAAAAAAAAAAAAAAAuAgAAZHJzL2Uyb0RvYy54bWxQSwECLQAUAAYACAAAACEA&#10;n/4CY+EAAAALAQAADwAAAAAAAAAAAAAAAADaBAAAZHJzL2Rvd25yZXYueG1sUEsFBgAAAAAEAAQA&#10;8wAAAOgFAAAAAA==&#10;" filled="f" strokecolor="#ed7d31 [3205]" strokeweight="1pt">
                <v:stroke joinstyle="miter"/>
              </v:roundrect>
            </w:pict>
          </mc:Fallback>
        </mc:AlternateContent>
      </w:r>
      <w:r w:rsidR="00E86D87">
        <w:rPr>
          <w:noProof/>
        </w:rPr>
        <mc:AlternateContent>
          <mc:Choice Requires="wps">
            <w:drawing>
              <wp:anchor distT="0" distB="0" distL="114300" distR="114300" simplePos="0" relativeHeight="251874304" behindDoc="0" locked="0" layoutInCell="1" allowOverlap="1" wp14:anchorId="7DE8218B" wp14:editId="2ECADBC8">
                <wp:simplePos x="0" y="0"/>
                <wp:positionH relativeFrom="column">
                  <wp:posOffset>3543300</wp:posOffset>
                </wp:positionH>
                <wp:positionV relativeFrom="paragraph">
                  <wp:posOffset>1235075</wp:posOffset>
                </wp:positionV>
                <wp:extent cx="114300" cy="1238250"/>
                <wp:effectExtent l="0" t="0" r="19050" b="19050"/>
                <wp:wrapNone/>
                <wp:docPr id="623374796"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2037700" id="Rectángulo: esquinas redondeadas 12" o:spid="_x0000_s1026" style="position:absolute;margin-left:279pt;margin-top:97.25pt;width:9pt;height:97.5pt;z-index:2518743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KLOP/4gAAAAsBAAAPAAAAZHJzL2Rvd25yZXYueG1sTI/BTsMwEETvSPyDtUhcUOsATUhDnAqQ&#10;Ig7lQosoRzdekoh4HcVumv59lxMcd2Y0+yZfTbYTIw6+daTgdh6BQKqcaalW8LEtZykIHzQZ3TlC&#10;BSf0sCouL3KdGXekdxw3oRZcQj7TCpoQ+kxKXzVotZ+7Hom9bzdYHfgcamkGfeRy28m7KEqk1S3x&#10;h0b3+NJg9bM5WAXJeh12OyzHt/T1pn6mz8VJl19KXV9NT48gAk7hLwy/+IwOBTPt3YGMF52COE55&#10;S2BjuYhBcCJ+SFjZK7hPlzHIIpf/NxRnAAAA//8DAFBLAQItABQABgAIAAAAIQC2gziS/gAAAOEB&#10;AAATAAAAAAAAAAAAAAAAAAAAAABbQ29udGVudF9UeXBlc10ueG1sUEsBAi0AFAAGAAgAAAAhADj9&#10;If/WAAAAlAEAAAsAAAAAAAAAAAAAAAAALwEAAF9yZWxzLy5yZWxzUEsBAi0AFAAGAAgAAAAhAK+S&#10;C9GAAgAAZwUAAA4AAAAAAAAAAAAAAAAALgIAAGRycy9lMm9Eb2MueG1sUEsBAi0AFAAGAAgAAAAh&#10;AMos4//iAAAACwEAAA8AAAAAAAAAAAAAAAAA2gQAAGRycy9kb3ducmV2LnhtbFBLBQYAAAAABAAE&#10;APMAAADpBQAAAAA=&#10;" filled="f" strokecolor="#ed7d31 [3205]" strokeweight="1pt">
                <v:stroke joinstyle="miter"/>
              </v:roundrect>
            </w:pict>
          </mc:Fallback>
        </mc:AlternateContent>
      </w:r>
      <w:r w:rsidR="00E86D87">
        <w:rPr>
          <w:noProof/>
        </w:rPr>
        <mc:AlternateContent>
          <mc:Choice Requires="wps">
            <w:drawing>
              <wp:anchor distT="0" distB="0" distL="114300" distR="114300" simplePos="0" relativeHeight="251851776" behindDoc="0" locked="0" layoutInCell="1" allowOverlap="1" wp14:anchorId="360F8C22" wp14:editId="375E5415">
                <wp:simplePos x="0" y="0"/>
                <wp:positionH relativeFrom="column">
                  <wp:posOffset>3867150</wp:posOffset>
                </wp:positionH>
                <wp:positionV relativeFrom="paragraph">
                  <wp:posOffset>1235075</wp:posOffset>
                </wp:positionV>
                <wp:extent cx="114300" cy="1238250"/>
                <wp:effectExtent l="0" t="0" r="19050" b="19050"/>
                <wp:wrapNone/>
                <wp:docPr id="2103022090"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B1FC4E7" id="Rectángulo: esquinas redondeadas 12" o:spid="_x0000_s1026" style="position:absolute;margin-left:304.5pt;margin-top:97.25pt;width:9pt;height:97.5pt;z-index:251851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IgLmq4QAAAAsBAAAPAAAAZHJzL2Rvd25yZXYueG1sTI/BTsMwEETvSPyDtUhcEHUobUhCnAqQ&#10;Ig7lQltRjm68JBHxOordNP17lhMcd2b0diZfTbYTIw6+daTgbhaBQKqcaalWsNuWtwkIHzQZ3TlC&#10;BWf0sCouL3KdGXeidxw3oRYMIZ9pBU0IfSalrxq02s9cj8TelxusDnwOtTSDPjHcdnIeRbG0uiX+&#10;0OgeXxqsvjdHqyBer8N+j+X4lrze1M/0sTjr8lOp66vp6RFEwCn8heG3PleHgjsd3JGMFx0zopS3&#10;BDbSxRIEJ+L5AysHBfdJugRZ5PL/huIHAAD//wMAUEsBAi0AFAAGAAgAAAAhALaDOJL+AAAA4QEA&#10;ABMAAAAAAAAAAAAAAAAAAAAAAFtDb250ZW50X1R5cGVzXS54bWxQSwECLQAUAAYACAAAACEAOP0h&#10;/9YAAACUAQAACwAAAAAAAAAAAAAAAAAvAQAAX3JlbHMvLnJlbHNQSwECLQAUAAYACAAAACEAr5IL&#10;0YACAABnBQAADgAAAAAAAAAAAAAAAAAuAgAAZHJzL2Uyb0RvYy54bWxQSwECLQAUAAYACAAAACEA&#10;CIC5quEAAAALAQAADwAAAAAAAAAAAAAAAADaBAAAZHJzL2Rvd25yZXYueG1sUEsFBgAAAAAEAAQA&#10;8wAAAOgFAAAAAA==&#10;" filled="f" strokecolor="#ed7d31 [3205]" strokeweight="1pt">
                <v:stroke joinstyle="miter"/>
              </v:roundrect>
            </w:pict>
          </mc:Fallback>
        </mc:AlternateContent>
      </w:r>
      <w:r w:rsidR="00E86D87">
        <w:rPr>
          <w:noProof/>
        </w:rPr>
        <mc:AlternateContent>
          <mc:Choice Requires="wps">
            <w:drawing>
              <wp:anchor distT="0" distB="0" distL="114300" distR="114300" simplePos="0" relativeHeight="251852800" behindDoc="0" locked="0" layoutInCell="1" allowOverlap="1" wp14:anchorId="4C833ECF" wp14:editId="38CC8DF5">
                <wp:simplePos x="0" y="0"/>
                <wp:positionH relativeFrom="column">
                  <wp:posOffset>4381500</wp:posOffset>
                </wp:positionH>
                <wp:positionV relativeFrom="paragraph">
                  <wp:posOffset>1235075</wp:posOffset>
                </wp:positionV>
                <wp:extent cx="114300" cy="1238250"/>
                <wp:effectExtent l="0" t="0" r="19050" b="19050"/>
                <wp:wrapNone/>
                <wp:docPr id="1615817515"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C6DC566" id="Rectángulo: esquinas redondeadas 12" o:spid="_x0000_s1026" style="position:absolute;margin-left:345pt;margin-top:97.25pt;width:9pt;height:97.5pt;z-index:251852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Bksjkf4QAAAAsBAAAPAAAAZHJzL2Rvd25yZXYueG1sTI/BTsMwEETvSPyDtUhcELWBtiQhTgVI&#10;EYdyoSDK0Y2XJCJeR7Gbpn/f5QTHnRm9nclXk+vEiENoPWm4mSkQSJW3LdUaPt7L6wREiIas6Tyh&#10;hiMGWBXnZ7nJrD/QG46bWAuGUMiMhibGPpMyVA06E2a+R2Lv2w/ORD6HWtrBHBjuOnmr1FI60xJ/&#10;aEyPzw1WP5u907Bcr+N2i+X4mrxc1U/0OT+a8kvry4vp8QFExCn+heG3PleHgjvt/J5sEB0zUsVb&#10;IhvpfAGCE/cqYWWn4S5JFyCLXP7fUJwAAAD//wMAUEsBAi0AFAAGAAgAAAAhALaDOJL+AAAA4QEA&#10;ABMAAAAAAAAAAAAAAAAAAAAAAFtDb250ZW50X1R5cGVzXS54bWxQSwECLQAUAAYACAAAACEAOP0h&#10;/9YAAACUAQAACwAAAAAAAAAAAAAAAAAvAQAAX3JlbHMvLnJlbHNQSwECLQAUAAYACAAAACEAr5IL&#10;0YACAABnBQAADgAAAAAAAAAAAAAAAAAuAgAAZHJzL2Uyb0RvYy54bWxQSwECLQAUAAYACAAAACEA&#10;ZLI5H+EAAAALAQAADwAAAAAAAAAAAAAAAADaBAAAZHJzL2Rvd25yZXYueG1sUEsFBgAAAAAEAAQA&#10;8wAAAOgFAAAAAA==&#10;" filled="f" strokecolor="#ed7d31 [3205]" strokeweight="1pt">
                <v:stroke joinstyle="miter"/>
              </v:roundrect>
            </w:pict>
          </mc:Fallback>
        </mc:AlternateContent>
      </w:r>
      <w:r w:rsidR="00E86D87">
        <w:rPr>
          <w:noProof/>
        </w:rPr>
        <mc:AlternateContent>
          <mc:Choice Requires="wps">
            <w:drawing>
              <wp:anchor distT="0" distB="0" distL="114300" distR="114300" simplePos="0" relativeHeight="251853824" behindDoc="0" locked="0" layoutInCell="1" allowOverlap="1" wp14:anchorId="06991574" wp14:editId="0F4C3BE1">
                <wp:simplePos x="0" y="0"/>
                <wp:positionH relativeFrom="column">
                  <wp:posOffset>4695825</wp:posOffset>
                </wp:positionH>
                <wp:positionV relativeFrom="paragraph">
                  <wp:posOffset>1063625</wp:posOffset>
                </wp:positionV>
                <wp:extent cx="114300" cy="1238250"/>
                <wp:effectExtent l="0" t="0" r="19050" b="19050"/>
                <wp:wrapNone/>
                <wp:docPr id="1694083894"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82DA3F8" id="Rectángulo: esquinas redondeadas 12" o:spid="_x0000_s1026" style="position:absolute;margin-left:369.75pt;margin-top:83.75pt;width:9pt;height:97.5pt;z-index:251853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Bb1UoD4QAAAAsBAAAPAAAAZHJzL2Rvd25yZXYueG1sTI/BTsMwEETvSPyDtUhcEHVoSVJCnAqQ&#10;Ig7lQkGUoxsvSUS8jmI3Tf++2xPcZjVPszP5arKdGHHwrSMFd7MIBFLlTEu1gs+P8nYJwgdNRneO&#10;UMERPayKy4tcZ8Yd6B3HTagFh5DPtIImhD6T0lcNWu1nrkdi78cNVgc+h1qaQR843HZyHkWJtLol&#10;/tDoHl8arH43e6sgWa/Ddovl+LZ8vamf6ev+qMtvpa6vpqdHEAGn8AfDuT5Xh4I77dyejBedgnTx&#10;EDPKRpKyYCKNz2KnYJHMY5BFLv9vKE4AAAD//wMAUEsBAi0AFAAGAAgAAAAhALaDOJL+AAAA4QEA&#10;ABMAAAAAAAAAAAAAAAAAAAAAAFtDb250ZW50X1R5cGVzXS54bWxQSwECLQAUAAYACAAAACEAOP0h&#10;/9YAAACUAQAACwAAAAAAAAAAAAAAAAAvAQAAX3JlbHMvLnJlbHNQSwECLQAUAAYACAAAACEAr5IL&#10;0YACAABnBQAADgAAAAAAAAAAAAAAAAAuAgAAZHJzL2Uyb0RvYy54bWxQSwECLQAUAAYACAAAACEA&#10;W9VKA+EAAAALAQAADwAAAAAAAAAAAAAAAADaBAAAZHJzL2Rvd25yZXYueG1sUEsFBgAAAAAEAAQA&#10;8wAAAOgFAAAAAA==&#10;" filled="f" strokecolor="#ed7d31 [3205]" strokeweight="1pt">
                <v:stroke joinstyle="miter"/>
              </v:roundrect>
            </w:pict>
          </mc:Fallback>
        </mc:AlternateContent>
      </w:r>
      <w:r w:rsidR="00E86D87">
        <w:rPr>
          <w:noProof/>
        </w:rPr>
        <mc:AlternateContent>
          <mc:Choice Requires="wps">
            <w:drawing>
              <wp:anchor distT="0" distB="0" distL="114300" distR="114300" simplePos="0" relativeHeight="251854848" behindDoc="0" locked="0" layoutInCell="1" allowOverlap="1" wp14:anchorId="559C78AE" wp14:editId="7AA1D604">
                <wp:simplePos x="0" y="0"/>
                <wp:positionH relativeFrom="column">
                  <wp:posOffset>5210175</wp:posOffset>
                </wp:positionH>
                <wp:positionV relativeFrom="paragraph">
                  <wp:posOffset>654050</wp:posOffset>
                </wp:positionV>
                <wp:extent cx="114300" cy="1238250"/>
                <wp:effectExtent l="0" t="0" r="19050" b="19050"/>
                <wp:wrapNone/>
                <wp:docPr id="2043926324"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DABC6E9" id="Rectángulo: esquinas redondeadas 12" o:spid="_x0000_s1026" style="position:absolute;margin-left:410.25pt;margin-top:51.5pt;width:9pt;height:97.5pt;z-index:251854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L1qNg4AAAAAsBAAAPAAAAZHJzL2Rvd25yZXYueG1sTI/BTsMwEETvSPyDtUhcELVJoTIhTgVI&#10;EYf2Qqlajm6yJBHxOordNP17lhMcd+ZpdiZbTq4TIw6h9WTgbqZAIJW+aqk2sP0objWIEC1VtvOE&#10;Bs4YYJlfXmQ2rfyJ3nHcxFpwCIXUGmhi7FMpQ9mgs2HmeyT2vvzgbORzqGU12BOHu04mSi2ksy3x&#10;h8b2+Npg+b05OgOL1Sru91iMa/12U7/Q7v5si09jrq+m5ycQEaf4B8Nvfa4OOXc6+CNVQXQGdKIe&#10;GGVDzXkUE3quWTkYSB61Apln8v+G/AcAAP//AwBQSwECLQAUAAYACAAAACEAtoM4kv4AAADhAQAA&#10;EwAAAAAAAAAAAAAAAAAAAAAAW0NvbnRlbnRfVHlwZXNdLnhtbFBLAQItABQABgAIAAAAIQA4/SH/&#10;1gAAAJQBAAALAAAAAAAAAAAAAAAAAC8BAABfcmVscy8ucmVsc1BLAQItABQABgAIAAAAIQCvkgvR&#10;gAIAAGcFAAAOAAAAAAAAAAAAAAAAAC4CAABkcnMvZTJvRG9jLnhtbFBLAQItABQABgAIAAAAIQAL&#10;1qNg4AAAAAsBAAAPAAAAAAAAAAAAAAAAANoEAABkcnMvZG93bnJldi54bWxQSwUGAAAAAAQABADz&#10;AAAA5wUAAAAA&#10;" filled="f" strokecolor="#ed7d31 [3205]" strokeweight="1pt">
                <v:stroke joinstyle="miter"/>
              </v:roundrect>
            </w:pict>
          </mc:Fallback>
        </mc:AlternateContent>
      </w:r>
      <w:r w:rsidR="00E86D87">
        <w:rPr>
          <w:noProof/>
        </w:rPr>
        <mc:AlternateContent>
          <mc:Choice Requires="wps">
            <w:drawing>
              <wp:anchor distT="0" distB="0" distL="114300" distR="114300" simplePos="0" relativeHeight="251855872" behindDoc="0" locked="0" layoutInCell="1" allowOverlap="1" wp14:anchorId="1420800A" wp14:editId="2D9C48E5">
                <wp:simplePos x="0" y="0"/>
                <wp:positionH relativeFrom="column">
                  <wp:posOffset>5438775</wp:posOffset>
                </wp:positionH>
                <wp:positionV relativeFrom="paragraph">
                  <wp:posOffset>530225</wp:posOffset>
                </wp:positionV>
                <wp:extent cx="114300" cy="1238250"/>
                <wp:effectExtent l="0" t="0" r="19050" b="19050"/>
                <wp:wrapNone/>
                <wp:docPr id="1476041338"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226E4E7" id="Rectángulo: esquinas redondeadas 12" o:spid="_x0000_s1026" style="position:absolute;margin-left:428.25pt;margin-top:41.75pt;width:9pt;height:97.5pt;z-index:251855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kiw5m4QAAAAoBAAAPAAAAZHJzL2Rvd25yZXYueG1sTI9BT8MwDIXvSPyHyEhcEEsZaxeVphMg&#10;VRy2C2PaOGataSsap2qyrvv3mBOc/Cw/PX8vW022EyMOvnWk4WEWgUAqXdVSrWH3UdwrED4Yqkzn&#10;CDVc0MMqv77KTFq5M73juA214BDyqdHQhNCnUvqyQWv8zPVIfPtygzWB16GW1WDOHG47OY+iRFrT&#10;En9oTI+vDZbf25PVkKzX4XDAYtyot7v6hfaLiyk+tb69mZ6fQAScwp8ZfvEZHXJmOroTVV50GlSc&#10;xGxl8ciTDWq5YHHUMF+qGGSeyf8V8h8AAAD//wMAUEsBAi0AFAAGAAgAAAAhALaDOJL+AAAA4QEA&#10;ABMAAAAAAAAAAAAAAAAAAAAAAFtDb250ZW50X1R5cGVzXS54bWxQSwECLQAUAAYACAAAACEAOP0h&#10;/9YAAACUAQAACwAAAAAAAAAAAAAAAAAvAQAAX3JlbHMvLnJlbHNQSwECLQAUAAYACAAAACEAr5IL&#10;0YACAABnBQAADgAAAAAAAAAAAAAAAAAuAgAAZHJzL2Uyb0RvYy54bWxQSwECLQAUAAYACAAAACEA&#10;5IsOZuEAAAAKAQAADwAAAAAAAAAAAAAAAADaBAAAZHJzL2Rvd25yZXYueG1sUEsFBgAAAAAEAAQA&#10;8wAAAOgFAAAAAA==&#10;" filled="f" strokecolor="#ed7d31 [3205]" strokeweight="1pt">
                <v:stroke joinstyle="miter"/>
              </v:roundrect>
            </w:pict>
          </mc:Fallback>
        </mc:AlternateContent>
      </w:r>
      <w:r w:rsidR="00E86D87">
        <w:rPr>
          <w:noProof/>
        </w:rPr>
        <mc:AlternateContent>
          <mc:Choice Requires="wps">
            <w:drawing>
              <wp:anchor distT="0" distB="0" distL="114300" distR="114300" simplePos="0" relativeHeight="251850752" behindDoc="0" locked="0" layoutInCell="1" allowOverlap="1" wp14:anchorId="7BF63562" wp14:editId="26DE074D">
                <wp:simplePos x="0" y="0"/>
                <wp:positionH relativeFrom="column">
                  <wp:posOffset>3095625</wp:posOffset>
                </wp:positionH>
                <wp:positionV relativeFrom="paragraph">
                  <wp:posOffset>1235075</wp:posOffset>
                </wp:positionV>
                <wp:extent cx="114300" cy="1238250"/>
                <wp:effectExtent l="0" t="0" r="19050" b="19050"/>
                <wp:wrapNone/>
                <wp:docPr id="1569857765"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3B285CB" id="Rectángulo: esquinas redondeadas 12" o:spid="_x0000_s1026" style="position:absolute;margin-left:243.75pt;margin-top:97.25pt;width:9pt;height:97.5pt;z-index:251850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CnZdH54QAAAAsBAAAPAAAAZHJzL2Rvd25yZXYueG1sTI/BTsMwEETvSPyDtUhcUOsASUlDnAqQ&#10;Ig7lQosoRzdekoh4HcVumv59lxPcZjVPszP5arKdGHHwrSMFt/MIBFLlTEu1go9tOUtB+KDJ6M4R&#10;Kjihh1VxeZHrzLgjveO4CbXgEPKZVtCE0GdS+qpBq/3c9UjsfbvB6sDnUEsz6COH207eRdFCWt0S&#10;f2h0jy8NVj+bg1WwWK/Dbofl+Ja+3tTP9BmfdPml1PXV9PQIIuAU/mD4rc/VoeBOe3cg40WnIE4f&#10;EkbZWMYsmEiihMVewX26TEAWufy/oTgDAAD//wMAUEsBAi0AFAAGAAgAAAAhALaDOJL+AAAA4QEA&#10;ABMAAAAAAAAAAAAAAAAAAAAAAFtDb250ZW50X1R5cGVzXS54bWxQSwECLQAUAAYACAAAACEAOP0h&#10;/9YAAACUAQAACwAAAAAAAAAAAAAAAAAvAQAAX3JlbHMvLnJlbHNQSwECLQAUAAYACAAAACEAr5IL&#10;0YACAABnBQAADgAAAAAAAAAAAAAAAAAuAgAAZHJzL2Uyb0RvYy54bWxQSwECLQAUAAYACAAAACEA&#10;p2XR+eEAAAALAQAADwAAAAAAAAAAAAAAAADaBAAAZHJzL2Rvd25yZXYueG1sUEsFBgAAAAAEAAQA&#10;8wAAAOgFAAAAAA==&#10;" filled="f" strokecolor="#ed7d31 [3205]" strokeweight="1pt">
                <v:stroke joinstyle="miter"/>
              </v:roundrect>
            </w:pict>
          </mc:Fallback>
        </mc:AlternateContent>
      </w:r>
      <w:r w:rsidR="00E86D87">
        <w:rPr>
          <w:noProof/>
        </w:rPr>
        <mc:AlternateContent>
          <mc:Choice Requires="wps">
            <w:drawing>
              <wp:anchor distT="0" distB="0" distL="114300" distR="114300" simplePos="0" relativeHeight="251848704" behindDoc="0" locked="0" layoutInCell="1" allowOverlap="1" wp14:anchorId="4BD6A0F6" wp14:editId="45E9A4CB">
                <wp:simplePos x="0" y="0"/>
                <wp:positionH relativeFrom="column">
                  <wp:posOffset>2305050</wp:posOffset>
                </wp:positionH>
                <wp:positionV relativeFrom="paragraph">
                  <wp:posOffset>1235075</wp:posOffset>
                </wp:positionV>
                <wp:extent cx="114300" cy="1238250"/>
                <wp:effectExtent l="0" t="0" r="19050" b="19050"/>
                <wp:wrapNone/>
                <wp:docPr id="214242251"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6E16ABF" id="Rectángulo: esquinas redondeadas 12" o:spid="_x0000_s1026" style="position:absolute;margin-left:181.5pt;margin-top:97.25pt;width:9pt;height:97.5pt;z-index:251848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hccAz4QAAAAsBAAAPAAAAZHJzL2Rvd25yZXYueG1sTI9BT8MwDIXvSPyHyEhcEEtHt6orTSdA&#10;qjhsFwZiHLPGtBWNUzVZ1/17vBPcbL+n5+/l68l2YsTBt44UzGcRCKTKmZZqBR/v5X0KwgdNRneO&#10;UMEZPayL66tcZ8ad6A3HXagFh5DPtIImhD6T0lcNWu1nrkdi7dsNVgdeh1qaQZ843HbyIYoSaXVL&#10;/KHRPb40WP3sjlZBstmE/R7LcZu+3tXP9Lk46/JLqdub6ekRRMAp/Jnhgs/oUDDTwR3JeNEpiJOY&#10;uwQWVoslCHbE6Zwvh8uwWoIscvm/Q/ELAAD//wMAUEsBAi0AFAAGAAgAAAAhALaDOJL+AAAA4QEA&#10;ABMAAAAAAAAAAAAAAAAAAAAAAFtDb250ZW50X1R5cGVzXS54bWxQSwECLQAUAAYACAAAACEAOP0h&#10;/9YAAACUAQAACwAAAAAAAAAAAAAAAAAvAQAAX3JlbHMvLnJlbHNQSwECLQAUAAYACAAAACEAr5IL&#10;0YACAABnBQAADgAAAAAAAAAAAAAAAAAuAgAAZHJzL2Uyb0RvYy54bWxQSwECLQAUAAYACAAAACEA&#10;IXHAM+EAAAALAQAADwAAAAAAAAAAAAAAAADaBAAAZHJzL2Rvd25yZXYueG1sUEsFBgAAAAAEAAQA&#10;8wAAAOgFAAAAAA==&#10;" filled="f" strokecolor="#ed7d31 [3205]" strokeweight="1pt">
                <v:stroke joinstyle="miter"/>
              </v:roundrect>
            </w:pict>
          </mc:Fallback>
        </mc:AlternateContent>
      </w:r>
      <w:r w:rsidR="00E86D87">
        <w:rPr>
          <w:noProof/>
        </w:rPr>
        <mc:AlternateContent>
          <mc:Choice Requires="wps">
            <w:drawing>
              <wp:anchor distT="0" distB="0" distL="114300" distR="114300" simplePos="0" relativeHeight="251849728" behindDoc="0" locked="0" layoutInCell="1" allowOverlap="1" wp14:anchorId="3265FA73" wp14:editId="6B6CBF09">
                <wp:simplePos x="0" y="0"/>
                <wp:positionH relativeFrom="column">
                  <wp:posOffset>2009775</wp:posOffset>
                </wp:positionH>
                <wp:positionV relativeFrom="paragraph">
                  <wp:posOffset>1235075</wp:posOffset>
                </wp:positionV>
                <wp:extent cx="114300" cy="1238250"/>
                <wp:effectExtent l="0" t="0" r="19050" b="19050"/>
                <wp:wrapNone/>
                <wp:docPr id="1474809409"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BA08595" id="Rectángulo: esquinas redondeadas 12" o:spid="_x0000_s1026" style="position:absolute;margin-left:158.25pt;margin-top:97.25pt;width:9pt;height:97.5pt;z-index:251849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CerXuA4AAAAAsBAAAPAAAAZHJzL2Rvd25yZXYueG1sTI/BTsMwEETvSPyDtUhcEHVK2igNcSpA&#10;iji0FwqiHN14SSLidRS7afr3bE9wm9U8zc7k68l2YsTBt44UzGcRCKTKmZZqBR/v5X0KwgdNRneO&#10;UMEZPayL66tcZ8ad6A3HXagFh5DPtIImhD6T0lcNWu1nrkdi79sNVgc+h1qaQZ843HbyIYoSaXVL&#10;/KHRPb40WP3sjlZBstmE/R7LcZu+3tXP9Lk46/JLqdub6ekRRMAp/MFwqc/VoeBOB3ck40WnIJ4n&#10;S0bZWC1YMBHHF3Fgka6WIItc/t9Q/AIAAP//AwBQSwECLQAUAAYACAAAACEAtoM4kv4AAADhAQAA&#10;EwAAAAAAAAAAAAAAAAAAAAAAW0NvbnRlbnRfVHlwZXNdLnhtbFBLAQItABQABgAIAAAAIQA4/SH/&#10;1gAAAJQBAAALAAAAAAAAAAAAAAAAAC8BAABfcmVscy8ucmVsc1BLAQItABQABgAIAAAAIQCvkgvR&#10;gAIAAGcFAAAOAAAAAAAAAAAAAAAAAC4CAABkcnMvZTJvRG9jLnhtbFBLAQItABQABgAIAAAAIQCe&#10;rXuA4AAAAAsBAAAPAAAAAAAAAAAAAAAAANoEAABkcnMvZG93bnJldi54bWxQSwUGAAAAAAQABADz&#10;AAAA5wUAAAAA&#10;" filled="f" strokecolor="#ed7d31 [3205]" strokeweight="1pt">
                <v:stroke joinstyle="miter"/>
              </v:roundrect>
            </w:pict>
          </mc:Fallback>
        </mc:AlternateContent>
      </w:r>
      <w:r w:rsidR="00E86D87">
        <w:rPr>
          <w:noProof/>
        </w:rPr>
        <mc:AlternateContent>
          <mc:Choice Requires="wps">
            <w:drawing>
              <wp:anchor distT="0" distB="0" distL="114300" distR="114300" simplePos="0" relativeHeight="251846656" behindDoc="0" locked="0" layoutInCell="1" allowOverlap="1" wp14:anchorId="79DB27D6" wp14:editId="7A38ADB4">
                <wp:simplePos x="0" y="0"/>
                <wp:positionH relativeFrom="column">
                  <wp:posOffset>1514475</wp:posOffset>
                </wp:positionH>
                <wp:positionV relativeFrom="paragraph">
                  <wp:posOffset>1235710</wp:posOffset>
                </wp:positionV>
                <wp:extent cx="114300" cy="1238250"/>
                <wp:effectExtent l="0" t="0" r="19050" b="19050"/>
                <wp:wrapNone/>
                <wp:docPr id="953446589"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9421C1E" id="Rectángulo: esquinas redondeadas 12" o:spid="_x0000_s1026" style="position:absolute;margin-left:119.25pt;margin-top:97.3pt;width:9pt;height:97.5pt;z-index:251846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gmJCd4QAAAAsBAAAPAAAAZHJzL2Rvd25yZXYueG1sTI/BTsMwDIbvSLxDZCQuiKV0W9WVphMg&#10;VRzGhYG2HbPGtBWNUzVZ17095gRH+//0+3O+nmwnRhx860jBwywCgVQ501Kt4POjvE9B+KDJ6M4R&#10;Krigh3VxfZXrzLgzveO4DbXgEvKZVtCE0GdS+qpBq/3M9UicfbnB6sDjUEsz6DOX207GUZRIq1vi&#10;C43u8aXB6nt7sgqSzSbs91iOb+nrXf1Mu8VFlwelbm+mp0cQAafwB8OvPqtDwU5HdyLjRacgnqdL&#10;RjlYLRIQTMTLhDdHBfN0lYAscvn/h+IHAAD//wMAUEsBAi0AFAAGAAgAAAAhALaDOJL+AAAA4QEA&#10;ABMAAAAAAAAAAAAAAAAAAAAAAFtDb250ZW50X1R5cGVzXS54bWxQSwECLQAUAAYACAAAACEAOP0h&#10;/9YAAACUAQAACwAAAAAAAAAAAAAAAAAvAQAAX3JlbHMvLnJlbHNQSwECLQAUAAYACAAAACEAr5IL&#10;0YACAABnBQAADgAAAAAAAAAAAAAAAAAuAgAAZHJzL2Uyb0RvYy54bWxQSwECLQAUAAYACAAAACEA&#10;4JiQneEAAAALAQAADwAAAAAAAAAAAAAAAADaBAAAZHJzL2Rvd25yZXYueG1sUEsFBgAAAAAEAAQA&#10;8wAAAOgFAAAAAA==&#10;" filled="f" strokecolor="#ed7d31 [3205]" strokeweight="1pt">
                <v:stroke joinstyle="miter"/>
              </v:roundrect>
            </w:pict>
          </mc:Fallback>
        </mc:AlternateContent>
      </w:r>
      <w:r w:rsidR="00726E18">
        <w:rPr>
          <w:noProof/>
        </w:rPr>
        <w:drawing>
          <wp:inline distT="0" distB="0" distL="0" distR="0" wp14:anchorId="1A724EC7" wp14:editId="2BB9819A">
            <wp:extent cx="5476875" cy="3343275"/>
            <wp:effectExtent l="0" t="0" r="9525" b="9525"/>
            <wp:docPr id="1050462982" name="Gráfico 1">
              <a:extLst xmlns:a="http://schemas.openxmlformats.org/drawingml/2006/main">
                <a:ext uri="{FF2B5EF4-FFF2-40B4-BE49-F238E27FC236}">
                  <a16:creationId xmlns:a16="http://schemas.microsoft.com/office/drawing/2014/main" id="{4AF1C227-C97B-403A-A16B-D65B38ED464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49DB044B" w14:textId="47F4FFF0" w:rsidR="0048130D" w:rsidRPr="00FC0B34" w:rsidRDefault="00996A40" w:rsidP="00FC0B34">
      <w:pPr>
        <w:pStyle w:val="Figuras"/>
        <w:rPr>
          <w:lang w:val="es-HN"/>
        </w:rPr>
      </w:pPr>
      <w:bookmarkStart w:id="149" w:name="_Toc158142115"/>
      <w:r w:rsidRPr="004E1773">
        <w:rPr>
          <w:lang w:val="es-HN"/>
        </w:rPr>
        <w:t xml:space="preserve">Figura </w:t>
      </w:r>
      <w:r>
        <w:fldChar w:fldCharType="begin"/>
      </w:r>
      <w:r w:rsidRPr="004E1773">
        <w:rPr>
          <w:lang w:val="es-HN"/>
        </w:rPr>
        <w:instrText xml:space="preserve"> SEQ Figura \* ARABIC </w:instrText>
      </w:r>
      <w:r>
        <w:fldChar w:fldCharType="separate"/>
      </w:r>
      <w:r w:rsidR="000F2D33">
        <w:rPr>
          <w:noProof/>
          <w:lang w:val="es-HN"/>
        </w:rPr>
        <w:t>20</w:t>
      </w:r>
      <w:r>
        <w:fldChar w:fldCharType="end"/>
      </w:r>
      <w:r w:rsidRPr="004E1773">
        <w:rPr>
          <w:lang w:val="es-HN"/>
        </w:rPr>
        <w:t xml:space="preserve">.Serie Sin Estacionalidad 2017 a 2022 Banco </w:t>
      </w:r>
      <w:r w:rsidR="002E5C52">
        <w:rPr>
          <w:lang w:val="es-HN"/>
        </w:rPr>
        <w:t>Banpais</w:t>
      </w:r>
      <w:bookmarkEnd w:id="149"/>
    </w:p>
    <w:p w14:paraId="50EDB294" w14:textId="776FACDA" w:rsidR="00882697" w:rsidRDefault="00882697" w:rsidP="00882697">
      <w:pPr>
        <w:pStyle w:val="Ttulo4"/>
        <w:rPr>
          <w:bCs w:val="0"/>
          <w:lang w:val="es-HN"/>
        </w:rPr>
      </w:pPr>
      <w:bookmarkStart w:id="150" w:name="_Toc158832960"/>
      <w:r w:rsidRPr="00A62774">
        <w:rPr>
          <w:bCs w:val="0"/>
          <w:lang w:val="es-HN"/>
        </w:rPr>
        <w:t>4.</w:t>
      </w:r>
      <w:r>
        <w:rPr>
          <w:bCs w:val="0"/>
          <w:lang w:val="es-HN"/>
        </w:rPr>
        <w:t>2</w:t>
      </w:r>
      <w:r w:rsidRPr="00A62774">
        <w:rPr>
          <w:bCs w:val="0"/>
          <w:lang w:val="es-HN"/>
        </w:rPr>
        <w:t>.1.</w:t>
      </w:r>
      <w:r>
        <w:rPr>
          <w:bCs w:val="0"/>
          <w:lang w:val="es-HN"/>
        </w:rPr>
        <w:t>6</w:t>
      </w:r>
      <w:r w:rsidRPr="00A62774">
        <w:rPr>
          <w:bCs w:val="0"/>
          <w:lang w:val="es-HN"/>
        </w:rPr>
        <w:t xml:space="preserve"> ANÁLISIS EDA BANCO </w:t>
      </w:r>
      <w:r>
        <w:rPr>
          <w:bCs w:val="0"/>
          <w:lang w:val="es-HN"/>
        </w:rPr>
        <w:t>DAVIVIENDA</w:t>
      </w:r>
      <w:bookmarkEnd w:id="150"/>
    </w:p>
    <w:p w14:paraId="6AAA6DA5" w14:textId="77777777" w:rsidR="00A677AD" w:rsidRDefault="00A677AD" w:rsidP="00A677AD">
      <w:pPr>
        <w:pStyle w:val="TextoPrincipal"/>
      </w:pPr>
      <w:r>
        <w:t>Los resultados sobre el valor de la cuenta total activo se muestran a continuación:</w:t>
      </w:r>
    </w:p>
    <w:p w14:paraId="40EFF6DD" w14:textId="4DADACBD" w:rsidR="00A677AD" w:rsidRPr="00265AE7" w:rsidRDefault="00A677AD" w:rsidP="00A677AD">
      <w:pPr>
        <w:pStyle w:val="Figuras"/>
        <w:rPr>
          <w:lang w:val="es-HN"/>
        </w:rPr>
      </w:pPr>
      <w:bookmarkStart w:id="151" w:name="_Toc158833028"/>
      <w:r w:rsidRPr="00265AE7">
        <w:rPr>
          <w:lang w:val="es-HN"/>
        </w:rPr>
        <w:t xml:space="preserve">Tabla </w:t>
      </w:r>
      <w:r>
        <w:fldChar w:fldCharType="begin"/>
      </w:r>
      <w:r w:rsidRPr="00265AE7">
        <w:rPr>
          <w:lang w:val="es-HN"/>
        </w:rPr>
        <w:instrText xml:space="preserve"> SEQ Tabla \* ARABIC </w:instrText>
      </w:r>
      <w:r>
        <w:fldChar w:fldCharType="separate"/>
      </w:r>
      <w:r w:rsidR="000F2D33">
        <w:rPr>
          <w:noProof/>
          <w:lang w:val="es-HN"/>
        </w:rPr>
        <w:t>14</w:t>
      </w:r>
      <w:r>
        <w:fldChar w:fldCharType="end"/>
      </w:r>
      <w:r w:rsidRPr="00265AE7">
        <w:rPr>
          <w:lang w:val="es-HN"/>
        </w:rPr>
        <w:t>. Resultados Cuenta Total Activo Banco Davivienda</w:t>
      </w:r>
      <w:bookmarkEnd w:id="151"/>
    </w:p>
    <w:tbl>
      <w:tblPr>
        <w:tblW w:w="9351" w:type="dxa"/>
        <w:tblCellMar>
          <w:left w:w="70" w:type="dxa"/>
          <w:right w:w="70" w:type="dxa"/>
        </w:tblCellMar>
        <w:tblLook w:val="04A0" w:firstRow="1" w:lastRow="0" w:firstColumn="1" w:lastColumn="0" w:noHBand="0" w:noVBand="1"/>
      </w:tblPr>
      <w:tblGrid>
        <w:gridCol w:w="520"/>
        <w:gridCol w:w="1318"/>
        <w:gridCol w:w="1418"/>
        <w:gridCol w:w="1417"/>
        <w:gridCol w:w="1418"/>
        <w:gridCol w:w="1701"/>
        <w:gridCol w:w="1559"/>
      </w:tblGrid>
      <w:tr w:rsidR="00E1545D" w:rsidRPr="00B82183" w14:paraId="138885CE" w14:textId="77777777" w:rsidTr="00BF3AEB">
        <w:trPr>
          <w:trHeight w:val="300"/>
        </w:trPr>
        <w:tc>
          <w:tcPr>
            <w:tcW w:w="9351"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7611C53"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Valor Real Cuenta Total Activo</w:t>
            </w:r>
          </w:p>
        </w:tc>
      </w:tr>
      <w:tr w:rsidR="00E1545D" w:rsidRPr="00E1545D" w14:paraId="24911A67"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781E7A8"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Mes</w:t>
            </w:r>
          </w:p>
        </w:tc>
        <w:tc>
          <w:tcPr>
            <w:tcW w:w="1318" w:type="dxa"/>
            <w:tcBorders>
              <w:top w:val="nil"/>
              <w:left w:val="nil"/>
              <w:bottom w:val="single" w:sz="4" w:space="0" w:color="auto"/>
              <w:right w:val="single" w:sz="4" w:space="0" w:color="auto"/>
            </w:tcBorders>
            <w:shd w:val="clear" w:color="auto" w:fill="auto"/>
            <w:noWrap/>
            <w:vAlign w:val="bottom"/>
            <w:hideMark/>
          </w:tcPr>
          <w:p w14:paraId="4DA0FE3C"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2017</w:t>
            </w:r>
          </w:p>
        </w:tc>
        <w:tc>
          <w:tcPr>
            <w:tcW w:w="1418" w:type="dxa"/>
            <w:tcBorders>
              <w:top w:val="nil"/>
              <w:left w:val="nil"/>
              <w:bottom w:val="single" w:sz="4" w:space="0" w:color="auto"/>
              <w:right w:val="single" w:sz="4" w:space="0" w:color="auto"/>
            </w:tcBorders>
            <w:shd w:val="clear" w:color="auto" w:fill="auto"/>
            <w:noWrap/>
            <w:vAlign w:val="bottom"/>
            <w:hideMark/>
          </w:tcPr>
          <w:p w14:paraId="34461459"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2018</w:t>
            </w:r>
          </w:p>
        </w:tc>
        <w:tc>
          <w:tcPr>
            <w:tcW w:w="1417" w:type="dxa"/>
            <w:tcBorders>
              <w:top w:val="nil"/>
              <w:left w:val="nil"/>
              <w:bottom w:val="single" w:sz="4" w:space="0" w:color="auto"/>
              <w:right w:val="single" w:sz="4" w:space="0" w:color="auto"/>
            </w:tcBorders>
            <w:shd w:val="clear" w:color="auto" w:fill="auto"/>
            <w:noWrap/>
            <w:vAlign w:val="bottom"/>
            <w:hideMark/>
          </w:tcPr>
          <w:p w14:paraId="7F8757EB"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2019</w:t>
            </w:r>
          </w:p>
        </w:tc>
        <w:tc>
          <w:tcPr>
            <w:tcW w:w="1418" w:type="dxa"/>
            <w:tcBorders>
              <w:top w:val="nil"/>
              <w:left w:val="nil"/>
              <w:bottom w:val="single" w:sz="4" w:space="0" w:color="auto"/>
              <w:right w:val="single" w:sz="4" w:space="0" w:color="auto"/>
            </w:tcBorders>
            <w:shd w:val="clear" w:color="auto" w:fill="auto"/>
            <w:noWrap/>
            <w:vAlign w:val="bottom"/>
            <w:hideMark/>
          </w:tcPr>
          <w:p w14:paraId="0644DE6A"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2020</w:t>
            </w:r>
          </w:p>
        </w:tc>
        <w:tc>
          <w:tcPr>
            <w:tcW w:w="1701" w:type="dxa"/>
            <w:tcBorders>
              <w:top w:val="nil"/>
              <w:left w:val="nil"/>
              <w:bottom w:val="single" w:sz="4" w:space="0" w:color="auto"/>
              <w:right w:val="single" w:sz="4" w:space="0" w:color="auto"/>
            </w:tcBorders>
            <w:shd w:val="clear" w:color="auto" w:fill="auto"/>
            <w:noWrap/>
            <w:vAlign w:val="bottom"/>
            <w:hideMark/>
          </w:tcPr>
          <w:p w14:paraId="1B154EB8"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2021</w:t>
            </w:r>
          </w:p>
        </w:tc>
        <w:tc>
          <w:tcPr>
            <w:tcW w:w="1559" w:type="dxa"/>
            <w:tcBorders>
              <w:top w:val="nil"/>
              <w:left w:val="nil"/>
              <w:bottom w:val="single" w:sz="4" w:space="0" w:color="auto"/>
              <w:right w:val="single" w:sz="4" w:space="0" w:color="auto"/>
            </w:tcBorders>
            <w:shd w:val="clear" w:color="auto" w:fill="auto"/>
            <w:noWrap/>
            <w:vAlign w:val="bottom"/>
            <w:hideMark/>
          </w:tcPr>
          <w:p w14:paraId="1B79A3E4"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2022</w:t>
            </w:r>
          </w:p>
        </w:tc>
      </w:tr>
      <w:tr w:rsidR="00E1545D" w:rsidRPr="00E1545D" w14:paraId="727447A3"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DAE9A36"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ene</w:t>
            </w:r>
          </w:p>
        </w:tc>
        <w:tc>
          <w:tcPr>
            <w:tcW w:w="1318" w:type="dxa"/>
            <w:tcBorders>
              <w:top w:val="nil"/>
              <w:left w:val="nil"/>
              <w:bottom w:val="single" w:sz="4" w:space="0" w:color="auto"/>
              <w:right w:val="single" w:sz="4" w:space="0" w:color="auto"/>
            </w:tcBorders>
            <w:shd w:val="clear" w:color="auto" w:fill="auto"/>
            <w:vAlign w:val="center"/>
            <w:hideMark/>
          </w:tcPr>
          <w:p w14:paraId="5E5EFDAE"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L30,100,791,150 </w:t>
            </w:r>
          </w:p>
        </w:tc>
        <w:tc>
          <w:tcPr>
            <w:tcW w:w="1418" w:type="dxa"/>
            <w:tcBorders>
              <w:top w:val="nil"/>
              <w:left w:val="nil"/>
              <w:bottom w:val="single" w:sz="4" w:space="0" w:color="auto"/>
              <w:right w:val="single" w:sz="4" w:space="0" w:color="auto"/>
            </w:tcBorders>
            <w:shd w:val="clear" w:color="auto" w:fill="auto"/>
            <w:vAlign w:val="center"/>
            <w:hideMark/>
          </w:tcPr>
          <w:p w14:paraId="7D36E3FC"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30,530,943,183 </w:t>
            </w:r>
          </w:p>
        </w:tc>
        <w:tc>
          <w:tcPr>
            <w:tcW w:w="1417" w:type="dxa"/>
            <w:tcBorders>
              <w:top w:val="nil"/>
              <w:left w:val="nil"/>
              <w:bottom w:val="single" w:sz="4" w:space="0" w:color="auto"/>
              <w:right w:val="single" w:sz="4" w:space="0" w:color="auto"/>
            </w:tcBorders>
            <w:shd w:val="clear" w:color="auto" w:fill="auto"/>
            <w:vAlign w:val="center"/>
            <w:hideMark/>
          </w:tcPr>
          <w:p w14:paraId="3DD52A57"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34,045,962,209 </w:t>
            </w:r>
          </w:p>
        </w:tc>
        <w:tc>
          <w:tcPr>
            <w:tcW w:w="1418" w:type="dxa"/>
            <w:tcBorders>
              <w:top w:val="nil"/>
              <w:left w:val="nil"/>
              <w:bottom w:val="single" w:sz="4" w:space="0" w:color="auto"/>
              <w:right w:val="single" w:sz="4" w:space="0" w:color="auto"/>
            </w:tcBorders>
            <w:shd w:val="clear" w:color="auto" w:fill="auto"/>
            <w:vAlign w:val="center"/>
            <w:hideMark/>
          </w:tcPr>
          <w:p w14:paraId="35C625BF"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37,683,142,980 </w:t>
            </w:r>
          </w:p>
        </w:tc>
        <w:tc>
          <w:tcPr>
            <w:tcW w:w="1701" w:type="dxa"/>
            <w:tcBorders>
              <w:top w:val="nil"/>
              <w:left w:val="nil"/>
              <w:bottom w:val="single" w:sz="4" w:space="0" w:color="auto"/>
              <w:right w:val="single" w:sz="4" w:space="0" w:color="auto"/>
            </w:tcBorders>
            <w:shd w:val="clear" w:color="auto" w:fill="auto"/>
            <w:vAlign w:val="center"/>
            <w:hideMark/>
          </w:tcPr>
          <w:p w14:paraId="0DA2D792"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40,108,755,295 </w:t>
            </w:r>
          </w:p>
        </w:tc>
        <w:tc>
          <w:tcPr>
            <w:tcW w:w="1559" w:type="dxa"/>
            <w:tcBorders>
              <w:top w:val="nil"/>
              <w:left w:val="nil"/>
              <w:bottom w:val="single" w:sz="4" w:space="0" w:color="auto"/>
              <w:right w:val="single" w:sz="4" w:space="0" w:color="auto"/>
            </w:tcBorders>
            <w:shd w:val="clear" w:color="auto" w:fill="auto"/>
            <w:vAlign w:val="center"/>
            <w:hideMark/>
          </w:tcPr>
          <w:p w14:paraId="3B34C4F2"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44,730,483,372 </w:t>
            </w:r>
          </w:p>
        </w:tc>
      </w:tr>
      <w:tr w:rsidR="00E1545D" w:rsidRPr="00E1545D" w14:paraId="320A450D"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1ED1C3E"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feb</w:t>
            </w:r>
          </w:p>
        </w:tc>
        <w:tc>
          <w:tcPr>
            <w:tcW w:w="1318" w:type="dxa"/>
            <w:tcBorders>
              <w:top w:val="nil"/>
              <w:left w:val="nil"/>
              <w:bottom w:val="single" w:sz="4" w:space="0" w:color="auto"/>
              <w:right w:val="single" w:sz="4" w:space="0" w:color="auto"/>
            </w:tcBorders>
            <w:shd w:val="clear" w:color="auto" w:fill="auto"/>
            <w:vAlign w:val="center"/>
            <w:hideMark/>
          </w:tcPr>
          <w:p w14:paraId="3061633F"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L30,557,303,739 </w:t>
            </w:r>
          </w:p>
        </w:tc>
        <w:tc>
          <w:tcPr>
            <w:tcW w:w="1418" w:type="dxa"/>
            <w:tcBorders>
              <w:top w:val="nil"/>
              <w:left w:val="nil"/>
              <w:bottom w:val="single" w:sz="4" w:space="0" w:color="auto"/>
              <w:right w:val="single" w:sz="4" w:space="0" w:color="auto"/>
            </w:tcBorders>
            <w:shd w:val="clear" w:color="auto" w:fill="auto"/>
            <w:vAlign w:val="center"/>
            <w:hideMark/>
          </w:tcPr>
          <w:p w14:paraId="232930F2"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31,050,871,027 </w:t>
            </w:r>
          </w:p>
        </w:tc>
        <w:tc>
          <w:tcPr>
            <w:tcW w:w="1417" w:type="dxa"/>
            <w:tcBorders>
              <w:top w:val="nil"/>
              <w:left w:val="nil"/>
              <w:bottom w:val="single" w:sz="4" w:space="0" w:color="auto"/>
              <w:right w:val="single" w:sz="4" w:space="0" w:color="auto"/>
            </w:tcBorders>
            <w:shd w:val="clear" w:color="auto" w:fill="auto"/>
            <w:vAlign w:val="center"/>
            <w:hideMark/>
          </w:tcPr>
          <w:p w14:paraId="7E476B35"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34,426,277,209 </w:t>
            </w:r>
          </w:p>
        </w:tc>
        <w:tc>
          <w:tcPr>
            <w:tcW w:w="1418" w:type="dxa"/>
            <w:tcBorders>
              <w:top w:val="nil"/>
              <w:left w:val="nil"/>
              <w:bottom w:val="single" w:sz="4" w:space="0" w:color="auto"/>
              <w:right w:val="single" w:sz="4" w:space="0" w:color="auto"/>
            </w:tcBorders>
            <w:shd w:val="clear" w:color="auto" w:fill="auto"/>
            <w:vAlign w:val="center"/>
            <w:hideMark/>
          </w:tcPr>
          <w:p w14:paraId="14E8D268"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38,221,688,072 </w:t>
            </w:r>
          </w:p>
        </w:tc>
        <w:tc>
          <w:tcPr>
            <w:tcW w:w="1701" w:type="dxa"/>
            <w:tcBorders>
              <w:top w:val="nil"/>
              <w:left w:val="nil"/>
              <w:bottom w:val="single" w:sz="4" w:space="0" w:color="auto"/>
              <w:right w:val="single" w:sz="4" w:space="0" w:color="auto"/>
            </w:tcBorders>
            <w:shd w:val="clear" w:color="auto" w:fill="auto"/>
            <w:vAlign w:val="center"/>
            <w:hideMark/>
          </w:tcPr>
          <w:p w14:paraId="42DCA6E3"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40,940,801,990 </w:t>
            </w:r>
          </w:p>
        </w:tc>
        <w:tc>
          <w:tcPr>
            <w:tcW w:w="1559" w:type="dxa"/>
            <w:tcBorders>
              <w:top w:val="nil"/>
              <w:left w:val="nil"/>
              <w:bottom w:val="single" w:sz="4" w:space="0" w:color="auto"/>
              <w:right w:val="single" w:sz="4" w:space="0" w:color="auto"/>
            </w:tcBorders>
            <w:shd w:val="clear" w:color="auto" w:fill="auto"/>
            <w:vAlign w:val="center"/>
            <w:hideMark/>
          </w:tcPr>
          <w:p w14:paraId="25FB3AC4"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46,213,521,343 </w:t>
            </w:r>
          </w:p>
        </w:tc>
      </w:tr>
      <w:tr w:rsidR="00E1545D" w:rsidRPr="00E1545D" w14:paraId="4130222B"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F07C103"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mar</w:t>
            </w:r>
          </w:p>
        </w:tc>
        <w:tc>
          <w:tcPr>
            <w:tcW w:w="1318" w:type="dxa"/>
            <w:tcBorders>
              <w:top w:val="nil"/>
              <w:left w:val="nil"/>
              <w:bottom w:val="single" w:sz="4" w:space="0" w:color="auto"/>
              <w:right w:val="single" w:sz="4" w:space="0" w:color="auto"/>
            </w:tcBorders>
            <w:shd w:val="clear" w:color="auto" w:fill="auto"/>
            <w:vAlign w:val="center"/>
            <w:hideMark/>
          </w:tcPr>
          <w:p w14:paraId="77848041"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L30,813,361,894 </w:t>
            </w:r>
          </w:p>
        </w:tc>
        <w:tc>
          <w:tcPr>
            <w:tcW w:w="1418" w:type="dxa"/>
            <w:tcBorders>
              <w:top w:val="nil"/>
              <w:left w:val="nil"/>
              <w:bottom w:val="single" w:sz="4" w:space="0" w:color="auto"/>
              <w:right w:val="single" w:sz="4" w:space="0" w:color="auto"/>
            </w:tcBorders>
            <w:shd w:val="clear" w:color="auto" w:fill="auto"/>
            <w:vAlign w:val="center"/>
            <w:hideMark/>
          </w:tcPr>
          <w:p w14:paraId="31393A98"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31,063,279,199 </w:t>
            </w:r>
          </w:p>
        </w:tc>
        <w:tc>
          <w:tcPr>
            <w:tcW w:w="1417" w:type="dxa"/>
            <w:tcBorders>
              <w:top w:val="nil"/>
              <w:left w:val="nil"/>
              <w:bottom w:val="single" w:sz="4" w:space="0" w:color="auto"/>
              <w:right w:val="single" w:sz="4" w:space="0" w:color="auto"/>
            </w:tcBorders>
            <w:shd w:val="clear" w:color="auto" w:fill="auto"/>
            <w:vAlign w:val="center"/>
            <w:hideMark/>
          </w:tcPr>
          <w:p w14:paraId="7B89B228"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34,540,640,161 </w:t>
            </w:r>
          </w:p>
        </w:tc>
        <w:tc>
          <w:tcPr>
            <w:tcW w:w="1418" w:type="dxa"/>
            <w:tcBorders>
              <w:top w:val="nil"/>
              <w:left w:val="nil"/>
              <w:bottom w:val="single" w:sz="4" w:space="0" w:color="auto"/>
              <w:right w:val="single" w:sz="4" w:space="0" w:color="auto"/>
            </w:tcBorders>
            <w:shd w:val="clear" w:color="auto" w:fill="auto"/>
            <w:vAlign w:val="center"/>
            <w:hideMark/>
          </w:tcPr>
          <w:p w14:paraId="6C8499AC"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38,235,988,101 </w:t>
            </w:r>
          </w:p>
        </w:tc>
        <w:tc>
          <w:tcPr>
            <w:tcW w:w="1701" w:type="dxa"/>
            <w:tcBorders>
              <w:top w:val="nil"/>
              <w:left w:val="nil"/>
              <w:bottom w:val="single" w:sz="4" w:space="0" w:color="auto"/>
              <w:right w:val="single" w:sz="4" w:space="0" w:color="auto"/>
            </w:tcBorders>
            <w:shd w:val="clear" w:color="auto" w:fill="auto"/>
            <w:vAlign w:val="center"/>
            <w:hideMark/>
          </w:tcPr>
          <w:p w14:paraId="3608401D"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41,252,617,259 </w:t>
            </w:r>
          </w:p>
        </w:tc>
        <w:tc>
          <w:tcPr>
            <w:tcW w:w="1559" w:type="dxa"/>
            <w:tcBorders>
              <w:top w:val="nil"/>
              <w:left w:val="nil"/>
              <w:bottom w:val="single" w:sz="4" w:space="0" w:color="auto"/>
              <w:right w:val="single" w:sz="4" w:space="0" w:color="auto"/>
            </w:tcBorders>
            <w:shd w:val="clear" w:color="auto" w:fill="auto"/>
            <w:vAlign w:val="center"/>
            <w:hideMark/>
          </w:tcPr>
          <w:p w14:paraId="75907046"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46,494,689,360 </w:t>
            </w:r>
          </w:p>
        </w:tc>
      </w:tr>
      <w:tr w:rsidR="00E1545D" w:rsidRPr="00E1545D" w14:paraId="28487C1D"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E9BA575"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abr</w:t>
            </w:r>
          </w:p>
        </w:tc>
        <w:tc>
          <w:tcPr>
            <w:tcW w:w="1318" w:type="dxa"/>
            <w:tcBorders>
              <w:top w:val="nil"/>
              <w:left w:val="nil"/>
              <w:bottom w:val="single" w:sz="4" w:space="0" w:color="auto"/>
              <w:right w:val="single" w:sz="4" w:space="0" w:color="auto"/>
            </w:tcBorders>
            <w:shd w:val="clear" w:color="auto" w:fill="auto"/>
            <w:vAlign w:val="center"/>
            <w:hideMark/>
          </w:tcPr>
          <w:p w14:paraId="6427718A"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L30,595,873,381 </w:t>
            </w:r>
          </w:p>
        </w:tc>
        <w:tc>
          <w:tcPr>
            <w:tcW w:w="1418" w:type="dxa"/>
            <w:tcBorders>
              <w:top w:val="nil"/>
              <w:left w:val="nil"/>
              <w:bottom w:val="single" w:sz="4" w:space="0" w:color="auto"/>
              <w:right w:val="single" w:sz="4" w:space="0" w:color="auto"/>
            </w:tcBorders>
            <w:shd w:val="clear" w:color="auto" w:fill="auto"/>
            <w:vAlign w:val="center"/>
            <w:hideMark/>
          </w:tcPr>
          <w:p w14:paraId="583B94AC"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31,491,581,895 </w:t>
            </w:r>
          </w:p>
        </w:tc>
        <w:tc>
          <w:tcPr>
            <w:tcW w:w="1417" w:type="dxa"/>
            <w:tcBorders>
              <w:top w:val="nil"/>
              <w:left w:val="nil"/>
              <w:bottom w:val="single" w:sz="4" w:space="0" w:color="auto"/>
              <w:right w:val="single" w:sz="4" w:space="0" w:color="auto"/>
            </w:tcBorders>
            <w:shd w:val="clear" w:color="auto" w:fill="auto"/>
            <w:vAlign w:val="center"/>
            <w:hideMark/>
          </w:tcPr>
          <w:p w14:paraId="00C366A6"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34,781,623,800 </w:t>
            </w:r>
          </w:p>
        </w:tc>
        <w:tc>
          <w:tcPr>
            <w:tcW w:w="1418" w:type="dxa"/>
            <w:tcBorders>
              <w:top w:val="nil"/>
              <w:left w:val="nil"/>
              <w:bottom w:val="single" w:sz="4" w:space="0" w:color="auto"/>
              <w:right w:val="single" w:sz="4" w:space="0" w:color="auto"/>
            </w:tcBorders>
            <w:shd w:val="clear" w:color="auto" w:fill="auto"/>
            <w:vAlign w:val="center"/>
            <w:hideMark/>
          </w:tcPr>
          <w:p w14:paraId="6345B1D0"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38,303,544,964 </w:t>
            </w:r>
          </w:p>
        </w:tc>
        <w:tc>
          <w:tcPr>
            <w:tcW w:w="1701" w:type="dxa"/>
            <w:tcBorders>
              <w:top w:val="nil"/>
              <w:left w:val="nil"/>
              <w:bottom w:val="single" w:sz="4" w:space="0" w:color="auto"/>
              <w:right w:val="single" w:sz="4" w:space="0" w:color="auto"/>
            </w:tcBorders>
            <w:shd w:val="clear" w:color="auto" w:fill="auto"/>
            <w:vAlign w:val="center"/>
            <w:hideMark/>
          </w:tcPr>
          <w:p w14:paraId="03C36BA8"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41,453,843,988 </w:t>
            </w:r>
          </w:p>
        </w:tc>
        <w:tc>
          <w:tcPr>
            <w:tcW w:w="1559" w:type="dxa"/>
            <w:tcBorders>
              <w:top w:val="nil"/>
              <w:left w:val="nil"/>
              <w:bottom w:val="single" w:sz="4" w:space="0" w:color="auto"/>
              <w:right w:val="single" w:sz="4" w:space="0" w:color="auto"/>
            </w:tcBorders>
            <w:shd w:val="clear" w:color="auto" w:fill="auto"/>
            <w:vAlign w:val="center"/>
            <w:hideMark/>
          </w:tcPr>
          <w:p w14:paraId="7B05CAF8"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46,794,920,290 </w:t>
            </w:r>
          </w:p>
        </w:tc>
      </w:tr>
      <w:tr w:rsidR="00E1545D" w:rsidRPr="00E1545D" w14:paraId="3037D885"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FCE2D49"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may</w:t>
            </w:r>
          </w:p>
        </w:tc>
        <w:tc>
          <w:tcPr>
            <w:tcW w:w="1318" w:type="dxa"/>
            <w:tcBorders>
              <w:top w:val="nil"/>
              <w:left w:val="nil"/>
              <w:bottom w:val="single" w:sz="4" w:space="0" w:color="auto"/>
              <w:right w:val="single" w:sz="4" w:space="0" w:color="auto"/>
            </w:tcBorders>
            <w:shd w:val="clear" w:color="auto" w:fill="auto"/>
            <w:vAlign w:val="center"/>
            <w:hideMark/>
          </w:tcPr>
          <w:p w14:paraId="23AC5809"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L30,701,432,749 </w:t>
            </w:r>
          </w:p>
        </w:tc>
        <w:tc>
          <w:tcPr>
            <w:tcW w:w="1418" w:type="dxa"/>
            <w:tcBorders>
              <w:top w:val="nil"/>
              <w:left w:val="nil"/>
              <w:bottom w:val="single" w:sz="4" w:space="0" w:color="auto"/>
              <w:right w:val="single" w:sz="4" w:space="0" w:color="auto"/>
            </w:tcBorders>
            <w:shd w:val="clear" w:color="auto" w:fill="auto"/>
            <w:vAlign w:val="center"/>
            <w:hideMark/>
          </w:tcPr>
          <w:p w14:paraId="25BA1754"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31,777,314,926 </w:t>
            </w:r>
          </w:p>
        </w:tc>
        <w:tc>
          <w:tcPr>
            <w:tcW w:w="1417" w:type="dxa"/>
            <w:tcBorders>
              <w:top w:val="nil"/>
              <w:left w:val="nil"/>
              <w:bottom w:val="single" w:sz="4" w:space="0" w:color="auto"/>
              <w:right w:val="single" w:sz="4" w:space="0" w:color="auto"/>
            </w:tcBorders>
            <w:shd w:val="clear" w:color="auto" w:fill="auto"/>
            <w:vAlign w:val="center"/>
            <w:hideMark/>
          </w:tcPr>
          <w:p w14:paraId="6F1DC4FC"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34,626,381,128 </w:t>
            </w:r>
          </w:p>
        </w:tc>
        <w:tc>
          <w:tcPr>
            <w:tcW w:w="1418" w:type="dxa"/>
            <w:tcBorders>
              <w:top w:val="nil"/>
              <w:left w:val="nil"/>
              <w:bottom w:val="single" w:sz="4" w:space="0" w:color="auto"/>
              <w:right w:val="single" w:sz="4" w:space="0" w:color="auto"/>
            </w:tcBorders>
            <w:shd w:val="clear" w:color="auto" w:fill="auto"/>
            <w:vAlign w:val="center"/>
            <w:hideMark/>
          </w:tcPr>
          <w:p w14:paraId="641ADEB9"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39,116,242,833 </w:t>
            </w:r>
          </w:p>
        </w:tc>
        <w:tc>
          <w:tcPr>
            <w:tcW w:w="1701" w:type="dxa"/>
            <w:tcBorders>
              <w:top w:val="nil"/>
              <w:left w:val="nil"/>
              <w:bottom w:val="single" w:sz="4" w:space="0" w:color="auto"/>
              <w:right w:val="single" w:sz="4" w:space="0" w:color="auto"/>
            </w:tcBorders>
            <w:shd w:val="clear" w:color="auto" w:fill="auto"/>
            <w:vAlign w:val="center"/>
            <w:hideMark/>
          </w:tcPr>
          <w:p w14:paraId="75DF3DB0"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42,178,310,034 </w:t>
            </w:r>
          </w:p>
        </w:tc>
        <w:tc>
          <w:tcPr>
            <w:tcW w:w="1559" w:type="dxa"/>
            <w:tcBorders>
              <w:top w:val="nil"/>
              <w:left w:val="nil"/>
              <w:bottom w:val="single" w:sz="4" w:space="0" w:color="auto"/>
              <w:right w:val="single" w:sz="4" w:space="0" w:color="auto"/>
            </w:tcBorders>
            <w:shd w:val="clear" w:color="auto" w:fill="auto"/>
            <w:vAlign w:val="center"/>
            <w:hideMark/>
          </w:tcPr>
          <w:p w14:paraId="104E8B04"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46,670,922,777 </w:t>
            </w:r>
          </w:p>
        </w:tc>
      </w:tr>
      <w:tr w:rsidR="00E1545D" w:rsidRPr="00E1545D" w14:paraId="09E7A325"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97A2567"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jun</w:t>
            </w:r>
          </w:p>
        </w:tc>
        <w:tc>
          <w:tcPr>
            <w:tcW w:w="1318" w:type="dxa"/>
            <w:tcBorders>
              <w:top w:val="nil"/>
              <w:left w:val="nil"/>
              <w:bottom w:val="single" w:sz="4" w:space="0" w:color="auto"/>
              <w:right w:val="single" w:sz="4" w:space="0" w:color="auto"/>
            </w:tcBorders>
            <w:shd w:val="clear" w:color="auto" w:fill="auto"/>
            <w:vAlign w:val="center"/>
            <w:hideMark/>
          </w:tcPr>
          <w:p w14:paraId="0DF9DE60"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L30,768,100,398 </w:t>
            </w:r>
          </w:p>
        </w:tc>
        <w:tc>
          <w:tcPr>
            <w:tcW w:w="1418" w:type="dxa"/>
            <w:tcBorders>
              <w:top w:val="nil"/>
              <w:left w:val="nil"/>
              <w:bottom w:val="single" w:sz="4" w:space="0" w:color="auto"/>
              <w:right w:val="single" w:sz="4" w:space="0" w:color="auto"/>
            </w:tcBorders>
            <w:shd w:val="clear" w:color="auto" w:fill="auto"/>
            <w:vAlign w:val="center"/>
            <w:hideMark/>
          </w:tcPr>
          <w:p w14:paraId="45D4C950"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31,899,016,654 </w:t>
            </w:r>
          </w:p>
        </w:tc>
        <w:tc>
          <w:tcPr>
            <w:tcW w:w="1417" w:type="dxa"/>
            <w:tcBorders>
              <w:top w:val="nil"/>
              <w:left w:val="nil"/>
              <w:bottom w:val="single" w:sz="4" w:space="0" w:color="auto"/>
              <w:right w:val="single" w:sz="4" w:space="0" w:color="auto"/>
            </w:tcBorders>
            <w:shd w:val="clear" w:color="auto" w:fill="auto"/>
            <w:vAlign w:val="center"/>
            <w:hideMark/>
          </w:tcPr>
          <w:p w14:paraId="0F3BE3FF"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34,760,964,696 </w:t>
            </w:r>
          </w:p>
        </w:tc>
        <w:tc>
          <w:tcPr>
            <w:tcW w:w="1418" w:type="dxa"/>
            <w:tcBorders>
              <w:top w:val="nil"/>
              <w:left w:val="nil"/>
              <w:bottom w:val="single" w:sz="4" w:space="0" w:color="auto"/>
              <w:right w:val="single" w:sz="4" w:space="0" w:color="auto"/>
            </w:tcBorders>
            <w:shd w:val="clear" w:color="auto" w:fill="auto"/>
            <w:vAlign w:val="center"/>
            <w:hideMark/>
          </w:tcPr>
          <w:p w14:paraId="07A670A0"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39,363,999,393 </w:t>
            </w:r>
          </w:p>
        </w:tc>
        <w:tc>
          <w:tcPr>
            <w:tcW w:w="1701" w:type="dxa"/>
            <w:tcBorders>
              <w:top w:val="nil"/>
              <w:left w:val="nil"/>
              <w:bottom w:val="single" w:sz="4" w:space="0" w:color="auto"/>
              <w:right w:val="single" w:sz="4" w:space="0" w:color="auto"/>
            </w:tcBorders>
            <w:shd w:val="clear" w:color="auto" w:fill="auto"/>
            <w:vAlign w:val="center"/>
            <w:hideMark/>
          </w:tcPr>
          <w:p w14:paraId="173B6C70"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43,419,049,557 </w:t>
            </w:r>
          </w:p>
        </w:tc>
        <w:tc>
          <w:tcPr>
            <w:tcW w:w="1559" w:type="dxa"/>
            <w:tcBorders>
              <w:top w:val="nil"/>
              <w:left w:val="nil"/>
              <w:bottom w:val="single" w:sz="4" w:space="0" w:color="auto"/>
              <w:right w:val="single" w:sz="4" w:space="0" w:color="auto"/>
            </w:tcBorders>
            <w:shd w:val="clear" w:color="auto" w:fill="auto"/>
            <w:vAlign w:val="center"/>
            <w:hideMark/>
          </w:tcPr>
          <w:p w14:paraId="5DBBD502"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47,076,794,956 </w:t>
            </w:r>
          </w:p>
        </w:tc>
      </w:tr>
      <w:tr w:rsidR="00E1545D" w:rsidRPr="00E1545D" w14:paraId="38FCB438"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66A67C2"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jul</w:t>
            </w:r>
          </w:p>
        </w:tc>
        <w:tc>
          <w:tcPr>
            <w:tcW w:w="1318" w:type="dxa"/>
            <w:tcBorders>
              <w:top w:val="nil"/>
              <w:left w:val="nil"/>
              <w:bottom w:val="single" w:sz="4" w:space="0" w:color="auto"/>
              <w:right w:val="single" w:sz="4" w:space="0" w:color="auto"/>
            </w:tcBorders>
            <w:shd w:val="clear" w:color="auto" w:fill="auto"/>
            <w:vAlign w:val="center"/>
            <w:hideMark/>
          </w:tcPr>
          <w:p w14:paraId="0B1B427D"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L30,351,005,670 </w:t>
            </w:r>
          </w:p>
        </w:tc>
        <w:tc>
          <w:tcPr>
            <w:tcW w:w="1418" w:type="dxa"/>
            <w:tcBorders>
              <w:top w:val="nil"/>
              <w:left w:val="nil"/>
              <w:bottom w:val="single" w:sz="4" w:space="0" w:color="auto"/>
              <w:right w:val="single" w:sz="4" w:space="0" w:color="auto"/>
            </w:tcBorders>
            <w:shd w:val="clear" w:color="auto" w:fill="auto"/>
            <w:vAlign w:val="center"/>
            <w:hideMark/>
          </w:tcPr>
          <w:p w14:paraId="2FD2740D"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31,872,798,808 </w:t>
            </w:r>
          </w:p>
        </w:tc>
        <w:tc>
          <w:tcPr>
            <w:tcW w:w="1417" w:type="dxa"/>
            <w:tcBorders>
              <w:top w:val="nil"/>
              <w:left w:val="nil"/>
              <w:bottom w:val="single" w:sz="4" w:space="0" w:color="auto"/>
              <w:right w:val="single" w:sz="4" w:space="0" w:color="auto"/>
            </w:tcBorders>
            <w:shd w:val="clear" w:color="auto" w:fill="auto"/>
            <w:vAlign w:val="center"/>
            <w:hideMark/>
          </w:tcPr>
          <w:p w14:paraId="37BAEADE"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35,019,112,373 </w:t>
            </w:r>
          </w:p>
        </w:tc>
        <w:tc>
          <w:tcPr>
            <w:tcW w:w="1418" w:type="dxa"/>
            <w:tcBorders>
              <w:top w:val="nil"/>
              <w:left w:val="nil"/>
              <w:bottom w:val="single" w:sz="4" w:space="0" w:color="auto"/>
              <w:right w:val="single" w:sz="4" w:space="0" w:color="auto"/>
            </w:tcBorders>
            <w:shd w:val="clear" w:color="auto" w:fill="auto"/>
            <w:vAlign w:val="center"/>
            <w:hideMark/>
          </w:tcPr>
          <w:p w14:paraId="18D11FD1"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39,222,063,516 </w:t>
            </w:r>
          </w:p>
        </w:tc>
        <w:tc>
          <w:tcPr>
            <w:tcW w:w="1701" w:type="dxa"/>
            <w:tcBorders>
              <w:top w:val="nil"/>
              <w:left w:val="nil"/>
              <w:bottom w:val="single" w:sz="4" w:space="0" w:color="auto"/>
              <w:right w:val="single" w:sz="4" w:space="0" w:color="auto"/>
            </w:tcBorders>
            <w:shd w:val="clear" w:color="auto" w:fill="auto"/>
            <w:vAlign w:val="center"/>
            <w:hideMark/>
          </w:tcPr>
          <w:p w14:paraId="29BE4E3F"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42,747,867,872 </w:t>
            </w:r>
          </w:p>
        </w:tc>
        <w:tc>
          <w:tcPr>
            <w:tcW w:w="1559" w:type="dxa"/>
            <w:tcBorders>
              <w:top w:val="nil"/>
              <w:left w:val="nil"/>
              <w:bottom w:val="single" w:sz="4" w:space="0" w:color="auto"/>
              <w:right w:val="single" w:sz="4" w:space="0" w:color="auto"/>
            </w:tcBorders>
            <w:shd w:val="clear" w:color="auto" w:fill="auto"/>
            <w:vAlign w:val="center"/>
            <w:hideMark/>
          </w:tcPr>
          <w:p w14:paraId="04CC9F02"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47,759,331,457 </w:t>
            </w:r>
          </w:p>
        </w:tc>
      </w:tr>
      <w:tr w:rsidR="00E1545D" w:rsidRPr="00E1545D" w14:paraId="2A35E090"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19A8D6D"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ago</w:t>
            </w:r>
          </w:p>
        </w:tc>
        <w:tc>
          <w:tcPr>
            <w:tcW w:w="1318" w:type="dxa"/>
            <w:tcBorders>
              <w:top w:val="nil"/>
              <w:left w:val="nil"/>
              <w:bottom w:val="single" w:sz="4" w:space="0" w:color="auto"/>
              <w:right w:val="single" w:sz="4" w:space="0" w:color="auto"/>
            </w:tcBorders>
            <w:shd w:val="clear" w:color="auto" w:fill="auto"/>
            <w:vAlign w:val="center"/>
            <w:hideMark/>
          </w:tcPr>
          <w:p w14:paraId="31307A92"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L30,485,516,004 </w:t>
            </w:r>
          </w:p>
        </w:tc>
        <w:tc>
          <w:tcPr>
            <w:tcW w:w="1418" w:type="dxa"/>
            <w:tcBorders>
              <w:top w:val="nil"/>
              <w:left w:val="nil"/>
              <w:bottom w:val="single" w:sz="4" w:space="0" w:color="auto"/>
              <w:right w:val="single" w:sz="4" w:space="0" w:color="auto"/>
            </w:tcBorders>
            <w:shd w:val="clear" w:color="auto" w:fill="auto"/>
            <w:vAlign w:val="center"/>
            <w:hideMark/>
          </w:tcPr>
          <w:p w14:paraId="2BDB0310"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32,238,326,413 </w:t>
            </w:r>
          </w:p>
        </w:tc>
        <w:tc>
          <w:tcPr>
            <w:tcW w:w="1417" w:type="dxa"/>
            <w:tcBorders>
              <w:top w:val="nil"/>
              <w:left w:val="nil"/>
              <w:bottom w:val="single" w:sz="4" w:space="0" w:color="auto"/>
              <w:right w:val="single" w:sz="4" w:space="0" w:color="auto"/>
            </w:tcBorders>
            <w:shd w:val="clear" w:color="auto" w:fill="auto"/>
            <w:vAlign w:val="center"/>
            <w:hideMark/>
          </w:tcPr>
          <w:p w14:paraId="0C11565B"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35,746,771,086 </w:t>
            </w:r>
          </w:p>
        </w:tc>
        <w:tc>
          <w:tcPr>
            <w:tcW w:w="1418" w:type="dxa"/>
            <w:tcBorders>
              <w:top w:val="nil"/>
              <w:left w:val="nil"/>
              <w:bottom w:val="single" w:sz="4" w:space="0" w:color="auto"/>
              <w:right w:val="single" w:sz="4" w:space="0" w:color="auto"/>
            </w:tcBorders>
            <w:shd w:val="clear" w:color="auto" w:fill="auto"/>
            <w:vAlign w:val="center"/>
            <w:hideMark/>
          </w:tcPr>
          <w:p w14:paraId="102A96DC"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39,068,313,997 </w:t>
            </w:r>
          </w:p>
        </w:tc>
        <w:tc>
          <w:tcPr>
            <w:tcW w:w="1701" w:type="dxa"/>
            <w:tcBorders>
              <w:top w:val="nil"/>
              <w:left w:val="nil"/>
              <w:bottom w:val="single" w:sz="4" w:space="0" w:color="auto"/>
              <w:right w:val="single" w:sz="4" w:space="0" w:color="auto"/>
            </w:tcBorders>
            <w:shd w:val="clear" w:color="auto" w:fill="auto"/>
            <w:vAlign w:val="center"/>
            <w:hideMark/>
          </w:tcPr>
          <w:p w14:paraId="4CEA396F"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43,062,630,547 </w:t>
            </w:r>
          </w:p>
        </w:tc>
        <w:tc>
          <w:tcPr>
            <w:tcW w:w="1559" w:type="dxa"/>
            <w:tcBorders>
              <w:top w:val="nil"/>
              <w:left w:val="nil"/>
              <w:bottom w:val="single" w:sz="4" w:space="0" w:color="auto"/>
              <w:right w:val="single" w:sz="4" w:space="0" w:color="auto"/>
            </w:tcBorders>
            <w:shd w:val="clear" w:color="auto" w:fill="auto"/>
            <w:vAlign w:val="center"/>
            <w:hideMark/>
          </w:tcPr>
          <w:p w14:paraId="50AA240D"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49,180,047,723 </w:t>
            </w:r>
          </w:p>
        </w:tc>
      </w:tr>
      <w:tr w:rsidR="00E1545D" w:rsidRPr="00E1545D" w14:paraId="39DCC1F8"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FF4C5FB"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sep</w:t>
            </w:r>
          </w:p>
        </w:tc>
        <w:tc>
          <w:tcPr>
            <w:tcW w:w="1318" w:type="dxa"/>
            <w:tcBorders>
              <w:top w:val="nil"/>
              <w:left w:val="nil"/>
              <w:bottom w:val="single" w:sz="4" w:space="0" w:color="auto"/>
              <w:right w:val="single" w:sz="4" w:space="0" w:color="auto"/>
            </w:tcBorders>
            <w:shd w:val="clear" w:color="auto" w:fill="auto"/>
            <w:vAlign w:val="center"/>
            <w:hideMark/>
          </w:tcPr>
          <w:p w14:paraId="1C5C2DF0"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L30,186,291,824 </w:t>
            </w:r>
          </w:p>
        </w:tc>
        <w:tc>
          <w:tcPr>
            <w:tcW w:w="1418" w:type="dxa"/>
            <w:tcBorders>
              <w:top w:val="nil"/>
              <w:left w:val="nil"/>
              <w:bottom w:val="single" w:sz="4" w:space="0" w:color="auto"/>
              <w:right w:val="single" w:sz="4" w:space="0" w:color="auto"/>
            </w:tcBorders>
            <w:shd w:val="clear" w:color="auto" w:fill="auto"/>
            <w:vAlign w:val="center"/>
            <w:hideMark/>
          </w:tcPr>
          <w:p w14:paraId="175B1E7E"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32,728,724,379 </w:t>
            </w:r>
          </w:p>
        </w:tc>
        <w:tc>
          <w:tcPr>
            <w:tcW w:w="1417" w:type="dxa"/>
            <w:tcBorders>
              <w:top w:val="nil"/>
              <w:left w:val="nil"/>
              <w:bottom w:val="single" w:sz="4" w:space="0" w:color="auto"/>
              <w:right w:val="single" w:sz="4" w:space="0" w:color="auto"/>
            </w:tcBorders>
            <w:shd w:val="clear" w:color="auto" w:fill="auto"/>
            <w:vAlign w:val="center"/>
            <w:hideMark/>
          </w:tcPr>
          <w:p w14:paraId="1DAD7422"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35,789,350,303 </w:t>
            </w:r>
          </w:p>
        </w:tc>
        <w:tc>
          <w:tcPr>
            <w:tcW w:w="1418" w:type="dxa"/>
            <w:tcBorders>
              <w:top w:val="nil"/>
              <w:left w:val="nil"/>
              <w:bottom w:val="single" w:sz="4" w:space="0" w:color="auto"/>
              <w:right w:val="single" w:sz="4" w:space="0" w:color="auto"/>
            </w:tcBorders>
            <w:shd w:val="clear" w:color="auto" w:fill="auto"/>
            <w:vAlign w:val="center"/>
            <w:hideMark/>
          </w:tcPr>
          <w:p w14:paraId="224D0436"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38,349,561,089 </w:t>
            </w:r>
          </w:p>
        </w:tc>
        <w:tc>
          <w:tcPr>
            <w:tcW w:w="1701" w:type="dxa"/>
            <w:tcBorders>
              <w:top w:val="nil"/>
              <w:left w:val="nil"/>
              <w:bottom w:val="single" w:sz="4" w:space="0" w:color="auto"/>
              <w:right w:val="single" w:sz="4" w:space="0" w:color="auto"/>
            </w:tcBorders>
            <w:shd w:val="clear" w:color="auto" w:fill="auto"/>
            <w:vAlign w:val="center"/>
            <w:hideMark/>
          </w:tcPr>
          <w:p w14:paraId="7FA74682"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43,980,757,280 </w:t>
            </w:r>
          </w:p>
        </w:tc>
        <w:tc>
          <w:tcPr>
            <w:tcW w:w="1559" w:type="dxa"/>
            <w:tcBorders>
              <w:top w:val="nil"/>
              <w:left w:val="nil"/>
              <w:bottom w:val="single" w:sz="4" w:space="0" w:color="auto"/>
              <w:right w:val="single" w:sz="4" w:space="0" w:color="auto"/>
            </w:tcBorders>
            <w:shd w:val="clear" w:color="auto" w:fill="auto"/>
            <w:vAlign w:val="center"/>
            <w:hideMark/>
          </w:tcPr>
          <w:p w14:paraId="4F48E096"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49,300,989,761 </w:t>
            </w:r>
          </w:p>
        </w:tc>
      </w:tr>
      <w:tr w:rsidR="00E1545D" w:rsidRPr="00E1545D" w14:paraId="58984516"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50A1B03"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oct</w:t>
            </w:r>
          </w:p>
        </w:tc>
        <w:tc>
          <w:tcPr>
            <w:tcW w:w="1318" w:type="dxa"/>
            <w:tcBorders>
              <w:top w:val="nil"/>
              <w:left w:val="nil"/>
              <w:bottom w:val="single" w:sz="4" w:space="0" w:color="auto"/>
              <w:right w:val="single" w:sz="4" w:space="0" w:color="auto"/>
            </w:tcBorders>
            <w:shd w:val="clear" w:color="auto" w:fill="auto"/>
            <w:vAlign w:val="center"/>
            <w:hideMark/>
          </w:tcPr>
          <w:p w14:paraId="4FBB2CB6"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L29,945,358,514 </w:t>
            </w:r>
          </w:p>
        </w:tc>
        <w:tc>
          <w:tcPr>
            <w:tcW w:w="1418" w:type="dxa"/>
            <w:tcBorders>
              <w:top w:val="nil"/>
              <w:left w:val="nil"/>
              <w:bottom w:val="single" w:sz="4" w:space="0" w:color="auto"/>
              <w:right w:val="single" w:sz="4" w:space="0" w:color="auto"/>
            </w:tcBorders>
            <w:shd w:val="clear" w:color="auto" w:fill="auto"/>
            <w:vAlign w:val="center"/>
            <w:hideMark/>
          </w:tcPr>
          <w:p w14:paraId="5AAF2E2A"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33,203,626,767 </w:t>
            </w:r>
          </w:p>
        </w:tc>
        <w:tc>
          <w:tcPr>
            <w:tcW w:w="1417" w:type="dxa"/>
            <w:tcBorders>
              <w:top w:val="nil"/>
              <w:left w:val="nil"/>
              <w:bottom w:val="single" w:sz="4" w:space="0" w:color="auto"/>
              <w:right w:val="single" w:sz="4" w:space="0" w:color="auto"/>
            </w:tcBorders>
            <w:shd w:val="clear" w:color="auto" w:fill="auto"/>
            <w:vAlign w:val="center"/>
            <w:hideMark/>
          </w:tcPr>
          <w:p w14:paraId="0D8AD841"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36,042,001,592 </w:t>
            </w:r>
          </w:p>
        </w:tc>
        <w:tc>
          <w:tcPr>
            <w:tcW w:w="1418" w:type="dxa"/>
            <w:tcBorders>
              <w:top w:val="nil"/>
              <w:left w:val="nil"/>
              <w:bottom w:val="single" w:sz="4" w:space="0" w:color="auto"/>
              <w:right w:val="single" w:sz="4" w:space="0" w:color="auto"/>
            </w:tcBorders>
            <w:shd w:val="clear" w:color="auto" w:fill="auto"/>
            <w:vAlign w:val="center"/>
            <w:hideMark/>
          </w:tcPr>
          <w:p w14:paraId="2296E4AC"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39,819,774,048 </w:t>
            </w:r>
          </w:p>
        </w:tc>
        <w:tc>
          <w:tcPr>
            <w:tcW w:w="1701" w:type="dxa"/>
            <w:tcBorders>
              <w:top w:val="nil"/>
              <w:left w:val="nil"/>
              <w:bottom w:val="single" w:sz="4" w:space="0" w:color="auto"/>
              <w:right w:val="single" w:sz="4" w:space="0" w:color="auto"/>
            </w:tcBorders>
            <w:shd w:val="clear" w:color="auto" w:fill="auto"/>
            <w:vAlign w:val="center"/>
            <w:hideMark/>
          </w:tcPr>
          <w:p w14:paraId="11CF50A9"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44,580,234,894 </w:t>
            </w:r>
          </w:p>
        </w:tc>
        <w:tc>
          <w:tcPr>
            <w:tcW w:w="1559" w:type="dxa"/>
            <w:tcBorders>
              <w:top w:val="nil"/>
              <w:left w:val="nil"/>
              <w:bottom w:val="single" w:sz="4" w:space="0" w:color="auto"/>
              <w:right w:val="single" w:sz="4" w:space="0" w:color="auto"/>
            </w:tcBorders>
            <w:shd w:val="clear" w:color="auto" w:fill="auto"/>
            <w:vAlign w:val="center"/>
            <w:hideMark/>
          </w:tcPr>
          <w:p w14:paraId="59562362"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51,071,402,591 </w:t>
            </w:r>
          </w:p>
        </w:tc>
      </w:tr>
      <w:tr w:rsidR="00E1545D" w:rsidRPr="00E1545D" w14:paraId="18F34AF5"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49F38B4"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nov</w:t>
            </w:r>
          </w:p>
        </w:tc>
        <w:tc>
          <w:tcPr>
            <w:tcW w:w="1318" w:type="dxa"/>
            <w:tcBorders>
              <w:top w:val="nil"/>
              <w:left w:val="nil"/>
              <w:bottom w:val="single" w:sz="4" w:space="0" w:color="auto"/>
              <w:right w:val="single" w:sz="4" w:space="0" w:color="auto"/>
            </w:tcBorders>
            <w:shd w:val="clear" w:color="auto" w:fill="auto"/>
            <w:vAlign w:val="center"/>
            <w:hideMark/>
          </w:tcPr>
          <w:p w14:paraId="4B4F37D1"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L30,208,004,262 </w:t>
            </w:r>
          </w:p>
        </w:tc>
        <w:tc>
          <w:tcPr>
            <w:tcW w:w="1418" w:type="dxa"/>
            <w:tcBorders>
              <w:top w:val="nil"/>
              <w:left w:val="nil"/>
              <w:bottom w:val="single" w:sz="4" w:space="0" w:color="auto"/>
              <w:right w:val="single" w:sz="4" w:space="0" w:color="auto"/>
            </w:tcBorders>
            <w:shd w:val="clear" w:color="auto" w:fill="auto"/>
            <w:vAlign w:val="center"/>
            <w:hideMark/>
          </w:tcPr>
          <w:p w14:paraId="391D3261"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33,253,016,197 </w:t>
            </w:r>
          </w:p>
        </w:tc>
        <w:tc>
          <w:tcPr>
            <w:tcW w:w="1417" w:type="dxa"/>
            <w:tcBorders>
              <w:top w:val="nil"/>
              <w:left w:val="nil"/>
              <w:bottom w:val="single" w:sz="4" w:space="0" w:color="auto"/>
              <w:right w:val="single" w:sz="4" w:space="0" w:color="auto"/>
            </w:tcBorders>
            <w:shd w:val="clear" w:color="auto" w:fill="auto"/>
            <w:vAlign w:val="center"/>
            <w:hideMark/>
          </w:tcPr>
          <w:p w14:paraId="30228AD5"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36,576,984,129 </w:t>
            </w:r>
          </w:p>
        </w:tc>
        <w:tc>
          <w:tcPr>
            <w:tcW w:w="1418" w:type="dxa"/>
            <w:tcBorders>
              <w:top w:val="nil"/>
              <w:left w:val="nil"/>
              <w:bottom w:val="single" w:sz="4" w:space="0" w:color="auto"/>
              <w:right w:val="single" w:sz="4" w:space="0" w:color="auto"/>
            </w:tcBorders>
            <w:shd w:val="clear" w:color="auto" w:fill="auto"/>
            <w:vAlign w:val="center"/>
            <w:hideMark/>
          </w:tcPr>
          <w:p w14:paraId="3834CDD1"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39,709,819,845 </w:t>
            </w:r>
          </w:p>
        </w:tc>
        <w:tc>
          <w:tcPr>
            <w:tcW w:w="1701" w:type="dxa"/>
            <w:tcBorders>
              <w:top w:val="nil"/>
              <w:left w:val="nil"/>
              <w:bottom w:val="single" w:sz="4" w:space="0" w:color="auto"/>
              <w:right w:val="single" w:sz="4" w:space="0" w:color="auto"/>
            </w:tcBorders>
            <w:shd w:val="clear" w:color="auto" w:fill="auto"/>
            <w:vAlign w:val="center"/>
            <w:hideMark/>
          </w:tcPr>
          <w:p w14:paraId="5CC8ACDB"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44,367,318,888 </w:t>
            </w:r>
          </w:p>
        </w:tc>
        <w:tc>
          <w:tcPr>
            <w:tcW w:w="1559" w:type="dxa"/>
            <w:tcBorders>
              <w:top w:val="nil"/>
              <w:left w:val="nil"/>
              <w:bottom w:val="single" w:sz="4" w:space="0" w:color="auto"/>
              <w:right w:val="single" w:sz="4" w:space="0" w:color="auto"/>
            </w:tcBorders>
            <w:shd w:val="clear" w:color="auto" w:fill="auto"/>
            <w:vAlign w:val="center"/>
            <w:hideMark/>
          </w:tcPr>
          <w:p w14:paraId="199C36E9"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52,091,521,959 </w:t>
            </w:r>
          </w:p>
        </w:tc>
      </w:tr>
      <w:tr w:rsidR="00E1545D" w:rsidRPr="00E1545D" w14:paraId="595E77E4" w14:textId="77777777" w:rsidTr="00BF3AEB">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88F6954" w14:textId="77777777" w:rsidR="00E1545D" w:rsidRPr="00E1545D" w:rsidRDefault="00E1545D" w:rsidP="00E1545D">
            <w:pPr>
              <w:widowControl/>
              <w:jc w:val="center"/>
              <w:rPr>
                <w:rFonts w:ascii="Times New Roman" w:eastAsia="Times New Roman" w:hAnsi="Times New Roman" w:cs="Times New Roman"/>
                <w:color w:val="000000"/>
                <w:sz w:val="16"/>
                <w:szCs w:val="16"/>
                <w:lang w:val="es-HN" w:eastAsia="es-HN"/>
              </w:rPr>
            </w:pPr>
            <w:r w:rsidRPr="00E1545D">
              <w:rPr>
                <w:rFonts w:ascii="Times New Roman" w:eastAsia="Times New Roman" w:hAnsi="Times New Roman" w:cs="Times New Roman"/>
                <w:color w:val="000000"/>
                <w:sz w:val="16"/>
                <w:szCs w:val="16"/>
                <w:lang w:val="es-HN" w:eastAsia="es-HN"/>
              </w:rPr>
              <w:t>dic</w:t>
            </w:r>
          </w:p>
        </w:tc>
        <w:tc>
          <w:tcPr>
            <w:tcW w:w="1318" w:type="dxa"/>
            <w:tcBorders>
              <w:top w:val="nil"/>
              <w:left w:val="nil"/>
              <w:bottom w:val="single" w:sz="4" w:space="0" w:color="auto"/>
              <w:right w:val="single" w:sz="4" w:space="0" w:color="auto"/>
            </w:tcBorders>
            <w:shd w:val="clear" w:color="auto" w:fill="auto"/>
            <w:vAlign w:val="center"/>
            <w:hideMark/>
          </w:tcPr>
          <w:p w14:paraId="40C88A91"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L30,234,543,707 </w:t>
            </w:r>
          </w:p>
        </w:tc>
        <w:tc>
          <w:tcPr>
            <w:tcW w:w="1418" w:type="dxa"/>
            <w:tcBorders>
              <w:top w:val="nil"/>
              <w:left w:val="nil"/>
              <w:bottom w:val="single" w:sz="4" w:space="0" w:color="auto"/>
              <w:right w:val="single" w:sz="4" w:space="0" w:color="auto"/>
            </w:tcBorders>
            <w:shd w:val="clear" w:color="auto" w:fill="auto"/>
            <w:vAlign w:val="center"/>
            <w:hideMark/>
          </w:tcPr>
          <w:p w14:paraId="6878A85A"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34,234,504,845 </w:t>
            </w:r>
          </w:p>
        </w:tc>
        <w:tc>
          <w:tcPr>
            <w:tcW w:w="1417" w:type="dxa"/>
            <w:tcBorders>
              <w:top w:val="nil"/>
              <w:left w:val="nil"/>
              <w:bottom w:val="single" w:sz="4" w:space="0" w:color="auto"/>
              <w:right w:val="single" w:sz="4" w:space="0" w:color="auto"/>
            </w:tcBorders>
            <w:shd w:val="clear" w:color="auto" w:fill="auto"/>
            <w:vAlign w:val="center"/>
            <w:hideMark/>
          </w:tcPr>
          <w:p w14:paraId="77DF7011"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37,125,661,497 </w:t>
            </w:r>
          </w:p>
        </w:tc>
        <w:tc>
          <w:tcPr>
            <w:tcW w:w="1418" w:type="dxa"/>
            <w:tcBorders>
              <w:top w:val="nil"/>
              <w:left w:val="nil"/>
              <w:bottom w:val="single" w:sz="4" w:space="0" w:color="auto"/>
              <w:right w:val="single" w:sz="4" w:space="0" w:color="auto"/>
            </w:tcBorders>
            <w:shd w:val="clear" w:color="auto" w:fill="auto"/>
            <w:vAlign w:val="center"/>
            <w:hideMark/>
          </w:tcPr>
          <w:p w14:paraId="51DB212E"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39,835,525,895 </w:t>
            </w:r>
          </w:p>
        </w:tc>
        <w:tc>
          <w:tcPr>
            <w:tcW w:w="1701" w:type="dxa"/>
            <w:tcBorders>
              <w:top w:val="nil"/>
              <w:left w:val="nil"/>
              <w:bottom w:val="single" w:sz="4" w:space="0" w:color="auto"/>
              <w:right w:val="single" w:sz="4" w:space="0" w:color="auto"/>
            </w:tcBorders>
            <w:shd w:val="clear" w:color="auto" w:fill="auto"/>
            <w:vAlign w:val="center"/>
            <w:hideMark/>
          </w:tcPr>
          <w:p w14:paraId="5E94B5DB"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45,123,212,681 </w:t>
            </w:r>
          </w:p>
        </w:tc>
        <w:tc>
          <w:tcPr>
            <w:tcW w:w="1559" w:type="dxa"/>
            <w:tcBorders>
              <w:top w:val="nil"/>
              <w:left w:val="nil"/>
              <w:bottom w:val="single" w:sz="4" w:space="0" w:color="auto"/>
              <w:right w:val="single" w:sz="4" w:space="0" w:color="auto"/>
            </w:tcBorders>
            <w:shd w:val="clear" w:color="auto" w:fill="auto"/>
            <w:vAlign w:val="center"/>
            <w:hideMark/>
          </w:tcPr>
          <w:p w14:paraId="0A116BBA" w14:textId="77777777" w:rsidR="00E1545D" w:rsidRPr="00BF3AEB" w:rsidRDefault="00E1545D" w:rsidP="00E1545D">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53,064,484,561 </w:t>
            </w:r>
          </w:p>
        </w:tc>
      </w:tr>
    </w:tbl>
    <w:p w14:paraId="2F08E462" w14:textId="77777777" w:rsidR="00A677AD" w:rsidRDefault="00A677AD" w:rsidP="00FC0B34">
      <w:pPr>
        <w:pStyle w:val="TextoPrincipal"/>
      </w:pPr>
    </w:p>
    <w:p w14:paraId="2564827B" w14:textId="77777777" w:rsidR="00A677AD" w:rsidRDefault="00A677AD" w:rsidP="00FC0B34">
      <w:pPr>
        <w:pStyle w:val="TextoPrincipal"/>
      </w:pPr>
    </w:p>
    <w:p w14:paraId="4E11955B" w14:textId="032E61A4" w:rsidR="00FC0B34" w:rsidRPr="00076E91" w:rsidRDefault="00FC0B34" w:rsidP="00FC0B34">
      <w:pPr>
        <w:pStyle w:val="TextoPrincipal"/>
      </w:pPr>
      <w:r w:rsidRPr="00076E91">
        <w:lastRenderedPageBreak/>
        <w:t xml:space="preserve">La gráfica “Tendencia Estimada” </w:t>
      </w:r>
      <w:r>
        <w:t xml:space="preserve">de la figura 18, </w:t>
      </w:r>
      <w:r w:rsidRPr="00076E91">
        <w:t xml:space="preserve">demuestra que saldos de la cuenta total activo para banco </w:t>
      </w:r>
      <w:r>
        <w:t>Davivienda</w:t>
      </w:r>
      <w:r w:rsidRPr="00076E91">
        <w:t xml:space="preserve"> presenta una tendencia positiva a lo largo del periodo de enero 2017 a diciembre 202</w:t>
      </w:r>
      <w:r>
        <w:t xml:space="preserve">2, se puede identificar el tipo de tendencia </w:t>
      </w:r>
      <w:r w:rsidR="007A2897">
        <w:t>aditiva-</w:t>
      </w:r>
      <w:r>
        <w:t>multiplicativa dado que la línea de tendencia no se presenta en línea recta, indicando que las variaciones serán exponenciales a lo largo del periodo.</w:t>
      </w:r>
    </w:p>
    <w:p w14:paraId="2A3C0DDF" w14:textId="30174076" w:rsidR="00FC0B34" w:rsidRDefault="00FC0B34" w:rsidP="00FC0B34">
      <w:pPr>
        <w:keepNext/>
        <w:widowControl/>
        <w:spacing w:after="160"/>
      </w:pPr>
      <w:r>
        <w:rPr>
          <w:noProof/>
        </w:rPr>
        <mc:AlternateContent>
          <mc:Choice Requires="wps">
            <w:drawing>
              <wp:anchor distT="0" distB="0" distL="114300" distR="114300" simplePos="0" relativeHeight="251878400" behindDoc="0" locked="0" layoutInCell="1" allowOverlap="1" wp14:anchorId="4B7354CD" wp14:editId="22891078">
                <wp:simplePos x="0" y="0"/>
                <wp:positionH relativeFrom="column">
                  <wp:posOffset>0</wp:posOffset>
                </wp:positionH>
                <wp:positionV relativeFrom="paragraph">
                  <wp:posOffset>-3175</wp:posOffset>
                </wp:positionV>
                <wp:extent cx="554936" cy="356152"/>
                <wp:effectExtent l="0" t="0" r="0" b="6350"/>
                <wp:wrapNone/>
                <wp:docPr id="162938913"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1E32094C" w14:textId="77777777" w:rsidR="00FC0B34" w:rsidRPr="00055DF7" w:rsidRDefault="00FC0B34" w:rsidP="00FC0B34">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4B7354CD" id="_x0000_s1035" type="#_x0000_t202" style="position:absolute;margin-left:0;margin-top:-.25pt;width:43.7pt;height:28.05pt;z-index:25187840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j4+3+gEAAEAEAAAOAAAAZHJzL2Uyb0RvYy54bWysU8Fu2zAMvQ/YPwi6L07SOViDOAXWorsM&#10;67B2H6DIUixMEjVKjZ19/Sg5cYbu1GEX2aLIx8dHcnMzOMsOCqMB3/DFbM6Z8hJa4/cN//50/+4D&#10;ZzEJ3woLXjX8qCK/2b59s+nDWi2hA9sqZATi47oPDe9SCuuqirJTTsQZBOXpUQM6keiK+6pF0RO6&#10;s9VyPl9VPWAbEKSKkax34yPfFnytlUwPWkeVmG04cUvlxHLu8lltN2K9RxE6I080xD+wcMJ4SjpB&#10;3Ykk2DOav6CckQgRdJpJcBVobaQqNVA1i/mLah47EVSphcSJYZIp/j9Y+eXwGL4iS8NHGKiBWZA+&#10;xHUkY65n0Ojyl5gyeicJj5NsakhMkrGu319frTiT9HRVrxb1MqNUl+CAMX1S4Fj+aThSV4pY4vA5&#10;ptH17JJzebg31pbOWM/6hl/Xy5rgXWgbHv2+xE5OlMd6SndhXf7S0aoMZv03pZlpC/lsiBL3u1uL&#10;bJwCGlMq6jwLBYwCsqMmEq+MPYXkaFWG75XxU1DJDz5N8c54wFJ4WQ2VCzgIGur2R+kZEdej/1mK&#10;UYCsRRp2AylAOp67u4P2SE2nvU0PdGgLpLK0JnDWAf56aetpP0j5n88CFWeY7C2M6yS8JP+Gp9Lw&#10;nIvGtLT+tFJ5D/68F3KXxd/+BgAA//8DAFBLAwQUAAYACAAAACEAPnZnI9oAAAAEAQAADwAAAGRy&#10;cy9kb3ducmV2LnhtbEyPwU7DMBBE70j8g7VI3No1qCklZFMhEFcQBSr15sbbJCJeR7HbhL/HnOhx&#10;NKOZN8V6cp068RBaLwQ3cw2KpfK2lZrg8+NltgIVohFrOi9M8MMB1uXlRWFy60d559Mm1iqVSMgN&#10;QRNjnyOGqmFnwtz3LMk7+MGZmORQox3MmMpdh7daL9GZVtJCY3p+arj63hwdwdfrYbdd6Lf62WX9&#10;6CeN4u6R6PpqenwAFXmK/2H4w0/oUCamvT+KDaojSEciwSwDlczV3QLUniDLloBlgefw5S8AAAD/&#10;/wMAUEsBAi0AFAAGAAgAAAAhALaDOJL+AAAA4QEAABMAAAAAAAAAAAAAAAAAAAAAAFtDb250ZW50&#10;X1R5cGVzXS54bWxQSwECLQAUAAYACAAAACEAOP0h/9YAAACUAQAACwAAAAAAAAAAAAAAAAAvAQAA&#10;X3JlbHMvLnJlbHNQSwECLQAUAAYACAAAACEAkI+Pt/oBAABABAAADgAAAAAAAAAAAAAAAAAuAgAA&#10;ZHJzL2Uyb0RvYy54bWxQSwECLQAUAAYACAAAACEAPnZnI9oAAAAEAQAADwAAAAAAAAAAAAAAAABU&#10;BAAAZHJzL2Rvd25yZXYueG1sUEsFBgAAAAAEAAQA8wAAAFsFAAAAAA==&#10;" filled="f" stroked="f">
                <v:textbox>
                  <w:txbxContent>
                    <w:p w14:paraId="1E32094C" w14:textId="77777777" w:rsidR="00FC0B34" w:rsidRPr="00055DF7" w:rsidRDefault="00FC0B34" w:rsidP="00FC0B34">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v:textbox>
              </v:shape>
            </w:pict>
          </mc:Fallback>
        </mc:AlternateContent>
      </w:r>
      <w:r>
        <w:rPr>
          <w:noProof/>
        </w:rPr>
        <w:drawing>
          <wp:inline distT="0" distB="0" distL="0" distR="0" wp14:anchorId="32B857FB" wp14:editId="43036979">
            <wp:extent cx="5943600" cy="3607435"/>
            <wp:effectExtent l="0" t="0" r="0" b="12065"/>
            <wp:docPr id="734962013" name="Gráfico 1">
              <a:extLst xmlns:a="http://schemas.openxmlformats.org/drawingml/2006/main">
                <a:ext uri="{FF2B5EF4-FFF2-40B4-BE49-F238E27FC236}">
                  <a16:creationId xmlns:a16="http://schemas.microsoft.com/office/drawing/2014/main" id="{72820928-BB67-41B1-86BF-3C1860E9A2C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139BA17F" w14:textId="567FE4FB" w:rsidR="00FC0B34" w:rsidRPr="00FC0B34" w:rsidRDefault="00FC0B34" w:rsidP="00FC0B34">
      <w:pPr>
        <w:pStyle w:val="Figuras"/>
        <w:rPr>
          <w:lang w:val="es-HN"/>
        </w:rPr>
      </w:pPr>
      <w:bookmarkStart w:id="152" w:name="_Toc158142116"/>
      <w:r w:rsidRPr="00FC0B34">
        <w:rPr>
          <w:lang w:val="es-HN"/>
        </w:rPr>
        <w:t xml:space="preserve">Figura </w:t>
      </w:r>
      <w:r>
        <w:fldChar w:fldCharType="begin"/>
      </w:r>
      <w:r w:rsidRPr="00FC0B34">
        <w:rPr>
          <w:lang w:val="es-HN"/>
        </w:rPr>
        <w:instrText xml:space="preserve"> SEQ Figura \* ARABIC </w:instrText>
      </w:r>
      <w:r>
        <w:fldChar w:fldCharType="separate"/>
      </w:r>
      <w:r w:rsidR="000F2D33">
        <w:rPr>
          <w:noProof/>
          <w:lang w:val="es-HN"/>
        </w:rPr>
        <w:t>21</w:t>
      </w:r>
      <w:r>
        <w:fldChar w:fldCharType="end"/>
      </w:r>
      <w:r w:rsidRPr="00FC0B34">
        <w:rPr>
          <w:lang w:val="es-HN"/>
        </w:rPr>
        <w:t xml:space="preserve">.Tendencia </w:t>
      </w:r>
      <w:r w:rsidR="00111FB6">
        <w:rPr>
          <w:lang w:val="es-HN"/>
        </w:rPr>
        <w:t>E</w:t>
      </w:r>
      <w:r w:rsidRPr="00FC0B34">
        <w:rPr>
          <w:lang w:val="es-HN"/>
        </w:rPr>
        <w:t>stimada 2017 a 2022 Banco Davivienda</w:t>
      </w:r>
      <w:bookmarkEnd w:id="152"/>
    </w:p>
    <w:p w14:paraId="18642F37" w14:textId="38DE891A" w:rsidR="00FC0B34" w:rsidRDefault="00FC0B34" w:rsidP="00FC0B34">
      <w:pPr>
        <w:pStyle w:val="TextoPrincipal"/>
      </w:pPr>
      <w:r w:rsidRPr="00FB6268">
        <w:t>La gráfica “</w:t>
      </w:r>
      <w:r>
        <w:t>Serie Sin T</w:t>
      </w:r>
      <w:r w:rsidRPr="00FB6268">
        <w:t>endencia”</w:t>
      </w:r>
      <w:r>
        <w:t xml:space="preserve"> de la figura </w:t>
      </w:r>
      <w:r w:rsidR="008C79B5">
        <w:t>22</w:t>
      </w:r>
      <w:r>
        <w:t xml:space="preserve">, </w:t>
      </w:r>
      <w:r w:rsidR="008C79B5">
        <w:t>demuestra que en el mes de febrero existe una estacionalidad de incremento</w:t>
      </w:r>
      <w:r>
        <w:t>,</w:t>
      </w:r>
      <w:r w:rsidR="008C79B5">
        <w:t xml:space="preserve"> a su vez</w:t>
      </w:r>
      <w:r>
        <w:t xml:space="preserve"> al observar gráfica </w:t>
      </w:r>
      <w:r w:rsidRPr="00740BF3">
        <w:t>“</w:t>
      </w:r>
      <w:r>
        <w:t xml:space="preserve">Factores Estacionales” se identifica que </w:t>
      </w:r>
      <w:r w:rsidR="003C35FD">
        <w:t>los meses</w:t>
      </w:r>
      <w:r>
        <w:t xml:space="preserve"> de febrero, junio, </w:t>
      </w:r>
      <w:r w:rsidR="003C35FD">
        <w:t>agosto,</w:t>
      </w:r>
      <w:r w:rsidR="008C79B5">
        <w:t xml:space="preserve"> octubre </w:t>
      </w:r>
      <w:r>
        <w:t xml:space="preserve">y diciembre existe una estacionalidad de incremento, y que los meses con estacionalidad de decremento serán </w:t>
      </w:r>
      <w:r w:rsidR="00737C52">
        <w:t>enero, abril, mayo,</w:t>
      </w:r>
      <w:r w:rsidR="008C79B5">
        <w:t xml:space="preserve"> julio</w:t>
      </w:r>
      <w:r>
        <w:t xml:space="preserve">, </w:t>
      </w:r>
      <w:r w:rsidR="008C79B5">
        <w:t>septiembre</w:t>
      </w:r>
      <w:r>
        <w:t xml:space="preserve"> y </w:t>
      </w:r>
      <w:r w:rsidR="008C79B5">
        <w:t>noviembre</w:t>
      </w:r>
      <w:r>
        <w:t>.</w:t>
      </w:r>
    </w:p>
    <w:p w14:paraId="3CD0232F" w14:textId="36BA9240" w:rsidR="00FC0B34" w:rsidRDefault="007F4544" w:rsidP="00FC0B34">
      <w:pPr>
        <w:pStyle w:val="TextoPrincipal"/>
        <w:keepNext/>
        <w:ind w:firstLine="0"/>
        <w:jc w:val="center"/>
      </w:pPr>
      <w:r>
        <w:rPr>
          <w:noProof/>
        </w:rPr>
        <w:lastRenderedPageBreak/>
        <mc:AlternateContent>
          <mc:Choice Requires="wps">
            <w:drawing>
              <wp:anchor distT="0" distB="0" distL="114300" distR="114300" simplePos="0" relativeHeight="252055552" behindDoc="0" locked="0" layoutInCell="1" allowOverlap="1" wp14:anchorId="4C92ED8C" wp14:editId="4A1F934C">
                <wp:simplePos x="0" y="0"/>
                <wp:positionH relativeFrom="column">
                  <wp:posOffset>5057775</wp:posOffset>
                </wp:positionH>
                <wp:positionV relativeFrom="paragraph">
                  <wp:posOffset>190500</wp:posOffset>
                </wp:positionV>
                <wp:extent cx="85725" cy="1781175"/>
                <wp:effectExtent l="0" t="0" r="28575" b="28575"/>
                <wp:wrapNone/>
                <wp:docPr id="381847510" name="Rectángulo: esquinas redondeadas 12"/>
                <wp:cNvGraphicFramePr/>
                <a:graphic xmlns:a="http://schemas.openxmlformats.org/drawingml/2006/main">
                  <a:graphicData uri="http://schemas.microsoft.com/office/word/2010/wordprocessingShape">
                    <wps:wsp>
                      <wps:cNvSpPr/>
                      <wps:spPr>
                        <a:xfrm>
                          <a:off x="0" y="0"/>
                          <a:ext cx="85725" cy="178117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9BF851A" id="Rectángulo: esquinas redondeadas 12" o:spid="_x0000_s1026" style="position:absolute;margin-left:398.25pt;margin-top:15pt;width:6.75pt;height:140.25pt;z-index:252055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YrFFfAIAAGYFAAAOAAAAZHJzL2Uyb0RvYy54bWysVMFu2zAMvQ/YPwi6r7aDZu2COkXQosOA&#10;oivaDj2rslQLkEWNUuJkXz9KdpygK3YYdrFFkXwkn0heXG47yzYKgwFX8+qk5Ew5CY1xrzX/8XTz&#10;6ZyzEIVrhAWnar5TgV8uP3646P1CzaAF2yhkBOLCovc1b2P0i6IIslWdCCfglSOlBuxEJBFfiwZF&#10;T+idLWZl+bnoARuPIFUIdHs9KPky42utZPyudVCR2ZpTbjF/MX9f0rdYXojFKwrfGjmmIf4hi04Y&#10;R0EnqGsRBVuj+QOqMxIhgI4nEroCtDZS5Rqomqp8U81jK7zKtRA5wU80hf8HK+82j/4eiYbeh0Wg&#10;Y6piq7FLf8qPbTNZu4kstY1M0uX5/Gw250ySpjo7r6qzeSKzODh7DPGrgo6lQ80R1q55oAfJPInN&#10;bYiD/d4uBXRwY6zNj2JdughgTZPuspC6Ql1ZZBtB7ymkVC7OxrBHlpRE8i4OJeVT3FmVYKx7UJqZ&#10;hoqY5WRyt73FrQZVKxo1hKvmZZkbhuAnj1xxBkzImhKdsEeA93KuxpxH++SqcrNOzuXfEht4mzxy&#10;ZHBxcu6MA3wPwMYp8mC/J2mgJrH0As3uHhnCMCrByxtD73crQrwXSLNBU0TzHr/TR1voaw7jibMW&#10;8Nd798meWpa0nPU0azUPP9cCFWf2m6Nm/lKdnqbhzMIp9RUJeKx5Oda4dXcF9PwVbRYv8zHZR7s/&#10;aoTumdbCKkUllXCSYtdcRtwLV3HYAbRYpFqtshkNpBfx1j16mcATq6k1n7bPAv3YxJG6/w72cykW&#10;b9p4sE2eDlbrCNrkHj/wOvJNw5wbZ1w8aVscy9nqsB6XvwEAAP//AwBQSwMEFAAGAAgAAAAhAKWN&#10;0a/hAAAACgEAAA8AAABkcnMvZG93bnJldi54bWxMj0FPwzAMhe9I/IfISFzQlhZYKaXpBEgVh3Fh&#10;Q4xj1pi2onGqJuu6fz/vBDfb7+n5e/lysp0YcfCtIwXxPAKBVDnTUq3gc1POUhA+aDK6c4QKjuhh&#10;WVxe5Doz7kAfOK5DLTiEfKYVNCH0mZS+atBqP3c9Ems/brA68DrU0gz6wOG2k7dRlEirW+IPje7x&#10;tcHqd723CpLVKmy3WI7v6dtN/UJf90ddfit1fTU9P4EIOIU/M5zxGR0KZtq5PRkvOgUPj8mCrQru&#10;Iu7EhjQ+Dzs+xNECZJHL/xWKEwAAAP//AwBQSwECLQAUAAYACAAAACEAtoM4kv4AAADhAQAAEwAA&#10;AAAAAAAAAAAAAAAAAAAAW0NvbnRlbnRfVHlwZXNdLnhtbFBLAQItABQABgAIAAAAIQA4/SH/1gAA&#10;AJQBAAALAAAAAAAAAAAAAAAAAC8BAABfcmVscy8ucmVsc1BLAQItABQABgAIAAAAIQB4YrFFfAIA&#10;AGYFAAAOAAAAAAAAAAAAAAAAAC4CAABkcnMvZTJvRG9jLnhtbFBLAQItABQABgAIAAAAIQCljdGv&#10;4QAAAAoBAAAPAAAAAAAAAAAAAAAAANY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053504" behindDoc="0" locked="0" layoutInCell="1" allowOverlap="1" wp14:anchorId="4F7C2C95" wp14:editId="1FDB835A">
                <wp:simplePos x="0" y="0"/>
                <wp:positionH relativeFrom="column">
                  <wp:posOffset>4133850</wp:posOffset>
                </wp:positionH>
                <wp:positionV relativeFrom="paragraph">
                  <wp:posOffset>200025</wp:posOffset>
                </wp:positionV>
                <wp:extent cx="85725" cy="1781175"/>
                <wp:effectExtent l="0" t="0" r="28575" b="28575"/>
                <wp:wrapNone/>
                <wp:docPr id="1438657579" name="Rectángulo: esquinas redondeadas 12"/>
                <wp:cNvGraphicFramePr/>
                <a:graphic xmlns:a="http://schemas.openxmlformats.org/drawingml/2006/main">
                  <a:graphicData uri="http://schemas.microsoft.com/office/word/2010/wordprocessingShape">
                    <wps:wsp>
                      <wps:cNvSpPr/>
                      <wps:spPr>
                        <a:xfrm>
                          <a:off x="0" y="0"/>
                          <a:ext cx="85725" cy="178117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9E98914" id="Rectángulo: esquinas redondeadas 12" o:spid="_x0000_s1026" style="position:absolute;margin-left:325.5pt;margin-top:15.75pt;width:6.75pt;height:140.25pt;z-index:252053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YrFFfAIAAGYFAAAOAAAAZHJzL2Uyb0RvYy54bWysVMFu2zAMvQ/YPwi6r7aDZu2COkXQosOA&#10;oivaDj2rslQLkEWNUuJkXz9KdpygK3YYdrFFkXwkn0heXG47yzYKgwFX8+qk5Ew5CY1xrzX/8XTz&#10;6ZyzEIVrhAWnar5TgV8uP3646P1CzaAF2yhkBOLCovc1b2P0i6IIslWdCCfglSOlBuxEJBFfiwZF&#10;T+idLWZl+bnoARuPIFUIdHs9KPky42utZPyudVCR2ZpTbjF/MX9f0rdYXojFKwrfGjmmIf4hi04Y&#10;R0EnqGsRBVuj+QOqMxIhgI4nEroCtDZS5Rqomqp8U81jK7zKtRA5wU80hf8HK+82j/4eiYbeh0Wg&#10;Y6piq7FLf8qPbTNZu4kstY1M0uX5/Gw250ySpjo7r6qzeSKzODh7DPGrgo6lQ80R1q55oAfJPInN&#10;bYiD/d4uBXRwY6zNj2JdughgTZPuspC6Ql1ZZBtB7ymkVC7OxrBHlpRE8i4OJeVT3FmVYKx7UJqZ&#10;hoqY5WRyt73FrQZVKxo1hKvmZZkbhuAnj1xxBkzImhKdsEeA93KuxpxH++SqcrNOzuXfEht4mzxy&#10;ZHBxcu6MA3wPwMYp8mC/J2mgJrH0As3uHhnCMCrByxtD73crQrwXSLNBU0TzHr/TR1voaw7jibMW&#10;8Nd798meWpa0nPU0azUPP9cCFWf2m6Nm/lKdnqbhzMIp9RUJeKx5Oda4dXcF9PwVbRYv8zHZR7s/&#10;aoTumdbCKkUllXCSYtdcRtwLV3HYAbRYpFqtshkNpBfx1j16mcATq6k1n7bPAv3YxJG6/w72cykW&#10;b9p4sE2eDlbrCNrkHj/wOvJNw5wbZ1w8aVscy9nqsB6XvwEAAP//AwBQSwMEFAAGAAgAAAAhAJvr&#10;odbgAAAACgEAAA8AAABkcnMvZG93bnJldi54bWxMj0FPg0AQhe8m/ofNmHgxdqG2pEGWRk2Ih3pp&#10;NdbjFEYgsrOE3VL6752e9DYz7+XN97L1ZDs10uBbxwbiWQSKuHRVy7WBj/fifgXKB+QKO8dk4Ewe&#10;1vn1VYZp5U68pXEXaiUh7FM00ITQp1r7siGLfuZ6YtG+3WAxyDrUuhrwJOG20/MoSrTFluVDgz29&#10;NFT+7I7WQLLZhP2eivFt9XpXP/Pn4ozFlzG3N9PTI6hAU/gzwwVf0CEXpoM7cuVVJxnLWLoEAw/x&#10;EpQYkmQhw+FymEeg80z/r5D/AgAA//8DAFBLAQItABQABgAIAAAAIQC2gziS/gAAAOEBAAATAAAA&#10;AAAAAAAAAAAAAAAAAABbQ29udGVudF9UeXBlc10ueG1sUEsBAi0AFAAGAAgAAAAhADj9If/WAAAA&#10;lAEAAAsAAAAAAAAAAAAAAAAALwEAAF9yZWxzLy5yZWxzUEsBAi0AFAAGAAgAAAAhAHhisUV8AgAA&#10;ZgUAAA4AAAAAAAAAAAAAAAAALgIAAGRycy9lMm9Eb2MueG1sUEsBAi0AFAAGAAgAAAAhAJvrodbg&#10;AAAACgEAAA8AAAAAAAAAAAAAAAAA1gQAAGRycy9kb3ducmV2LnhtbFBLBQYAAAAABAAEAPMAAADj&#10;BQAAAAA=&#10;" filled="f" strokecolor="#ed7d31 [3205]" strokeweight="1pt">
                <v:stroke joinstyle="miter"/>
              </v:roundrect>
            </w:pict>
          </mc:Fallback>
        </mc:AlternateContent>
      </w:r>
      <w:r>
        <w:rPr>
          <w:noProof/>
        </w:rPr>
        <mc:AlternateContent>
          <mc:Choice Requires="wps">
            <w:drawing>
              <wp:anchor distT="0" distB="0" distL="114300" distR="114300" simplePos="0" relativeHeight="252049408" behindDoc="0" locked="0" layoutInCell="1" allowOverlap="1" wp14:anchorId="3A83DD6C" wp14:editId="38C64AFD">
                <wp:simplePos x="0" y="0"/>
                <wp:positionH relativeFrom="column">
                  <wp:posOffset>2266950</wp:posOffset>
                </wp:positionH>
                <wp:positionV relativeFrom="paragraph">
                  <wp:posOffset>200025</wp:posOffset>
                </wp:positionV>
                <wp:extent cx="85725" cy="1781175"/>
                <wp:effectExtent l="0" t="0" r="28575" b="28575"/>
                <wp:wrapNone/>
                <wp:docPr id="138038408" name="Rectángulo: esquinas redondeadas 12"/>
                <wp:cNvGraphicFramePr/>
                <a:graphic xmlns:a="http://schemas.openxmlformats.org/drawingml/2006/main">
                  <a:graphicData uri="http://schemas.microsoft.com/office/word/2010/wordprocessingShape">
                    <wps:wsp>
                      <wps:cNvSpPr/>
                      <wps:spPr>
                        <a:xfrm>
                          <a:off x="0" y="0"/>
                          <a:ext cx="85725" cy="178117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9F42297" id="Rectángulo: esquinas redondeadas 12" o:spid="_x0000_s1026" style="position:absolute;margin-left:178.5pt;margin-top:15.75pt;width:6.75pt;height:140.25pt;z-index:252049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YrFFfAIAAGYFAAAOAAAAZHJzL2Uyb0RvYy54bWysVMFu2zAMvQ/YPwi6r7aDZu2COkXQosOA&#10;oivaDj2rslQLkEWNUuJkXz9KdpygK3YYdrFFkXwkn0heXG47yzYKgwFX8+qk5Ew5CY1xrzX/8XTz&#10;6ZyzEIVrhAWnar5TgV8uP3646P1CzaAF2yhkBOLCovc1b2P0i6IIslWdCCfglSOlBuxEJBFfiwZF&#10;T+idLWZl+bnoARuPIFUIdHs9KPky42utZPyudVCR2ZpTbjF/MX9f0rdYXojFKwrfGjmmIf4hi04Y&#10;R0EnqGsRBVuj+QOqMxIhgI4nEroCtDZS5Rqomqp8U81jK7zKtRA5wU80hf8HK+82j/4eiYbeh0Wg&#10;Y6piq7FLf8qPbTNZu4kstY1M0uX5/Gw250ySpjo7r6qzeSKzODh7DPGrgo6lQ80R1q55oAfJPInN&#10;bYiD/d4uBXRwY6zNj2JdughgTZPuspC6Ql1ZZBtB7ymkVC7OxrBHlpRE8i4OJeVT3FmVYKx7UJqZ&#10;hoqY5WRyt73FrQZVKxo1hKvmZZkbhuAnj1xxBkzImhKdsEeA93KuxpxH++SqcrNOzuXfEht4mzxy&#10;ZHBxcu6MA3wPwMYp8mC/J2mgJrH0As3uHhnCMCrByxtD73crQrwXSLNBU0TzHr/TR1voaw7jibMW&#10;8Nd798meWpa0nPU0azUPP9cCFWf2m6Nm/lKdnqbhzMIp9RUJeKx5Oda4dXcF9PwVbRYv8zHZR7s/&#10;aoTumdbCKkUllXCSYtdcRtwLV3HYAbRYpFqtshkNpBfx1j16mcATq6k1n7bPAv3YxJG6/w72cykW&#10;b9p4sE2eDlbrCNrkHj/wOvJNw5wbZ1w8aVscy9nqsB6XvwEAAP//AwBQSwMEFAAGAAgAAAAhAFAh&#10;ZZjhAAAACgEAAA8AAABkcnMvZG93bnJldi54bWxMj81OwzAQhO9IvIO1SFwQtdvSH4U4FSBFHNoL&#10;pWo5uvGSRMTrKHbT9O3ZnuA2uzua/SZdDa4RPXah9qRhPFIgkApvayo17D7zxyWIEA1Z03hCDRcM&#10;sMpub1KTWH+mD+y3sRQcQiExGqoY20TKUFToTBj5Folv375zJvLYldJ25szhrpETpebSmZr4Q2Va&#10;fKuw+NmenIb5eh0PB8z7zfL9oXyl/dPF5F9a398NL88gIg7xzwxXfEaHjJmO/kQ2iEbDdLbgLpHF&#10;eAaCDdOFYnG8LiYKZJbK/xWyXwAAAP//AwBQSwECLQAUAAYACAAAACEAtoM4kv4AAADhAQAAEwAA&#10;AAAAAAAAAAAAAAAAAAAAW0NvbnRlbnRfVHlwZXNdLnhtbFBLAQItABQABgAIAAAAIQA4/SH/1gAA&#10;AJQBAAALAAAAAAAAAAAAAAAAAC8BAABfcmVscy8ucmVsc1BLAQItABQABgAIAAAAIQB4YrFFfAIA&#10;AGYFAAAOAAAAAAAAAAAAAAAAAC4CAABkcnMvZTJvRG9jLnhtbFBLAQItABQABgAIAAAAIQBQIWWY&#10;4QAAAAoBAAAPAAAAAAAAAAAAAAAAANY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051456" behindDoc="0" locked="0" layoutInCell="1" allowOverlap="1" wp14:anchorId="2437CB30" wp14:editId="2E8963B6">
                <wp:simplePos x="0" y="0"/>
                <wp:positionH relativeFrom="column">
                  <wp:posOffset>3200400</wp:posOffset>
                </wp:positionH>
                <wp:positionV relativeFrom="paragraph">
                  <wp:posOffset>200025</wp:posOffset>
                </wp:positionV>
                <wp:extent cx="85725" cy="1781175"/>
                <wp:effectExtent l="0" t="0" r="28575" b="28575"/>
                <wp:wrapNone/>
                <wp:docPr id="283941517" name="Rectángulo: esquinas redondeadas 12"/>
                <wp:cNvGraphicFramePr/>
                <a:graphic xmlns:a="http://schemas.openxmlformats.org/drawingml/2006/main">
                  <a:graphicData uri="http://schemas.microsoft.com/office/word/2010/wordprocessingShape">
                    <wps:wsp>
                      <wps:cNvSpPr/>
                      <wps:spPr>
                        <a:xfrm>
                          <a:off x="0" y="0"/>
                          <a:ext cx="85725" cy="178117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5D3A9AB" id="Rectángulo: esquinas redondeadas 12" o:spid="_x0000_s1026" style="position:absolute;margin-left:252pt;margin-top:15.75pt;width:6.75pt;height:140.25pt;z-index:252051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YrFFfAIAAGYFAAAOAAAAZHJzL2Uyb0RvYy54bWysVMFu2zAMvQ/YPwi6r7aDZu2COkXQosOA&#10;oivaDj2rslQLkEWNUuJkXz9KdpygK3YYdrFFkXwkn0heXG47yzYKgwFX8+qk5Ew5CY1xrzX/8XTz&#10;6ZyzEIVrhAWnar5TgV8uP3646P1CzaAF2yhkBOLCovc1b2P0i6IIslWdCCfglSOlBuxEJBFfiwZF&#10;T+idLWZl+bnoARuPIFUIdHs9KPky42utZPyudVCR2ZpTbjF/MX9f0rdYXojFKwrfGjmmIf4hi04Y&#10;R0EnqGsRBVuj+QOqMxIhgI4nEroCtDZS5Rqomqp8U81jK7zKtRA5wU80hf8HK+82j/4eiYbeh0Wg&#10;Y6piq7FLf8qPbTNZu4kstY1M0uX5/Gw250ySpjo7r6qzeSKzODh7DPGrgo6lQ80R1q55oAfJPInN&#10;bYiD/d4uBXRwY6zNj2JdughgTZPuspC6Ql1ZZBtB7ymkVC7OxrBHlpRE8i4OJeVT3FmVYKx7UJqZ&#10;hoqY5WRyt73FrQZVKxo1hKvmZZkbhuAnj1xxBkzImhKdsEeA93KuxpxH++SqcrNOzuXfEht4mzxy&#10;ZHBxcu6MA3wPwMYp8mC/J2mgJrH0As3uHhnCMCrByxtD73crQrwXSLNBU0TzHr/TR1voaw7jibMW&#10;8Nd798meWpa0nPU0azUPP9cCFWf2m6Nm/lKdnqbhzMIp9RUJeKx5Oda4dXcF9PwVbRYv8zHZR7s/&#10;aoTumdbCKkUllXCSYtdcRtwLV3HYAbRYpFqtshkNpBfx1j16mcATq6k1n7bPAv3YxJG6/w72cykW&#10;b9p4sE2eDlbrCNrkHj/wOvJNw5wbZ1w8aVscy9nqsB6XvwEAAP//AwBQSwMEFAAGAAgAAAAhAPb2&#10;A9/hAAAACgEAAA8AAABkcnMvZG93bnJldi54bWxMj0FPwzAMhe9I/IfISFwQSzrWMZWmEyBVHMaF&#10;gRhHrzFtReNUTdZ1/57sBDfb7+n5e/l6sp0YafCtYw3JTIEgrpxpudbw8V7erkD4gGywc0waTuRh&#10;XVxe5JgZd+Q3GrehFjGEfYYamhD6TEpfNWTRz1xPHLVvN1gMcR1qaQY8xnDbyblSS2mx5fihwZ6e&#10;G6p+tgerYbnZhN2OyvF19XJTP/Hn4oTll9bXV9PjA4hAU/gzwxk/okMRmfbuwMaLTkOqFrFL0HCX&#10;pCCiIU3u47A/H+YKZJHL/xWKXwAAAP//AwBQSwECLQAUAAYACAAAACEAtoM4kv4AAADhAQAAEwAA&#10;AAAAAAAAAAAAAAAAAAAAW0NvbnRlbnRfVHlwZXNdLnhtbFBLAQItABQABgAIAAAAIQA4/SH/1gAA&#10;AJQBAAALAAAAAAAAAAAAAAAAAC8BAABfcmVscy8ucmVsc1BLAQItABQABgAIAAAAIQB4YrFFfAIA&#10;AGYFAAAOAAAAAAAAAAAAAAAAAC4CAABkcnMvZTJvRG9jLnhtbFBLAQItABQABgAIAAAAIQD29gPf&#10;4QAAAAoBAAAPAAAAAAAAAAAAAAAAANY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1892736" behindDoc="0" locked="0" layoutInCell="1" allowOverlap="1" wp14:anchorId="7FDA2CCF" wp14:editId="1893CCA8">
                <wp:simplePos x="0" y="0"/>
                <wp:positionH relativeFrom="column">
                  <wp:posOffset>419100</wp:posOffset>
                </wp:positionH>
                <wp:positionV relativeFrom="paragraph">
                  <wp:posOffset>200025</wp:posOffset>
                </wp:positionV>
                <wp:extent cx="85725" cy="1781175"/>
                <wp:effectExtent l="0" t="0" r="28575" b="28575"/>
                <wp:wrapNone/>
                <wp:docPr id="1616786182" name="Rectángulo: esquinas redondeadas 12"/>
                <wp:cNvGraphicFramePr/>
                <a:graphic xmlns:a="http://schemas.openxmlformats.org/drawingml/2006/main">
                  <a:graphicData uri="http://schemas.microsoft.com/office/word/2010/wordprocessingShape">
                    <wps:wsp>
                      <wps:cNvSpPr/>
                      <wps:spPr>
                        <a:xfrm>
                          <a:off x="0" y="0"/>
                          <a:ext cx="85725" cy="178117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A0FB4BB" id="Rectángulo: esquinas redondeadas 12" o:spid="_x0000_s1026" style="position:absolute;margin-left:33pt;margin-top:15.75pt;width:6.75pt;height:140.25pt;z-index:2518927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YrFFfAIAAGYFAAAOAAAAZHJzL2Uyb0RvYy54bWysVMFu2zAMvQ/YPwi6r7aDZu2COkXQosOA&#10;oivaDj2rslQLkEWNUuJkXz9KdpygK3YYdrFFkXwkn0heXG47yzYKgwFX8+qk5Ew5CY1xrzX/8XTz&#10;6ZyzEIVrhAWnar5TgV8uP3646P1CzaAF2yhkBOLCovc1b2P0i6IIslWdCCfglSOlBuxEJBFfiwZF&#10;T+idLWZl+bnoARuPIFUIdHs9KPky42utZPyudVCR2ZpTbjF/MX9f0rdYXojFKwrfGjmmIf4hi04Y&#10;R0EnqGsRBVuj+QOqMxIhgI4nEroCtDZS5Rqomqp8U81jK7zKtRA5wU80hf8HK+82j/4eiYbeh0Wg&#10;Y6piq7FLf8qPbTNZu4kstY1M0uX5/Gw250ySpjo7r6qzeSKzODh7DPGrgo6lQ80R1q55oAfJPInN&#10;bYiD/d4uBXRwY6zNj2JdughgTZPuspC6Ql1ZZBtB7ymkVC7OxrBHlpRE8i4OJeVT3FmVYKx7UJqZ&#10;hoqY5WRyt73FrQZVKxo1hKvmZZkbhuAnj1xxBkzImhKdsEeA93KuxpxH++SqcrNOzuXfEht4mzxy&#10;ZHBxcu6MA3wPwMYp8mC/J2mgJrH0As3uHhnCMCrByxtD73crQrwXSLNBU0TzHr/TR1voaw7jibMW&#10;8Nd798meWpa0nPU0azUPP9cCFWf2m6Nm/lKdnqbhzMIp9RUJeKx5Oda4dXcF9PwVbRYv8zHZR7s/&#10;aoTumdbCKkUllXCSYtdcRtwLV3HYAbRYpFqtshkNpBfx1j16mcATq6k1n7bPAv3YxJG6/w72cykW&#10;b9p4sE2eDlbrCNrkHj/wOvJNw5wbZ1w8aVscy9nqsB6XvwEAAP//AwBQSwMEFAAGAAgAAAAhAPuv&#10;gqLfAAAACAEAAA8AAABkcnMvZG93bnJldi54bWxMj0FPg0AQhe8m/ofNmHgx7dKqWJGlURPioV5s&#10;jfU4hRGI7Cxht5T++05Pepq8vJdv3kuXo23VQL1vHBuYTSNQxIUrG64MfG7yyQKUD8glto7JwJE8&#10;LLPLixST0h34g4Z1qJRA2CdooA6hS7T2RU0W/dR1xOL9uN5iENlXuuzxIHDb6nkUxdpiw/Khxo5e&#10;ayp+13trIF6twnZL+fC+eLupXvjr7oj5tzHXV+PzE6hAY/gLw7m+VIdMOu3cnkuvWmHEMiUYuJ3d&#10;gxL/4VHu7qznEegs1f8HZCcAAAD//wMAUEsBAi0AFAAGAAgAAAAhALaDOJL+AAAA4QEAABMAAAAA&#10;AAAAAAAAAAAAAAAAAFtDb250ZW50X1R5cGVzXS54bWxQSwECLQAUAAYACAAAACEAOP0h/9YAAACU&#10;AQAACwAAAAAAAAAAAAAAAAAvAQAAX3JlbHMvLnJlbHNQSwECLQAUAAYACAAAACEAeGKxRXwCAABm&#10;BQAADgAAAAAAAAAAAAAAAAAuAgAAZHJzL2Uyb0RvYy54bWxQSwECLQAUAAYACAAAACEA+6+Cot8A&#10;AAAIAQAADwAAAAAAAAAAAAAAAADWBAAAZHJzL2Rvd25yZXYueG1sUEsFBgAAAAAEAAQA8wAAAOIF&#10;AAAAAA==&#10;" filled="f" strokecolor="#ed7d31 [3205]" strokeweight="1pt">
                <v:stroke joinstyle="miter"/>
              </v:roundrect>
            </w:pict>
          </mc:Fallback>
        </mc:AlternateContent>
      </w:r>
      <w:r w:rsidR="00121981">
        <w:rPr>
          <w:noProof/>
        </w:rPr>
        <mc:AlternateContent>
          <mc:Choice Requires="wps">
            <w:drawing>
              <wp:anchor distT="0" distB="0" distL="114300" distR="114300" simplePos="0" relativeHeight="252047360" behindDoc="0" locked="0" layoutInCell="1" allowOverlap="1" wp14:anchorId="788A2818" wp14:editId="5EDD67B0">
                <wp:simplePos x="0" y="0"/>
                <wp:positionH relativeFrom="column">
                  <wp:posOffset>1352550</wp:posOffset>
                </wp:positionH>
                <wp:positionV relativeFrom="paragraph">
                  <wp:posOffset>200025</wp:posOffset>
                </wp:positionV>
                <wp:extent cx="85725" cy="1781175"/>
                <wp:effectExtent l="0" t="0" r="28575" b="28575"/>
                <wp:wrapNone/>
                <wp:docPr id="1006171205" name="Rectángulo: esquinas redondeadas 12"/>
                <wp:cNvGraphicFramePr/>
                <a:graphic xmlns:a="http://schemas.openxmlformats.org/drawingml/2006/main">
                  <a:graphicData uri="http://schemas.microsoft.com/office/word/2010/wordprocessingShape">
                    <wps:wsp>
                      <wps:cNvSpPr/>
                      <wps:spPr>
                        <a:xfrm>
                          <a:off x="0" y="0"/>
                          <a:ext cx="85725" cy="178117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4F65E94" id="Rectángulo: esquinas redondeadas 12" o:spid="_x0000_s1026" style="position:absolute;margin-left:106.5pt;margin-top:15.75pt;width:6.75pt;height:140.25pt;z-index:252047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YrFFfAIAAGYFAAAOAAAAZHJzL2Uyb0RvYy54bWysVMFu2zAMvQ/YPwi6r7aDZu2COkXQosOA&#10;oivaDj2rslQLkEWNUuJkXz9KdpygK3YYdrFFkXwkn0heXG47yzYKgwFX8+qk5Ew5CY1xrzX/8XTz&#10;6ZyzEIVrhAWnar5TgV8uP3646P1CzaAF2yhkBOLCovc1b2P0i6IIslWdCCfglSOlBuxEJBFfiwZF&#10;T+idLWZl+bnoARuPIFUIdHs9KPky42utZPyudVCR2ZpTbjF/MX9f0rdYXojFKwrfGjmmIf4hi04Y&#10;R0EnqGsRBVuj+QOqMxIhgI4nEroCtDZS5Rqomqp8U81jK7zKtRA5wU80hf8HK+82j/4eiYbeh0Wg&#10;Y6piq7FLf8qPbTNZu4kstY1M0uX5/Gw250ySpjo7r6qzeSKzODh7DPGrgo6lQ80R1q55oAfJPInN&#10;bYiD/d4uBXRwY6zNj2JdughgTZPuspC6Ql1ZZBtB7ymkVC7OxrBHlpRE8i4OJeVT3FmVYKx7UJqZ&#10;hoqY5WRyt73FrQZVKxo1hKvmZZkbhuAnj1xxBkzImhKdsEeA93KuxpxH++SqcrNOzuXfEht4mzxy&#10;ZHBxcu6MA3wPwMYp8mC/J2mgJrH0As3uHhnCMCrByxtD73crQrwXSLNBU0TzHr/TR1voaw7jibMW&#10;8Nd798meWpa0nPU0azUPP9cCFWf2m6Nm/lKdnqbhzMIp9RUJeKx5Oda4dXcF9PwVbRYv8zHZR7s/&#10;aoTumdbCKkUllXCSYtdcRtwLV3HYAbRYpFqtshkNpBfx1j16mcATq6k1n7bPAv3YxJG6/w72cykW&#10;b9p4sE2eDlbrCNrkHj/wOvJNw5wbZ1w8aVscy9nqsB6XvwEAAP//AwBQSwMEFAAGAAgAAAAhADTZ&#10;c63gAAAACgEAAA8AAABkcnMvZG93bnJldi54bWxMj0FPwzAMhe9I/IfISFwQS5tBNZWmEyBVHMaF&#10;gRhHrzFtReNUTdZ1/57sBDfb7+n5e8V6tr2YaPSdYw3pIgFBXDvTcaPh4726XYHwAdlg75g0nMjD&#10;ury8KDA37shvNG1DI2II+xw1tCEMuZS+bsmiX7iBOGrfbrQY4jo20ox4jOG2lypJMmmx4/ihxYGe&#10;W6p/tgerIdtswm5H1fS6erlpnvjz7oTVl9bXV/PjA4hAc/gzwxk/okMZmfbuwMaLXoNKl7FL0LBM&#10;70FEg1JZHPbng0pAloX8X6H8BQAA//8DAFBLAQItABQABgAIAAAAIQC2gziS/gAAAOEBAAATAAAA&#10;AAAAAAAAAAAAAAAAAABbQ29udGVudF9UeXBlc10ueG1sUEsBAi0AFAAGAAgAAAAhADj9If/WAAAA&#10;lAEAAAsAAAAAAAAAAAAAAAAALwEAAF9yZWxzLy5yZWxzUEsBAi0AFAAGAAgAAAAhAHhisUV8AgAA&#10;ZgUAAA4AAAAAAAAAAAAAAAAALgIAAGRycy9lMm9Eb2MueG1sUEsBAi0AFAAGAAgAAAAhADTZc63g&#10;AAAACgEAAA8AAAAAAAAAAAAAAAAA1gQAAGRycy9kb3ducmV2LnhtbFBLBQYAAAAABAAEAPMAAADj&#10;BQAAAAA=&#10;" filled="f" strokecolor="#ed7d31 [3205]" strokeweight="1pt">
                <v:stroke joinstyle="miter"/>
              </v:roundrect>
            </w:pict>
          </mc:Fallback>
        </mc:AlternateContent>
      </w:r>
      <w:r>
        <w:rPr>
          <w:noProof/>
        </w:rPr>
        <w:drawing>
          <wp:inline distT="0" distB="0" distL="0" distR="0" wp14:anchorId="00A86A93" wp14:editId="5FA96466">
            <wp:extent cx="6010275" cy="2974341"/>
            <wp:effectExtent l="19050" t="19050" r="9525" b="16510"/>
            <wp:docPr id="1236473372" name="Imagen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6036609" cy="2987373"/>
                    </a:xfrm>
                    <a:prstGeom prst="rect">
                      <a:avLst/>
                    </a:prstGeom>
                    <a:noFill/>
                    <a:ln>
                      <a:solidFill>
                        <a:schemeClr val="tx1"/>
                      </a:solidFill>
                    </a:ln>
                  </pic:spPr>
                </pic:pic>
              </a:graphicData>
            </a:graphic>
          </wp:inline>
        </w:drawing>
      </w:r>
    </w:p>
    <w:p w14:paraId="17E29672" w14:textId="2A7E9CF0" w:rsidR="00FC0B34" w:rsidRDefault="00FC0B34" w:rsidP="00FC0B34">
      <w:pPr>
        <w:pStyle w:val="Figuras"/>
        <w:rPr>
          <w:lang w:val="es-HN"/>
        </w:rPr>
      </w:pPr>
      <w:bookmarkStart w:id="153" w:name="_Toc158142117"/>
      <w:r w:rsidRPr="009952B7">
        <w:rPr>
          <w:lang w:val="es-HN"/>
        </w:rPr>
        <w:t xml:space="preserve">Figura </w:t>
      </w:r>
      <w:r>
        <w:fldChar w:fldCharType="begin"/>
      </w:r>
      <w:r w:rsidRPr="009952B7">
        <w:rPr>
          <w:lang w:val="es-HN"/>
        </w:rPr>
        <w:instrText xml:space="preserve"> SEQ Figura \* ARABIC </w:instrText>
      </w:r>
      <w:r>
        <w:fldChar w:fldCharType="separate"/>
      </w:r>
      <w:r w:rsidR="000F2D33">
        <w:rPr>
          <w:noProof/>
          <w:lang w:val="es-HN"/>
        </w:rPr>
        <w:t>22</w:t>
      </w:r>
      <w:r>
        <w:fldChar w:fldCharType="end"/>
      </w:r>
      <w:r w:rsidRPr="009952B7">
        <w:rPr>
          <w:lang w:val="es-HN"/>
        </w:rPr>
        <w:t xml:space="preserve">.Serie </w:t>
      </w:r>
      <w:r w:rsidR="00111FB6">
        <w:rPr>
          <w:lang w:val="es-HN"/>
        </w:rPr>
        <w:t>S</w:t>
      </w:r>
      <w:r w:rsidRPr="009952B7">
        <w:rPr>
          <w:lang w:val="es-HN"/>
        </w:rPr>
        <w:t xml:space="preserve">in </w:t>
      </w:r>
      <w:r w:rsidR="00111FB6">
        <w:rPr>
          <w:lang w:val="es-HN"/>
        </w:rPr>
        <w:t>T</w:t>
      </w:r>
      <w:r w:rsidRPr="009952B7">
        <w:rPr>
          <w:lang w:val="es-HN"/>
        </w:rPr>
        <w:t xml:space="preserve">endencia y Factores Estacionales 2017 a 2022 Banco </w:t>
      </w:r>
      <w:r w:rsidR="00A62AF6">
        <w:rPr>
          <w:lang w:val="es-HN"/>
        </w:rPr>
        <w:t>Davivienda</w:t>
      </w:r>
      <w:bookmarkEnd w:id="153"/>
    </w:p>
    <w:p w14:paraId="46DE1D93" w14:textId="773AB991" w:rsidR="00E1545D" w:rsidRPr="00E1545D" w:rsidRDefault="00E1545D" w:rsidP="00E1545D">
      <w:pPr>
        <w:pStyle w:val="Figuras"/>
        <w:rPr>
          <w:lang w:val="es-HN"/>
        </w:rPr>
      </w:pPr>
      <w:bookmarkStart w:id="154" w:name="_Toc158833029"/>
      <w:r w:rsidRPr="00E1545D">
        <w:rPr>
          <w:lang w:val="es-HN"/>
        </w:rPr>
        <w:t xml:space="preserve">Tabla </w:t>
      </w:r>
      <w:r>
        <w:fldChar w:fldCharType="begin"/>
      </w:r>
      <w:r w:rsidRPr="00E1545D">
        <w:rPr>
          <w:lang w:val="es-HN"/>
        </w:rPr>
        <w:instrText xml:space="preserve"> SEQ Tabla \* ARABIC </w:instrText>
      </w:r>
      <w:r>
        <w:fldChar w:fldCharType="separate"/>
      </w:r>
      <w:r w:rsidR="000F2D33">
        <w:rPr>
          <w:noProof/>
          <w:lang w:val="es-HN"/>
        </w:rPr>
        <w:t>15</w:t>
      </w:r>
      <w:r>
        <w:fldChar w:fldCharType="end"/>
      </w:r>
      <w:r w:rsidRPr="00E1545D">
        <w:rPr>
          <w:lang w:val="es-HN"/>
        </w:rPr>
        <w:t>. Tabla Factores Estacionales Banco Davivienda</w:t>
      </w:r>
      <w:bookmarkEnd w:id="154"/>
    </w:p>
    <w:tbl>
      <w:tblPr>
        <w:tblW w:w="3200" w:type="dxa"/>
        <w:tblCellMar>
          <w:left w:w="70" w:type="dxa"/>
          <w:right w:w="70" w:type="dxa"/>
        </w:tblCellMar>
        <w:tblLook w:val="04A0" w:firstRow="1" w:lastRow="0" w:firstColumn="1" w:lastColumn="0" w:noHBand="0" w:noVBand="1"/>
      </w:tblPr>
      <w:tblGrid>
        <w:gridCol w:w="1000"/>
        <w:gridCol w:w="2200"/>
      </w:tblGrid>
      <w:tr w:rsidR="00E1545D" w:rsidRPr="00E1545D" w14:paraId="79DEFE15" w14:textId="77777777" w:rsidTr="00E1545D">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A5A6B9A"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Factores Estacionales</w:t>
            </w:r>
          </w:p>
        </w:tc>
      </w:tr>
      <w:tr w:rsidR="00E1545D" w:rsidRPr="00E1545D" w14:paraId="659EB2C8" w14:textId="77777777" w:rsidTr="00E1545D">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AC677AB"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2AE9C7B2"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Valor</w:t>
            </w:r>
          </w:p>
        </w:tc>
      </w:tr>
      <w:tr w:rsidR="00E1545D" w:rsidRPr="00E1545D" w14:paraId="570EA7FC" w14:textId="77777777" w:rsidTr="00E1545D">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43D8890" w14:textId="77777777" w:rsidR="00E1545D" w:rsidRPr="00E1545D" w:rsidRDefault="00E1545D" w:rsidP="00E1545D">
            <w:pPr>
              <w:widowControl/>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17ACB0FD"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0.9970149</w:t>
            </w:r>
          </w:p>
        </w:tc>
      </w:tr>
      <w:tr w:rsidR="00E1545D" w:rsidRPr="00E1545D" w14:paraId="27578E85" w14:textId="77777777" w:rsidTr="00E1545D">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84F52B9" w14:textId="77777777" w:rsidR="00E1545D" w:rsidRPr="00E1545D" w:rsidRDefault="00E1545D" w:rsidP="00E1545D">
            <w:pPr>
              <w:widowControl/>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46257DCA"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1.0081218</w:t>
            </w:r>
          </w:p>
        </w:tc>
      </w:tr>
      <w:tr w:rsidR="00E1545D" w:rsidRPr="00E1545D" w14:paraId="0554BDC0" w14:textId="77777777" w:rsidTr="00E1545D">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5033983" w14:textId="77777777" w:rsidR="00E1545D" w:rsidRPr="00E1545D" w:rsidRDefault="00E1545D" w:rsidP="00E1545D">
            <w:pPr>
              <w:widowControl/>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47C25571"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1.0051122</w:t>
            </w:r>
          </w:p>
        </w:tc>
      </w:tr>
      <w:tr w:rsidR="00E1545D" w:rsidRPr="00E1545D" w14:paraId="3679B2CA" w14:textId="77777777" w:rsidTr="00E1545D">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F001F3B" w14:textId="77777777" w:rsidR="00E1545D" w:rsidRPr="00E1545D" w:rsidRDefault="00E1545D" w:rsidP="00E1545D">
            <w:pPr>
              <w:widowControl/>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62BAE1EA"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1.0020212</w:t>
            </w:r>
          </w:p>
        </w:tc>
      </w:tr>
      <w:tr w:rsidR="00E1545D" w:rsidRPr="00E1545D" w14:paraId="570FC884" w14:textId="77777777" w:rsidTr="00E1545D">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5CCAE9F" w14:textId="77777777" w:rsidR="00E1545D" w:rsidRPr="00E1545D" w:rsidRDefault="00E1545D" w:rsidP="00E1545D">
            <w:pPr>
              <w:widowControl/>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4853EF4A"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1.0018075</w:t>
            </w:r>
          </w:p>
        </w:tc>
      </w:tr>
      <w:tr w:rsidR="00E1545D" w:rsidRPr="00E1545D" w14:paraId="2AF3A331" w14:textId="77777777" w:rsidTr="00E1545D">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38C599B" w14:textId="77777777" w:rsidR="00E1545D" w:rsidRPr="00E1545D" w:rsidRDefault="00E1545D" w:rsidP="00E1545D">
            <w:pPr>
              <w:widowControl/>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0A564722"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1.0031620</w:t>
            </w:r>
          </w:p>
        </w:tc>
      </w:tr>
      <w:tr w:rsidR="00E1545D" w:rsidRPr="00E1545D" w14:paraId="5BB07F32" w14:textId="77777777" w:rsidTr="00E1545D">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FC85F59" w14:textId="77777777" w:rsidR="00E1545D" w:rsidRPr="00E1545D" w:rsidRDefault="00E1545D" w:rsidP="00E1545D">
            <w:pPr>
              <w:widowControl/>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24FEBD4A"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0.9933839</w:t>
            </w:r>
          </w:p>
        </w:tc>
      </w:tr>
      <w:tr w:rsidR="00E1545D" w:rsidRPr="00E1545D" w14:paraId="68ACDC6F" w14:textId="77777777" w:rsidTr="00E1545D">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D0C8DAA" w14:textId="77777777" w:rsidR="00E1545D" w:rsidRPr="00E1545D" w:rsidRDefault="00E1545D" w:rsidP="00E1545D">
            <w:pPr>
              <w:widowControl/>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05A366D6"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0.9970302</w:t>
            </w:r>
          </w:p>
        </w:tc>
      </w:tr>
      <w:tr w:rsidR="00E1545D" w:rsidRPr="00E1545D" w14:paraId="3363A4A3" w14:textId="77777777" w:rsidTr="00E1545D">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A916D1C" w14:textId="77777777" w:rsidR="00E1545D" w:rsidRPr="00E1545D" w:rsidRDefault="00E1545D" w:rsidP="00E1545D">
            <w:pPr>
              <w:widowControl/>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48139C65"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0.9910752</w:t>
            </w:r>
          </w:p>
        </w:tc>
      </w:tr>
      <w:tr w:rsidR="00E1545D" w:rsidRPr="00E1545D" w14:paraId="4F617BB6" w14:textId="77777777" w:rsidTr="00E1545D">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0AFC1CE" w14:textId="77777777" w:rsidR="00E1545D" w:rsidRPr="00E1545D" w:rsidRDefault="00E1545D" w:rsidP="00E1545D">
            <w:pPr>
              <w:widowControl/>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41AAC557"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0.9997335</w:t>
            </w:r>
          </w:p>
        </w:tc>
      </w:tr>
      <w:tr w:rsidR="00E1545D" w:rsidRPr="00E1545D" w14:paraId="17EDF57F" w14:textId="77777777" w:rsidTr="00E1545D">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9D3DE8A" w14:textId="77777777" w:rsidR="00E1545D" w:rsidRPr="00E1545D" w:rsidRDefault="00E1545D" w:rsidP="00E1545D">
            <w:pPr>
              <w:widowControl/>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000D43C8"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0.9978660</w:t>
            </w:r>
          </w:p>
        </w:tc>
      </w:tr>
      <w:tr w:rsidR="00E1545D" w:rsidRPr="00E1545D" w14:paraId="1716B6C6" w14:textId="77777777" w:rsidTr="00E1545D">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EEFD890" w14:textId="77777777" w:rsidR="00E1545D" w:rsidRPr="00E1545D" w:rsidRDefault="00E1545D" w:rsidP="00E1545D">
            <w:pPr>
              <w:widowControl/>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7253E21F" w14:textId="77777777" w:rsidR="00E1545D" w:rsidRPr="00E1545D" w:rsidRDefault="00E1545D" w:rsidP="00E1545D">
            <w:pPr>
              <w:widowControl/>
              <w:jc w:val="center"/>
              <w:rPr>
                <w:rFonts w:ascii="Times New Roman" w:eastAsia="Times New Roman" w:hAnsi="Times New Roman" w:cs="Times New Roman"/>
                <w:color w:val="000000"/>
                <w:lang w:val="es-HN" w:eastAsia="es-HN"/>
              </w:rPr>
            </w:pPr>
            <w:r w:rsidRPr="00E1545D">
              <w:rPr>
                <w:rFonts w:ascii="Times New Roman" w:eastAsia="Times New Roman" w:hAnsi="Times New Roman" w:cs="Times New Roman"/>
                <w:color w:val="000000"/>
                <w:lang w:val="es-HN" w:eastAsia="es-HN"/>
              </w:rPr>
              <w:t>1.0036966</w:t>
            </w:r>
          </w:p>
        </w:tc>
      </w:tr>
    </w:tbl>
    <w:p w14:paraId="6E9E05FD" w14:textId="77777777" w:rsidR="00E1545D" w:rsidRDefault="00E1545D" w:rsidP="00FC0B34">
      <w:pPr>
        <w:pStyle w:val="Figuras"/>
        <w:rPr>
          <w:lang w:val="es-HN"/>
        </w:rPr>
      </w:pPr>
    </w:p>
    <w:p w14:paraId="6AB25B1E" w14:textId="779E9D09" w:rsidR="00FC0B34" w:rsidRDefault="00FC0B34" w:rsidP="00FC0B34">
      <w:pPr>
        <w:pStyle w:val="TextoPrincipal"/>
      </w:pPr>
      <w:r w:rsidRPr="00FB6268">
        <w:t>La gráfica “</w:t>
      </w:r>
      <w:r>
        <w:t>Serie Sin Estacionalidad</w:t>
      </w:r>
      <w:r w:rsidRPr="00FB6268">
        <w:t>”</w:t>
      </w:r>
      <w:r>
        <w:t xml:space="preserve"> de la figura 2</w:t>
      </w:r>
      <w:r w:rsidR="00C51F62">
        <w:t>3</w:t>
      </w:r>
      <w:r>
        <w:t xml:space="preserve">, se logra identificar de manera enfática la estacionalidad para banco </w:t>
      </w:r>
      <w:r w:rsidR="000431CA">
        <w:t>Davivienda</w:t>
      </w:r>
      <w:r>
        <w:t>, al observar las líneas graficas se idéntica que los meses de</w:t>
      </w:r>
      <w:r w:rsidR="0007343F">
        <w:t xml:space="preserve"> </w:t>
      </w:r>
      <w:r w:rsidR="009A4437">
        <w:t>febrero y julio</w:t>
      </w:r>
      <w:r w:rsidR="0007343F">
        <w:t xml:space="preserve"> </w:t>
      </w:r>
      <w:r>
        <w:t>son factores estacionales dado que presentan variaciones en la variable ValorCuenta con respecto a la variable Serie Sin Estacionalidad.</w:t>
      </w:r>
      <w:r w:rsidRPr="00196A4A">
        <w:rPr>
          <w:noProof/>
        </w:rPr>
        <w:t xml:space="preserve"> </w:t>
      </w:r>
    </w:p>
    <w:p w14:paraId="575E8795" w14:textId="1AFB6446" w:rsidR="00FC0B34" w:rsidRDefault="00E24746" w:rsidP="00FC0B34">
      <w:pPr>
        <w:pStyle w:val="TextoPrincipal"/>
        <w:keepNext/>
        <w:ind w:firstLine="0"/>
        <w:jc w:val="center"/>
      </w:pPr>
      <w:r>
        <w:rPr>
          <w:noProof/>
        </w:rPr>
        <w:lastRenderedPageBreak/>
        <mc:AlternateContent>
          <mc:Choice Requires="wps">
            <w:drawing>
              <wp:anchor distT="0" distB="0" distL="114300" distR="114300" simplePos="0" relativeHeight="251879424" behindDoc="0" locked="0" layoutInCell="1" allowOverlap="1" wp14:anchorId="53BFC0F6" wp14:editId="61843A5F">
                <wp:simplePos x="0" y="0"/>
                <wp:positionH relativeFrom="column">
                  <wp:posOffset>228600</wp:posOffset>
                </wp:positionH>
                <wp:positionV relativeFrom="paragraph">
                  <wp:posOffset>22118</wp:posOffset>
                </wp:positionV>
                <wp:extent cx="554355" cy="355600"/>
                <wp:effectExtent l="0" t="0" r="0" b="6350"/>
                <wp:wrapNone/>
                <wp:docPr id="614389939" name="CuadroTexto 8"/>
                <wp:cNvGraphicFramePr/>
                <a:graphic xmlns:a="http://schemas.openxmlformats.org/drawingml/2006/main">
                  <a:graphicData uri="http://schemas.microsoft.com/office/word/2010/wordprocessingShape">
                    <wps:wsp>
                      <wps:cNvSpPr txBox="1"/>
                      <wps:spPr>
                        <a:xfrm>
                          <a:off x="0" y="0"/>
                          <a:ext cx="554355" cy="355600"/>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65089411" w14:textId="77777777" w:rsidR="00FC0B34" w:rsidRDefault="00FC0B34" w:rsidP="00FC0B34">
                            <w:pPr>
                              <w:jc w:val="center"/>
                              <w:rPr>
                                <w:color w:val="767171" w:themeColor="background2" w:themeShade="80"/>
                                <w:sz w:val="16"/>
                                <w:szCs w:val="16"/>
                              </w:rPr>
                            </w:pPr>
                            <w:r>
                              <w:rPr>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53BFC0F6" id="_x0000_s1036" type="#_x0000_t202" style="position:absolute;left:0;text-align:left;margin-left:18pt;margin-top:1.75pt;width:43.65pt;height:28pt;z-index:25187942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w/55+QEAAEEEAAAOAAAAZHJzL2Uyb0RvYy54bWysU1FvEzEMfkfiP0R5Z9cVOkHV6yQ2jRfE&#10;EBs/IM0lvYgkDk7Wu/Lrcdz2isbTEC++nOPvi/3ZXl2PwYudwewgtvLyYiaFiRo6F7et/P549+a9&#10;FLmo2CkP0bRyb7K8Xr9+tRrS0syhB98ZFEQS83JIrexLScumybo3QeULSCbSpQUMqtAvbpsO1UDs&#10;wTfz2eyqGQC7hKBNzuS9PVzKNfNba3S5tzabInwrKbfCFtluqm3WK7Xcokq908c01D9kEZSL9OhE&#10;dauKEk/o/qIKTiNksOVCQ2jAWqcN10DVXM6eVfPQq2S4FhInp0mm/P9o9ZfdQ/qKoowfYaQGVkGG&#10;lJeZnLWe0WKoX8pU0D1JuJ9kM2MRmpyLxbu3i4UUmq7ocDVjWZszOGEunwwEUQ+tROoKi6V2n3Oh&#10;Byn0FFLfinDnvOfO+CiGVn5YzCt9SF0rc9wydgoisI/Ecc6aT2XvTSXz8ZuxwnWcfHVkjdvNjUdx&#10;mAIaUyrqNAtMRoAaaCmJF2KPkIo2PHwvxE8gfh9imfDBRUAunFfD1AJ2ioa6+8E9o8TtIf4kxUGA&#10;qkUZNyMpQN3lxlTXBro9dZ0Wt9yTsR5IZu1dkqIH/PXcN9CCkPQ/nxQaKbD4Gzjsk4qa4ltZ6txw&#10;C2hOuaHHnaqL8Oc/R503f/0bAAD//wMAUEsDBBQABgAIAAAAIQBss21e3AAAAAcBAAAPAAAAZHJz&#10;L2Rvd25yZXYueG1sTI/NTsMwEITvSLyDtUjc6JqGVDRkUyEQVxDlR+LmxtskIl5HsduEt8c9wWk1&#10;mtHMt+Vmdr068hg6LwTXCw2Kpfa2k4bg/e3p6hZUiEas6b0wwQ8H2FTnZ6UprJ/klY/b2KhUIqEw&#10;BG2MQ4EY6padCQs/sCRv70dnYpJjg3Y0Uyp3PS61XqEznaSF1gz80HL9vT04go/n/dfnjX5pHl0+&#10;TH7WKG6NRJcX8/0dqMhz/AvDCT+hQ5WYdv4gNqieIFulV2K6OaiTvcwyUDuCfJ0DViX+569+AQAA&#10;//8DAFBLAQItABQABgAIAAAAIQC2gziS/gAAAOEBAAATAAAAAAAAAAAAAAAAAAAAAABbQ29udGVu&#10;dF9UeXBlc10ueG1sUEsBAi0AFAAGAAgAAAAhADj9If/WAAAAlAEAAAsAAAAAAAAAAAAAAAAALwEA&#10;AF9yZWxzLy5yZWxzUEsBAi0AFAAGAAgAAAAhAP3D/nn5AQAAQQQAAA4AAAAAAAAAAAAAAAAALgIA&#10;AGRycy9lMm9Eb2MueG1sUEsBAi0AFAAGAAgAAAAhAGyzbV7cAAAABwEAAA8AAAAAAAAAAAAAAAAA&#10;UwQAAGRycy9kb3ducmV2LnhtbFBLBQYAAAAABAAEAPMAAABcBQAAAAA=&#10;" filled="f" stroked="f">
                <v:textbox>
                  <w:txbxContent>
                    <w:p w14:paraId="65089411" w14:textId="77777777" w:rsidR="00FC0B34" w:rsidRDefault="00FC0B34" w:rsidP="00FC0B34">
                      <w:pPr>
                        <w:jc w:val="center"/>
                        <w:rPr>
                          <w:color w:val="767171" w:themeColor="background2" w:themeShade="80"/>
                          <w:sz w:val="16"/>
                          <w:szCs w:val="16"/>
                        </w:rPr>
                      </w:pPr>
                      <w:r>
                        <w:rPr>
                          <w:color w:val="767171" w:themeColor="background2" w:themeShade="80"/>
                          <w:sz w:val="16"/>
                          <w:szCs w:val="16"/>
                        </w:rPr>
                        <w:t>Saldo en Millones</w:t>
                      </w:r>
                    </w:p>
                  </w:txbxContent>
                </v:textbox>
              </v:shape>
            </w:pict>
          </mc:Fallback>
        </mc:AlternateContent>
      </w:r>
      <w:r w:rsidR="0072066E">
        <w:rPr>
          <w:noProof/>
        </w:rPr>
        <mc:AlternateContent>
          <mc:Choice Requires="wps">
            <w:drawing>
              <wp:anchor distT="0" distB="0" distL="114300" distR="114300" simplePos="0" relativeHeight="251885568" behindDoc="0" locked="0" layoutInCell="1" allowOverlap="1" wp14:anchorId="59F0CD1C" wp14:editId="79D651B9">
                <wp:simplePos x="0" y="0"/>
                <wp:positionH relativeFrom="column">
                  <wp:posOffset>5181931</wp:posOffset>
                </wp:positionH>
                <wp:positionV relativeFrom="paragraph">
                  <wp:posOffset>825500</wp:posOffset>
                </wp:positionV>
                <wp:extent cx="114300" cy="1238250"/>
                <wp:effectExtent l="0" t="0" r="19050" b="19050"/>
                <wp:wrapNone/>
                <wp:docPr id="1139301530"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9ABD492" id="Rectángulo: esquinas redondeadas 12" o:spid="_x0000_s1026" style="position:absolute;margin-left:408.05pt;margin-top:65pt;width:9pt;height:97.5pt;z-index:2518855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eEMIw4QAAAAsBAAAPAAAAZHJzL2Rvd25yZXYueG1sTI9BT4NAEIXvJv6HzZh4MXaXUglBlkZN&#10;iId6sZq2xy2MQGRnCbul9N87nvQ47315816+nm0vJhx950hDtFAgkCpXd9Ro+Pwo71MQPhiqTe8I&#10;NVzQw7q4vspNVrszveO0DY3gEPKZ0dCGMGRS+qpFa/zCDUjsfbnRmsDn2Mh6NGcOt71cKpVIazri&#10;D60Z8KXF6nt7shqSzSbs91hOb+nrXfNMu9XFlAetb2/mp0cQAefwB8Nvfa4OBXc6uhPVXvQa0iiJ&#10;GGUjVjyKiTResXLUEC8fFMgil/83FD8AAAD//wMAUEsBAi0AFAAGAAgAAAAhALaDOJL+AAAA4QEA&#10;ABMAAAAAAAAAAAAAAAAAAAAAAFtDb250ZW50X1R5cGVzXS54bWxQSwECLQAUAAYACAAAACEAOP0h&#10;/9YAAACUAQAACwAAAAAAAAAAAAAAAAAvAQAAX3JlbHMvLnJlbHNQSwECLQAUAAYACAAAACEAr5IL&#10;0YACAABnBQAADgAAAAAAAAAAAAAAAAAuAgAAZHJzL2Uyb0RvYy54bWxQSwECLQAUAAYACAAAACEA&#10;HhDCMOEAAAALAQAADwAAAAAAAAAAAAAAAADaBAAAZHJzL2Rvd25yZXYueG1sUEsFBgAAAAAEAAQA&#10;8wAAAOgFAAAAAA==&#10;" filled="f" strokecolor="#ed7d31 [3205]" strokeweight="1pt">
                <v:stroke joinstyle="miter"/>
              </v:roundrect>
            </w:pict>
          </mc:Fallback>
        </mc:AlternateContent>
      </w:r>
      <w:r w:rsidR="009A4437">
        <w:rPr>
          <w:noProof/>
        </w:rPr>
        <mc:AlternateContent>
          <mc:Choice Requires="wps">
            <w:drawing>
              <wp:anchor distT="0" distB="0" distL="114300" distR="114300" simplePos="0" relativeHeight="251887616" behindDoc="0" locked="0" layoutInCell="1" allowOverlap="1" wp14:anchorId="14AFA236" wp14:editId="73DCE19A">
                <wp:simplePos x="0" y="0"/>
                <wp:positionH relativeFrom="column">
                  <wp:posOffset>4835829</wp:posOffset>
                </wp:positionH>
                <wp:positionV relativeFrom="paragraph">
                  <wp:posOffset>825500</wp:posOffset>
                </wp:positionV>
                <wp:extent cx="114300" cy="1238250"/>
                <wp:effectExtent l="0" t="0" r="19050" b="19050"/>
                <wp:wrapNone/>
                <wp:docPr id="1312861720"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BBC6548" id="Rectángulo: esquinas redondeadas 12" o:spid="_x0000_s1026" style="position:absolute;margin-left:380.75pt;margin-top:65pt;width:9pt;height:97.5pt;z-index:2518876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kvnro4gAAAAsBAAAPAAAAZHJzL2Rvd25yZXYueG1sTI/BTsMwEETvSPyDtUhcUOu0pUkJcSpA&#10;ijiUCy2iHN14SSLidRS7afr3XU5w3Jmn2ZlsPdpWDNj7xpGC2TQCgVQ601Cl4GNXTFYgfNBkdOsI&#10;FZzRwzq/vsp0atyJ3nHYhkpwCPlUK6hD6FIpfVmj1X7qOiT2vl1vdeCzr6Tp9YnDbSvnURRLqxvi&#10;D7Xu8KXG8md7tArizSbs91gMb6vXu+qZPu/PuvhS6vZmfHoEEXAMfzD81ufqkHOngzuS8aJVkMSz&#10;JaNsLCIexUSSPLByULCYLyOQeSb/b8gvAAAA//8DAFBLAQItABQABgAIAAAAIQC2gziS/gAAAOEB&#10;AAATAAAAAAAAAAAAAAAAAAAAAABbQ29udGVudF9UeXBlc10ueG1sUEsBAi0AFAAGAAgAAAAhADj9&#10;If/WAAAAlAEAAAsAAAAAAAAAAAAAAAAALwEAAF9yZWxzLy5yZWxzUEsBAi0AFAAGAAgAAAAhAK+S&#10;C9GAAgAAZwUAAA4AAAAAAAAAAAAAAAAALgIAAGRycy9lMm9Eb2MueG1sUEsBAi0AFAAGAAgAAAAh&#10;ACS+eujiAAAACwEAAA8AAAAAAAAAAAAAAAAA2gQAAGRycy9kb3ducmV2LnhtbFBLBQYAAAAABAAE&#10;APMAAADpBQAAAAA=&#10;" filled="f" strokecolor="#ed7d31 [3205]" strokeweight="1pt">
                <v:stroke joinstyle="miter"/>
              </v:roundrect>
            </w:pict>
          </mc:Fallback>
        </mc:AlternateContent>
      </w:r>
      <w:r w:rsidR="00190D24">
        <w:rPr>
          <w:noProof/>
        </w:rPr>
        <mc:AlternateContent>
          <mc:Choice Requires="wps">
            <w:drawing>
              <wp:anchor distT="0" distB="0" distL="114300" distR="114300" simplePos="0" relativeHeight="251883520" behindDoc="0" locked="0" layoutInCell="1" allowOverlap="1" wp14:anchorId="65F4B446" wp14:editId="2C353C38">
                <wp:simplePos x="0" y="0"/>
                <wp:positionH relativeFrom="column">
                  <wp:posOffset>3543300</wp:posOffset>
                </wp:positionH>
                <wp:positionV relativeFrom="paragraph">
                  <wp:posOffset>1177925</wp:posOffset>
                </wp:positionV>
                <wp:extent cx="114300" cy="1238250"/>
                <wp:effectExtent l="0" t="0" r="19050" b="19050"/>
                <wp:wrapNone/>
                <wp:docPr id="1428189064"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E873007" id="Rectángulo: esquinas redondeadas 12" o:spid="_x0000_s1026" style="position:absolute;margin-left:279pt;margin-top:92.75pt;width:9pt;height:97.5pt;z-index:2518835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B1N17E4QAAAAsBAAAPAAAAZHJzL2Rvd25yZXYueG1sTI/NTsMwEITvSLyDtUhcEHX4cWqFOBUg&#10;RRzKhYJajm6yJBHxOordNH17lhMcd2Y0+02+ml0vJhxD58nAzSIBgVT5uqPGwMd7ea1BhGiptr0n&#10;NHDCAKvi/Cy3We2P9IbTJjaCSyhk1kAb45BJGaoWnQ0LPyCx9+VHZyOfYyPr0R653PXyNklS6WxH&#10;/KG1Az63WH1vDs5Aul7H3Q7L6VW/XDVPtL0/2fLTmMuL+fEBRMQ5/oXhF5/RoWCmvT9QHURvQCnN&#10;WyIbWikQnFDLlJW9gTudKJBFLv9vKH4AAAD//wMAUEsBAi0AFAAGAAgAAAAhALaDOJL+AAAA4QEA&#10;ABMAAAAAAAAAAAAAAAAAAAAAAFtDb250ZW50X1R5cGVzXS54bWxQSwECLQAUAAYACAAAACEAOP0h&#10;/9YAAACUAQAACwAAAAAAAAAAAAAAAAAvAQAAX3JlbHMvLnJlbHNQSwECLQAUAAYACAAAACEAr5IL&#10;0YACAABnBQAADgAAAAAAAAAAAAAAAAAuAgAAZHJzL2Uyb0RvYy54bWxQSwECLQAUAAYACAAAACEA&#10;dTdexOEAAAALAQAADwAAAAAAAAAAAAAAAADaBAAAZHJzL2Rvd25yZXYueG1sUEsFBgAAAAAEAAQA&#10;8wAAAOgFAAAAAA==&#10;" filled="f" strokecolor="#ed7d31 [3205]" strokeweight="1pt">
                <v:stroke joinstyle="miter"/>
              </v:roundrect>
            </w:pict>
          </mc:Fallback>
        </mc:AlternateContent>
      </w:r>
      <w:r w:rsidR="00190D24">
        <w:rPr>
          <w:noProof/>
        </w:rPr>
        <mc:AlternateContent>
          <mc:Choice Requires="wps">
            <w:drawing>
              <wp:anchor distT="0" distB="0" distL="114300" distR="114300" simplePos="0" relativeHeight="251881472" behindDoc="0" locked="0" layoutInCell="1" allowOverlap="1" wp14:anchorId="6FCE0634" wp14:editId="799F96B7">
                <wp:simplePos x="0" y="0"/>
                <wp:positionH relativeFrom="column">
                  <wp:posOffset>2847975</wp:posOffset>
                </wp:positionH>
                <wp:positionV relativeFrom="paragraph">
                  <wp:posOffset>1177925</wp:posOffset>
                </wp:positionV>
                <wp:extent cx="114300" cy="1238250"/>
                <wp:effectExtent l="0" t="0" r="19050" b="19050"/>
                <wp:wrapNone/>
                <wp:docPr id="537260345"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2E84CA9" id="Rectángulo: esquinas redondeadas 12" o:spid="_x0000_s1026" style="position:absolute;margin-left:224.25pt;margin-top:92.75pt;width:9pt;height:97.5pt;z-index:2518814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CUBcwY4AAAAAsBAAAPAAAAZHJzL2Rvd25yZXYueG1sTI/BTsMwEETvSPyDtUhcEHWAJLJCnAqQ&#10;Ig7lQkGUoxsvSUS8jmI3Tf+e5QS3Wc3T7Ey5XtwgZpxC70nDzSoBgdR421Or4f2tvlYgQjRkzeAJ&#10;NZwwwLo6PytNYf2RXnHexlZwCIXCaOhiHAspQ9OhM2HlRyT2vvzkTORzaqWdzJHD3SBvkySXzvTE&#10;Hzoz4lOHzff24DTkm03c7bCeX9TzVftIH+nJ1J9aX14sD/cgIi7xD4bf+lwdKu609weyQQwa0lRl&#10;jLKhMhZMpHnOYq/hTiUZyKqU/zdUPwAAAP//AwBQSwECLQAUAAYACAAAACEAtoM4kv4AAADhAQAA&#10;EwAAAAAAAAAAAAAAAAAAAAAAW0NvbnRlbnRfVHlwZXNdLnhtbFBLAQItABQABgAIAAAAIQA4/SH/&#10;1gAAAJQBAAALAAAAAAAAAAAAAAAAAC8BAABfcmVscy8ucmVsc1BLAQItABQABgAIAAAAIQCvkgvR&#10;gAIAAGcFAAAOAAAAAAAAAAAAAAAAAC4CAABkcnMvZTJvRG9jLnhtbFBLAQItABQABgAIAAAAIQCU&#10;BcwY4AAAAAsBAAAPAAAAAAAAAAAAAAAAANoEAABkcnMvZG93bnJldi54bWxQSwUGAAAAAAQABADz&#10;AAAA5wUAAAAA&#10;" filled="f" strokecolor="#ed7d31 [3205]" strokeweight="1pt">
                <v:stroke joinstyle="miter"/>
              </v:roundrect>
            </w:pict>
          </mc:Fallback>
        </mc:AlternateContent>
      </w:r>
      <w:r w:rsidR="0007343F">
        <w:rPr>
          <w:noProof/>
        </w:rPr>
        <mc:AlternateContent>
          <mc:Choice Requires="wps">
            <w:drawing>
              <wp:anchor distT="0" distB="0" distL="114300" distR="114300" simplePos="0" relativeHeight="251884544" behindDoc="0" locked="0" layoutInCell="1" allowOverlap="1" wp14:anchorId="1852DC5E" wp14:editId="37BB9E13">
                <wp:simplePos x="0" y="0"/>
                <wp:positionH relativeFrom="column">
                  <wp:posOffset>4010025</wp:posOffset>
                </wp:positionH>
                <wp:positionV relativeFrom="paragraph">
                  <wp:posOffset>1111250</wp:posOffset>
                </wp:positionV>
                <wp:extent cx="114300" cy="1238250"/>
                <wp:effectExtent l="0" t="0" r="19050" b="19050"/>
                <wp:wrapNone/>
                <wp:docPr id="1314687679"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DE90B9F" id="Rectángulo: esquinas redondeadas 12" o:spid="_x0000_s1026" style="position:absolute;margin-left:315.75pt;margin-top:87.5pt;width:9pt;height:97.5pt;z-index:2518845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kfNZ34QAAAAsBAAAPAAAAZHJzL2Rvd25yZXYueG1sTI/BTsMwEETvSPyDtUhcELVL27SEOBUg&#10;RRzKhYIoRzdekoh4HcVumv59lxMcd+ZpdiZbj64VA/ah8aRhOlEgkEpvG6o0fLwXtysQIRqypvWE&#10;Gk4YYJ1fXmQmtf5IbzhsYyU4hEJqNNQxdqmUoazRmTDxHRJ73753JvLZV9L25sjhrpV3SiXSmYb4&#10;Q206fK6x/NkenIZks4m7HRbD6+rlpnqiz/nJFF9aX1+Njw8gIo7xD4bf+lwdcu609weyQbScMZsu&#10;GGVjueBRTCTze1b2GmZLpUDmmfy/IT8DAAD//wMAUEsBAi0AFAAGAAgAAAAhALaDOJL+AAAA4QEA&#10;ABMAAAAAAAAAAAAAAAAAAAAAAFtDb250ZW50X1R5cGVzXS54bWxQSwECLQAUAAYACAAAACEAOP0h&#10;/9YAAACUAQAACwAAAAAAAAAAAAAAAAAvAQAAX3JlbHMvLnJlbHNQSwECLQAUAAYACAAAACEAr5IL&#10;0YACAABnBQAADgAAAAAAAAAAAAAAAAAuAgAAZHJzL2Uyb0RvYy54bWxQSwECLQAUAAYACAAAACEA&#10;JHzWd+EAAAALAQAADwAAAAAAAAAAAAAAAADaBAAAZHJzL2Rvd25yZXYueG1sUEsFBgAAAAAEAAQA&#10;8wAAAOgFAAAAAA==&#10;" filled="f" strokecolor="#ed7d31 [3205]" strokeweight="1pt">
                <v:stroke joinstyle="miter"/>
              </v:roundrect>
            </w:pict>
          </mc:Fallback>
        </mc:AlternateContent>
      </w:r>
      <w:r w:rsidR="0007343F">
        <w:rPr>
          <w:noProof/>
        </w:rPr>
        <mc:AlternateContent>
          <mc:Choice Requires="wps">
            <w:drawing>
              <wp:anchor distT="0" distB="0" distL="114300" distR="114300" simplePos="0" relativeHeight="251910144" behindDoc="0" locked="0" layoutInCell="1" allowOverlap="1" wp14:anchorId="37E90799" wp14:editId="63B6E5DA">
                <wp:simplePos x="0" y="0"/>
                <wp:positionH relativeFrom="column">
                  <wp:posOffset>4362450</wp:posOffset>
                </wp:positionH>
                <wp:positionV relativeFrom="paragraph">
                  <wp:posOffset>1063625</wp:posOffset>
                </wp:positionV>
                <wp:extent cx="114300" cy="1238250"/>
                <wp:effectExtent l="0" t="0" r="19050" b="19050"/>
                <wp:wrapNone/>
                <wp:docPr id="863868590"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7814092" id="Rectángulo: esquinas redondeadas 12" o:spid="_x0000_s1026" style="position:absolute;margin-left:343.5pt;margin-top:83.75pt;width:9pt;height:97.5pt;z-index:251910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Cv4mP64QAAAAsBAAAPAAAAZHJzL2Rvd25yZXYueG1sTI/NTsMwEITvSLyDtUhcEHUo5EchTgVI&#10;EYdyoaC2Rzdekoh4HcVumr49ywmOOzP6dqZYzbYXE46+c6TgbhGBQKqd6ahR8PlR3WYgfNBkdO8I&#10;FZzRw6q8vCh0btyJ3nHahEYwhHyuFbQhDLmUvm7Rar9wAxJ7X260OvA5NtKM+sRw28tlFCXS6o74&#10;Q6sHfGmx/t4crYJkvQ67HVbTW/Z60zzT9uGsq71S11fz0yOIgHP4C8Nvfa4OJXc6uCMZL3pmZClv&#10;CWwkaQyCE2kUs3JQcJ8sY5BlIf9vKH8AAAD//wMAUEsBAi0AFAAGAAgAAAAhALaDOJL+AAAA4QEA&#10;ABMAAAAAAAAAAAAAAAAAAAAAAFtDb250ZW50X1R5cGVzXS54bWxQSwECLQAUAAYACAAAACEAOP0h&#10;/9YAAACUAQAACwAAAAAAAAAAAAAAAAAvAQAAX3JlbHMvLnJlbHNQSwECLQAUAAYACAAAACEAr5IL&#10;0YACAABnBQAADgAAAAAAAAAAAAAAAAAuAgAAZHJzL2Uyb0RvYy54bWxQSwECLQAUAAYACAAAACEA&#10;r+Jj+uEAAAALAQAADwAAAAAAAAAAAAAAAADaBAAAZHJzL2Rvd25yZXYueG1sUEsFBgAAAAAEAAQA&#10;8wAAAOgFAAAAAA==&#10;" filled="f" strokecolor="#ed7d31 [3205]" strokeweight="1pt">
                <v:stroke joinstyle="miter"/>
              </v:roundrect>
            </w:pict>
          </mc:Fallback>
        </mc:AlternateContent>
      </w:r>
      <w:r w:rsidR="00815E21">
        <w:rPr>
          <w:noProof/>
        </w:rPr>
        <w:drawing>
          <wp:inline distT="0" distB="0" distL="0" distR="0" wp14:anchorId="779DACB3" wp14:editId="7E15A5C3">
            <wp:extent cx="5553075" cy="3267075"/>
            <wp:effectExtent l="0" t="0" r="9525" b="9525"/>
            <wp:docPr id="1319707412" name="Gráfico 1">
              <a:extLst xmlns:a="http://schemas.openxmlformats.org/drawingml/2006/main">
                <a:ext uri="{FF2B5EF4-FFF2-40B4-BE49-F238E27FC236}">
                  <a16:creationId xmlns:a16="http://schemas.microsoft.com/office/drawing/2014/main" id="{EBCFDFCC-9539-4A56-A9C0-582391BF6D0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2BB19892" w14:textId="73F4CA6B" w:rsidR="0048130D" w:rsidRPr="00031ECF" w:rsidRDefault="00FC0B34" w:rsidP="00031ECF">
      <w:pPr>
        <w:pStyle w:val="Figuras"/>
        <w:rPr>
          <w:lang w:val="es-HN"/>
        </w:rPr>
      </w:pPr>
      <w:bookmarkStart w:id="155" w:name="_Toc158142118"/>
      <w:r w:rsidRPr="004E1773">
        <w:rPr>
          <w:lang w:val="es-HN"/>
        </w:rPr>
        <w:t xml:space="preserve">Figura </w:t>
      </w:r>
      <w:r>
        <w:fldChar w:fldCharType="begin"/>
      </w:r>
      <w:r w:rsidRPr="004E1773">
        <w:rPr>
          <w:lang w:val="es-HN"/>
        </w:rPr>
        <w:instrText xml:space="preserve"> SEQ Figura \* ARABIC </w:instrText>
      </w:r>
      <w:r>
        <w:fldChar w:fldCharType="separate"/>
      </w:r>
      <w:r w:rsidR="000F2D33">
        <w:rPr>
          <w:noProof/>
          <w:lang w:val="es-HN"/>
        </w:rPr>
        <w:t>23</w:t>
      </w:r>
      <w:r>
        <w:fldChar w:fldCharType="end"/>
      </w:r>
      <w:r w:rsidRPr="004E1773">
        <w:rPr>
          <w:lang w:val="es-HN"/>
        </w:rPr>
        <w:t xml:space="preserve">.Serie Sin Estacionalidad 2017 a 2022 Banco </w:t>
      </w:r>
      <w:r w:rsidR="00C51F62">
        <w:rPr>
          <w:lang w:val="es-HN"/>
        </w:rPr>
        <w:t>Davivienda</w:t>
      </w:r>
      <w:bookmarkEnd w:id="155"/>
    </w:p>
    <w:p w14:paraId="4D4A87B5" w14:textId="2708265A" w:rsidR="00F074DB" w:rsidRDefault="00F074DB" w:rsidP="00F074DB">
      <w:pPr>
        <w:pStyle w:val="Ttulo4"/>
        <w:rPr>
          <w:bCs w:val="0"/>
          <w:lang w:val="es-HN"/>
        </w:rPr>
      </w:pPr>
      <w:bookmarkStart w:id="156" w:name="_Toc158832961"/>
      <w:r w:rsidRPr="00A62774">
        <w:rPr>
          <w:bCs w:val="0"/>
          <w:lang w:val="es-HN"/>
        </w:rPr>
        <w:t>4.</w:t>
      </w:r>
      <w:r>
        <w:rPr>
          <w:bCs w:val="0"/>
          <w:lang w:val="es-HN"/>
        </w:rPr>
        <w:t>2</w:t>
      </w:r>
      <w:r w:rsidRPr="00A62774">
        <w:rPr>
          <w:bCs w:val="0"/>
          <w:lang w:val="es-HN"/>
        </w:rPr>
        <w:t>.1.</w:t>
      </w:r>
      <w:r>
        <w:rPr>
          <w:bCs w:val="0"/>
          <w:lang w:val="es-HN"/>
        </w:rPr>
        <w:t>7</w:t>
      </w:r>
      <w:r w:rsidRPr="00A62774">
        <w:rPr>
          <w:bCs w:val="0"/>
          <w:lang w:val="es-HN"/>
        </w:rPr>
        <w:t xml:space="preserve"> ANÁLISIS EDA BANCO </w:t>
      </w:r>
      <w:r>
        <w:rPr>
          <w:bCs w:val="0"/>
          <w:lang w:val="es-HN"/>
        </w:rPr>
        <w:t>LAFISE</w:t>
      </w:r>
      <w:bookmarkEnd w:id="156"/>
    </w:p>
    <w:p w14:paraId="20092F2F" w14:textId="77777777" w:rsidR="00A677AD" w:rsidRDefault="00A677AD" w:rsidP="00A677AD">
      <w:pPr>
        <w:pStyle w:val="TextoPrincipal"/>
      </w:pPr>
      <w:r>
        <w:t>Los resultados sobre el valor de la cuenta total activo se muestran a continuación:</w:t>
      </w:r>
    </w:p>
    <w:p w14:paraId="297DE28B" w14:textId="0126611D" w:rsidR="00A677AD" w:rsidRPr="00265AE7" w:rsidRDefault="00A677AD" w:rsidP="00A677AD">
      <w:pPr>
        <w:pStyle w:val="Figuras"/>
        <w:rPr>
          <w:lang w:val="es-HN"/>
        </w:rPr>
      </w:pPr>
      <w:bookmarkStart w:id="157" w:name="_Toc158833030"/>
      <w:r w:rsidRPr="00265AE7">
        <w:rPr>
          <w:lang w:val="es-HN"/>
        </w:rPr>
        <w:t xml:space="preserve">Tabla </w:t>
      </w:r>
      <w:r>
        <w:fldChar w:fldCharType="begin"/>
      </w:r>
      <w:r w:rsidRPr="00265AE7">
        <w:rPr>
          <w:lang w:val="es-HN"/>
        </w:rPr>
        <w:instrText xml:space="preserve"> SEQ Tabla \* ARABIC </w:instrText>
      </w:r>
      <w:r>
        <w:fldChar w:fldCharType="separate"/>
      </w:r>
      <w:r w:rsidR="000F2D33">
        <w:rPr>
          <w:noProof/>
          <w:lang w:val="es-HN"/>
        </w:rPr>
        <w:t>16</w:t>
      </w:r>
      <w:r>
        <w:fldChar w:fldCharType="end"/>
      </w:r>
      <w:r w:rsidRPr="00265AE7">
        <w:rPr>
          <w:lang w:val="es-HN"/>
        </w:rPr>
        <w:t>. Resultados Cuenta Total Activo LAFISe</w:t>
      </w:r>
      <w:bookmarkEnd w:id="157"/>
    </w:p>
    <w:tbl>
      <w:tblPr>
        <w:tblW w:w="9067" w:type="dxa"/>
        <w:tblCellMar>
          <w:left w:w="70" w:type="dxa"/>
          <w:right w:w="70" w:type="dxa"/>
        </w:tblCellMar>
        <w:tblLook w:val="04A0" w:firstRow="1" w:lastRow="0" w:firstColumn="1" w:lastColumn="0" w:noHBand="0" w:noVBand="1"/>
      </w:tblPr>
      <w:tblGrid>
        <w:gridCol w:w="520"/>
        <w:gridCol w:w="1318"/>
        <w:gridCol w:w="1418"/>
        <w:gridCol w:w="1417"/>
        <w:gridCol w:w="1418"/>
        <w:gridCol w:w="1559"/>
        <w:gridCol w:w="1417"/>
      </w:tblGrid>
      <w:tr w:rsidR="00E24746" w:rsidRPr="00B82183" w14:paraId="72F6D6A7" w14:textId="77777777" w:rsidTr="00317085">
        <w:trPr>
          <w:trHeight w:val="300"/>
        </w:trPr>
        <w:tc>
          <w:tcPr>
            <w:tcW w:w="9067"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E642546"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Valor Real Cuenta Total Activo</w:t>
            </w:r>
          </w:p>
        </w:tc>
      </w:tr>
      <w:tr w:rsidR="00E24746" w:rsidRPr="00E24746" w14:paraId="1DEE1B19"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295B7E9"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Mes</w:t>
            </w:r>
          </w:p>
        </w:tc>
        <w:tc>
          <w:tcPr>
            <w:tcW w:w="1318" w:type="dxa"/>
            <w:tcBorders>
              <w:top w:val="nil"/>
              <w:left w:val="nil"/>
              <w:bottom w:val="single" w:sz="4" w:space="0" w:color="auto"/>
              <w:right w:val="single" w:sz="4" w:space="0" w:color="auto"/>
            </w:tcBorders>
            <w:shd w:val="clear" w:color="auto" w:fill="auto"/>
            <w:noWrap/>
            <w:vAlign w:val="bottom"/>
            <w:hideMark/>
          </w:tcPr>
          <w:p w14:paraId="44BD2735"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2017</w:t>
            </w:r>
          </w:p>
        </w:tc>
        <w:tc>
          <w:tcPr>
            <w:tcW w:w="1418" w:type="dxa"/>
            <w:tcBorders>
              <w:top w:val="nil"/>
              <w:left w:val="nil"/>
              <w:bottom w:val="single" w:sz="4" w:space="0" w:color="auto"/>
              <w:right w:val="single" w:sz="4" w:space="0" w:color="auto"/>
            </w:tcBorders>
            <w:shd w:val="clear" w:color="auto" w:fill="auto"/>
            <w:noWrap/>
            <w:vAlign w:val="bottom"/>
            <w:hideMark/>
          </w:tcPr>
          <w:p w14:paraId="2795F3A0"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2018</w:t>
            </w:r>
          </w:p>
        </w:tc>
        <w:tc>
          <w:tcPr>
            <w:tcW w:w="1417" w:type="dxa"/>
            <w:tcBorders>
              <w:top w:val="nil"/>
              <w:left w:val="nil"/>
              <w:bottom w:val="single" w:sz="4" w:space="0" w:color="auto"/>
              <w:right w:val="single" w:sz="4" w:space="0" w:color="auto"/>
            </w:tcBorders>
            <w:shd w:val="clear" w:color="auto" w:fill="auto"/>
            <w:noWrap/>
            <w:vAlign w:val="bottom"/>
            <w:hideMark/>
          </w:tcPr>
          <w:p w14:paraId="3EB003A9"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2019</w:t>
            </w:r>
          </w:p>
        </w:tc>
        <w:tc>
          <w:tcPr>
            <w:tcW w:w="1418" w:type="dxa"/>
            <w:tcBorders>
              <w:top w:val="nil"/>
              <w:left w:val="nil"/>
              <w:bottom w:val="single" w:sz="4" w:space="0" w:color="auto"/>
              <w:right w:val="single" w:sz="4" w:space="0" w:color="auto"/>
            </w:tcBorders>
            <w:shd w:val="clear" w:color="auto" w:fill="auto"/>
            <w:noWrap/>
            <w:vAlign w:val="bottom"/>
            <w:hideMark/>
          </w:tcPr>
          <w:p w14:paraId="01894FA0"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2020</w:t>
            </w:r>
          </w:p>
        </w:tc>
        <w:tc>
          <w:tcPr>
            <w:tcW w:w="1559" w:type="dxa"/>
            <w:tcBorders>
              <w:top w:val="nil"/>
              <w:left w:val="nil"/>
              <w:bottom w:val="single" w:sz="4" w:space="0" w:color="auto"/>
              <w:right w:val="single" w:sz="4" w:space="0" w:color="auto"/>
            </w:tcBorders>
            <w:shd w:val="clear" w:color="auto" w:fill="auto"/>
            <w:noWrap/>
            <w:vAlign w:val="bottom"/>
            <w:hideMark/>
          </w:tcPr>
          <w:p w14:paraId="0BC06FD1"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2021</w:t>
            </w:r>
          </w:p>
        </w:tc>
        <w:tc>
          <w:tcPr>
            <w:tcW w:w="1417" w:type="dxa"/>
            <w:tcBorders>
              <w:top w:val="nil"/>
              <w:left w:val="nil"/>
              <w:bottom w:val="single" w:sz="4" w:space="0" w:color="auto"/>
              <w:right w:val="single" w:sz="4" w:space="0" w:color="auto"/>
            </w:tcBorders>
            <w:shd w:val="clear" w:color="auto" w:fill="auto"/>
            <w:noWrap/>
            <w:vAlign w:val="bottom"/>
            <w:hideMark/>
          </w:tcPr>
          <w:p w14:paraId="708E4B5D"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2022</w:t>
            </w:r>
          </w:p>
        </w:tc>
      </w:tr>
      <w:tr w:rsidR="00E24746" w:rsidRPr="00E24746" w14:paraId="52A04CAD"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29243F4"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ene</w:t>
            </w:r>
          </w:p>
        </w:tc>
        <w:tc>
          <w:tcPr>
            <w:tcW w:w="1318" w:type="dxa"/>
            <w:tcBorders>
              <w:top w:val="nil"/>
              <w:left w:val="nil"/>
              <w:bottom w:val="single" w:sz="4" w:space="0" w:color="auto"/>
              <w:right w:val="single" w:sz="4" w:space="0" w:color="auto"/>
            </w:tcBorders>
            <w:shd w:val="clear" w:color="auto" w:fill="auto"/>
            <w:vAlign w:val="center"/>
            <w:hideMark/>
          </w:tcPr>
          <w:p w14:paraId="5045D87B"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L17,006,306,903 </w:t>
            </w:r>
          </w:p>
        </w:tc>
        <w:tc>
          <w:tcPr>
            <w:tcW w:w="1418" w:type="dxa"/>
            <w:tcBorders>
              <w:top w:val="nil"/>
              <w:left w:val="nil"/>
              <w:bottom w:val="single" w:sz="4" w:space="0" w:color="auto"/>
              <w:right w:val="single" w:sz="4" w:space="0" w:color="auto"/>
            </w:tcBorders>
            <w:shd w:val="clear" w:color="auto" w:fill="auto"/>
            <w:vAlign w:val="center"/>
            <w:hideMark/>
          </w:tcPr>
          <w:p w14:paraId="228ED5A8"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18,187,694,466 </w:t>
            </w:r>
          </w:p>
        </w:tc>
        <w:tc>
          <w:tcPr>
            <w:tcW w:w="1417" w:type="dxa"/>
            <w:tcBorders>
              <w:top w:val="nil"/>
              <w:left w:val="nil"/>
              <w:bottom w:val="single" w:sz="4" w:space="0" w:color="auto"/>
              <w:right w:val="single" w:sz="4" w:space="0" w:color="auto"/>
            </w:tcBorders>
            <w:shd w:val="clear" w:color="auto" w:fill="auto"/>
            <w:vAlign w:val="center"/>
            <w:hideMark/>
          </w:tcPr>
          <w:p w14:paraId="5CA741E1"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19,513,590,936 </w:t>
            </w:r>
          </w:p>
        </w:tc>
        <w:tc>
          <w:tcPr>
            <w:tcW w:w="1418" w:type="dxa"/>
            <w:tcBorders>
              <w:top w:val="nil"/>
              <w:left w:val="nil"/>
              <w:bottom w:val="single" w:sz="4" w:space="0" w:color="auto"/>
              <w:right w:val="single" w:sz="4" w:space="0" w:color="auto"/>
            </w:tcBorders>
            <w:shd w:val="clear" w:color="auto" w:fill="auto"/>
            <w:vAlign w:val="center"/>
            <w:hideMark/>
          </w:tcPr>
          <w:p w14:paraId="17974941"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20,637,702,114 </w:t>
            </w:r>
          </w:p>
        </w:tc>
        <w:tc>
          <w:tcPr>
            <w:tcW w:w="1559" w:type="dxa"/>
            <w:tcBorders>
              <w:top w:val="nil"/>
              <w:left w:val="nil"/>
              <w:bottom w:val="single" w:sz="4" w:space="0" w:color="auto"/>
              <w:right w:val="single" w:sz="4" w:space="0" w:color="auto"/>
            </w:tcBorders>
            <w:shd w:val="clear" w:color="auto" w:fill="auto"/>
            <w:vAlign w:val="center"/>
            <w:hideMark/>
          </w:tcPr>
          <w:p w14:paraId="21E20766"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21,180,935,583 </w:t>
            </w:r>
          </w:p>
        </w:tc>
        <w:tc>
          <w:tcPr>
            <w:tcW w:w="1417" w:type="dxa"/>
            <w:tcBorders>
              <w:top w:val="nil"/>
              <w:left w:val="nil"/>
              <w:bottom w:val="single" w:sz="4" w:space="0" w:color="auto"/>
              <w:right w:val="single" w:sz="4" w:space="0" w:color="auto"/>
            </w:tcBorders>
            <w:shd w:val="clear" w:color="auto" w:fill="auto"/>
            <w:vAlign w:val="center"/>
            <w:hideMark/>
          </w:tcPr>
          <w:p w14:paraId="7742A426"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22,393,159,448 </w:t>
            </w:r>
          </w:p>
        </w:tc>
      </w:tr>
      <w:tr w:rsidR="00E24746" w:rsidRPr="00E24746" w14:paraId="2CE65FB1"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AAA60E3"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feb</w:t>
            </w:r>
          </w:p>
        </w:tc>
        <w:tc>
          <w:tcPr>
            <w:tcW w:w="1318" w:type="dxa"/>
            <w:tcBorders>
              <w:top w:val="nil"/>
              <w:left w:val="nil"/>
              <w:bottom w:val="single" w:sz="4" w:space="0" w:color="auto"/>
              <w:right w:val="single" w:sz="4" w:space="0" w:color="auto"/>
            </w:tcBorders>
            <w:shd w:val="clear" w:color="auto" w:fill="auto"/>
            <w:vAlign w:val="center"/>
            <w:hideMark/>
          </w:tcPr>
          <w:p w14:paraId="2553CEB7"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L18,348,332,302 </w:t>
            </w:r>
          </w:p>
        </w:tc>
        <w:tc>
          <w:tcPr>
            <w:tcW w:w="1418" w:type="dxa"/>
            <w:tcBorders>
              <w:top w:val="nil"/>
              <w:left w:val="nil"/>
              <w:bottom w:val="single" w:sz="4" w:space="0" w:color="auto"/>
              <w:right w:val="single" w:sz="4" w:space="0" w:color="auto"/>
            </w:tcBorders>
            <w:shd w:val="clear" w:color="auto" w:fill="auto"/>
            <w:vAlign w:val="center"/>
            <w:hideMark/>
          </w:tcPr>
          <w:p w14:paraId="1B2E0BB0"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18,466,960,934 </w:t>
            </w:r>
          </w:p>
        </w:tc>
        <w:tc>
          <w:tcPr>
            <w:tcW w:w="1417" w:type="dxa"/>
            <w:tcBorders>
              <w:top w:val="nil"/>
              <w:left w:val="nil"/>
              <w:bottom w:val="single" w:sz="4" w:space="0" w:color="auto"/>
              <w:right w:val="single" w:sz="4" w:space="0" w:color="auto"/>
            </w:tcBorders>
            <w:shd w:val="clear" w:color="auto" w:fill="auto"/>
            <w:vAlign w:val="center"/>
            <w:hideMark/>
          </w:tcPr>
          <w:p w14:paraId="5083242C"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18,144,715,834 </w:t>
            </w:r>
          </w:p>
        </w:tc>
        <w:tc>
          <w:tcPr>
            <w:tcW w:w="1418" w:type="dxa"/>
            <w:tcBorders>
              <w:top w:val="nil"/>
              <w:left w:val="nil"/>
              <w:bottom w:val="single" w:sz="4" w:space="0" w:color="auto"/>
              <w:right w:val="single" w:sz="4" w:space="0" w:color="auto"/>
            </w:tcBorders>
            <w:shd w:val="clear" w:color="auto" w:fill="auto"/>
            <w:vAlign w:val="center"/>
            <w:hideMark/>
          </w:tcPr>
          <w:p w14:paraId="520F7F87"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20,624,959,762 </w:t>
            </w:r>
          </w:p>
        </w:tc>
        <w:tc>
          <w:tcPr>
            <w:tcW w:w="1559" w:type="dxa"/>
            <w:tcBorders>
              <w:top w:val="nil"/>
              <w:left w:val="nil"/>
              <w:bottom w:val="single" w:sz="4" w:space="0" w:color="auto"/>
              <w:right w:val="single" w:sz="4" w:space="0" w:color="auto"/>
            </w:tcBorders>
            <w:shd w:val="clear" w:color="auto" w:fill="auto"/>
            <w:vAlign w:val="center"/>
            <w:hideMark/>
          </w:tcPr>
          <w:p w14:paraId="379C4C30"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21,111,752,533 </w:t>
            </w:r>
          </w:p>
        </w:tc>
        <w:tc>
          <w:tcPr>
            <w:tcW w:w="1417" w:type="dxa"/>
            <w:tcBorders>
              <w:top w:val="nil"/>
              <w:left w:val="nil"/>
              <w:bottom w:val="single" w:sz="4" w:space="0" w:color="auto"/>
              <w:right w:val="single" w:sz="4" w:space="0" w:color="auto"/>
            </w:tcBorders>
            <w:shd w:val="clear" w:color="auto" w:fill="auto"/>
            <w:vAlign w:val="center"/>
            <w:hideMark/>
          </w:tcPr>
          <w:p w14:paraId="0223A7BB"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22,250,901,719 </w:t>
            </w:r>
          </w:p>
        </w:tc>
      </w:tr>
      <w:tr w:rsidR="00E24746" w:rsidRPr="00E24746" w14:paraId="3EB392DD"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CF1C9F8"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mar</w:t>
            </w:r>
          </w:p>
        </w:tc>
        <w:tc>
          <w:tcPr>
            <w:tcW w:w="1318" w:type="dxa"/>
            <w:tcBorders>
              <w:top w:val="nil"/>
              <w:left w:val="nil"/>
              <w:bottom w:val="single" w:sz="4" w:space="0" w:color="auto"/>
              <w:right w:val="single" w:sz="4" w:space="0" w:color="auto"/>
            </w:tcBorders>
            <w:shd w:val="clear" w:color="auto" w:fill="auto"/>
            <w:vAlign w:val="center"/>
            <w:hideMark/>
          </w:tcPr>
          <w:p w14:paraId="02DDF036"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L17,567,320,300 </w:t>
            </w:r>
          </w:p>
        </w:tc>
        <w:tc>
          <w:tcPr>
            <w:tcW w:w="1418" w:type="dxa"/>
            <w:tcBorders>
              <w:top w:val="nil"/>
              <w:left w:val="nil"/>
              <w:bottom w:val="single" w:sz="4" w:space="0" w:color="auto"/>
              <w:right w:val="single" w:sz="4" w:space="0" w:color="auto"/>
            </w:tcBorders>
            <w:shd w:val="clear" w:color="auto" w:fill="auto"/>
            <w:vAlign w:val="center"/>
            <w:hideMark/>
          </w:tcPr>
          <w:p w14:paraId="1754F52D"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18,222,601,293 </w:t>
            </w:r>
          </w:p>
        </w:tc>
        <w:tc>
          <w:tcPr>
            <w:tcW w:w="1417" w:type="dxa"/>
            <w:tcBorders>
              <w:top w:val="nil"/>
              <w:left w:val="nil"/>
              <w:bottom w:val="single" w:sz="4" w:space="0" w:color="auto"/>
              <w:right w:val="single" w:sz="4" w:space="0" w:color="auto"/>
            </w:tcBorders>
            <w:shd w:val="clear" w:color="auto" w:fill="auto"/>
            <w:vAlign w:val="center"/>
            <w:hideMark/>
          </w:tcPr>
          <w:p w14:paraId="314E839C"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18,433,202,554 </w:t>
            </w:r>
          </w:p>
        </w:tc>
        <w:tc>
          <w:tcPr>
            <w:tcW w:w="1418" w:type="dxa"/>
            <w:tcBorders>
              <w:top w:val="nil"/>
              <w:left w:val="nil"/>
              <w:bottom w:val="single" w:sz="4" w:space="0" w:color="auto"/>
              <w:right w:val="single" w:sz="4" w:space="0" w:color="auto"/>
            </w:tcBorders>
            <w:shd w:val="clear" w:color="auto" w:fill="auto"/>
            <w:vAlign w:val="center"/>
            <w:hideMark/>
          </w:tcPr>
          <w:p w14:paraId="2C1BD45C"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20,828,474,131 </w:t>
            </w:r>
          </w:p>
        </w:tc>
        <w:tc>
          <w:tcPr>
            <w:tcW w:w="1559" w:type="dxa"/>
            <w:tcBorders>
              <w:top w:val="nil"/>
              <w:left w:val="nil"/>
              <w:bottom w:val="single" w:sz="4" w:space="0" w:color="auto"/>
              <w:right w:val="single" w:sz="4" w:space="0" w:color="auto"/>
            </w:tcBorders>
            <w:shd w:val="clear" w:color="auto" w:fill="auto"/>
            <w:vAlign w:val="center"/>
            <w:hideMark/>
          </w:tcPr>
          <w:p w14:paraId="42AE9B59"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21,574,237,029 </w:t>
            </w:r>
          </w:p>
        </w:tc>
        <w:tc>
          <w:tcPr>
            <w:tcW w:w="1417" w:type="dxa"/>
            <w:tcBorders>
              <w:top w:val="nil"/>
              <w:left w:val="nil"/>
              <w:bottom w:val="single" w:sz="4" w:space="0" w:color="auto"/>
              <w:right w:val="single" w:sz="4" w:space="0" w:color="auto"/>
            </w:tcBorders>
            <w:shd w:val="clear" w:color="auto" w:fill="auto"/>
            <w:vAlign w:val="center"/>
            <w:hideMark/>
          </w:tcPr>
          <w:p w14:paraId="3F8A7B93"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22,201,130,462 </w:t>
            </w:r>
          </w:p>
        </w:tc>
      </w:tr>
      <w:tr w:rsidR="00E24746" w:rsidRPr="00E24746" w14:paraId="4937801A"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A1607AC"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abr</w:t>
            </w:r>
          </w:p>
        </w:tc>
        <w:tc>
          <w:tcPr>
            <w:tcW w:w="1318" w:type="dxa"/>
            <w:tcBorders>
              <w:top w:val="nil"/>
              <w:left w:val="nil"/>
              <w:bottom w:val="single" w:sz="4" w:space="0" w:color="auto"/>
              <w:right w:val="single" w:sz="4" w:space="0" w:color="auto"/>
            </w:tcBorders>
            <w:shd w:val="clear" w:color="auto" w:fill="auto"/>
            <w:vAlign w:val="center"/>
            <w:hideMark/>
          </w:tcPr>
          <w:p w14:paraId="0A310DBB"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L17,821,850,768 </w:t>
            </w:r>
          </w:p>
        </w:tc>
        <w:tc>
          <w:tcPr>
            <w:tcW w:w="1418" w:type="dxa"/>
            <w:tcBorders>
              <w:top w:val="nil"/>
              <w:left w:val="nil"/>
              <w:bottom w:val="single" w:sz="4" w:space="0" w:color="auto"/>
              <w:right w:val="single" w:sz="4" w:space="0" w:color="auto"/>
            </w:tcBorders>
            <w:shd w:val="clear" w:color="auto" w:fill="auto"/>
            <w:vAlign w:val="center"/>
            <w:hideMark/>
          </w:tcPr>
          <w:p w14:paraId="16E873E9"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17,970,333,091 </w:t>
            </w:r>
          </w:p>
        </w:tc>
        <w:tc>
          <w:tcPr>
            <w:tcW w:w="1417" w:type="dxa"/>
            <w:tcBorders>
              <w:top w:val="nil"/>
              <w:left w:val="nil"/>
              <w:bottom w:val="single" w:sz="4" w:space="0" w:color="auto"/>
              <w:right w:val="single" w:sz="4" w:space="0" w:color="auto"/>
            </w:tcBorders>
            <w:shd w:val="clear" w:color="auto" w:fill="auto"/>
            <w:vAlign w:val="center"/>
            <w:hideMark/>
          </w:tcPr>
          <w:p w14:paraId="6EB3753A"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19,717,735,237 </w:t>
            </w:r>
          </w:p>
        </w:tc>
        <w:tc>
          <w:tcPr>
            <w:tcW w:w="1418" w:type="dxa"/>
            <w:tcBorders>
              <w:top w:val="nil"/>
              <w:left w:val="nil"/>
              <w:bottom w:val="single" w:sz="4" w:space="0" w:color="auto"/>
              <w:right w:val="single" w:sz="4" w:space="0" w:color="auto"/>
            </w:tcBorders>
            <w:shd w:val="clear" w:color="auto" w:fill="auto"/>
            <w:vAlign w:val="center"/>
            <w:hideMark/>
          </w:tcPr>
          <w:p w14:paraId="75A52C20"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20,889,895,844 </w:t>
            </w:r>
          </w:p>
        </w:tc>
        <w:tc>
          <w:tcPr>
            <w:tcW w:w="1559" w:type="dxa"/>
            <w:tcBorders>
              <w:top w:val="nil"/>
              <w:left w:val="nil"/>
              <w:bottom w:val="single" w:sz="4" w:space="0" w:color="auto"/>
              <w:right w:val="single" w:sz="4" w:space="0" w:color="auto"/>
            </w:tcBorders>
            <w:shd w:val="clear" w:color="auto" w:fill="auto"/>
            <w:vAlign w:val="center"/>
            <w:hideMark/>
          </w:tcPr>
          <w:p w14:paraId="5C9AC3C8"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21,834,450,185 </w:t>
            </w:r>
          </w:p>
        </w:tc>
        <w:tc>
          <w:tcPr>
            <w:tcW w:w="1417" w:type="dxa"/>
            <w:tcBorders>
              <w:top w:val="nil"/>
              <w:left w:val="nil"/>
              <w:bottom w:val="single" w:sz="4" w:space="0" w:color="auto"/>
              <w:right w:val="single" w:sz="4" w:space="0" w:color="auto"/>
            </w:tcBorders>
            <w:shd w:val="clear" w:color="auto" w:fill="auto"/>
            <w:vAlign w:val="center"/>
            <w:hideMark/>
          </w:tcPr>
          <w:p w14:paraId="3855A8BF"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22,428,956,211 </w:t>
            </w:r>
          </w:p>
        </w:tc>
      </w:tr>
      <w:tr w:rsidR="00E24746" w:rsidRPr="00E24746" w14:paraId="658108BF"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13A41AE"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may</w:t>
            </w:r>
          </w:p>
        </w:tc>
        <w:tc>
          <w:tcPr>
            <w:tcW w:w="1318" w:type="dxa"/>
            <w:tcBorders>
              <w:top w:val="nil"/>
              <w:left w:val="nil"/>
              <w:bottom w:val="single" w:sz="4" w:space="0" w:color="auto"/>
              <w:right w:val="single" w:sz="4" w:space="0" w:color="auto"/>
            </w:tcBorders>
            <w:shd w:val="clear" w:color="auto" w:fill="auto"/>
            <w:vAlign w:val="center"/>
            <w:hideMark/>
          </w:tcPr>
          <w:p w14:paraId="62F6A10D"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L18,421,344,634 </w:t>
            </w:r>
          </w:p>
        </w:tc>
        <w:tc>
          <w:tcPr>
            <w:tcW w:w="1418" w:type="dxa"/>
            <w:tcBorders>
              <w:top w:val="nil"/>
              <w:left w:val="nil"/>
              <w:bottom w:val="single" w:sz="4" w:space="0" w:color="auto"/>
              <w:right w:val="single" w:sz="4" w:space="0" w:color="auto"/>
            </w:tcBorders>
            <w:shd w:val="clear" w:color="auto" w:fill="auto"/>
            <w:vAlign w:val="center"/>
            <w:hideMark/>
          </w:tcPr>
          <w:p w14:paraId="2A8D5ED8"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17,993,134,668 </w:t>
            </w:r>
          </w:p>
        </w:tc>
        <w:tc>
          <w:tcPr>
            <w:tcW w:w="1417" w:type="dxa"/>
            <w:tcBorders>
              <w:top w:val="nil"/>
              <w:left w:val="nil"/>
              <w:bottom w:val="single" w:sz="4" w:space="0" w:color="auto"/>
              <w:right w:val="single" w:sz="4" w:space="0" w:color="auto"/>
            </w:tcBorders>
            <w:shd w:val="clear" w:color="auto" w:fill="auto"/>
            <w:vAlign w:val="center"/>
            <w:hideMark/>
          </w:tcPr>
          <w:p w14:paraId="0C7C4642"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19,355,194,104 </w:t>
            </w:r>
          </w:p>
        </w:tc>
        <w:tc>
          <w:tcPr>
            <w:tcW w:w="1418" w:type="dxa"/>
            <w:tcBorders>
              <w:top w:val="nil"/>
              <w:left w:val="nil"/>
              <w:bottom w:val="single" w:sz="4" w:space="0" w:color="auto"/>
              <w:right w:val="single" w:sz="4" w:space="0" w:color="auto"/>
            </w:tcBorders>
            <w:shd w:val="clear" w:color="auto" w:fill="auto"/>
            <w:vAlign w:val="center"/>
            <w:hideMark/>
          </w:tcPr>
          <w:p w14:paraId="16A017E3"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20,711,953,885 </w:t>
            </w:r>
          </w:p>
        </w:tc>
        <w:tc>
          <w:tcPr>
            <w:tcW w:w="1559" w:type="dxa"/>
            <w:tcBorders>
              <w:top w:val="nil"/>
              <w:left w:val="nil"/>
              <w:bottom w:val="single" w:sz="4" w:space="0" w:color="auto"/>
              <w:right w:val="single" w:sz="4" w:space="0" w:color="auto"/>
            </w:tcBorders>
            <w:shd w:val="clear" w:color="auto" w:fill="auto"/>
            <w:vAlign w:val="center"/>
            <w:hideMark/>
          </w:tcPr>
          <w:p w14:paraId="16C12500"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21,599,179,249 </w:t>
            </w:r>
          </w:p>
        </w:tc>
        <w:tc>
          <w:tcPr>
            <w:tcW w:w="1417" w:type="dxa"/>
            <w:tcBorders>
              <w:top w:val="nil"/>
              <w:left w:val="nil"/>
              <w:bottom w:val="single" w:sz="4" w:space="0" w:color="auto"/>
              <w:right w:val="single" w:sz="4" w:space="0" w:color="auto"/>
            </w:tcBorders>
            <w:shd w:val="clear" w:color="auto" w:fill="auto"/>
            <w:vAlign w:val="center"/>
            <w:hideMark/>
          </w:tcPr>
          <w:p w14:paraId="0AB53A0F"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22,187,472,647 </w:t>
            </w:r>
          </w:p>
        </w:tc>
      </w:tr>
      <w:tr w:rsidR="00E24746" w:rsidRPr="00E24746" w14:paraId="6AD63D91"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239632D"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jun</w:t>
            </w:r>
          </w:p>
        </w:tc>
        <w:tc>
          <w:tcPr>
            <w:tcW w:w="1318" w:type="dxa"/>
            <w:tcBorders>
              <w:top w:val="nil"/>
              <w:left w:val="nil"/>
              <w:bottom w:val="single" w:sz="4" w:space="0" w:color="auto"/>
              <w:right w:val="single" w:sz="4" w:space="0" w:color="auto"/>
            </w:tcBorders>
            <w:shd w:val="clear" w:color="auto" w:fill="auto"/>
            <w:vAlign w:val="center"/>
            <w:hideMark/>
          </w:tcPr>
          <w:p w14:paraId="0E9E7C62"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L18,033,164,792 </w:t>
            </w:r>
          </w:p>
        </w:tc>
        <w:tc>
          <w:tcPr>
            <w:tcW w:w="1418" w:type="dxa"/>
            <w:tcBorders>
              <w:top w:val="nil"/>
              <w:left w:val="nil"/>
              <w:bottom w:val="single" w:sz="4" w:space="0" w:color="auto"/>
              <w:right w:val="single" w:sz="4" w:space="0" w:color="auto"/>
            </w:tcBorders>
            <w:shd w:val="clear" w:color="auto" w:fill="auto"/>
            <w:vAlign w:val="center"/>
            <w:hideMark/>
          </w:tcPr>
          <w:p w14:paraId="71167691"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18,999,475,187 </w:t>
            </w:r>
          </w:p>
        </w:tc>
        <w:tc>
          <w:tcPr>
            <w:tcW w:w="1417" w:type="dxa"/>
            <w:tcBorders>
              <w:top w:val="nil"/>
              <w:left w:val="nil"/>
              <w:bottom w:val="single" w:sz="4" w:space="0" w:color="auto"/>
              <w:right w:val="single" w:sz="4" w:space="0" w:color="auto"/>
            </w:tcBorders>
            <w:shd w:val="clear" w:color="auto" w:fill="auto"/>
            <w:vAlign w:val="center"/>
            <w:hideMark/>
          </w:tcPr>
          <w:p w14:paraId="05CF9702"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19,038,645,963 </w:t>
            </w:r>
          </w:p>
        </w:tc>
        <w:tc>
          <w:tcPr>
            <w:tcW w:w="1418" w:type="dxa"/>
            <w:tcBorders>
              <w:top w:val="nil"/>
              <w:left w:val="nil"/>
              <w:bottom w:val="single" w:sz="4" w:space="0" w:color="auto"/>
              <w:right w:val="single" w:sz="4" w:space="0" w:color="auto"/>
            </w:tcBorders>
            <w:shd w:val="clear" w:color="auto" w:fill="auto"/>
            <w:vAlign w:val="center"/>
            <w:hideMark/>
          </w:tcPr>
          <w:p w14:paraId="07E0E4CC"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20,560,699,387 </w:t>
            </w:r>
          </w:p>
        </w:tc>
        <w:tc>
          <w:tcPr>
            <w:tcW w:w="1559" w:type="dxa"/>
            <w:tcBorders>
              <w:top w:val="nil"/>
              <w:left w:val="nil"/>
              <w:bottom w:val="single" w:sz="4" w:space="0" w:color="auto"/>
              <w:right w:val="single" w:sz="4" w:space="0" w:color="auto"/>
            </w:tcBorders>
            <w:shd w:val="clear" w:color="auto" w:fill="auto"/>
            <w:vAlign w:val="center"/>
            <w:hideMark/>
          </w:tcPr>
          <w:p w14:paraId="59B61B02"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21,944,209,166 </w:t>
            </w:r>
          </w:p>
        </w:tc>
        <w:tc>
          <w:tcPr>
            <w:tcW w:w="1417" w:type="dxa"/>
            <w:tcBorders>
              <w:top w:val="nil"/>
              <w:left w:val="nil"/>
              <w:bottom w:val="single" w:sz="4" w:space="0" w:color="auto"/>
              <w:right w:val="single" w:sz="4" w:space="0" w:color="auto"/>
            </w:tcBorders>
            <w:shd w:val="clear" w:color="auto" w:fill="auto"/>
            <w:vAlign w:val="center"/>
            <w:hideMark/>
          </w:tcPr>
          <w:p w14:paraId="3A36FEB5"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22,369,438,570 </w:t>
            </w:r>
          </w:p>
        </w:tc>
      </w:tr>
      <w:tr w:rsidR="00E24746" w:rsidRPr="00E24746" w14:paraId="54DDD6D5"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804DF62"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jul</w:t>
            </w:r>
          </w:p>
        </w:tc>
        <w:tc>
          <w:tcPr>
            <w:tcW w:w="1318" w:type="dxa"/>
            <w:tcBorders>
              <w:top w:val="nil"/>
              <w:left w:val="nil"/>
              <w:bottom w:val="single" w:sz="4" w:space="0" w:color="auto"/>
              <w:right w:val="single" w:sz="4" w:space="0" w:color="auto"/>
            </w:tcBorders>
            <w:shd w:val="clear" w:color="auto" w:fill="auto"/>
            <w:vAlign w:val="center"/>
            <w:hideMark/>
          </w:tcPr>
          <w:p w14:paraId="2DFA883F"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L18,715,556,042 </w:t>
            </w:r>
          </w:p>
        </w:tc>
        <w:tc>
          <w:tcPr>
            <w:tcW w:w="1418" w:type="dxa"/>
            <w:tcBorders>
              <w:top w:val="nil"/>
              <w:left w:val="nil"/>
              <w:bottom w:val="single" w:sz="4" w:space="0" w:color="auto"/>
              <w:right w:val="single" w:sz="4" w:space="0" w:color="auto"/>
            </w:tcBorders>
            <w:shd w:val="clear" w:color="auto" w:fill="auto"/>
            <w:vAlign w:val="center"/>
            <w:hideMark/>
          </w:tcPr>
          <w:p w14:paraId="7F49A3F6"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19,242,020,916 </w:t>
            </w:r>
          </w:p>
        </w:tc>
        <w:tc>
          <w:tcPr>
            <w:tcW w:w="1417" w:type="dxa"/>
            <w:tcBorders>
              <w:top w:val="nil"/>
              <w:left w:val="nil"/>
              <w:bottom w:val="single" w:sz="4" w:space="0" w:color="auto"/>
              <w:right w:val="single" w:sz="4" w:space="0" w:color="auto"/>
            </w:tcBorders>
            <w:shd w:val="clear" w:color="auto" w:fill="auto"/>
            <w:vAlign w:val="center"/>
            <w:hideMark/>
          </w:tcPr>
          <w:p w14:paraId="472414B8"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19,180,927,722 </w:t>
            </w:r>
          </w:p>
        </w:tc>
        <w:tc>
          <w:tcPr>
            <w:tcW w:w="1418" w:type="dxa"/>
            <w:tcBorders>
              <w:top w:val="nil"/>
              <w:left w:val="nil"/>
              <w:bottom w:val="single" w:sz="4" w:space="0" w:color="auto"/>
              <w:right w:val="single" w:sz="4" w:space="0" w:color="auto"/>
            </w:tcBorders>
            <w:shd w:val="clear" w:color="auto" w:fill="auto"/>
            <w:vAlign w:val="center"/>
            <w:hideMark/>
          </w:tcPr>
          <w:p w14:paraId="4E3BB687"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20,806,095,937 </w:t>
            </w:r>
          </w:p>
        </w:tc>
        <w:tc>
          <w:tcPr>
            <w:tcW w:w="1559" w:type="dxa"/>
            <w:tcBorders>
              <w:top w:val="nil"/>
              <w:left w:val="nil"/>
              <w:bottom w:val="single" w:sz="4" w:space="0" w:color="auto"/>
              <w:right w:val="single" w:sz="4" w:space="0" w:color="auto"/>
            </w:tcBorders>
            <w:shd w:val="clear" w:color="auto" w:fill="auto"/>
            <w:vAlign w:val="center"/>
            <w:hideMark/>
          </w:tcPr>
          <w:p w14:paraId="63D63128"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21,793,390,494 </w:t>
            </w:r>
          </w:p>
        </w:tc>
        <w:tc>
          <w:tcPr>
            <w:tcW w:w="1417" w:type="dxa"/>
            <w:tcBorders>
              <w:top w:val="nil"/>
              <w:left w:val="nil"/>
              <w:bottom w:val="single" w:sz="4" w:space="0" w:color="auto"/>
              <w:right w:val="single" w:sz="4" w:space="0" w:color="auto"/>
            </w:tcBorders>
            <w:shd w:val="clear" w:color="auto" w:fill="auto"/>
            <w:vAlign w:val="center"/>
            <w:hideMark/>
          </w:tcPr>
          <w:p w14:paraId="2B28BCC0"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22,698,384,159 </w:t>
            </w:r>
          </w:p>
        </w:tc>
      </w:tr>
      <w:tr w:rsidR="00E24746" w:rsidRPr="00E24746" w14:paraId="4EA41A48"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D879559"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ago</w:t>
            </w:r>
          </w:p>
        </w:tc>
        <w:tc>
          <w:tcPr>
            <w:tcW w:w="1318" w:type="dxa"/>
            <w:tcBorders>
              <w:top w:val="nil"/>
              <w:left w:val="nil"/>
              <w:bottom w:val="single" w:sz="4" w:space="0" w:color="auto"/>
              <w:right w:val="single" w:sz="4" w:space="0" w:color="auto"/>
            </w:tcBorders>
            <w:shd w:val="clear" w:color="auto" w:fill="auto"/>
            <w:vAlign w:val="center"/>
            <w:hideMark/>
          </w:tcPr>
          <w:p w14:paraId="35796DB8"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L18,657,043,946 </w:t>
            </w:r>
          </w:p>
        </w:tc>
        <w:tc>
          <w:tcPr>
            <w:tcW w:w="1418" w:type="dxa"/>
            <w:tcBorders>
              <w:top w:val="nil"/>
              <w:left w:val="nil"/>
              <w:bottom w:val="single" w:sz="4" w:space="0" w:color="auto"/>
              <w:right w:val="single" w:sz="4" w:space="0" w:color="auto"/>
            </w:tcBorders>
            <w:shd w:val="clear" w:color="auto" w:fill="auto"/>
            <w:vAlign w:val="center"/>
            <w:hideMark/>
          </w:tcPr>
          <w:p w14:paraId="0E730563"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18,482,932,040 </w:t>
            </w:r>
          </w:p>
        </w:tc>
        <w:tc>
          <w:tcPr>
            <w:tcW w:w="1417" w:type="dxa"/>
            <w:tcBorders>
              <w:top w:val="nil"/>
              <w:left w:val="nil"/>
              <w:bottom w:val="single" w:sz="4" w:space="0" w:color="auto"/>
              <w:right w:val="single" w:sz="4" w:space="0" w:color="auto"/>
            </w:tcBorders>
            <w:shd w:val="clear" w:color="auto" w:fill="auto"/>
            <w:vAlign w:val="center"/>
            <w:hideMark/>
          </w:tcPr>
          <w:p w14:paraId="6DA25CC3"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19,756,964,509 </w:t>
            </w:r>
          </w:p>
        </w:tc>
        <w:tc>
          <w:tcPr>
            <w:tcW w:w="1418" w:type="dxa"/>
            <w:tcBorders>
              <w:top w:val="nil"/>
              <w:left w:val="nil"/>
              <w:bottom w:val="single" w:sz="4" w:space="0" w:color="auto"/>
              <w:right w:val="single" w:sz="4" w:space="0" w:color="auto"/>
            </w:tcBorders>
            <w:shd w:val="clear" w:color="auto" w:fill="auto"/>
            <w:vAlign w:val="center"/>
            <w:hideMark/>
          </w:tcPr>
          <w:p w14:paraId="08CD8EB8"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21,232,435,963 </w:t>
            </w:r>
          </w:p>
        </w:tc>
        <w:tc>
          <w:tcPr>
            <w:tcW w:w="1559" w:type="dxa"/>
            <w:tcBorders>
              <w:top w:val="nil"/>
              <w:left w:val="nil"/>
              <w:bottom w:val="single" w:sz="4" w:space="0" w:color="auto"/>
              <w:right w:val="single" w:sz="4" w:space="0" w:color="auto"/>
            </w:tcBorders>
            <w:shd w:val="clear" w:color="auto" w:fill="auto"/>
            <w:vAlign w:val="center"/>
            <w:hideMark/>
          </w:tcPr>
          <w:p w14:paraId="50E8CF48"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22,373,155,847 </w:t>
            </w:r>
          </w:p>
        </w:tc>
        <w:tc>
          <w:tcPr>
            <w:tcW w:w="1417" w:type="dxa"/>
            <w:tcBorders>
              <w:top w:val="nil"/>
              <w:left w:val="nil"/>
              <w:bottom w:val="single" w:sz="4" w:space="0" w:color="auto"/>
              <w:right w:val="single" w:sz="4" w:space="0" w:color="auto"/>
            </w:tcBorders>
            <w:shd w:val="clear" w:color="auto" w:fill="auto"/>
            <w:vAlign w:val="center"/>
            <w:hideMark/>
          </w:tcPr>
          <w:p w14:paraId="0E64DDF8"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23,171,741,931 </w:t>
            </w:r>
          </w:p>
        </w:tc>
      </w:tr>
      <w:tr w:rsidR="00E24746" w:rsidRPr="00E24746" w14:paraId="3B9DD32F"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89115ED"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sep</w:t>
            </w:r>
          </w:p>
        </w:tc>
        <w:tc>
          <w:tcPr>
            <w:tcW w:w="1318" w:type="dxa"/>
            <w:tcBorders>
              <w:top w:val="nil"/>
              <w:left w:val="nil"/>
              <w:bottom w:val="single" w:sz="4" w:space="0" w:color="auto"/>
              <w:right w:val="single" w:sz="4" w:space="0" w:color="auto"/>
            </w:tcBorders>
            <w:shd w:val="clear" w:color="auto" w:fill="auto"/>
            <w:vAlign w:val="center"/>
            <w:hideMark/>
          </w:tcPr>
          <w:p w14:paraId="4102C970"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L19,274,665,894 </w:t>
            </w:r>
          </w:p>
        </w:tc>
        <w:tc>
          <w:tcPr>
            <w:tcW w:w="1418" w:type="dxa"/>
            <w:tcBorders>
              <w:top w:val="nil"/>
              <w:left w:val="nil"/>
              <w:bottom w:val="single" w:sz="4" w:space="0" w:color="auto"/>
              <w:right w:val="single" w:sz="4" w:space="0" w:color="auto"/>
            </w:tcBorders>
            <w:shd w:val="clear" w:color="auto" w:fill="auto"/>
            <w:vAlign w:val="center"/>
            <w:hideMark/>
          </w:tcPr>
          <w:p w14:paraId="22F6AB33"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18,109,767,115 </w:t>
            </w:r>
          </w:p>
        </w:tc>
        <w:tc>
          <w:tcPr>
            <w:tcW w:w="1417" w:type="dxa"/>
            <w:tcBorders>
              <w:top w:val="nil"/>
              <w:left w:val="nil"/>
              <w:bottom w:val="single" w:sz="4" w:space="0" w:color="auto"/>
              <w:right w:val="single" w:sz="4" w:space="0" w:color="auto"/>
            </w:tcBorders>
            <w:shd w:val="clear" w:color="auto" w:fill="auto"/>
            <w:vAlign w:val="center"/>
            <w:hideMark/>
          </w:tcPr>
          <w:p w14:paraId="6C129160"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21,579,970,535 </w:t>
            </w:r>
          </w:p>
        </w:tc>
        <w:tc>
          <w:tcPr>
            <w:tcW w:w="1418" w:type="dxa"/>
            <w:tcBorders>
              <w:top w:val="nil"/>
              <w:left w:val="nil"/>
              <w:bottom w:val="single" w:sz="4" w:space="0" w:color="auto"/>
              <w:right w:val="single" w:sz="4" w:space="0" w:color="auto"/>
            </w:tcBorders>
            <w:shd w:val="clear" w:color="auto" w:fill="auto"/>
            <w:vAlign w:val="center"/>
            <w:hideMark/>
          </w:tcPr>
          <w:p w14:paraId="1F600584"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20,863,214,451 </w:t>
            </w:r>
          </w:p>
        </w:tc>
        <w:tc>
          <w:tcPr>
            <w:tcW w:w="1559" w:type="dxa"/>
            <w:tcBorders>
              <w:top w:val="nil"/>
              <w:left w:val="nil"/>
              <w:bottom w:val="single" w:sz="4" w:space="0" w:color="auto"/>
              <w:right w:val="single" w:sz="4" w:space="0" w:color="auto"/>
            </w:tcBorders>
            <w:shd w:val="clear" w:color="auto" w:fill="auto"/>
            <w:vAlign w:val="center"/>
            <w:hideMark/>
          </w:tcPr>
          <w:p w14:paraId="41C05353"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22,098,416,020 </w:t>
            </w:r>
          </w:p>
        </w:tc>
        <w:tc>
          <w:tcPr>
            <w:tcW w:w="1417" w:type="dxa"/>
            <w:tcBorders>
              <w:top w:val="nil"/>
              <w:left w:val="nil"/>
              <w:bottom w:val="single" w:sz="4" w:space="0" w:color="auto"/>
              <w:right w:val="single" w:sz="4" w:space="0" w:color="auto"/>
            </w:tcBorders>
            <w:shd w:val="clear" w:color="auto" w:fill="auto"/>
            <w:vAlign w:val="center"/>
            <w:hideMark/>
          </w:tcPr>
          <w:p w14:paraId="0A495DBD"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23,447,538,859 </w:t>
            </w:r>
          </w:p>
        </w:tc>
      </w:tr>
      <w:tr w:rsidR="00E24746" w:rsidRPr="00E24746" w14:paraId="76D30A84"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0BB7C68"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oct</w:t>
            </w:r>
          </w:p>
        </w:tc>
        <w:tc>
          <w:tcPr>
            <w:tcW w:w="1318" w:type="dxa"/>
            <w:tcBorders>
              <w:top w:val="nil"/>
              <w:left w:val="nil"/>
              <w:bottom w:val="single" w:sz="4" w:space="0" w:color="auto"/>
              <w:right w:val="single" w:sz="4" w:space="0" w:color="auto"/>
            </w:tcBorders>
            <w:shd w:val="clear" w:color="auto" w:fill="auto"/>
            <w:vAlign w:val="center"/>
            <w:hideMark/>
          </w:tcPr>
          <w:p w14:paraId="23A05C74"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L19,013,030,279 </w:t>
            </w:r>
          </w:p>
        </w:tc>
        <w:tc>
          <w:tcPr>
            <w:tcW w:w="1418" w:type="dxa"/>
            <w:tcBorders>
              <w:top w:val="nil"/>
              <w:left w:val="nil"/>
              <w:bottom w:val="single" w:sz="4" w:space="0" w:color="auto"/>
              <w:right w:val="single" w:sz="4" w:space="0" w:color="auto"/>
            </w:tcBorders>
            <w:shd w:val="clear" w:color="auto" w:fill="auto"/>
            <w:vAlign w:val="center"/>
            <w:hideMark/>
          </w:tcPr>
          <w:p w14:paraId="5A078A3B"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18,373,215,852 </w:t>
            </w:r>
          </w:p>
        </w:tc>
        <w:tc>
          <w:tcPr>
            <w:tcW w:w="1417" w:type="dxa"/>
            <w:tcBorders>
              <w:top w:val="nil"/>
              <w:left w:val="nil"/>
              <w:bottom w:val="single" w:sz="4" w:space="0" w:color="auto"/>
              <w:right w:val="single" w:sz="4" w:space="0" w:color="auto"/>
            </w:tcBorders>
            <w:shd w:val="clear" w:color="auto" w:fill="auto"/>
            <w:vAlign w:val="center"/>
            <w:hideMark/>
          </w:tcPr>
          <w:p w14:paraId="6E4EED32"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20,219,472,190 </w:t>
            </w:r>
          </w:p>
        </w:tc>
        <w:tc>
          <w:tcPr>
            <w:tcW w:w="1418" w:type="dxa"/>
            <w:tcBorders>
              <w:top w:val="nil"/>
              <w:left w:val="nil"/>
              <w:bottom w:val="single" w:sz="4" w:space="0" w:color="auto"/>
              <w:right w:val="single" w:sz="4" w:space="0" w:color="auto"/>
            </w:tcBorders>
            <w:shd w:val="clear" w:color="auto" w:fill="auto"/>
            <w:vAlign w:val="center"/>
            <w:hideMark/>
          </w:tcPr>
          <w:p w14:paraId="64EE895A"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20,689,964,561 </w:t>
            </w:r>
          </w:p>
        </w:tc>
        <w:tc>
          <w:tcPr>
            <w:tcW w:w="1559" w:type="dxa"/>
            <w:tcBorders>
              <w:top w:val="nil"/>
              <w:left w:val="nil"/>
              <w:bottom w:val="single" w:sz="4" w:space="0" w:color="auto"/>
              <w:right w:val="single" w:sz="4" w:space="0" w:color="auto"/>
            </w:tcBorders>
            <w:shd w:val="clear" w:color="auto" w:fill="auto"/>
            <w:vAlign w:val="center"/>
            <w:hideMark/>
          </w:tcPr>
          <w:p w14:paraId="2E183B01"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21,998,174,732 </w:t>
            </w:r>
          </w:p>
        </w:tc>
        <w:tc>
          <w:tcPr>
            <w:tcW w:w="1417" w:type="dxa"/>
            <w:tcBorders>
              <w:top w:val="nil"/>
              <w:left w:val="nil"/>
              <w:bottom w:val="single" w:sz="4" w:space="0" w:color="auto"/>
              <w:right w:val="single" w:sz="4" w:space="0" w:color="auto"/>
            </w:tcBorders>
            <w:shd w:val="clear" w:color="auto" w:fill="auto"/>
            <w:vAlign w:val="center"/>
            <w:hideMark/>
          </w:tcPr>
          <w:p w14:paraId="729C721F"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22,579,520,619 </w:t>
            </w:r>
          </w:p>
        </w:tc>
      </w:tr>
      <w:tr w:rsidR="00E24746" w:rsidRPr="00E24746" w14:paraId="08B624A2"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9476284"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nov</w:t>
            </w:r>
          </w:p>
        </w:tc>
        <w:tc>
          <w:tcPr>
            <w:tcW w:w="1318" w:type="dxa"/>
            <w:tcBorders>
              <w:top w:val="nil"/>
              <w:left w:val="nil"/>
              <w:bottom w:val="single" w:sz="4" w:space="0" w:color="auto"/>
              <w:right w:val="single" w:sz="4" w:space="0" w:color="auto"/>
            </w:tcBorders>
            <w:shd w:val="clear" w:color="auto" w:fill="auto"/>
            <w:vAlign w:val="center"/>
            <w:hideMark/>
          </w:tcPr>
          <w:p w14:paraId="629B1F78"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L18,824,245,316 </w:t>
            </w:r>
          </w:p>
        </w:tc>
        <w:tc>
          <w:tcPr>
            <w:tcW w:w="1418" w:type="dxa"/>
            <w:tcBorders>
              <w:top w:val="nil"/>
              <w:left w:val="nil"/>
              <w:bottom w:val="single" w:sz="4" w:space="0" w:color="auto"/>
              <w:right w:val="single" w:sz="4" w:space="0" w:color="auto"/>
            </w:tcBorders>
            <w:shd w:val="clear" w:color="auto" w:fill="auto"/>
            <w:vAlign w:val="center"/>
            <w:hideMark/>
          </w:tcPr>
          <w:p w14:paraId="74131D4D"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18,939,152,762 </w:t>
            </w:r>
          </w:p>
        </w:tc>
        <w:tc>
          <w:tcPr>
            <w:tcW w:w="1417" w:type="dxa"/>
            <w:tcBorders>
              <w:top w:val="nil"/>
              <w:left w:val="nil"/>
              <w:bottom w:val="single" w:sz="4" w:space="0" w:color="auto"/>
              <w:right w:val="single" w:sz="4" w:space="0" w:color="auto"/>
            </w:tcBorders>
            <w:shd w:val="clear" w:color="auto" w:fill="auto"/>
            <w:vAlign w:val="center"/>
            <w:hideMark/>
          </w:tcPr>
          <w:p w14:paraId="1C580398"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19,986,206,807 </w:t>
            </w:r>
          </w:p>
        </w:tc>
        <w:tc>
          <w:tcPr>
            <w:tcW w:w="1418" w:type="dxa"/>
            <w:tcBorders>
              <w:top w:val="nil"/>
              <w:left w:val="nil"/>
              <w:bottom w:val="single" w:sz="4" w:space="0" w:color="auto"/>
              <w:right w:val="single" w:sz="4" w:space="0" w:color="auto"/>
            </w:tcBorders>
            <w:shd w:val="clear" w:color="auto" w:fill="auto"/>
            <w:vAlign w:val="center"/>
            <w:hideMark/>
          </w:tcPr>
          <w:p w14:paraId="778E91FE"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20,486,462,408 </w:t>
            </w:r>
          </w:p>
        </w:tc>
        <w:tc>
          <w:tcPr>
            <w:tcW w:w="1559" w:type="dxa"/>
            <w:tcBorders>
              <w:top w:val="nil"/>
              <w:left w:val="nil"/>
              <w:bottom w:val="single" w:sz="4" w:space="0" w:color="auto"/>
              <w:right w:val="single" w:sz="4" w:space="0" w:color="auto"/>
            </w:tcBorders>
            <w:shd w:val="clear" w:color="auto" w:fill="auto"/>
            <w:vAlign w:val="center"/>
            <w:hideMark/>
          </w:tcPr>
          <w:p w14:paraId="3383AAD2"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22,386,216,771 </w:t>
            </w:r>
          </w:p>
        </w:tc>
        <w:tc>
          <w:tcPr>
            <w:tcW w:w="1417" w:type="dxa"/>
            <w:tcBorders>
              <w:top w:val="nil"/>
              <w:left w:val="nil"/>
              <w:bottom w:val="single" w:sz="4" w:space="0" w:color="auto"/>
              <w:right w:val="single" w:sz="4" w:space="0" w:color="auto"/>
            </w:tcBorders>
            <w:shd w:val="clear" w:color="auto" w:fill="auto"/>
            <w:vAlign w:val="center"/>
            <w:hideMark/>
          </w:tcPr>
          <w:p w14:paraId="5D3D0358"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23,079,889,694 </w:t>
            </w:r>
          </w:p>
        </w:tc>
      </w:tr>
      <w:tr w:rsidR="00E24746" w:rsidRPr="00E24746" w14:paraId="67BCD64C"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EA81046" w14:textId="77777777" w:rsidR="00E24746" w:rsidRPr="00E24746" w:rsidRDefault="00E24746" w:rsidP="00E24746">
            <w:pPr>
              <w:widowControl/>
              <w:jc w:val="center"/>
              <w:rPr>
                <w:rFonts w:ascii="Times New Roman" w:eastAsia="Times New Roman" w:hAnsi="Times New Roman" w:cs="Times New Roman"/>
                <w:color w:val="000000"/>
                <w:sz w:val="16"/>
                <w:szCs w:val="16"/>
                <w:lang w:val="es-HN" w:eastAsia="es-HN"/>
              </w:rPr>
            </w:pPr>
            <w:r w:rsidRPr="00E24746">
              <w:rPr>
                <w:rFonts w:ascii="Times New Roman" w:eastAsia="Times New Roman" w:hAnsi="Times New Roman" w:cs="Times New Roman"/>
                <w:color w:val="000000"/>
                <w:sz w:val="16"/>
                <w:szCs w:val="16"/>
                <w:lang w:val="es-HN" w:eastAsia="es-HN"/>
              </w:rPr>
              <w:t>dic</w:t>
            </w:r>
          </w:p>
        </w:tc>
        <w:tc>
          <w:tcPr>
            <w:tcW w:w="1318" w:type="dxa"/>
            <w:tcBorders>
              <w:top w:val="nil"/>
              <w:left w:val="nil"/>
              <w:bottom w:val="single" w:sz="4" w:space="0" w:color="auto"/>
              <w:right w:val="single" w:sz="4" w:space="0" w:color="auto"/>
            </w:tcBorders>
            <w:shd w:val="clear" w:color="auto" w:fill="auto"/>
            <w:vAlign w:val="center"/>
            <w:hideMark/>
          </w:tcPr>
          <w:p w14:paraId="20853AD4"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L18,286,323,727 </w:t>
            </w:r>
          </w:p>
        </w:tc>
        <w:tc>
          <w:tcPr>
            <w:tcW w:w="1418" w:type="dxa"/>
            <w:tcBorders>
              <w:top w:val="nil"/>
              <w:left w:val="nil"/>
              <w:bottom w:val="single" w:sz="4" w:space="0" w:color="auto"/>
              <w:right w:val="single" w:sz="4" w:space="0" w:color="auto"/>
            </w:tcBorders>
            <w:shd w:val="clear" w:color="auto" w:fill="auto"/>
            <w:vAlign w:val="center"/>
            <w:hideMark/>
          </w:tcPr>
          <w:p w14:paraId="322E91FC"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19,217,779,403 </w:t>
            </w:r>
          </w:p>
        </w:tc>
        <w:tc>
          <w:tcPr>
            <w:tcW w:w="1417" w:type="dxa"/>
            <w:tcBorders>
              <w:top w:val="nil"/>
              <w:left w:val="nil"/>
              <w:bottom w:val="single" w:sz="4" w:space="0" w:color="auto"/>
              <w:right w:val="single" w:sz="4" w:space="0" w:color="auto"/>
            </w:tcBorders>
            <w:shd w:val="clear" w:color="auto" w:fill="auto"/>
            <w:vAlign w:val="center"/>
            <w:hideMark/>
          </w:tcPr>
          <w:p w14:paraId="3FA34883"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20,511,418,041 </w:t>
            </w:r>
          </w:p>
        </w:tc>
        <w:tc>
          <w:tcPr>
            <w:tcW w:w="1418" w:type="dxa"/>
            <w:tcBorders>
              <w:top w:val="nil"/>
              <w:left w:val="nil"/>
              <w:bottom w:val="single" w:sz="4" w:space="0" w:color="auto"/>
              <w:right w:val="single" w:sz="4" w:space="0" w:color="auto"/>
            </w:tcBorders>
            <w:shd w:val="clear" w:color="auto" w:fill="auto"/>
            <w:vAlign w:val="center"/>
            <w:hideMark/>
          </w:tcPr>
          <w:p w14:paraId="7621ACDE"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21,002,002,332 </w:t>
            </w:r>
          </w:p>
        </w:tc>
        <w:tc>
          <w:tcPr>
            <w:tcW w:w="1559" w:type="dxa"/>
            <w:tcBorders>
              <w:top w:val="nil"/>
              <w:left w:val="nil"/>
              <w:bottom w:val="single" w:sz="4" w:space="0" w:color="auto"/>
              <w:right w:val="single" w:sz="4" w:space="0" w:color="auto"/>
            </w:tcBorders>
            <w:shd w:val="clear" w:color="auto" w:fill="auto"/>
            <w:vAlign w:val="center"/>
            <w:hideMark/>
          </w:tcPr>
          <w:p w14:paraId="04F1B457"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22,100,083,450 </w:t>
            </w:r>
          </w:p>
        </w:tc>
        <w:tc>
          <w:tcPr>
            <w:tcW w:w="1417" w:type="dxa"/>
            <w:tcBorders>
              <w:top w:val="nil"/>
              <w:left w:val="nil"/>
              <w:bottom w:val="single" w:sz="4" w:space="0" w:color="auto"/>
              <w:right w:val="single" w:sz="4" w:space="0" w:color="auto"/>
            </w:tcBorders>
            <w:shd w:val="clear" w:color="auto" w:fill="auto"/>
            <w:vAlign w:val="center"/>
            <w:hideMark/>
          </w:tcPr>
          <w:p w14:paraId="47A03277" w14:textId="77777777" w:rsidR="00E24746" w:rsidRPr="00BF3AEB" w:rsidRDefault="00E24746" w:rsidP="00E24746">
            <w:pPr>
              <w:widowControl/>
              <w:jc w:val="center"/>
              <w:rPr>
                <w:rFonts w:ascii="Times New Roman" w:eastAsia="Times New Roman" w:hAnsi="Times New Roman" w:cs="Times New Roman"/>
                <w:color w:val="000000"/>
                <w:sz w:val="14"/>
                <w:szCs w:val="14"/>
                <w:lang w:val="es-HN" w:eastAsia="es-HN"/>
              </w:rPr>
            </w:pPr>
            <w:r w:rsidRPr="00BF3AEB">
              <w:rPr>
                <w:rFonts w:ascii="Times New Roman" w:eastAsia="Times New Roman" w:hAnsi="Times New Roman" w:cs="Times New Roman"/>
                <w:color w:val="000000"/>
                <w:sz w:val="14"/>
                <w:szCs w:val="14"/>
                <w:lang w:val="es-HN" w:eastAsia="es-HN"/>
              </w:rPr>
              <w:t xml:space="preserve"> L        23,092,414,211 </w:t>
            </w:r>
          </w:p>
        </w:tc>
      </w:tr>
    </w:tbl>
    <w:p w14:paraId="4F09B056" w14:textId="77777777" w:rsidR="00A677AD" w:rsidRDefault="00A677AD" w:rsidP="00BF649B">
      <w:pPr>
        <w:pStyle w:val="TextoPrincipal"/>
      </w:pPr>
    </w:p>
    <w:p w14:paraId="4E59F9DD" w14:textId="77777777" w:rsidR="00A677AD" w:rsidRDefault="00A677AD" w:rsidP="00BF649B">
      <w:pPr>
        <w:pStyle w:val="TextoPrincipal"/>
      </w:pPr>
    </w:p>
    <w:p w14:paraId="5176DAF9" w14:textId="41BEC35F" w:rsidR="00BF649B" w:rsidRPr="00076E91" w:rsidRDefault="00BF649B" w:rsidP="00BF649B">
      <w:pPr>
        <w:pStyle w:val="TextoPrincipal"/>
      </w:pPr>
      <w:r w:rsidRPr="00076E91">
        <w:lastRenderedPageBreak/>
        <w:t xml:space="preserve">La gráfica “Tendencia Estimada” </w:t>
      </w:r>
      <w:r>
        <w:t xml:space="preserve">de la figura </w:t>
      </w:r>
      <w:r w:rsidR="004E3306">
        <w:t>24</w:t>
      </w:r>
      <w:r>
        <w:t xml:space="preserve">, </w:t>
      </w:r>
      <w:r w:rsidRPr="00076E91">
        <w:t xml:space="preserve">demuestra que saldos de la cuenta total activo para banco </w:t>
      </w:r>
      <w:r w:rsidR="00813DB3">
        <w:t>LAFISE</w:t>
      </w:r>
      <w:r w:rsidRPr="00076E91">
        <w:t xml:space="preserve"> presenta una tendencia positiva a lo largo del periodo de enero 2017 a diciembre 202</w:t>
      </w:r>
      <w:r>
        <w:t>2, se puede identificar el tipo de tendencia multiplicativa</w:t>
      </w:r>
      <w:r w:rsidR="00DB1CF1">
        <w:t>-aditiva</w:t>
      </w:r>
      <w:r>
        <w:t xml:space="preserve"> dado que la línea de tendencia no se presenta en línea recta, indicando que las variaciones serán exponenciales a lo largo del periodo.</w:t>
      </w:r>
    </w:p>
    <w:p w14:paraId="4301FAD8" w14:textId="271A136C" w:rsidR="00813DB3" w:rsidRPr="00785109" w:rsidRDefault="00BF649B" w:rsidP="00813DB3">
      <w:pPr>
        <w:keepNext/>
        <w:widowControl/>
        <w:spacing w:after="160"/>
        <w:rPr>
          <w:lang w:val="es-HN"/>
        </w:rPr>
      </w:pPr>
      <w:r>
        <w:rPr>
          <w:noProof/>
        </w:rPr>
        <mc:AlternateContent>
          <mc:Choice Requires="wps">
            <w:drawing>
              <wp:anchor distT="0" distB="0" distL="114300" distR="114300" simplePos="0" relativeHeight="251912192" behindDoc="0" locked="0" layoutInCell="1" allowOverlap="1" wp14:anchorId="39A23626" wp14:editId="14D32046">
                <wp:simplePos x="0" y="0"/>
                <wp:positionH relativeFrom="column">
                  <wp:posOffset>0</wp:posOffset>
                </wp:positionH>
                <wp:positionV relativeFrom="paragraph">
                  <wp:posOffset>6350</wp:posOffset>
                </wp:positionV>
                <wp:extent cx="554936" cy="356152"/>
                <wp:effectExtent l="0" t="0" r="0" b="6350"/>
                <wp:wrapNone/>
                <wp:docPr id="647022651"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0F4FE82D" w14:textId="77777777" w:rsidR="00BF649B" w:rsidRPr="00055DF7" w:rsidRDefault="00BF649B" w:rsidP="00BF649B">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39A23626" id="_x0000_s1037" type="#_x0000_t202" style="position:absolute;margin-left:0;margin-top:.5pt;width:43.7pt;height:28.05pt;z-index:25191219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HRC3+gEAAEEEAAAOAAAAZHJzL2Uyb0RvYy54bWysU8Fu2zAMvQ/YPwi6L07SOViDOAXWorsM&#10;67B2H6DIUixMEjVKjZ19/Sg5cYbu1GEX2aLIx8dHcnMzOMsOCqMB3/DFbM6Z8hJa4/cN//50/+4D&#10;ZzEJ3woLXjX8qCK/2b59s+nDWi2hA9sqZATi47oPDe9SCuuqirJTTsQZBOXpUQM6keiK+6pF0RO6&#10;s9VyPl9VPWAbEKSKkax34yPfFnytlUwPWkeVmG04cUvlxHLu8lltN2K9RxE6I080xD+wcMJ4SjpB&#10;3Ykk2DOav6CckQgRdJpJcBVobaQqNVA1i/mLah47EVSphcSJYZIp/j9Y+eXwGL4iS8NHGKiBWZA+&#10;xHUkY65n0Ojyl5gyeicJj5NsakhMkrGu319frTiT9HRVrxb1MqNUl+CAMX1S4Fj+aThSV4pY4vA5&#10;ptH17JJzebg31pbOWM/6hl/Xy5rgXWgbHv2+xE5OlMd6SndhXf7S0aoMZv03pZlpC/lsiBL3u1uL&#10;bJwCGlMq6jwLBYwCsqMmEq+MPYXkaFWG75XxU1DJDz5N8c54wFJ4WQ2VCzgIGur2R+kZEdej/1mK&#10;UYCsRRp2AylA3Z3au4P2SF2nxU0PdGgLJLO0JnDWAf56aetpQUj6n88CFWeY7C2M+yS8JP+Gp9Lx&#10;nIzmtPT+tFN5Ef68F3aXzd/+BgAA//8DAFBLAwQUAAYACAAAACEAdkQiTdoAAAAEAQAADwAAAGRy&#10;cy9kb3ducmV2LnhtbEyPT0/DMAzF70j7DpEncWPJpo2NUneaQFxBjD8St6zx2orGqZpsLd8ec2In&#10;6/lZ7/2cb0ffqjP1sQmMMJ8ZUMRlcA1XCO9vTzcbUDFZdrYNTAg/FGFbTK5ym7kw8Cud96lSEsIx&#10;swh1Sl2mdSxr8jbOQkcs3jH03iaRfaVdbwcJ961eGHOrvW1YGmrb0UNN5ff+5BE+no9fn0vzUj36&#10;VTeE0Wj2dxrxejru7kElGtP/MfzhCzoUwnQIJ3ZRtQjySJKtDDE36yWoA8JqPQdd5PoSvvgFAAD/&#10;/wMAUEsBAi0AFAAGAAgAAAAhALaDOJL+AAAA4QEAABMAAAAAAAAAAAAAAAAAAAAAAFtDb250ZW50&#10;X1R5cGVzXS54bWxQSwECLQAUAAYACAAAACEAOP0h/9YAAACUAQAACwAAAAAAAAAAAAAAAAAvAQAA&#10;X3JlbHMvLnJlbHNQSwECLQAUAAYACAAAACEAUx0Qt/oBAABBBAAADgAAAAAAAAAAAAAAAAAuAgAA&#10;ZHJzL2Uyb0RvYy54bWxQSwECLQAUAAYACAAAACEAdkQiTdoAAAAEAQAADwAAAAAAAAAAAAAAAABU&#10;BAAAZHJzL2Rvd25yZXYueG1sUEsFBgAAAAAEAAQA8wAAAFsFAAAAAA==&#10;" filled="f" stroked="f">
                <v:textbox>
                  <w:txbxContent>
                    <w:p w14:paraId="0F4FE82D" w14:textId="77777777" w:rsidR="00BF649B" w:rsidRPr="00055DF7" w:rsidRDefault="00BF649B" w:rsidP="00BF649B">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v:textbox>
              </v:shape>
            </w:pict>
          </mc:Fallback>
        </mc:AlternateContent>
      </w:r>
      <w:r w:rsidR="00785109">
        <w:rPr>
          <w:noProof/>
        </w:rPr>
        <w:drawing>
          <wp:inline distT="0" distB="0" distL="0" distR="0" wp14:anchorId="5BA7311D" wp14:editId="0F27699A">
            <wp:extent cx="5943600" cy="3617595"/>
            <wp:effectExtent l="0" t="0" r="0" b="1905"/>
            <wp:docPr id="1838210085" name="Gráfico 1">
              <a:extLst xmlns:a="http://schemas.openxmlformats.org/drawingml/2006/main">
                <a:ext uri="{FF2B5EF4-FFF2-40B4-BE49-F238E27FC236}">
                  <a16:creationId xmlns:a16="http://schemas.microsoft.com/office/drawing/2014/main" id="{6D7A6DD1-1CAA-4849-8A4D-3A4370A1C4B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57BB5BEC" w14:textId="77DA1A4E" w:rsidR="00BF649B" w:rsidRPr="00813DB3" w:rsidRDefault="00813DB3" w:rsidP="00813DB3">
      <w:pPr>
        <w:pStyle w:val="Figuras"/>
        <w:rPr>
          <w:lang w:val="es-HN"/>
        </w:rPr>
      </w:pPr>
      <w:bookmarkStart w:id="158" w:name="_Toc158142119"/>
      <w:r w:rsidRPr="00813DB3">
        <w:rPr>
          <w:lang w:val="es-HN"/>
        </w:rPr>
        <w:t xml:space="preserve">Figura </w:t>
      </w:r>
      <w:r>
        <w:fldChar w:fldCharType="begin"/>
      </w:r>
      <w:r w:rsidRPr="00813DB3">
        <w:rPr>
          <w:lang w:val="es-HN"/>
        </w:rPr>
        <w:instrText xml:space="preserve"> SEQ Figura \* ARABIC </w:instrText>
      </w:r>
      <w:r>
        <w:fldChar w:fldCharType="separate"/>
      </w:r>
      <w:r w:rsidR="000F2D33">
        <w:rPr>
          <w:noProof/>
          <w:lang w:val="es-HN"/>
        </w:rPr>
        <w:t>24</w:t>
      </w:r>
      <w:r>
        <w:fldChar w:fldCharType="end"/>
      </w:r>
      <w:r w:rsidRPr="00813DB3">
        <w:rPr>
          <w:lang w:val="es-HN"/>
        </w:rPr>
        <w:t xml:space="preserve">.Tendencia </w:t>
      </w:r>
      <w:r w:rsidR="00111FB6">
        <w:rPr>
          <w:lang w:val="es-HN"/>
        </w:rPr>
        <w:t>E</w:t>
      </w:r>
      <w:r w:rsidRPr="00813DB3">
        <w:rPr>
          <w:lang w:val="es-HN"/>
        </w:rPr>
        <w:t>stimada 2017 a 2022 Banco LAFISE</w:t>
      </w:r>
      <w:bookmarkEnd w:id="158"/>
    </w:p>
    <w:p w14:paraId="2F088F42" w14:textId="370C6364" w:rsidR="00144AEC" w:rsidRDefault="00144AEC" w:rsidP="00144AEC">
      <w:pPr>
        <w:pStyle w:val="TextoPrincipal"/>
      </w:pPr>
      <w:r w:rsidRPr="00FB6268">
        <w:t>La gráfica “</w:t>
      </w:r>
      <w:r>
        <w:t>Serie Sin T</w:t>
      </w:r>
      <w:r w:rsidRPr="00FB6268">
        <w:t>endencia”</w:t>
      </w:r>
      <w:r>
        <w:t xml:space="preserve"> de la figura 25, demuestra </w:t>
      </w:r>
      <w:r w:rsidR="0019248A">
        <w:t>que para los años 2019,2020,2021,2022 existe</w:t>
      </w:r>
      <w:r>
        <w:t xml:space="preserve"> una estacionalidad </w:t>
      </w:r>
      <w:r w:rsidR="00F26E8F">
        <w:t xml:space="preserve">de incremento en el mes de agosto y una estacionalidad </w:t>
      </w:r>
      <w:r>
        <w:t>de</w:t>
      </w:r>
      <w:r w:rsidR="0019248A">
        <w:t xml:space="preserve"> decremento en el mes de </w:t>
      </w:r>
      <w:r w:rsidR="001C463A">
        <w:t>octubre</w:t>
      </w:r>
      <w:r>
        <w:t xml:space="preserve">, a su vez al observar gráfica </w:t>
      </w:r>
      <w:r w:rsidRPr="00740BF3">
        <w:t>“</w:t>
      </w:r>
      <w:r>
        <w:t xml:space="preserve">Factores Estacionales” se identifica que </w:t>
      </w:r>
      <w:r w:rsidR="007C63C3">
        <w:t>los meses</w:t>
      </w:r>
      <w:r>
        <w:t xml:space="preserve"> </w:t>
      </w:r>
      <w:r w:rsidR="007C63C3">
        <w:t>de</w:t>
      </w:r>
      <w:r w:rsidR="00B92BA5">
        <w:t xml:space="preserve"> abril,</w:t>
      </w:r>
      <w:r w:rsidR="007C63C3">
        <w:t xml:space="preserve"> junio</w:t>
      </w:r>
      <w:r w:rsidR="00B92BA5">
        <w:t>,</w:t>
      </w:r>
      <w:r>
        <w:t xml:space="preserve"> septiembre</w:t>
      </w:r>
      <w:r w:rsidR="007C63C3">
        <w:t>, noviembre</w:t>
      </w:r>
      <w:r>
        <w:t xml:space="preserve"> y diciembre existe una estacionalidad de incremento, y que los meses con estacionalidad de decremento serán enero, marzo, </w:t>
      </w:r>
      <w:r w:rsidR="00235B57">
        <w:t>mayo</w:t>
      </w:r>
      <w:r>
        <w:t xml:space="preserve"> y octubre</w:t>
      </w:r>
      <w:r w:rsidR="00970DC1">
        <w:t>.</w:t>
      </w:r>
    </w:p>
    <w:p w14:paraId="50C907E6" w14:textId="11218D3C" w:rsidR="00BF649B" w:rsidRDefault="00F26E8F" w:rsidP="00BF649B">
      <w:pPr>
        <w:pStyle w:val="TextoPrincipal"/>
        <w:keepNext/>
        <w:ind w:firstLine="0"/>
        <w:jc w:val="center"/>
      </w:pPr>
      <w:r>
        <w:rPr>
          <w:noProof/>
        </w:rPr>
        <w:lastRenderedPageBreak/>
        <mc:AlternateContent>
          <mc:Choice Requires="wps">
            <w:drawing>
              <wp:anchor distT="0" distB="0" distL="114300" distR="114300" simplePos="0" relativeHeight="252275712" behindDoc="0" locked="0" layoutInCell="1" allowOverlap="1" wp14:anchorId="2C5A3149" wp14:editId="51713488">
                <wp:simplePos x="0" y="0"/>
                <wp:positionH relativeFrom="column">
                  <wp:posOffset>2847340</wp:posOffset>
                </wp:positionH>
                <wp:positionV relativeFrom="paragraph">
                  <wp:posOffset>413054</wp:posOffset>
                </wp:positionV>
                <wp:extent cx="116840" cy="2082800"/>
                <wp:effectExtent l="0" t="0" r="16510" b="12700"/>
                <wp:wrapNone/>
                <wp:docPr id="193966925" name="Rectángulo: esquinas redondeadas 12"/>
                <wp:cNvGraphicFramePr/>
                <a:graphic xmlns:a="http://schemas.openxmlformats.org/drawingml/2006/main">
                  <a:graphicData uri="http://schemas.microsoft.com/office/word/2010/wordprocessingShape">
                    <wps:wsp>
                      <wps:cNvSpPr/>
                      <wps:spPr>
                        <a:xfrm>
                          <a:off x="0" y="0"/>
                          <a:ext cx="116840" cy="208280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2C0F629" id="Rectángulo: esquinas redondeadas 12" o:spid="_x0000_s1026" style="position:absolute;margin-left:224.2pt;margin-top:32.5pt;width:9.2pt;height:164pt;z-index:2522757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2lm5fAIAAGcFAAAOAAAAZHJzL2Uyb0RvYy54bWysVE1v2zAMvQ/YfxB0X/2BtkuDOkXQosOA&#10;oi2aDj2rslQbkEWNUuJkv36U7DhBV+ww7GKLIvlIPpG8vNp2hm0U+hZsxYuTnDNlJdStfav4j+fb&#10;LzPOfBC2FgasqvhOeX61+PzpsndzVUIDplbICMT6ee8q3oTg5lnmZaM64U/AKUtKDdiJQCK+ZTWK&#10;ntA7k5V5fp71gLVDkMp7ur0ZlHyR8LVWMjxo7VVgpuKUW0hfTN/X+M0Wl2L+hsI1rRzTEP+QRSda&#10;S0EnqBsRBFtj+wdU10oEDzqcSOgy0LqVKtVA1RT5u2pWjXAq1ULkeDfR5P8frLzfrNwjEg2983NP&#10;x1jFVmMX/5Qf2yaydhNZahuYpMuiOJ+dEqWSVGU+K2d5YjM7eDv04ZuCjsVDxRHWtn6iF0lEic2d&#10;DxSW7Pd2MaKF29aY9CrGxgsPpq3jXRJiW6hrg2wj6EGFlMqGMj4iwRxZkhS9s0NN6RR2RkUYY5+U&#10;Zm1NVZQpmdRu73GLQdWIWg3hirN8qnHySKETYETWlOiEPQJ8lHMx5jzaR1eVunVyzv+W2FDw5JEi&#10;gw2Tc9dawI8ATJgiD/Z7kgZqIkuvUO8ekSEMs+KdvG3p/e6ED48CaTjozWngwwN9tIG+4jCeOGsA&#10;f310H+2pZ0nLWU/DVnH/cy1QcWa+W+rmi+I0tlJIwunZ15IEPNa8HmvsursGev6CVouT6Rjtg9kf&#10;NUL3QnthGaOSSlhJsSsuA+6F6zAsAdosUi2XyYwm0olwZ1dORvDIamzN5+2LQDc2caD2v4f9YIr5&#10;uzYebKOnheU6gG5Tjx94HfmmaU6NM26euC6O5WR12I+L3wAAAP//AwBQSwMEFAAGAAgAAAAhAMD2&#10;QJvgAAAACgEAAA8AAABkcnMvZG93bnJldi54bWxMj8FOwzAQRO9I/IO1SFwQdaAmCiFOBUgRh/ZC&#10;QZSjGy9JRLyOYjdN/57lBMfVPs3MK1az68WEY+g8abhZJCCQam87ajS8v1XXGYgQDVnTe0INJwyw&#10;Ks/PCpNbf6RXnLaxERxCITca2hiHXMpQt+hMWPgBiX9ffnQm8jk20o7myOGul7dJkkpnOuKG1gz4&#10;3GL9vT04Del6HXc7rKZN9nLVPNGHOpnqU+vLi/nxAUTEOf7B8Dufp0PJm/b+QDaIXoNSmWKUw+7Y&#10;iQGVpuyy17C8XyYgy0L+Vyh/AAAA//8DAFBLAQItABQABgAIAAAAIQC2gziS/gAAAOEBAAATAAAA&#10;AAAAAAAAAAAAAAAAAABbQ29udGVudF9UeXBlc10ueG1sUEsBAi0AFAAGAAgAAAAhADj9If/WAAAA&#10;lAEAAAsAAAAAAAAAAAAAAAAALwEAAF9yZWxzLy5yZWxzUEsBAi0AFAAGAAgAAAAhAHDaWbl8AgAA&#10;ZwUAAA4AAAAAAAAAAAAAAAAALgIAAGRycy9lMm9Eb2MueG1sUEsBAi0AFAAGAAgAAAAhAMD2QJvg&#10;AAAACgEAAA8AAAAAAAAAAAAAAAAA1gQAAGRycy9kb3ducmV2LnhtbFBLBQYAAAAABAAEAPMAAADj&#10;BQAAAAA=&#10;" filled="f" strokecolor="#ed7d31 [3205]" strokeweight="1pt">
                <v:stroke joinstyle="miter"/>
              </v:roundrect>
            </w:pict>
          </mc:Fallback>
        </mc:AlternateContent>
      </w:r>
      <w:r w:rsidR="0019248A">
        <w:rPr>
          <w:noProof/>
        </w:rPr>
        <mc:AlternateContent>
          <mc:Choice Requires="wps">
            <w:drawing>
              <wp:anchor distT="0" distB="0" distL="114300" distR="114300" simplePos="0" relativeHeight="252273664" behindDoc="0" locked="0" layoutInCell="1" allowOverlap="1" wp14:anchorId="138EEB52" wp14:editId="4F33F48A">
                <wp:simplePos x="0" y="0"/>
                <wp:positionH relativeFrom="column">
                  <wp:posOffset>3738328</wp:posOffset>
                </wp:positionH>
                <wp:positionV relativeFrom="paragraph">
                  <wp:posOffset>358747</wp:posOffset>
                </wp:positionV>
                <wp:extent cx="117033" cy="2083242"/>
                <wp:effectExtent l="0" t="0" r="16510" b="12700"/>
                <wp:wrapNone/>
                <wp:docPr id="1636576373" name="Rectángulo: esquinas redondeadas 12"/>
                <wp:cNvGraphicFramePr/>
                <a:graphic xmlns:a="http://schemas.openxmlformats.org/drawingml/2006/main">
                  <a:graphicData uri="http://schemas.microsoft.com/office/word/2010/wordprocessingShape">
                    <wps:wsp>
                      <wps:cNvSpPr/>
                      <wps:spPr>
                        <a:xfrm>
                          <a:off x="0" y="0"/>
                          <a:ext cx="117033" cy="2083242"/>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2BC9F98" id="Rectángulo: esquinas redondeadas 12" o:spid="_x0000_s1026" style="position:absolute;margin-left:294.35pt;margin-top:28.25pt;width:9.2pt;height:164.05pt;z-index:2522736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wLxsfQIAAGcFAAAOAAAAZHJzL2Uyb0RvYy54bWysVN9P3DAMfp+0/yHK++gPjgEneugEYpqE&#10;AAETzyFNaKU0zpzc9W5//Zy01zsxtIdpL20c25/tL7YvLjedYWuFvgVb8eIo50xZCXVr3yr+4/nm&#10;yxlnPghbCwNWVXyrPL9cfP500bu5KqEBUytkBGL9vHcVb0Jw8yzzslGd8EfglCWlBuxEIBHfshpF&#10;T+idyco8/5r1gLVDkMp7ur0elHyR8LVWMtxr7VVgpuKUW0hfTN/X+M0WF2L+hsI1rRzTEP+QRSda&#10;S0EnqGsRBFth+wdU10oEDzocSegy0LqVKtVA1RT5u2qeGuFUqoXI8W6iyf8/WHm3fnIPSDT0zs89&#10;HWMVG41d/FN+bJPI2k5kqU1gki6L4jQ/PuZMkqrMz47LWRnZzPbeDn34pqBj8VBxhJWtH+lFElFi&#10;fevDYL+zixEt3LTGpFcxNl54MG0d75IQ20JdGWRrQQ8qpFQ27MIeWFIS0Tvb15ROYWtUhDH2UWnW&#10;1lRFmZJJ7fYetxhUjajVEK44yfPUMQQ/eaSKE2BE1pTohD0CfJRzMVI12kdXlbp1cs7/ltjA2+SR&#10;IoMNk3PXWsCPAEyYIg/2O5IGaiJLr1BvH5AhDLPinbxp6f1uhQ8PAmk4aIxo4MM9fbSBvuIwnjhr&#10;AH99dB/tqWdJy1lPw1Zx/3MlUHFmvlvq5vNiNovTmYTZyWlJAh5qXg81dtVdAT1/QavFyXSM9sHs&#10;jhqhe6G9sIxRSSWspNgVlwF3wlUYlgBtFqmWy2RGE+lEuLVPTkbwyGpszefNi0A3NnGg9r+D3WCK&#10;+bs2Hmyjp4XlKoBuU4/veR35pmlOjTNunrguDuVktd+Pi98AAAD//wMAUEsDBBQABgAIAAAAIQCX&#10;PIdy4QAAAAoBAAAPAAAAZHJzL2Rvd25yZXYueG1sTI/BTsMwDIbvSLxDZCQuiKWDrYtK0wmQKg7b&#10;hYEYx6wxbUXjVE3WdW+POcHNlj/9/v58PblOjDiE1pOG+SwBgVR521Kt4f2tvFUgQjRkTecJNZwx&#10;wLq4vMhNZv2JXnHcxVpwCIXMaGhi7DMpQ9WgM2HmeyS+ffnBmcjrUEs7mBOHu07eJUkqnWmJPzSm&#10;x+cGq+/d0WlIN5u432M5btXLTf1EH4uzKT+1vr6aHh9ARJziHwy/+qwOBTsd/JFsEJ2GpVIrRnlI&#10;lyAYSJPVHMRBw71apCCLXP6vUPwAAAD//wMAUEsBAi0AFAAGAAgAAAAhALaDOJL+AAAA4QEAABMA&#10;AAAAAAAAAAAAAAAAAAAAAFtDb250ZW50X1R5cGVzXS54bWxQSwECLQAUAAYACAAAACEAOP0h/9YA&#10;AACUAQAACwAAAAAAAAAAAAAAAAAvAQAAX3JlbHMvLnJlbHNQSwECLQAUAAYACAAAACEAnsC8bH0C&#10;AABnBQAADgAAAAAAAAAAAAAAAAAuAgAAZHJzL2Uyb0RvYy54bWxQSwECLQAUAAYACAAAACEAlzyH&#10;cuEAAAAKAQAADwAAAAAAAAAAAAAAAADXBAAAZHJzL2Rvd25yZXYueG1sUEsFBgAAAAAEAAQA8wAA&#10;AOUFAAAAAA==&#10;" filled="f" strokecolor="#ed7d31 [3205]" strokeweight="1pt">
                <v:stroke joinstyle="miter"/>
              </v:roundrect>
            </w:pict>
          </mc:Fallback>
        </mc:AlternateContent>
      </w:r>
      <w:r w:rsidR="0019248A">
        <w:rPr>
          <w:noProof/>
        </w:rPr>
        <mc:AlternateContent>
          <mc:Choice Requires="wps">
            <w:drawing>
              <wp:anchor distT="0" distB="0" distL="114300" distR="114300" simplePos="0" relativeHeight="252271616" behindDoc="0" locked="0" layoutInCell="1" allowOverlap="1" wp14:anchorId="65554C74" wp14:editId="72410FF7">
                <wp:simplePos x="0" y="0"/>
                <wp:positionH relativeFrom="column">
                  <wp:posOffset>5549928</wp:posOffset>
                </wp:positionH>
                <wp:positionV relativeFrom="paragraph">
                  <wp:posOffset>406400</wp:posOffset>
                </wp:positionV>
                <wp:extent cx="117033" cy="2083242"/>
                <wp:effectExtent l="0" t="0" r="16510" b="12700"/>
                <wp:wrapNone/>
                <wp:docPr id="1323889221" name="Rectángulo: esquinas redondeadas 12"/>
                <wp:cNvGraphicFramePr/>
                <a:graphic xmlns:a="http://schemas.openxmlformats.org/drawingml/2006/main">
                  <a:graphicData uri="http://schemas.microsoft.com/office/word/2010/wordprocessingShape">
                    <wps:wsp>
                      <wps:cNvSpPr/>
                      <wps:spPr>
                        <a:xfrm>
                          <a:off x="0" y="0"/>
                          <a:ext cx="117033" cy="2083242"/>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1EC57B5" id="Rectángulo: esquinas redondeadas 12" o:spid="_x0000_s1026" style="position:absolute;margin-left:437pt;margin-top:32pt;width:9.2pt;height:164.05pt;z-index:2522716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wLxsfQIAAGcFAAAOAAAAZHJzL2Uyb0RvYy54bWysVN9P3DAMfp+0/yHK++gPjgEneugEYpqE&#10;AAETzyFNaKU0zpzc9W5//Zy01zsxtIdpL20c25/tL7YvLjedYWuFvgVb8eIo50xZCXVr3yr+4/nm&#10;yxlnPghbCwNWVXyrPL9cfP500bu5KqEBUytkBGL9vHcVb0Jw8yzzslGd8EfglCWlBuxEIBHfshpF&#10;T+idyco8/5r1gLVDkMp7ur0elHyR8LVWMtxr7VVgpuKUW0hfTN/X+M0WF2L+hsI1rRzTEP+QRSda&#10;S0EnqGsRBFth+wdU10oEDzocSegy0LqVKtVA1RT5u2qeGuFUqoXI8W6iyf8/WHm3fnIPSDT0zs89&#10;HWMVG41d/FN+bJPI2k5kqU1gki6L4jQ/PuZMkqrMz47LWRnZzPbeDn34pqBj8VBxhJWtH+lFElFi&#10;fevDYL+zixEt3LTGpFcxNl54MG0d75IQ20JdGWRrQQ8qpFQ27MIeWFIS0Tvb15ROYWtUhDH2UWnW&#10;1lRFmZJJ7fYetxhUjajVEK44yfPUMQQ/eaSKE2BE1pTohD0CfJRzMVI12kdXlbp1cs7/ltjA2+SR&#10;IoMNk3PXWsCPAEyYIg/2O5IGaiJLr1BvH5AhDLPinbxp6f1uhQ8PAmk4aIxo4MM9fbSBvuIwnjhr&#10;AH99dB/tqWdJy1lPw1Zx/3MlUHFmvlvq5vNiNovTmYTZyWlJAh5qXg81dtVdAT1/QavFyXSM9sHs&#10;jhqhe6G9sIxRSSWspNgVlwF3wlUYlgBtFqmWy2RGE+lEuLVPTkbwyGpszefNi0A3NnGg9r+D3WCK&#10;+bs2Hmyjp4XlKoBuU4/veR35pmlOjTNunrguDuVktd+Pi98AAAD//wMAUEsDBBQABgAIAAAAIQAe&#10;QS/N4QAAAAoBAAAPAAAAZHJzL2Rvd25yZXYueG1sTI/BTsMwDIbvSLxDZCQuiKUr1ehK0wmQKg7j&#10;wpg2jl5j2orGqZqs696e7AQny/Kvz9+frybTiZEG11pWMJ9FIIgrq1uuFWw/y/sUhPPIGjvLpOBM&#10;DlbF9VWOmbYn/qBx42sRIOwyVNB432dSuqohg25me+Jw+7aDQR/WoZZ6wFOAm07GUbSQBlsOHxrs&#10;6bWh6mdzNAoW67Xf76kc39O3u/qFd8kZyy+lbm+m5ycQnib/F4aLflCHIjgd7JG1E52C9DEJXXyA&#10;XWYIpMs4AXFQ8LCM5yCLXP6vUPwCAAD//wMAUEsBAi0AFAAGAAgAAAAhALaDOJL+AAAA4QEAABMA&#10;AAAAAAAAAAAAAAAAAAAAAFtDb250ZW50X1R5cGVzXS54bWxQSwECLQAUAAYACAAAACEAOP0h/9YA&#10;AACUAQAACwAAAAAAAAAAAAAAAAAvAQAAX3JlbHMvLnJlbHNQSwECLQAUAAYACAAAACEAnsC8bH0C&#10;AABnBQAADgAAAAAAAAAAAAAAAAAuAgAAZHJzL2Uyb0RvYy54bWxQSwECLQAUAAYACAAAACEAHkEv&#10;zeEAAAAKAQAADwAAAAAAAAAAAAAAAADXBAAAZHJzL2Rvd25yZXYueG1sUEsFBgAAAAAEAAQA8wAA&#10;AOUFAAAAAA==&#10;" filled="f" strokecolor="#ed7d31 [3205]" strokeweight="1pt">
                <v:stroke joinstyle="miter"/>
              </v:roundrect>
            </w:pict>
          </mc:Fallback>
        </mc:AlternateContent>
      </w:r>
      <w:r w:rsidR="0019248A">
        <w:rPr>
          <w:noProof/>
        </w:rPr>
        <mc:AlternateContent>
          <mc:Choice Requires="wps">
            <w:drawing>
              <wp:anchor distT="0" distB="0" distL="114300" distR="114300" simplePos="0" relativeHeight="252269568" behindDoc="0" locked="0" layoutInCell="1" allowOverlap="1" wp14:anchorId="507DF3E9" wp14:editId="16BDBECC">
                <wp:simplePos x="0" y="0"/>
                <wp:positionH relativeFrom="column">
                  <wp:posOffset>4637101</wp:posOffset>
                </wp:positionH>
                <wp:positionV relativeFrom="paragraph">
                  <wp:posOffset>406400</wp:posOffset>
                </wp:positionV>
                <wp:extent cx="117033" cy="2083242"/>
                <wp:effectExtent l="0" t="0" r="16510" b="12700"/>
                <wp:wrapNone/>
                <wp:docPr id="1451195771" name="Rectángulo: esquinas redondeadas 12"/>
                <wp:cNvGraphicFramePr/>
                <a:graphic xmlns:a="http://schemas.openxmlformats.org/drawingml/2006/main">
                  <a:graphicData uri="http://schemas.microsoft.com/office/word/2010/wordprocessingShape">
                    <wps:wsp>
                      <wps:cNvSpPr/>
                      <wps:spPr>
                        <a:xfrm>
                          <a:off x="0" y="0"/>
                          <a:ext cx="117033" cy="2083242"/>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4B1AE83" id="Rectángulo: esquinas redondeadas 12" o:spid="_x0000_s1026" style="position:absolute;margin-left:365.15pt;margin-top:32pt;width:9.2pt;height:164.05pt;z-index:2522695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wLxsfQIAAGcFAAAOAAAAZHJzL2Uyb0RvYy54bWysVN9P3DAMfp+0/yHK++gPjgEneugEYpqE&#10;AAETzyFNaKU0zpzc9W5//Zy01zsxtIdpL20c25/tL7YvLjedYWuFvgVb8eIo50xZCXVr3yr+4/nm&#10;yxlnPghbCwNWVXyrPL9cfP500bu5KqEBUytkBGL9vHcVb0Jw8yzzslGd8EfglCWlBuxEIBHfshpF&#10;T+idyco8/5r1gLVDkMp7ur0elHyR8LVWMtxr7VVgpuKUW0hfTN/X+M0WF2L+hsI1rRzTEP+QRSda&#10;S0EnqGsRBFth+wdU10oEDzocSegy0LqVKtVA1RT5u2qeGuFUqoXI8W6iyf8/WHm3fnIPSDT0zs89&#10;HWMVG41d/FN+bJPI2k5kqU1gki6L4jQ/PuZMkqrMz47LWRnZzPbeDn34pqBj8VBxhJWtH+lFElFi&#10;fevDYL+zixEt3LTGpFcxNl54MG0d75IQ20JdGWRrQQ8qpFQ27MIeWFIS0Tvb15ROYWtUhDH2UWnW&#10;1lRFmZJJ7fYetxhUjajVEK44yfPUMQQ/eaSKE2BE1pTohD0CfJRzMVI12kdXlbp1cs7/ltjA2+SR&#10;IoMNk3PXWsCPAEyYIg/2O5IGaiJLr1BvH5AhDLPinbxp6f1uhQ8PAmk4aIxo4MM9fbSBvuIwnjhr&#10;AH99dB/tqWdJy1lPw1Zx/3MlUHFmvlvq5vNiNovTmYTZyWlJAh5qXg81dtVdAT1/QavFyXSM9sHs&#10;jhqhe6G9sIxRSSWspNgVlwF3wlUYlgBtFqmWy2RGE+lEuLVPTkbwyGpszefNi0A3NnGg9r+D3WCK&#10;+bs2Hmyjp4XlKoBuU4/veR35pmlOjTNunrguDuVktd+Pi98AAAD//wMAUEsDBBQABgAIAAAAIQC9&#10;R93u4QAAAAoBAAAPAAAAZHJzL2Rvd25yZXYueG1sTI9BT4NAEIXvJv6HzZh4MXZpIQWRpVET4qFe&#10;rMZ63LIjENlZwm4p/feOJz1O5sv33is2s+3FhKPvHClYLiIQSLUzHTUK3t+q2wyED5qM7h2hgjN6&#10;2JSXF4XOjTvRK0670AiWkM+1gjaEIZfS1y1a7RduQOLflxutDnyOjTSjPrHc9nIVRWtpdUec0OoB&#10;n1qsv3dHq2C93Yb9HqvpJXu+aR7pIznr6lOp66v54R5EwDn8wfBbn6tDyZ0O7kjGi15BGkcxoyxL&#10;eBMDaZKlIA4K4rvVEmRZyP8Tyh8AAAD//wMAUEsBAi0AFAAGAAgAAAAhALaDOJL+AAAA4QEAABMA&#10;AAAAAAAAAAAAAAAAAAAAAFtDb250ZW50X1R5cGVzXS54bWxQSwECLQAUAAYACAAAACEAOP0h/9YA&#10;AACUAQAACwAAAAAAAAAAAAAAAAAvAQAAX3JlbHMvLnJlbHNQSwECLQAUAAYACAAAACEAnsC8bH0C&#10;AABnBQAADgAAAAAAAAAAAAAAAAAuAgAAZHJzL2Uyb0RvYy54bWxQSwECLQAUAAYACAAAACEAvUfd&#10;7uEAAAAKAQAADwAAAAAAAAAAAAAAAADXBAAAZHJzL2Rvd25yZXYueG1sUEsFBgAAAAAEAAQA8wAA&#10;AOUFAAAAAA==&#10;" filled="f" strokecolor="#ed7d31 [3205]" strokeweight="1pt">
                <v:stroke joinstyle="miter"/>
              </v:roundrect>
            </w:pict>
          </mc:Fallback>
        </mc:AlternateContent>
      </w:r>
      <w:r w:rsidR="009C04FD">
        <w:rPr>
          <w:noProof/>
        </w:rPr>
        <w:drawing>
          <wp:inline distT="0" distB="0" distL="0" distR="0" wp14:anchorId="03ECA20E" wp14:editId="745486EE">
            <wp:extent cx="5851162" cy="2895600"/>
            <wp:effectExtent l="19050" t="19050" r="16510" b="19050"/>
            <wp:docPr id="1459429433" name="Imagen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5867022" cy="2903449"/>
                    </a:xfrm>
                    <a:prstGeom prst="rect">
                      <a:avLst/>
                    </a:prstGeom>
                    <a:noFill/>
                    <a:ln>
                      <a:solidFill>
                        <a:schemeClr val="tx1"/>
                      </a:solidFill>
                    </a:ln>
                  </pic:spPr>
                </pic:pic>
              </a:graphicData>
            </a:graphic>
          </wp:inline>
        </w:drawing>
      </w:r>
    </w:p>
    <w:p w14:paraId="4B40E8FB" w14:textId="1A265616" w:rsidR="00BF649B" w:rsidRPr="00F84FDA" w:rsidRDefault="00BF649B" w:rsidP="00BF649B">
      <w:pPr>
        <w:pStyle w:val="Figuras"/>
        <w:rPr>
          <w:lang w:val="es-HN"/>
        </w:rPr>
      </w:pPr>
      <w:bookmarkStart w:id="159" w:name="_Toc158142120"/>
      <w:r w:rsidRPr="009952B7">
        <w:rPr>
          <w:lang w:val="es-HN"/>
        </w:rPr>
        <w:t xml:space="preserve">Figura </w:t>
      </w:r>
      <w:r>
        <w:fldChar w:fldCharType="begin"/>
      </w:r>
      <w:r w:rsidRPr="009952B7">
        <w:rPr>
          <w:lang w:val="es-HN"/>
        </w:rPr>
        <w:instrText xml:space="preserve"> SEQ Figura \* ARABIC </w:instrText>
      </w:r>
      <w:r>
        <w:fldChar w:fldCharType="separate"/>
      </w:r>
      <w:r w:rsidR="000F2D33">
        <w:rPr>
          <w:noProof/>
          <w:lang w:val="es-HN"/>
        </w:rPr>
        <w:t>25</w:t>
      </w:r>
      <w:r>
        <w:fldChar w:fldCharType="end"/>
      </w:r>
      <w:r w:rsidRPr="009952B7">
        <w:rPr>
          <w:lang w:val="es-HN"/>
        </w:rPr>
        <w:t xml:space="preserve">.Serie sin tendencia y Factores Estacionales 2017 a 2022 Banco </w:t>
      </w:r>
      <w:r w:rsidR="00F84FDA">
        <w:rPr>
          <w:lang w:val="es-HN"/>
        </w:rPr>
        <w:t>LAFISE</w:t>
      </w:r>
      <w:bookmarkEnd w:id="159"/>
    </w:p>
    <w:p w14:paraId="741D294E" w14:textId="668E2507" w:rsidR="00415241" w:rsidRPr="004653FF" w:rsidRDefault="00415241" w:rsidP="00415241">
      <w:pPr>
        <w:pStyle w:val="Figuras"/>
        <w:rPr>
          <w:lang w:val="es-HN"/>
        </w:rPr>
      </w:pPr>
      <w:bookmarkStart w:id="160" w:name="_Toc158833031"/>
      <w:r w:rsidRPr="004653FF">
        <w:rPr>
          <w:lang w:val="es-HN"/>
        </w:rPr>
        <w:t xml:space="preserve">Tabla </w:t>
      </w:r>
      <w:r>
        <w:fldChar w:fldCharType="begin"/>
      </w:r>
      <w:r w:rsidRPr="004653FF">
        <w:rPr>
          <w:lang w:val="es-HN"/>
        </w:rPr>
        <w:instrText xml:space="preserve"> SEQ Tabla \* ARABIC </w:instrText>
      </w:r>
      <w:r>
        <w:fldChar w:fldCharType="separate"/>
      </w:r>
      <w:r w:rsidR="000F2D33">
        <w:rPr>
          <w:noProof/>
          <w:lang w:val="es-HN"/>
        </w:rPr>
        <w:t>17</w:t>
      </w:r>
      <w:r>
        <w:fldChar w:fldCharType="end"/>
      </w:r>
      <w:r w:rsidRPr="004653FF">
        <w:rPr>
          <w:lang w:val="es-HN"/>
        </w:rPr>
        <w:t>. Tabla Factores Estacionales Banco LAFISE</w:t>
      </w:r>
      <w:bookmarkEnd w:id="160"/>
    </w:p>
    <w:tbl>
      <w:tblPr>
        <w:tblW w:w="3200" w:type="dxa"/>
        <w:tblCellMar>
          <w:left w:w="70" w:type="dxa"/>
          <w:right w:w="70" w:type="dxa"/>
        </w:tblCellMar>
        <w:tblLook w:val="04A0" w:firstRow="1" w:lastRow="0" w:firstColumn="1" w:lastColumn="0" w:noHBand="0" w:noVBand="1"/>
      </w:tblPr>
      <w:tblGrid>
        <w:gridCol w:w="1000"/>
        <w:gridCol w:w="2200"/>
      </w:tblGrid>
      <w:tr w:rsidR="00415241" w:rsidRPr="00415241" w14:paraId="262B4D7F" w14:textId="77777777" w:rsidTr="00415241">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9D7C848"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Factores Estacionales</w:t>
            </w:r>
          </w:p>
        </w:tc>
      </w:tr>
      <w:tr w:rsidR="00415241" w:rsidRPr="00415241" w14:paraId="418833A3" w14:textId="77777777" w:rsidTr="0041524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648C4B8"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10AFC0E8"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Valor</w:t>
            </w:r>
          </w:p>
        </w:tc>
      </w:tr>
      <w:tr w:rsidR="00415241" w:rsidRPr="00415241" w14:paraId="60E6A73C" w14:textId="77777777" w:rsidTr="0041524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131C643" w14:textId="77777777" w:rsidR="00415241" w:rsidRPr="00415241" w:rsidRDefault="00415241" w:rsidP="00415241">
            <w:pPr>
              <w:widowControl/>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0D8FCE36"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0.9944786</w:t>
            </w:r>
          </w:p>
        </w:tc>
      </w:tr>
      <w:tr w:rsidR="00415241" w:rsidRPr="00415241" w14:paraId="5DC2D1B2" w14:textId="77777777" w:rsidTr="0041524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BAA9CCA" w14:textId="77777777" w:rsidR="00415241" w:rsidRPr="00415241" w:rsidRDefault="00415241" w:rsidP="00415241">
            <w:pPr>
              <w:widowControl/>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2B4DABC1"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0.9925874</w:t>
            </w:r>
          </w:p>
        </w:tc>
      </w:tr>
      <w:tr w:rsidR="00415241" w:rsidRPr="00415241" w14:paraId="4359D041" w14:textId="77777777" w:rsidTr="0041524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5F3778D" w14:textId="77777777" w:rsidR="00415241" w:rsidRPr="00415241" w:rsidRDefault="00415241" w:rsidP="00415241">
            <w:pPr>
              <w:widowControl/>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383E268D"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0.9872751</w:t>
            </w:r>
          </w:p>
        </w:tc>
      </w:tr>
      <w:tr w:rsidR="00415241" w:rsidRPr="00415241" w14:paraId="00D0BC62" w14:textId="77777777" w:rsidTr="0041524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7973011" w14:textId="77777777" w:rsidR="00415241" w:rsidRPr="00415241" w:rsidRDefault="00415241" w:rsidP="00415241">
            <w:pPr>
              <w:widowControl/>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2E1BEFF1"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0.9992632</w:t>
            </w:r>
          </w:p>
        </w:tc>
      </w:tr>
      <w:tr w:rsidR="00415241" w:rsidRPr="00415241" w14:paraId="100CC51A" w14:textId="77777777" w:rsidTr="0041524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2D7A82F" w14:textId="77777777" w:rsidR="00415241" w:rsidRPr="00415241" w:rsidRDefault="00415241" w:rsidP="00415241">
            <w:pPr>
              <w:widowControl/>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065BEFD7"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0.9934748</w:t>
            </w:r>
          </w:p>
        </w:tc>
      </w:tr>
      <w:tr w:rsidR="00415241" w:rsidRPr="00415241" w14:paraId="4B0F9E27" w14:textId="77777777" w:rsidTr="0041524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4F2408C" w14:textId="77777777" w:rsidR="00415241" w:rsidRPr="00415241" w:rsidRDefault="00415241" w:rsidP="00415241">
            <w:pPr>
              <w:widowControl/>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6CA32D59"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0.9955678</w:t>
            </w:r>
          </w:p>
        </w:tc>
      </w:tr>
      <w:tr w:rsidR="00415241" w:rsidRPr="00415241" w14:paraId="19A76C21" w14:textId="77777777" w:rsidTr="0041524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1330A85" w14:textId="77777777" w:rsidR="00415241" w:rsidRPr="00415241" w:rsidRDefault="00415241" w:rsidP="00415241">
            <w:pPr>
              <w:widowControl/>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0E276DAE"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1.0050100</w:t>
            </w:r>
          </w:p>
        </w:tc>
      </w:tr>
      <w:tr w:rsidR="00415241" w:rsidRPr="00415241" w14:paraId="5ABF9BB2" w14:textId="77777777" w:rsidTr="0041524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6EBDF24" w14:textId="77777777" w:rsidR="00415241" w:rsidRPr="00415241" w:rsidRDefault="00415241" w:rsidP="00415241">
            <w:pPr>
              <w:widowControl/>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61DC47E9"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1.0104145</w:t>
            </w:r>
          </w:p>
        </w:tc>
      </w:tr>
      <w:tr w:rsidR="00415241" w:rsidRPr="00415241" w14:paraId="70CEFA12" w14:textId="77777777" w:rsidTr="0041524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3C4E4A5" w14:textId="77777777" w:rsidR="00415241" w:rsidRPr="00415241" w:rsidRDefault="00415241" w:rsidP="00415241">
            <w:pPr>
              <w:widowControl/>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33842D6A"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1.0215711</w:t>
            </w:r>
          </w:p>
        </w:tc>
      </w:tr>
      <w:tr w:rsidR="00415241" w:rsidRPr="00415241" w14:paraId="66C4E445" w14:textId="77777777" w:rsidTr="0041524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F5C7814" w14:textId="77777777" w:rsidR="00415241" w:rsidRPr="00415241" w:rsidRDefault="00415241" w:rsidP="00415241">
            <w:pPr>
              <w:widowControl/>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297774B4"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0.9981372</w:t>
            </w:r>
          </w:p>
        </w:tc>
      </w:tr>
      <w:tr w:rsidR="00415241" w:rsidRPr="00415241" w14:paraId="0061E475" w14:textId="77777777" w:rsidTr="0041524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A7624D4" w14:textId="77777777" w:rsidR="00415241" w:rsidRPr="00415241" w:rsidRDefault="00415241" w:rsidP="00415241">
            <w:pPr>
              <w:widowControl/>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116F92DD"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1.0009059</w:t>
            </w:r>
          </w:p>
        </w:tc>
      </w:tr>
      <w:tr w:rsidR="00415241" w:rsidRPr="00415241" w14:paraId="10144452" w14:textId="77777777" w:rsidTr="0041524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6860A83" w14:textId="77777777" w:rsidR="00415241" w:rsidRPr="00415241" w:rsidRDefault="00415241" w:rsidP="00415241">
            <w:pPr>
              <w:widowControl/>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1F4E0B4D" w14:textId="77777777" w:rsidR="00415241" w:rsidRPr="00415241" w:rsidRDefault="00415241" w:rsidP="00415241">
            <w:pPr>
              <w:widowControl/>
              <w:jc w:val="center"/>
              <w:rPr>
                <w:rFonts w:ascii="Times New Roman" w:eastAsia="Times New Roman" w:hAnsi="Times New Roman" w:cs="Times New Roman"/>
                <w:color w:val="000000"/>
                <w:lang w:val="es-HN" w:eastAsia="es-HN"/>
              </w:rPr>
            </w:pPr>
            <w:r w:rsidRPr="00415241">
              <w:rPr>
                <w:rFonts w:ascii="Times New Roman" w:eastAsia="Times New Roman" w:hAnsi="Times New Roman" w:cs="Times New Roman"/>
                <w:color w:val="000000"/>
                <w:lang w:val="es-HN" w:eastAsia="es-HN"/>
              </w:rPr>
              <w:t>1.0013154</w:t>
            </w:r>
          </w:p>
        </w:tc>
      </w:tr>
    </w:tbl>
    <w:p w14:paraId="69B48F53" w14:textId="77777777" w:rsidR="00415241" w:rsidRDefault="00415241" w:rsidP="00BF649B">
      <w:pPr>
        <w:pStyle w:val="TextoPrincipal"/>
      </w:pPr>
    </w:p>
    <w:p w14:paraId="1436CAA4" w14:textId="006940D1" w:rsidR="00BF649B" w:rsidRDefault="00BF649B" w:rsidP="00BF649B">
      <w:pPr>
        <w:pStyle w:val="TextoPrincipal"/>
      </w:pPr>
      <w:r w:rsidRPr="00FB6268">
        <w:t>La gráfica “</w:t>
      </w:r>
      <w:r>
        <w:t>Serie Sin Estacionalidad</w:t>
      </w:r>
      <w:r w:rsidRPr="00FB6268">
        <w:t>”</w:t>
      </w:r>
      <w:r>
        <w:t xml:space="preserve"> de la figura 2</w:t>
      </w:r>
      <w:r w:rsidR="00A057A7">
        <w:t>6</w:t>
      </w:r>
      <w:r>
        <w:t xml:space="preserve">, se logra identificar de manera enfática la estacionalidad para banco </w:t>
      </w:r>
      <w:r w:rsidR="00F84FDA">
        <w:t>LAFISE</w:t>
      </w:r>
      <w:r>
        <w:t xml:space="preserve">, al observar las líneas graficas se idéntica que los meses de marzo, </w:t>
      </w:r>
      <w:r w:rsidR="003D2AE7">
        <w:t>mayo</w:t>
      </w:r>
      <w:r>
        <w:t xml:space="preserve"> y septiembre son factores estacionales dado que presentan variaciones en la variable ValorCuenta con respecto a la variable Serie Sin Estacionalidad.</w:t>
      </w:r>
      <w:r w:rsidRPr="00196A4A">
        <w:rPr>
          <w:noProof/>
        </w:rPr>
        <w:t xml:space="preserve"> </w:t>
      </w:r>
    </w:p>
    <w:p w14:paraId="1508A6CF" w14:textId="60E84360" w:rsidR="00BF649B" w:rsidRDefault="004653FF" w:rsidP="00BF649B">
      <w:pPr>
        <w:pStyle w:val="TextoPrincipal"/>
        <w:keepNext/>
        <w:ind w:firstLine="0"/>
        <w:jc w:val="center"/>
      </w:pPr>
      <w:r>
        <w:rPr>
          <w:noProof/>
        </w:rPr>
        <w:lastRenderedPageBreak/>
        <mc:AlternateContent>
          <mc:Choice Requires="wps">
            <w:drawing>
              <wp:anchor distT="0" distB="0" distL="114300" distR="114300" simplePos="0" relativeHeight="251913216" behindDoc="0" locked="0" layoutInCell="1" allowOverlap="1" wp14:anchorId="3E02610D" wp14:editId="6DE185E6">
                <wp:simplePos x="0" y="0"/>
                <wp:positionH relativeFrom="column">
                  <wp:posOffset>133350</wp:posOffset>
                </wp:positionH>
                <wp:positionV relativeFrom="paragraph">
                  <wp:posOffset>17714</wp:posOffset>
                </wp:positionV>
                <wp:extent cx="554355" cy="355600"/>
                <wp:effectExtent l="0" t="0" r="0" b="6350"/>
                <wp:wrapNone/>
                <wp:docPr id="1387759638" name="CuadroTexto 8"/>
                <wp:cNvGraphicFramePr/>
                <a:graphic xmlns:a="http://schemas.openxmlformats.org/drawingml/2006/main">
                  <a:graphicData uri="http://schemas.microsoft.com/office/word/2010/wordprocessingShape">
                    <wps:wsp>
                      <wps:cNvSpPr txBox="1"/>
                      <wps:spPr>
                        <a:xfrm>
                          <a:off x="0" y="0"/>
                          <a:ext cx="554355" cy="355600"/>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7140F73A" w14:textId="77777777" w:rsidR="00BF649B" w:rsidRDefault="00BF649B" w:rsidP="00BF649B">
                            <w:pPr>
                              <w:jc w:val="center"/>
                              <w:rPr>
                                <w:color w:val="767171" w:themeColor="background2" w:themeShade="80"/>
                                <w:sz w:val="16"/>
                                <w:szCs w:val="16"/>
                              </w:rPr>
                            </w:pPr>
                            <w:r>
                              <w:rPr>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3E02610D" id="_x0000_s1038" type="#_x0000_t202" style="position:absolute;left:0;text-align:left;margin-left:10.5pt;margin-top:1.4pt;width:43.65pt;height:28pt;z-index:25191321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h0K/+QEAAEEEAAAOAAAAZHJzL2Uyb0RvYy54bWysU8Fu2zAMvQ/YPwi6L3azudiMOAXWorsM&#10;67B2H6DIUixMEjVKjZ19/SglcYbu1KIXWqb4nshHcnU1Oct2CqMB3/GLRc2Z8hJ647cd//lw++4j&#10;ZzEJ3wsLXnV8ryK/Wr99sxpDq5YwgO0VMiLxsR1Dx4eUQltVUQ7KibiAoDxdakAnEv3itupRjMTu&#10;bLWs68tqBOwDglQxkvfmcMnXhV9rJdOd1lElZjtOuaVisdhNttV6JdotijAYeUxDvCALJ4ynR2eq&#10;G5EEe0TzH5UzEiGCTgsJrgKtjVSlBqrmon5Szf0ggiq1kDgxzDLF16OV33b34TuyNH2GiRqYBRlD&#10;bCM5cz2TRpe/lCmje5JwP8umpsQkOZvmw/um4UzSFR0u6yJrdQYHjOmLAsfyoeNIXSliid3XmOhB&#10;Cj2F5Lc83BprS2esZ2PHPzXLTO9C3/HotwU7BxHYeuI4Z11OaW9VJrP+h9LM9CX57IgSt5tri+ww&#10;BTSmVNRpFgoZAXKgpiSeiT1CMlqV4XsmfgaV98GnGe+MByyFl9VQuYCdoKHuf5WeUeL6EH+S4iBA&#10;1iJNm4kUoO4uT+3dQL+nrtPipjsy2gLJLK0JnA2Af576RloQkv73o0DFGSZ7DYd9El5SfMdTJi4t&#10;oDktDT3uVF6Ef/9L1Hnz138BAAD//wMAUEsDBBQABgAIAAAAIQDD7mHt2wAAAAcBAAAPAAAAZHJz&#10;L2Rvd25yZXYueG1sTI/BTsMwEETvSPyDtUjcqN1CUQjZVAjEFUSBSr258TaJiNdR7Dbh79me6Gm0&#10;mtXMm2I1+U4daYhtYIT5zIAiroJruUb4+ny9yUDFZNnZLjAh/FKEVXl5UdjchZE/6LhOtZIQjrlF&#10;aFLqc61j1ZC3cRZ6YvH2YfA2yTnU2g12lHDf6YUx99rblqWhsT09N1T9rA8e4fttv93cmff6xS/7&#10;MUxGs3/QiNdX09MjqERT+n+GE76gQylMu3BgF1WHsJjLlCQqA062yW5B7RCWWQa6LPQ5f/kHAAD/&#10;/wMAUEsBAi0AFAAGAAgAAAAhALaDOJL+AAAA4QEAABMAAAAAAAAAAAAAAAAAAAAAAFtDb250ZW50&#10;X1R5cGVzXS54bWxQSwECLQAUAAYACAAAACEAOP0h/9YAAACUAQAACwAAAAAAAAAAAAAAAAAvAQAA&#10;X3JlbHMvLnJlbHNQSwECLQAUAAYACAAAACEAuYdCv/kBAABBBAAADgAAAAAAAAAAAAAAAAAuAgAA&#10;ZHJzL2Uyb0RvYy54bWxQSwECLQAUAAYACAAAACEAw+5h7dsAAAAHAQAADwAAAAAAAAAAAAAAAABT&#10;BAAAZHJzL2Rvd25yZXYueG1sUEsFBgAAAAAEAAQA8wAAAFsFAAAAAA==&#10;" filled="f" stroked="f">
                <v:textbox>
                  <w:txbxContent>
                    <w:p w14:paraId="7140F73A" w14:textId="77777777" w:rsidR="00BF649B" w:rsidRDefault="00BF649B" w:rsidP="00BF649B">
                      <w:pPr>
                        <w:jc w:val="center"/>
                        <w:rPr>
                          <w:color w:val="767171" w:themeColor="background2" w:themeShade="80"/>
                          <w:sz w:val="16"/>
                          <w:szCs w:val="16"/>
                        </w:rPr>
                      </w:pPr>
                      <w:r>
                        <w:rPr>
                          <w:color w:val="767171" w:themeColor="background2" w:themeShade="80"/>
                          <w:sz w:val="16"/>
                          <w:szCs w:val="16"/>
                        </w:rPr>
                        <w:t>Saldo en Millones</w:t>
                      </w:r>
                    </w:p>
                  </w:txbxContent>
                </v:textbox>
              </v:shape>
            </w:pict>
          </mc:Fallback>
        </mc:AlternateContent>
      </w:r>
      <w:r w:rsidR="003D2AE7">
        <w:rPr>
          <w:noProof/>
        </w:rPr>
        <mc:AlternateContent>
          <mc:Choice Requires="wps">
            <w:drawing>
              <wp:anchor distT="0" distB="0" distL="114300" distR="114300" simplePos="0" relativeHeight="251920384" behindDoc="0" locked="0" layoutInCell="1" allowOverlap="1" wp14:anchorId="19029B59" wp14:editId="215D993E">
                <wp:simplePos x="0" y="0"/>
                <wp:positionH relativeFrom="column">
                  <wp:posOffset>4962856</wp:posOffset>
                </wp:positionH>
                <wp:positionV relativeFrom="paragraph">
                  <wp:posOffset>663575</wp:posOffset>
                </wp:positionV>
                <wp:extent cx="114300" cy="1238250"/>
                <wp:effectExtent l="0" t="0" r="19050" b="19050"/>
                <wp:wrapNone/>
                <wp:docPr id="1447674544"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0715583" id="Rectángulo: esquinas redondeadas 12" o:spid="_x0000_s1026" style="position:absolute;margin-left:390.8pt;margin-top:52.25pt;width:9pt;height:97.5pt;z-index:251920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6tGCi4gAAAAsBAAAPAAAAZHJzL2Rvd25yZXYueG1sTI/BTsMwDIbvSLxDZCQuiKWbtq4tTSdA&#10;qjhsFwZiHLPGtBWNUzVZ17095gRH+//0+3O+mWwnRhx860jBfBaBQKqcaalW8P5W3icgfNBkdOcI&#10;FVzQw6a4vsp1ZtyZXnHch1pwCflMK2hC6DMpfdWg1X7meiTOvtxgdeBxqKUZ9JnLbScXURRLq1vi&#10;C43u8bnB6nt/sgri7TYcDliOu+Tlrn6ij+VFl59K3d5Mjw8gAk7hD4ZffVaHgp2O7kTGi07BOpnH&#10;jHIQLVcgmFinKW+OChZpugJZ5PL/D8UPAAAA//8DAFBLAQItABQABgAIAAAAIQC2gziS/gAAAOEB&#10;AAATAAAAAAAAAAAAAAAAAAAAAABbQ29udGVudF9UeXBlc10ueG1sUEsBAi0AFAAGAAgAAAAhADj9&#10;If/WAAAAlAEAAAsAAAAAAAAAAAAAAAAALwEAAF9yZWxzLy5yZWxzUEsBAi0AFAAGAAgAAAAhAK+S&#10;C9GAAgAAZwUAAA4AAAAAAAAAAAAAAAAALgIAAGRycy9lMm9Eb2MueG1sUEsBAi0AFAAGAAgAAAAh&#10;APq0YKLiAAAACwEAAA8AAAAAAAAAAAAAAAAA2gQAAGRycy9kb3ducmV2LnhtbFBLBQYAAAAABAAE&#10;APMAAADpBQAAAAA=&#10;" filled="f" strokecolor="#ed7d31 [3205]" strokeweight="1pt">
                <v:stroke joinstyle="miter"/>
              </v:roundrect>
            </w:pict>
          </mc:Fallback>
        </mc:AlternateContent>
      </w:r>
      <w:r w:rsidR="00CE62D2">
        <w:rPr>
          <w:noProof/>
        </w:rPr>
        <mc:AlternateContent>
          <mc:Choice Requires="wps">
            <w:drawing>
              <wp:anchor distT="0" distB="0" distL="114300" distR="114300" simplePos="0" relativeHeight="251923456" behindDoc="0" locked="0" layoutInCell="1" allowOverlap="1" wp14:anchorId="70A4DDBC" wp14:editId="5ED5587A">
                <wp:simplePos x="0" y="0"/>
                <wp:positionH relativeFrom="column">
                  <wp:posOffset>3676650</wp:posOffset>
                </wp:positionH>
                <wp:positionV relativeFrom="paragraph">
                  <wp:posOffset>1025525</wp:posOffset>
                </wp:positionV>
                <wp:extent cx="114300" cy="1238250"/>
                <wp:effectExtent l="0" t="0" r="19050" b="19050"/>
                <wp:wrapNone/>
                <wp:docPr id="725744519"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A755EEC" id="Rectángulo: esquinas redondeadas 12" o:spid="_x0000_s1026" style="position:absolute;margin-left:289.5pt;margin-top:80.75pt;width:9pt;height:97.5pt;z-index:251923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BM7qkW4QAAAAsBAAAPAAAAZHJzL2Rvd25yZXYueG1sTI/BTsMwEETvSPyDtUhcEHUKOG1DnAqQ&#10;Ig7lQkGUoxsvSUS8jmI3Tf+e5QTHnRnNvsnXk+vEiENoPWmYzxIQSJW3LdUa3t/K6yWIEA1Z03lC&#10;DScMsC7Oz3KTWX+kVxy3sRZcQiEzGpoY+0zKUDXoTJj5Hom9Lz84E/kcamkHc+Ry18mbJEmlMy3x&#10;h8b0+NRg9b09OA3pZhN3OyzHl+XzVf1IH3cnU35qfXkxPdyDiDjFvzD84jM6FMy09weyQXQa1GLF&#10;WyIb6VyB4IRaLVjZa7hVqQJZ5PL/huIHAAD//wMAUEsBAi0AFAAGAAgAAAAhALaDOJL+AAAA4QEA&#10;ABMAAAAAAAAAAAAAAAAAAAAAAFtDb250ZW50X1R5cGVzXS54bWxQSwECLQAUAAYACAAAACEAOP0h&#10;/9YAAACUAQAACwAAAAAAAAAAAAAAAAAvAQAAX3JlbHMvLnJlbHNQSwECLQAUAAYACAAAACEAr5IL&#10;0YACAABnBQAADgAAAAAAAAAAAAAAAAAuAgAAZHJzL2Uyb0RvYy54bWxQSwECLQAUAAYACAAAACEA&#10;TO6pFuEAAAALAQAADwAAAAAAAAAAAAAAAADaBAAAZHJzL2Rvd25yZXYueG1sUEsFBgAAAAAEAAQA&#10;8wAAAOgFAAAAAA==&#10;" filled="f" strokecolor="#ed7d31 [3205]" strokeweight="1pt">
                <v:stroke joinstyle="miter"/>
              </v:roundrect>
            </w:pict>
          </mc:Fallback>
        </mc:AlternateContent>
      </w:r>
      <w:r w:rsidR="00CE62D2">
        <w:rPr>
          <w:noProof/>
        </w:rPr>
        <mc:AlternateContent>
          <mc:Choice Requires="wps">
            <w:drawing>
              <wp:anchor distT="0" distB="0" distL="114300" distR="114300" simplePos="0" relativeHeight="251940864" behindDoc="0" locked="0" layoutInCell="1" allowOverlap="1" wp14:anchorId="6A64AE35" wp14:editId="59A36DA5">
                <wp:simplePos x="0" y="0"/>
                <wp:positionH relativeFrom="column">
                  <wp:posOffset>2657475</wp:posOffset>
                </wp:positionH>
                <wp:positionV relativeFrom="paragraph">
                  <wp:posOffset>1206500</wp:posOffset>
                </wp:positionV>
                <wp:extent cx="114300" cy="1238250"/>
                <wp:effectExtent l="0" t="0" r="19050" b="19050"/>
                <wp:wrapNone/>
                <wp:docPr id="543801314"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CA20344" id="Rectángulo: esquinas redondeadas 12" o:spid="_x0000_s1026" style="position:absolute;margin-left:209.25pt;margin-top:95pt;width:9pt;height:97.5pt;z-index:251940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VIkt94QAAAAsBAAAPAAAAZHJzL2Rvd25yZXYueG1sTI/BTsMwEETvSPyDtUhcELVL0yiEOBUg&#10;RRzaC6VqObrJkkTE6yh20/TvWU5w3Jmn2ZlsNdlOjDj41pGG+UyBQCpd1VKtYfdR3CcgfDBUmc4R&#10;arigh1V+fZWZtHJnesdxG2rBIeRTo6EJoU+l9GWD1viZ65HY+3KDNYHPoZbVYM4cbjv5oFQsrWmJ&#10;PzSmx9cGy+/tyWqI1+twOGAxbpK3u/qF9tHFFJ9a395Mz08gAk7hD4bf+lwdcu50dCeqvOg0RPNk&#10;ySgbj4pHMREtYlaOGhbJUoHMM/l/Q/4DAAD//wMAUEsBAi0AFAAGAAgAAAAhALaDOJL+AAAA4QEA&#10;ABMAAAAAAAAAAAAAAAAAAAAAAFtDb250ZW50X1R5cGVzXS54bWxQSwECLQAUAAYACAAAACEAOP0h&#10;/9YAAACUAQAACwAAAAAAAAAAAAAAAAAvAQAAX3JlbHMvLnJlbHNQSwECLQAUAAYACAAAACEAr5IL&#10;0YACAABnBQAADgAAAAAAAAAAAAAAAAAuAgAAZHJzL2Uyb0RvYy54bWxQSwECLQAUAAYACAAAACEA&#10;FSJLfeEAAAALAQAADwAAAAAAAAAAAAAAAADaBAAAZHJzL2Rvd25yZXYueG1sUEsFBgAAAAAEAAQA&#10;8wAAAOgFAAAAAA==&#10;" filled="f" strokecolor="#ed7d31 [3205]" strokeweight="1pt">
                <v:stroke joinstyle="miter"/>
              </v:roundrect>
            </w:pict>
          </mc:Fallback>
        </mc:AlternateContent>
      </w:r>
      <w:r w:rsidR="00CE62D2">
        <w:rPr>
          <w:noProof/>
        </w:rPr>
        <mc:AlternateContent>
          <mc:Choice Requires="wps">
            <w:drawing>
              <wp:anchor distT="0" distB="0" distL="114300" distR="114300" simplePos="0" relativeHeight="251916288" behindDoc="0" locked="0" layoutInCell="1" allowOverlap="1" wp14:anchorId="0410DEDA" wp14:editId="29CE5190">
                <wp:simplePos x="0" y="0"/>
                <wp:positionH relativeFrom="column">
                  <wp:posOffset>3438525</wp:posOffset>
                </wp:positionH>
                <wp:positionV relativeFrom="paragraph">
                  <wp:posOffset>1073150</wp:posOffset>
                </wp:positionV>
                <wp:extent cx="114300" cy="1238250"/>
                <wp:effectExtent l="0" t="0" r="19050" b="19050"/>
                <wp:wrapNone/>
                <wp:docPr id="1235568420"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C277E33" id="Rectángulo: esquinas redondeadas 12" o:spid="_x0000_s1026" style="position:absolute;margin-left:270.75pt;margin-top:84.5pt;width:9pt;height:97.5pt;z-index:251916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CMM33R4QAAAAsBAAAPAAAAZHJzL2Rvd25yZXYueG1sTI/BTsMwEETvSPyDtUhcEHUKSdSGOBUg&#10;RRzaC6VqObrxkkTE6yh20/TvWU5w3Jmn2Zl8NdlOjDj41pGC+SwCgVQ501KtYPdR3i9A+KDJ6M4R&#10;Krigh1VxfZXrzLgzveO4DbXgEPKZVtCE0GdS+qpBq/3M9UjsfbnB6sDnUEsz6DOH204+RFEqrW6J&#10;PzS6x9cGq+/tySpI1+twOGA5bhZvd/UL7eOLLj+Vur2Znp9ABJzCHwy/9bk6FNzp6E5kvOgUJPE8&#10;YZSNdMmjmEiSJStHBY9pHIEscvl/Q/EDAAD//wMAUEsBAi0AFAAGAAgAAAAhALaDOJL+AAAA4QEA&#10;ABMAAAAAAAAAAAAAAAAAAAAAAFtDb250ZW50X1R5cGVzXS54bWxQSwECLQAUAAYACAAAACEAOP0h&#10;/9YAAACUAQAACwAAAAAAAAAAAAAAAAAvAQAAX3JlbHMvLnJlbHNQSwECLQAUAAYACAAAACEAr5IL&#10;0YACAABnBQAADgAAAAAAAAAAAAAAAAAuAgAAZHJzL2Uyb0RvYy54bWxQSwECLQAUAAYACAAAACEA&#10;jDN90eEAAAALAQAADwAAAAAAAAAAAAAAAADaBAAAZHJzL2Rvd25yZXYueG1sUEsFBgAAAAAEAAQA&#10;8wAAAOgFAAAAAA==&#10;" filled="f" strokecolor="#ed7d31 [3205]" strokeweight="1pt">
                <v:stroke joinstyle="miter"/>
              </v:roundrect>
            </w:pict>
          </mc:Fallback>
        </mc:AlternateContent>
      </w:r>
      <w:r w:rsidR="00CE62D2">
        <w:rPr>
          <w:noProof/>
        </w:rPr>
        <mc:AlternateContent>
          <mc:Choice Requires="wps">
            <w:drawing>
              <wp:anchor distT="0" distB="0" distL="114300" distR="114300" simplePos="0" relativeHeight="251924480" behindDoc="0" locked="0" layoutInCell="1" allowOverlap="1" wp14:anchorId="7C1C1EC7" wp14:editId="083A86B9">
                <wp:simplePos x="0" y="0"/>
                <wp:positionH relativeFrom="column">
                  <wp:posOffset>3219450</wp:posOffset>
                </wp:positionH>
                <wp:positionV relativeFrom="paragraph">
                  <wp:posOffset>1073150</wp:posOffset>
                </wp:positionV>
                <wp:extent cx="114300" cy="1238250"/>
                <wp:effectExtent l="0" t="0" r="19050" b="19050"/>
                <wp:wrapNone/>
                <wp:docPr id="1916298472"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8A08BBF" id="Rectángulo: esquinas redondeadas 12" o:spid="_x0000_s1026" style="position:absolute;margin-left:253.5pt;margin-top:84.5pt;width:9pt;height:97.5pt;z-index:251924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BfSbGb4QAAAAsBAAAPAAAAZHJzL2Rvd25yZXYueG1sTI/BTsMwEETvSPyDtUhcELUpTSghTgVI&#10;EYdyoSDK0Y2XJCJeR7Gbpn/f5QS3Wc1o9k2+mlwnRhxC60nDzUyBQKq8banW8PFeXi9BhGjIms4T&#10;ajhigFVxfpabzPoDveG4ibXgEgqZ0dDE2GdShqpBZ8LM90jsffvBmcjnUEs7mAOXu07OlUqlMy3x&#10;h8b0+Nxg9bPZOw3peh23WyzH1+XLVf1En4ujKb+0vryYHh9ARJziXxh+8RkdCmba+T3ZIDoNibrj&#10;LZGN9J4FJ5J5wmKn4TZdKJBFLv9vKE4AAAD//wMAUEsBAi0AFAAGAAgAAAAhALaDOJL+AAAA4QEA&#10;ABMAAAAAAAAAAAAAAAAAAAAAAFtDb250ZW50X1R5cGVzXS54bWxQSwECLQAUAAYACAAAACEAOP0h&#10;/9YAAACUAQAACwAAAAAAAAAAAAAAAAAvAQAAX3JlbHMvLnJlbHNQSwECLQAUAAYACAAAACEAr5IL&#10;0YACAABnBQAADgAAAAAAAAAAAAAAAAAuAgAAZHJzL2Uyb0RvYy54bWxQSwECLQAUAAYACAAAACEA&#10;X0mxm+EAAAALAQAADwAAAAAAAAAAAAAAAADaBAAAZHJzL2Rvd25yZXYueG1sUEsFBgAAAAAEAAQA&#10;8wAAAOgFAAAAAA==&#10;" filled="f" strokecolor="#ed7d31 [3205]" strokeweight="1pt">
                <v:stroke joinstyle="miter"/>
              </v:roundrect>
            </w:pict>
          </mc:Fallback>
        </mc:AlternateContent>
      </w:r>
      <w:r w:rsidR="00CE62D2">
        <w:rPr>
          <w:noProof/>
        </w:rPr>
        <mc:AlternateContent>
          <mc:Choice Requires="wps">
            <w:drawing>
              <wp:anchor distT="0" distB="0" distL="114300" distR="114300" simplePos="0" relativeHeight="251914240" behindDoc="0" locked="0" layoutInCell="1" allowOverlap="1" wp14:anchorId="33DE43D9" wp14:editId="1C1F08E0">
                <wp:simplePos x="0" y="0"/>
                <wp:positionH relativeFrom="column">
                  <wp:posOffset>2847975</wp:posOffset>
                </wp:positionH>
                <wp:positionV relativeFrom="paragraph">
                  <wp:posOffset>949325</wp:posOffset>
                </wp:positionV>
                <wp:extent cx="114300" cy="1238250"/>
                <wp:effectExtent l="0" t="0" r="19050" b="19050"/>
                <wp:wrapNone/>
                <wp:docPr id="814044920"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2B606B6" id="Rectángulo: esquinas redondeadas 12" o:spid="_x0000_s1026" style="position:absolute;margin-left:224.25pt;margin-top:74.75pt;width:9pt;height:97.5pt;z-index:251914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Czm3V14AAAAAsBAAAPAAAAZHJzL2Rvd25yZXYueG1sTI/BTsMwEETvSPyDtUhcEHUANwohTgVI&#10;EYf2QkGUoxsvSUS8jmI3Tf+e5QS3Wc3T7Eyxml0vJhxD50nDzSIBgVR721Gj4f2tus5AhGjImt4T&#10;ajhhgFV5flaY3PojveK0jY3gEAq50dDGOORShrpFZ8LCD0jsffnRmcjn2Eg7miOHu17eJkkqnemI&#10;P7RmwOcW6+/twWlI1+u422E1bbKXq+aJPtTJVJ9aX17Mjw8gIs7xD4bf+lwdSu609weyQfQalMqW&#10;jLKh7lkwodKUxV7DnVJLkGUh/28ofwAAAP//AwBQSwECLQAUAAYACAAAACEAtoM4kv4AAADhAQAA&#10;EwAAAAAAAAAAAAAAAAAAAAAAW0NvbnRlbnRfVHlwZXNdLnhtbFBLAQItABQABgAIAAAAIQA4/SH/&#10;1gAAAJQBAAALAAAAAAAAAAAAAAAAAC8BAABfcmVscy8ucmVsc1BLAQItABQABgAIAAAAIQCvkgvR&#10;gAIAAGcFAAAOAAAAAAAAAAAAAAAAAC4CAABkcnMvZTJvRG9jLnhtbFBLAQItABQABgAIAAAAIQCz&#10;m3V14AAAAAsBAAAPAAAAAAAAAAAAAAAAANoEAABkcnMvZG93bnJldi54bWxQSwUGAAAAAAQABADz&#10;AAAA5wUAAAAA&#10;" filled="f" strokecolor="#ed7d31 [3205]" strokeweight="1pt">
                <v:stroke joinstyle="miter"/>
              </v:roundrect>
            </w:pict>
          </mc:Fallback>
        </mc:AlternateContent>
      </w:r>
      <w:r w:rsidR="00CE62D2">
        <w:rPr>
          <w:noProof/>
        </w:rPr>
        <mc:AlternateContent>
          <mc:Choice Requires="wps">
            <w:drawing>
              <wp:anchor distT="0" distB="0" distL="114300" distR="114300" simplePos="0" relativeHeight="251917312" behindDoc="0" locked="0" layoutInCell="1" allowOverlap="1" wp14:anchorId="67F495D5" wp14:editId="63950FE4">
                <wp:simplePos x="0" y="0"/>
                <wp:positionH relativeFrom="column">
                  <wp:posOffset>4124325</wp:posOffset>
                </wp:positionH>
                <wp:positionV relativeFrom="paragraph">
                  <wp:posOffset>863600</wp:posOffset>
                </wp:positionV>
                <wp:extent cx="114300" cy="1238250"/>
                <wp:effectExtent l="0" t="0" r="19050" b="19050"/>
                <wp:wrapNone/>
                <wp:docPr id="399829647"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F726AED" id="Rectángulo: esquinas redondeadas 12" o:spid="_x0000_s1026" style="position:absolute;margin-left:324.75pt;margin-top:68pt;width:9pt;height:97.5pt;z-index:251917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Oabam4QAAAAsBAAAPAAAAZHJzL2Rvd25yZXYueG1sTI/BTsMwEETvSPyDtUhcEHVKiikhTgVI&#10;EYdyoSDK0Y2XJCJeR7Gbpn/f5QTHnXmanclXk+vEiENoPWmYzxIQSJW3LdUaPt7L6yWIEA1Z03lC&#10;DUcMsCrOz3KTWX+gNxw3sRYcQiEzGpoY+0zKUDXoTJj5Hom9bz84E/kcamkHc+Bw18mbJFHSmZb4&#10;Q2N6fG6w+tnsnQa1XsftFsvxdflyVT/R5+Joyi+tLy+mxwcQEaf4B8Nvfa4OBXfa+T3ZIDrOWNzf&#10;MspGqngUE0rdsbLTkKbzBGSRy/8bihMAAAD//wMAUEsBAi0AFAAGAAgAAAAhALaDOJL+AAAA4QEA&#10;ABMAAAAAAAAAAAAAAAAAAAAAAFtDb250ZW50X1R5cGVzXS54bWxQSwECLQAUAAYACAAAACEAOP0h&#10;/9YAAACUAQAACwAAAAAAAAAAAAAAAAAvAQAAX3JlbHMvLnJlbHNQSwECLQAUAAYACAAAACEAr5IL&#10;0YACAABnBQAADgAAAAAAAAAAAAAAAAAuAgAAZHJzL2Uyb0RvYy54bWxQSwECLQAUAAYACAAAACEA&#10;zmm2puEAAAALAQAADwAAAAAAAAAAAAAAAADaBAAAZHJzL2Rvd25yZXYueG1sUEsFBgAAAAAEAAQA&#10;8wAAAOgFAAAAAA==&#10;" filled="f" strokecolor="#ed7d31 [3205]" strokeweight="1pt">
                <v:stroke joinstyle="miter"/>
              </v:roundrect>
            </w:pict>
          </mc:Fallback>
        </mc:AlternateContent>
      </w:r>
      <w:r w:rsidR="00CE62D2">
        <w:rPr>
          <w:noProof/>
        </w:rPr>
        <mc:AlternateContent>
          <mc:Choice Requires="wps">
            <w:drawing>
              <wp:anchor distT="0" distB="0" distL="114300" distR="114300" simplePos="0" relativeHeight="251930624" behindDoc="0" locked="0" layoutInCell="1" allowOverlap="1" wp14:anchorId="01915F9B" wp14:editId="1B9FCC0D">
                <wp:simplePos x="0" y="0"/>
                <wp:positionH relativeFrom="column">
                  <wp:posOffset>4267200</wp:posOffset>
                </wp:positionH>
                <wp:positionV relativeFrom="paragraph">
                  <wp:posOffset>863600</wp:posOffset>
                </wp:positionV>
                <wp:extent cx="114300" cy="1238250"/>
                <wp:effectExtent l="0" t="0" r="19050" b="19050"/>
                <wp:wrapNone/>
                <wp:docPr id="2053674957"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F47B34F" id="Rectángulo: esquinas redondeadas 12" o:spid="_x0000_s1026" style="position:absolute;margin-left:336pt;margin-top:68pt;width:9pt;height:97.5pt;z-index:251930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cUguF4AAAAAsBAAAPAAAAZHJzL2Rvd25yZXYueG1sTI/BTsMwEETvSPyDtUhcELXboFBCnAqQ&#10;Ig7lQqlajm68JBHxOordNP17lhPcZjWj2Tf5anKdGHEIrScN85kCgVR521KtYftR3i5BhGjIms4T&#10;ajhjgFVxeZGbzPoTveO4ibXgEgqZ0dDE2GdShqpBZ8LM90jsffnBmcjnUEs7mBOXu04ulEqlMy3x&#10;h8b0+NJg9b05Og3peh33eyzHt+XrTf1Mu7uzKT+1vr6anh5BRJziXxh+8RkdCmY6+CPZIDruuF/w&#10;lshGkrLgRPqgWBw0JMlcgSxy+X9D8QMAAP//AwBQSwECLQAUAAYACAAAACEAtoM4kv4AAADhAQAA&#10;EwAAAAAAAAAAAAAAAAAAAAAAW0NvbnRlbnRfVHlwZXNdLnhtbFBLAQItABQABgAIAAAAIQA4/SH/&#10;1gAAAJQBAAALAAAAAAAAAAAAAAAAAC8BAABfcmVscy8ucmVsc1BLAQItABQABgAIAAAAIQCvkgvR&#10;gAIAAGcFAAAOAAAAAAAAAAAAAAAAAC4CAABkcnMvZTJvRG9jLnhtbFBLAQItABQABgAIAAAAIQDc&#10;UguF4AAAAAsBAAAPAAAAAAAAAAAAAAAAANoEAABkcnMvZG93bnJldi54bWxQSwUGAAAAAAQABADz&#10;AAAA5wUAAAAA&#10;" filled="f" strokecolor="#ed7d31 [3205]" strokeweight="1pt">
                <v:stroke joinstyle="miter"/>
              </v:roundrect>
            </w:pict>
          </mc:Fallback>
        </mc:AlternateContent>
      </w:r>
      <w:r w:rsidR="00CE62D2">
        <w:rPr>
          <w:noProof/>
        </w:rPr>
        <mc:AlternateContent>
          <mc:Choice Requires="wps">
            <w:drawing>
              <wp:anchor distT="0" distB="0" distL="114300" distR="114300" simplePos="0" relativeHeight="251919360" behindDoc="0" locked="0" layoutInCell="1" allowOverlap="1" wp14:anchorId="10AE4492" wp14:editId="0BECE700">
                <wp:simplePos x="0" y="0"/>
                <wp:positionH relativeFrom="column">
                  <wp:posOffset>4514850</wp:posOffset>
                </wp:positionH>
                <wp:positionV relativeFrom="paragraph">
                  <wp:posOffset>787400</wp:posOffset>
                </wp:positionV>
                <wp:extent cx="114300" cy="1238250"/>
                <wp:effectExtent l="0" t="0" r="19050" b="19050"/>
                <wp:wrapNone/>
                <wp:docPr id="1594556635"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5931C4B" id="Rectángulo: esquinas redondeadas 12" o:spid="_x0000_s1026" style="position:absolute;margin-left:355.5pt;margin-top:62pt;width:9pt;height:97.5pt;z-index:251919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AF5GF04AAAAAsBAAAPAAAAZHJzL2Rvd25yZXYueG1sTI9BT4NAEIXvJv6HzZh4MXYBm7YiS6Mm&#10;xEN7sRrrcQojENlZwm4p/feOJ719k/fy5r1sPdlOjTT41rGBeBaBIi5d1XJt4P2tuF2B8gG5ws4x&#10;GTiTh3V+eZFhWrkTv9K4C7WSEPYpGmhC6FOtfdmQRT9zPbFoX26wGOQcal0NeJJw2+kkihbaYsvy&#10;ocGenhsqv3dHa2Cx2YT9nopxu3q5qZ/4Y37G4tOY66vp8QFUoCn8meG3vlSHXDod3JErrzoDyziW&#10;LUGEZC4gjmVyL3AwcBcL6DzT/zfkPwAAAP//AwBQSwECLQAUAAYACAAAACEAtoM4kv4AAADhAQAA&#10;EwAAAAAAAAAAAAAAAAAAAAAAW0NvbnRlbnRfVHlwZXNdLnhtbFBLAQItABQABgAIAAAAIQA4/SH/&#10;1gAAAJQBAAALAAAAAAAAAAAAAAAAAC8BAABfcmVscy8ucmVsc1BLAQItABQABgAIAAAAIQCvkgvR&#10;gAIAAGcFAAAOAAAAAAAAAAAAAAAAAC4CAABkcnMvZTJvRG9jLnhtbFBLAQItABQABgAIAAAAIQAF&#10;5GF04AAAAAsBAAAPAAAAAAAAAAAAAAAAANoEAABkcnMvZG93bnJldi54bWxQSwUGAAAAAAQABADz&#10;AAAA5wUAAAAA&#10;" filled="f" strokecolor="#ed7d31 [3205]" strokeweight="1pt">
                <v:stroke joinstyle="miter"/>
              </v:roundrect>
            </w:pict>
          </mc:Fallback>
        </mc:AlternateContent>
      </w:r>
      <w:r w:rsidR="00CE62D2">
        <w:rPr>
          <w:noProof/>
        </w:rPr>
        <mc:AlternateContent>
          <mc:Choice Requires="wps">
            <w:drawing>
              <wp:anchor distT="0" distB="0" distL="114300" distR="114300" simplePos="0" relativeHeight="251918336" behindDoc="0" locked="0" layoutInCell="1" allowOverlap="1" wp14:anchorId="3C9B35F6" wp14:editId="0D179469">
                <wp:simplePos x="0" y="0"/>
                <wp:positionH relativeFrom="column">
                  <wp:posOffset>5095875</wp:posOffset>
                </wp:positionH>
                <wp:positionV relativeFrom="paragraph">
                  <wp:posOffset>606425</wp:posOffset>
                </wp:positionV>
                <wp:extent cx="114300" cy="1238250"/>
                <wp:effectExtent l="0" t="0" r="19050" b="19050"/>
                <wp:wrapNone/>
                <wp:docPr id="788831894"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2292A6D" id="Rectángulo: esquinas redondeadas 12" o:spid="_x0000_s1026" style="position:absolute;margin-left:401.25pt;margin-top:47.75pt;width:9pt;height:97.5pt;z-index:251918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FH3VU4AAAAAoBAAAPAAAAZHJzL2Rvd25yZXYueG1sTI9BT8MwDIXvSPyHyEhcEEuo2NSVphMg&#10;VRzGZQNtO2aNaSsap2qyrvv3mBOc/Cw/PX8vX02uEyMOofWk4WGmQCBV3rZUa/j8KO9TECEasqbz&#10;hBouGGBVXF/lJrP+TBsct7EWHEIhMxqaGPtMylA16EyY+R6Jb19+cCbyOtTSDubM4a6TiVIL6UxL&#10;/KExPb42WH1vT07DYr2O+z2W43v6dle/0O7xYsqD1rc30/MTiIhT/DPDLz6jQ8FMR38iG0SnIVXJ&#10;nK0alnOebEgTxeKoIVmykEUu/1cofgAAAP//AwBQSwECLQAUAAYACAAAACEAtoM4kv4AAADhAQAA&#10;EwAAAAAAAAAAAAAAAAAAAAAAW0NvbnRlbnRfVHlwZXNdLnhtbFBLAQItABQABgAIAAAAIQA4/SH/&#10;1gAAAJQBAAALAAAAAAAAAAAAAAAAAC8BAABfcmVscy8ucmVsc1BLAQItABQABgAIAAAAIQCvkgvR&#10;gAIAAGcFAAAOAAAAAAAAAAAAAAAAAC4CAABkcnMvZTJvRG9jLnhtbFBLAQItABQABgAIAAAAIQDF&#10;H3VU4AAAAAoBAAAPAAAAAAAAAAAAAAAAANoEAABkcnMvZG93bnJldi54bWxQSwUGAAAAAAQABADz&#10;AAAA5wUAAAAA&#10;" filled="f" strokecolor="#ed7d31 [3205]" strokeweight="1pt">
                <v:stroke joinstyle="miter"/>
              </v:roundrect>
            </w:pict>
          </mc:Fallback>
        </mc:AlternateContent>
      </w:r>
      <w:r w:rsidR="00CE62D2">
        <w:rPr>
          <w:noProof/>
        </w:rPr>
        <mc:AlternateContent>
          <mc:Choice Requires="wps">
            <w:drawing>
              <wp:anchor distT="0" distB="0" distL="114300" distR="114300" simplePos="0" relativeHeight="251921408" behindDoc="0" locked="0" layoutInCell="1" allowOverlap="1" wp14:anchorId="068B8233" wp14:editId="725ACB30">
                <wp:simplePos x="0" y="0"/>
                <wp:positionH relativeFrom="column">
                  <wp:posOffset>5353050</wp:posOffset>
                </wp:positionH>
                <wp:positionV relativeFrom="paragraph">
                  <wp:posOffset>454025</wp:posOffset>
                </wp:positionV>
                <wp:extent cx="114300" cy="1238250"/>
                <wp:effectExtent l="0" t="0" r="19050" b="19050"/>
                <wp:wrapNone/>
                <wp:docPr id="1284185358" name="Rectángulo: esquinas redondeadas 12"/>
                <wp:cNvGraphicFramePr/>
                <a:graphic xmlns:a="http://schemas.openxmlformats.org/drawingml/2006/main">
                  <a:graphicData uri="http://schemas.microsoft.com/office/word/2010/wordprocessingShape">
                    <wps:wsp>
                      <wps:cNvSpPr/>
                      <wps:spPr>
                        <a:xfrm>
                          <a:off x="0" y="0"/>
                          <a:ext cx="114300" cy="12382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1C30D18" id="Rectángulo: esquinas redondeadas 12" o:spid="_x0000_s1026" style="position:absolute;margin-left:421.5pt;margin-top:35.75pt;width:9pt;height:97.5pt;z-index:251921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kgvRgAIAAGcFAAAOAAAAZHJzL2Uyb0RvYy54bWysVEtv2zAMvg/YfxB0X/1ounVBnCJo0WFA&#10;0QZth54VWaoFyKImKXGyXz9KfiToih2GXWxRJD+Sn0gurvatJjvhvAJT0eIsp0QYDrUyrxX98Xz7&#10;6ZISH5ipmQYjKnoQnl4tP35YdHYuSmhA18IRBDF+3tmKNiHYeZZ53oiW+TOwwqBSgmtZQNG9ZrVj&#10;HaK3Oivz/HPWgautAy68x9ubXkmXCV9KwcODlF4EoiuKuYX0dem7id9suWDzV8dso/iQBvuHLFqm&#10;DAadoG5YYGTr1B9QreIOPMhwxqHNQErFRaoBqynyN9U8NcyKVAuS4+1Ek/9/sPx+92TXDmnorJ97&#10;PMYq9tK18Y/5kX0i6zCRJfaBcLwsitl5jpRyVBXl+WV5kdjMjt7W+fBNQEvioaIOtqZ+xBdJRLHd&#10;nQ8YFu1HuxjRwK3SOr2KNvHCg1Z1vEtCbAtxrR3ZMXxQxrkwoYyPiDAnlihF7+xYUzqFgxYRRptH&#10;IYmqsYoyJZPa7S1u0asaVos+XHGRY8FDsDGTFDoBRmSJiU7YA8BoeZpzMcAM9tFVpG6dnPO/Jdbn&#10;MHmkyGDC5NwqA+49AB2myL39SFJPTWRpA/Vh7YiDfla85bcK3++O+bBmDocD3xwHPjzgR2roKgrD&#10;iZIG3K/37qM99ixqKelw2Crqf26ZE5To7wa7+Wsxm8XpTMLs4kuJgjvVbE41ZtteAz5/gavF8nSM&#10;9kGPR+mgfcG9sIpRUcUMx9gV5cGNwnXolwBuFi5Wq2SGE2lZuDNPlkfwyGpszef9C3N2aOKA7X8P&#10;42Cy+Zs27m2jp4HVNoBUqcePvA584zSnxhk2T1wXp3KyOu7H5W8AAAD//wMAUEsDBBQABgAIAAAA&#10;IQDd94h24gAAAAoBAAAPAAAAZHJzL2Rvd25yZXYueG1sTI/BTsMwEETvSPyDtUhcEHVSWhOFbCpA&#10;iji0F0rVcnSTJYmI11HspunfY05wnJ3R7JtsNZlOjDS41jJCPItAEJe2arlG2H0U9wkI5zVXurNM&#10;CBdysMqvrzKdVvbM7zRufS1CCbtUIzTe96mUrmzIaDezPXHwvuxgtA9yqGU16HMoN52cR5GSRrcc&#10;PjS6p9eGyu/tySCo9dofDlSMm+Ttrn7h/eKii0/E25vp+QmEp8n/heEXP6BDHpiO9sSVEx1CsngI&#10;WzzCY7wEEQKJisPhiDBXagkyz+T/CfkPAAAA//8DAFBLAQItABQABgAIAAAAIQC2gziS/gAAAOEB&#10;AAATAAAAAAAAAAAAAAAAAAAAAABbQ29udGVudF9UeXBlc10ueG1sUEsBAi0AFAAGAAgAAAAhADj9&#10;If/WAAAAlAEAAAsAAAAAAAAAAAAAAAAALwEAAF9yZWxzLy5yZWxzUEsBAi0AFAAGAAgAAAAhAK+S&#10;C9GAAgAAZwUAAA4AAAAAAAAAAAAAAAAALgIAAGRycy9lMm9Eb2MueG1sUEsBAi0AFAAGAAgAAAAh&#10;AN33iHbiAAAACgEAAA8AAAAAAAAAAAAAAAAA2gQAAGRycy9kb3ducmV2LnhtbFBLBQYAAAAABAAE&#10;APMAAADpBQAAAAA=&#10;" filled="f" strokecolor="#ed7d31 [3205]" strokeweight="1pt">
                <v:stroke joinstyle="miter"/>
              </v:roundrect>
            </w:pict>
          </mc:Fallback>
        </mc:AlternateContent>
      </w:r>
      <w:r w:rsidR="00A057A7">
        <w:rPr>
          <w:noProof/>
        </w:rPr>
        <w:drawing>
          <wp:inline distT="0" distB="0" distL="0" distR="0" wp14:anchorId="286748B8" wp14:editId="760AE513">
            <wp:extent cx="5676900" cy="3350895"/>
            <wp:effectExtent l="0" t="0" r="0" b="1905"/>
            <wp:docPr id="1253926752" name="Gráfico 1">
              <a:extLst xmlns:a="http://schemas.openxmlformats.org/drawingml/2006/main">
                <a:ext uri="{FF2B5EF4-FFF2-40B4-BE49-F238E27FC236}">
                  <a16:creationId xmlns:a16="http://schemas.microsoft.com/office/drawing/2014/main" id="{3281A040-DB7C-4B00-B417-CE308E563E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6F522E4A" w14:textId="0F03911D" w:rsidR="002D27E7" w:rsidRPr="00C76327" w:rsidRDefault="00BF649B" w:rsidP="00C76327">
      <w:pPr>
        <w:pStyle w:val="Figuras"/>
        <w:rPr>
          <w:lang w:val="es-HN"/>
        </w:rPr>
      </w:pPr>
      <w:bookmarkStart w:id="161" w:name="_Toc158142121"/>
      <w:r w:rsidRPr="004E1773">
        <w:rPr>
          <w:lang w:val="es-HN"/>
        </w:rPr>
        <w:t xml:space="preserve">Figura </w:t>
      </w:r>
      <w:r>
        <w:fldChar w:fldCharType="begin"/>
      </w:r>
      <w:r w:rsidRPr="004E1773">
        <w:rPr>
          <w:lang w:val="es-HN"/>
        </w:rPr>
        <w:instrText xml:space="preserve"> SEQ Figura \* ARABIC </w:instrText>
      </w:r>
      <w:r>
        <w:fldChar w:fldCharType="separate"/>
      </w:r>
      <w:r w:rsidR="000F2D33">
        <w:rPr>
          <w:noProof/>
          <w:lang w:val="es-HN"/>
        </w:rPr>
        <w:t>26</w:t>
      </w:r>
      <w:r>
        <w:fldChar w:fldCharType="end"/>
      </w:r>
      <w:r w:rsidRPr="004E1773">
        <w:rPr>
          <w:lang w:val="es-HN"/>
        </w:rPr>
        <w:t xml:space="preserve">.Serie Sin Estacionalidad 2017 a 2022 Banco </w:t>
      </w:r>
      <w:r w:rsidR="00F84FDA">
        <w:rPr>
          <w:lang w:val="es-HN"/>
        </w:rPr>
        <w:t>LAFISE</w:t>
      </w:r>
      <w:bookmarkEnd w:id="161"/>
    </w:p>
    <w:p w14:paraId="33AEBBFE" w14:textId="49E0EC83" w:rsidR="002D27E7" w:rsidRDefault="002D27E7" w:rsidP="002D27E7">
      <w:pPr>
        <w:pStyle w:val="Ttulo4"/>
        <w:rPr>
          <w:bCs w:val="0"/>
          <w:lang w:val="es-HN"/>
        </w:rPr>
      </w:pPr>
      <w:bookmarkStart w:id="162" w:name="_Toc158832962"/>
      <w:r w:rsidRPr="00A62774">
        <w:rPr>
          <w:bCs w:val="0"/>
          <w:lang w:val="es-HN"/>
        </w:rPr>
        <w:t>4.</w:t>
      </w:r>
      <w:r>
        <w:rPr>
          <w:bCs w:val="0"/>
          <w:lang w:val="es-HN"/>
        </w:rPr>
        <w:t>2</w:t>
      </w:r>
      <w:r w:rsidRPr="00A62774">
        <w:rPr>
          <w:bCs w:val="0"/>
          <w:lang w:val="es-HN"/>
        </w:rPr>
        <w:t>.1.</w:t>
      </w:r>
      <w:r>
        <w:rPr>
          <w:bCs w:val="0"/>
          <w:lang w:val="es-HN"/>
        </w:rPr>
        <w:t>8</w:t>
      </w:r>
      <w:r w:rsidRPr="00A62774">
        <w:rPr>
          <w:bCs w:val="0"/>
          <w:lang w:val="es-HN"/>
        </w:rPr>
        <w:t xml:space="preserve"> ANÁLISIS EDA BANCO BANRURAL</w:t>
      </w:r>
      <w:bookmarkEnd w:id="162"/>
    </w:p>
    <w:p w14:paraId="1F538039" w14:textId="77777777" w:rsidR="00A677AD" w:rsidRDefault="00A677AD" w:rsidP="00A677AD">
      <w:pPr>
        <w:pStyle w:val="TextoPrincipal"/>
      </w:pPr>
      <w:r>
        <w:t>Los resultados sobre el valor de la cuenta total activo se muestran a continuación:</w:t>
      </w:r>
    </w:p>
    <w:p w14:paraId="1C567FAB" w14:textId="56613275" w:rsidR="00A677AD" w:rsidRPr="00265AE7" w:rsidRDefault="00A677AD" w:rsidP="00A677AD">
      <w:pPr>
        <w:pStyle w:val="Figuras"/>
        <w:rPr>
          <w:lang w:val="es-HN"/>
        </w:rPr>
      </w:pPr>
      <w:bookmarkStart w:id="163" w:name="_Toc158833032"/>
      <w:r w:rsidRPr="00265AE7">
        <w:rPr>
          <w:lang w:val="es-HN"/>
        </w:rPr>
        <w:t xml:space="preserve">Tabla </w:t>
      </w:r>
      <w:r>
        <w:fldChar w:fldCharType="begin"/>
      </w:r>
      <w:r w:rsidRPr="00265AE7">
        <w:rPr>
          <w:lang w:val="es-HN"/>
        </w:rPr>
        <w:instrText xml:space="preserve"> SEQ Tabla \* ARABIC </w:instrText>
      </w:r>
      <w:r>
        <w:fldChar w:fldCharType="separate"/>
      </w:r>
      <w:r w:rsidR="000F2D33">
        <w:rPr>
          <w:noProof/>
          <w:lang w:val="es-HN"/>
        </w:rPr>
        <w:t>18</w:t>
      </w:r>
      <w:r>
        <w:fldChar w:fldCharType="end"/>
      </w:r>
      <w:r w:rsidRPr="00265AE7">
        <w:rPr>
          <w:lang w:val="es-HN"/>
        </w:rPr>
        <w:t>. Resultado Cuenta Total Activo Banco Banrural</w:t>
      </w:r>
      <w:bookmarkEnd w:id="163"/>
    </w:p>
    <w:tbl>
      <w:tblPr>
        <w:tblW w:w="9067" w:type="dxa"/>
        <w:tblCellMar>
          <w:left w:w="70" w:type="dxa"/>
          <w:right w:w="70" w:type="dxa"/>
        </w:tblCellMar>
        <w:tblLook w:val="04A0" w:firstRow="1" w:lastRow="0" w:firstColumn="1" w:lastColumn="0" w:noHBand="0" w:noVBand="1"/>
      </w:tblPr>
      <w:tblGrid>
        <w:gridCol w:w="520"/>
        <w:gridCol w:w="1318"/>
        <w:gridCol w:w="1418"/>
        <w:gridCol w:w="1417"/>
        <w:gridCol w:w="1418"/>
        <w:gridCol w:w="1417"/>
        <w:gridCol w:w="1559"/>
      </w:tblGrid>
      <w:tr w:rsidR="004653FF" w:rsidRPr="00B82183" w14:paraId="08D6DCE8" w14:textId="77777777" w:rsidTr="00317085">
        <w:trPr>
          <w:trHeight w:val="300"/>
        </w:trPr>
        <w:tc>
          <w:tcPr>
            <w:tcW w:w="9067"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EE81768"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Valor Real Cuenta Total Activo</w:t>
            </w:r>
          </w:p>
        </w:tc>
      </w:tr>
      <w:tr w:rsidR="004653FF" w:rsidRPr="004653FF" w14:paraId="22E86118"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5E567E1"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Mes</w:t>
            </w:r>
          </w:p>
        </w:tc>
        <w:tc>
          <w:tcPr>
            <w:tcW w:w="1318" w:type="dxa"/>
            <w:tcBorders>
              <w:top w:val="nil"/>
              <w:left w:val="nil"/>
              <w:bottom w:val="single" w:sz="4" w:space="0" w:color="auto"/>
              <w:right w:val="single" w:sz="4" w:space="0" w:color="auto"/>
            </w:tcBorders>
            <w:shd w:val="clear" w:color="auto" w:fill="auto"/>
            <w:noWrap/>
            <w:vAlign w:val="bottom"/>
            <w:hideMark/>
          </w:tcPr>
          <w:p w14:paraId="3CCEF409"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2017</w:t>
            </w:r>
          </w:p>
        </w:tc>
        <w:tc>
          <w:tcPr>
            <w:tcW w:w="1418" w:type="dxa"/>
            <w:tcBorders>
              <w:top w:val="nil"/>
              <w:left w:val="nil"/>
              <w:bottom w:val="single" w:sz="4" w:space="0" w:color="auto"/>
              <w:right w:val="single" w:sz="4" w:space="0" w:color="auto"/>
            </w:tcBorders>
            <w:shd w:val="clear" w:color="auto" w:fill="auto"/>
            <w:noWrap/>
            <w:vAlign w:val="bottom"/>
            <w:hideMark/>
          </w:tcPr>
          <w:p w14:paraId="6A74DA2E"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2018</w:t>
            </w:r>
          </w:p>
        </w:tc>
        <w:tc>
          <w:tcPr>
            <w:tcW w:w="1417" w:type="dxa"/>
            <w:tcBorders>
              <w:top w:val="nil"/>
              <w:left w:val="nil"/>
              <w:bottom w:val="single" w:sz="4" w:space="0" w:color="auto"/>
              <w:right w:val="single" w:sz="4" w:space="0" w:color="auto"/>
            </w:tcBorders>
            <w:shd w:val="clear" w:color="auto" w:fill="auto"/>
            <w:noWrap/>
            <w:vAlign w:val="bottom"/>
            <w:hideMark/>
          </w:tcPr>
          <w:p w14:paraId="1FE2F98B"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2019</w:t>
            </w:r>
          </w:p>
        </w:tc>
        <w:tc>
          <w:tcPr>
            <w:tcW w:w="1418" w:type="dxa"/>
            <w:tcBorders>
              <w:top w:val="nil"/>
              <w:left w:val="nil"/>
              <w:bottom w:val="single" w:sz="4" w:space="0" w:color="auto"/>
              <w:right w:val="single" w:sz="4" w:space="0" w:color="auto"/>
            </w:tcBorders>
            <w:shd w:val="clear" w:color="auto" w:fill="auto"/>
            <w:noWrap/>
            <w:vAlign w:val="bottom"/>
            <w:hideMark/>
          </w:tcPr>
          <w:p w14:paraId="618C1360"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2020</w:t>
            </w:r>
          </w:p>
        </w:tc>
        <w:tc>
          <w:tcPr>
            <w:tcW w:w="1417" w:type="dxa"/>
            <w:tcBorders>
              <w:top w:val="nil"/>
              <w:left w:val="nil"/>
              <w:bottom w:val="single" w:sz="4" w:space="0" w:color="auto"/>
              <w:right w:val="single" w:sz="4" w:space="0" w:color="auto"/>
            </w:tcBorders>
            <w:shd w:val="clear" w:color="auto" w:fill="auto"/>
            <w:noWrap/>
            <w:vAlign w:val="bottom"/>
            <w:hideMark/>
          </w:tcPr>
          <w:p w14:paraId="55D02776"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2021</w:t>
            </w:r>
          </w:p>
        </w:tc>
        <w:tc>
          <w:tcPr>
            <w:tcW w:w="1559" w:type="dxa"/>
            <w:tcBorders>
              <w:top w:val="nil"/>
              <w:left w:val="nil"/>
              <w:bottom w:val="single" w:sz="4" w:space="0" w:color="auto"/>
              <w:right w:val="single" w:sz="4" w:space="0" w:color="auto"/>
            </w:tcBorders>
            <w:shd w:val="clear" w:color="auto" w:fill="auto"/>
            <w:noWrap/>
            <w:vAlign w:val="bottom"/>
            <w:hideMark/>
          </w:tcPr>
          <w:p w14:paraId="2D86AEB0"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2022</w:t>
            </w:r>
          </w:p>
        </w:tc>
      </w:tr>
      <w:tr w:rsidR="004653FF" w:rsidRPr="004653FF" w14:paraId="4E9AE813"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7E19050"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ene</w:t>
            </w:r>
          </w:p>
        </w:tc>
        <w:tc>
          <w:tcPr>
            <w:tcW w:w="1318" w:type="dxa"/>
            <w:tcBorders>
              <w:top w:val="nil"/>
              <w:left w:val="nil"/>
              <w:bottom w:val="single" w:sz="4" w:space="0" w:color="auto"/>
              <w:right w:val="single" w:sz="4" w:space="0" w:color="auto"/>
            </w:tcBorders>
            <w:shd w:val="clear" w:color="auto" w:fill="auto"/>
            <w:vAlign w:val="center"/>
            <w:hideMark/>
          </w:tcPr>
          <w:p w14:paraId="336A288D"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L14,770,332,721 </w:t>
            </w:r>
          </w:p>
        </w:tc>
        <w:tc>
          <w:tcPr>
            <w:tcW w:w="1418" w:type="dxa"/>
            <w:tcBorders>
              <w:top w:val="nil"/>
              <w:left w:val="nil"/>
              <w:bottom w:val="single" w:sz="4" w:space="0" w:color="auto"/>
              <w:right w:val="single" w:sz="4" w:space="0" w:color="auto"/>
            </w:tcBorders>
            <w:shd w:val="clear" w:color="auto" w:fill="auto"/>
            <w:vAlign w:val="center"/>
            <w:hideMark/>
          </w:tcPr>
          <w:p w14:paraId="0AA27AC0"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19,009,831,978 </w:t>
            </w:r>
          </w:p>
        </w:tc>
        <w:tc>
          <w:tcPr>
            <w:tcW w:w="1417" w:type="dxa"/>
            <w:tcBorders>
              <w:top w:val="nil"/>
              <w:left w:val="nil"/>
              <w:bottom w:val="single" w:sz="4" w:space="0" w:color="auto"/>
              <w:right w:val="single" w:sz="4" w:space="0" w:color="auto"/>
            </w:tcBorders>
            <w:shd w:val="clear" w:color="auto" w:fill="auto"/>
            <w:vAlign w:val="center"/>
            <w:hideMark/>
          </w:tcPr>
          <w:p w14:paraId="164BBCD8"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22,160,515,298 </w:t>
            </w:r>
          </w:p>
        </w:tc>
        <w:tc>
          <w:tcPr>
            <w:tcW w:w="1418" w:type="dxa"/>
            <w:tcBorders>
              <w:top w:val="nil"/>
              <w:left w:val="nil"/>
              <w:bottom w:val="single" w:sz="4" w:space="0" w:color="auto"/>
              <w:right w:val="single" w:sz="4" w:space="0" w:color="auto"/>
            </w:tcBorders>
            <w:shd w:val="clear" w:color="auto" w:fill="auto"/>
            <w:vAlign w:val="center"/>
            <w:hideMark/>
          </w:tcPr>
          <w:p w14:paraId="72985A92"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22,003,889,770 </w:t>
            </w:r>
          </w:p>
        </w:tc>
        <w:tc>
          <w:tcPr>
            <w:tcW w:w="1417" w:type="dxa"/>
            <w:tcBorders>
              <w:top w:val="nil"/>
              <w:left w:val="nil"/>
              <w:bottom w:val="single" w:sz="4" w:space="0" w:color="auto"/>
              <w:right w:val="single" w:sz="4" w:space="0" w:color="auto"/>
            </w:tcBorders>
            <w:shd w:val="clear" w:color="auto" w:fill="auto"/>
            <w:vAlign w:val="center"/>
            <w:hideMark/>
          </w:tcPr>
          <w:p w14:paraId="59D78468"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20,658,858,181 </w:t>
            </w:r>
          </w:p>
        </w:tc>
        <w:tc>
          <w:tcPr>
            <w:tcW w:w="1559" w:type="dxa"/>
            <w:tcBorders>
              <w:top w:val="nil"/>
              <w:left w:val="nil"/>
              <w:bottom w:val="single" w:sz="4" w:space="0" w:color="auto"/>
              <w:right w:val="single" w:sz="4" w:space="0" w:color="auto"/>
            </w:tcBorders>
            <w:shd w:val="clear" w:color="auto" w:fill="auto"/>
            <w:vAlign w:val="center"/>
            <w:hideMark/>
          </w:tcPr>
          <w:p w14:paraId="3BFF5CE1"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21,412,119,125 </w:t>
            </w:r>
          </w:p>
        </w:tc>
      </w:tr>
      <w:tr w:rsidR="004653FF" w:rsidRPr="004653FF" w14:paraId="6E6855E4"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7C5ED8E"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feb</w:t>
            </w:r>
          </w:p>
        </w:tc>
        <w:tc>
          <w:tcPr>
            <w:tcW w:w="1318" w:type="dxa"/>
            <w:tcBorders>
              <w:top w:val="nil"/>
              <w:left w:val="nil"/>
              <w:bottom w:val="single" w:sz="4" w:space="0" w:color="auto"/>
              <w:right w:val="single" w:sz="4" w:space="0" w:color="auto"/>
            </w:tcBorders>
            <w:shd w:val="clear" w:color="auto" w:fill="auto"/>
            <w:vAlign w:val="center"/>
            <w:hideMark/>
          </w:tcPr>
          <w:p w14:paraId="6F373374"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L15,761,207,137 </w:t>
            </w:r>
          </w:p>
        </w:tc>
        <w:tc>
          <w:tcPr>
            <w:tcW w:w="1418" w:type="dxa"/>
            <w:tcBorders>
              <w:top w:val="nil"/>
              <w:left w:val="nil"/>
              <w:bottom w:val="single" w:sz="4" w:space="0" w:color="auto"/>
              <w:right w:val="single" w:sz="4" w:space="0" w:color="auto"/>
            </w:tcBorders>
            <w:shd w:val="clear" w:color="auto" w:fill="auto"/>
            <w:vAlign w:val="center"/>
            <w:hideMark/>
          </w:tcPr>
          <w:p w14:paraId="33BDE54C"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19,755,828,879 </w:t>
            </w:r>
          </w:p>
        </w:tc>
        <w:tc>
          <w:tcPr>
            <w:tcW w:w="1417" w:type="dxa"/>
            <w:tcBorders>
              <w:top w:val="nil"/>
              <w:left w:val="nil"/>
              <w:bottom w:val="single" w:sz="4" w:space="0" w:color="auto"/>
              <w:right w:val="single" w:sz="4" w:space="0" w:color="auto"/>
            </w:tcBorders>
            <w:shd w:val="clear" w:color="auto" w:fill="auto"/>
            <w:vAlign w:val="center"/>
            <w:hideMark/>
          </w:tcPr>
          <w:p w14:paraId="17126DB4"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22,531,062,689 </w:t>
            </w:r>
          </w:p>
        </w:tc>
        <w:tc>
          <w:tcPr>
            <w:tcW w:w="1418" w:type="dxa"/>
            <w:tcBorders>
              <w:top w:val="nil"/>
              <w:left w:val="nil"/>
              <w:bottom w:val="single" w:sz="4" w:space="0" w:color="auto"/>
              <w:right w:val="single" w:sz="4" w:space="0" w:color="auto"/>
            </w:tcBorders>
            <w:shd w:val="clear" w:color="auto" w:fill="auto"/>
            <w:vAlign w:val="center"/>
            <w:hideMark/>
          </w:tcPr>
          <w:p w14:paraId="390744BE"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22,161,450,173 </w:t>
            </w:r>
          </w:p>
        </w:tc>
        <w:tc>
          <w:tcPr>
            <w:tcW w:w="1417" w:type="dxa"/>
            <w:tcBorders>
              <w:top w:val="nil"/>
              <w:left w:val="nil"/>
              <w:bottom w:val="single" w:sz="4" w:space="0" w:color="auto"/>
              <w:right w:val="single" w:sz="4" w:space="0" w:color="auto"/>
            </w:tcBorders>
            <w:shd w:val="clear" w:color="auto" w:fill="auto"/>
            <w:vAlign w:val="center"/>
            <w:hideMark/>
          </w:tcPr>
          <w:p w14:paraId="66E50942"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20,613,148,248 </w:t>
            </w:r>
          </w:p>
        </w:tc>
        <w:tc>
          <w:tcPr>
            <w:tcW w:w="1559" w:type="dxa"/>
            <w:tcBorders>
              <w:top w:val="nil"/>
              <w:left w:val="nil"/>
              <w:bottom w:val="single" w:sz="4" w:space="0" w:color="auto"/>
              <w:right w:val="single" w:sz="4" w:space="0" w:color="auto"/>
            </w:tcBorders>
            <w:shd w:val="clear" w:color="auto" w:fill="auto"/>
            <w:vAlign w:val="center"/>
            <w:hideMark/>
          </w:tcPr>
          <w:p w14:paraId="7BA119D1"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20,924,533,836 </w:t>
            </w:r>
          </w:p>
        </w:tc>
      </w:tr>
      <w:tr w:rsidR="004653FF" w:rsidRPr="004653FF" w14:paraId="30DE6FC2"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3B40C7B"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mar</w:t>
            </w:r>
          </w:p>
        </w:tc>
        <w:tc>
          <w:tcPr>
            <w:tcW w:w="1318" w:type="dxa"/>
            <w:tcBorders>
              <w:top w:val="nil"/>
              <w:left w:val="nil"/>
              <w:bottom w:val="single" w:sz="4" w:space="0" w:color="auto"/>
              <w:right w:val="single" w:sz="4" w:space="0" w:color="auto"/>
            </w:tcBorders>
            <w:shd w:val="clear" w:color="auto" w:fill="auto"/>
            <w:vAlign w:val="center"/>
            <w:hideMark/>
          </w:tcPr>
          <w:p w14:paraId="1D4F9FE1"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L16,218,573,230 </w:t>
            </w:r>
          </w:p>
        </w:tc>
        <w:tc>
          <w:tcPr>
            <w:tcW w:w="1418" w:type="dxa"/>
            <w:tcBorders>
              <w:top w:val="nil"/>
              <w:left w:val="nil"/>
              <w:bottom w:val="single" w:sz="4" w:space="0" w:color="auto"/>
              <w:right w:val="single" w:sz="4" w:space="0" w:color="auto"/>
            </w:tcBorders>
            <w:shd w:val="clear" w:color="auto" w:fill="auto"/>
            <w:vAlign w:val="center"/>
            <w:hideMark/>
          </w:tcPr>
          <w:p w14:paraId="12B5425F"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20,035,494,184 </w:t>
            </w:r>
          </w:p>
        </w:tc>
        <w:tc>
          <w:tcPr>
            <w:tcW w:w="1417" w:type="dxa"/>
            <w:tcBorders>
              <w:top w:val="nil"/>
              <w:left w:val="nil"/>
              <w:bottom w:val="single" w:sz="4" w:space="0" w:color="auto"/>
              <w:right w:val="single" w:sz="4" w:space="0" w:color="auto"/>
            </w:tcBorders>
            <w:shd w:val="clear" w:color="auto" w:fill="auto"/>
            <w:vAlign w:val="center"/>
            <w:hideMark/>
          </w:tcPr>
          <w:p w14:paraId="4EC002DD"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22,367,185,333 </w:t>
            </w:r>
          </w:p>
        </w:tc>
        <w:tc>
          <w:tcPr>
            <w:tcW w:w="1418" w:type="dxa"/>
            <w:tcBorders>
              <w:top w:val="nil"/>
              <w:left w:val="nil"/>
              <w:bottom w:val="single" w:sz="4" w:space="0" w:color="auto"/>
              <w:right w:val="single" w:sz="4" w:space="0" w:color="auto"/>
            </w:tcBorders>
            <w:shd w:val="clear" w:color="auto" w:fill="auto"/>
            <w:vAlign w:val="center"/>
            <w:hideMark/>
          </w:tcPr>
          <w:p w14:paraId="373AB5A6"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22,121,541,760 </w:t>
            </w:r>
          </w:p>
        </w:tc>
        <w:tc>
          <w:tcPr>
            <w:tcW w:w="1417" w:type="dxa"/>
            <w:tcBorders>
              <w:top w:val="nil"/>
              <w:left w:val="nil"/>
              <w:bottom w:val="single" w:sz="4" w:space="0" w:color="auto"/>
              <w:right w:val="single" w:sz="4" w:space="0" w:color="auto"/>
            </w:tcBorders>
            <w:shd w:val="clear" w:color="auto" w:fill="auto"/>
            <w:vAlign w:val="center"/>
            <w:hideMark/>
          </w:tcPr>
          <w:p w14:paraId="62576137"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20,881,541,450 </w:t>
            </w:r>
          </w:p>
        </w:tc>
        <w:tc>
          <w:tcPr>
            <w:tcW w:w="1559" w:type="dxa"/>
            <w:tcBorders>
              <w:top w:val="nil"/>
              <w:left w:val="nil"/>
              <w:bottom w:val="single" w:sz="4" w:space="0" w:color="auto"/>
              <w:right w:val="single" w:sz="4" w:space="0" w:color="auto"/>
            </w:tcBorders>
            <w:shd w:val="clear" w:color="auto" w:fill="auto"/>
            <w:vAlign w:val="center"/>
            <w:hideMark/>
          </w:tcPr>
          <w:p w14:paraId="4D3978DC"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20,130,972,499 </w:t>
            </w:r>
          </w:p>
        </w:tc>
      </w:tr>
      <w:tr w:rsidR="004653FF" w:rsidRPr="004653FF" w14:paraId="2E8A539E"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072252A"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abr</w:t>
            </w:r>
          </w:p>
        </w:tc>
        <w:tc>
          <w:tcPr>
            <w:tcW w:w="1318" w:type="dxa"/>
            <w:tcBorders>
              <w:top w:val="nil"/>
              <w:left w:val="nil"/>
              <w:bottom w:val="single" w:sz="4" w:space="0" w:color="auto"/>
              <w:right w:val="single" w:sz="4" w:space="0" w:color="auto"/>
            </w:tcBorders>
            <w:shd w:val="clear" w:color="auto" w:fill="auto"/>
            <w:vAlign w:val="center"/>
            <w:hideMark/>
          </w:tcPr>
          <w:p w14:paraId="1608A53C"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L16,557,587,733 </w:t>
            </w:r>
          </w:p>
        </w:tc>
        <w:tc>
          <w:tcPr>
            <w:tcW w:w="1418" w:type="dxa"/>
            <w:tcBorders>
              <w:top w:val="nil"/>
              <w:left w:val="nil"/>
              <w:bottom w:val="single" w:sz="4" w:space="0" w:color="auto"/>
              <w:right w:val="single" w:sz="4" w:space="0" w:color="auto"/>
            </w:tcBorders>
            <w:shd w:val="clear" w:color="auto" w:fill="auto"/>
            <w:vAlign w:val="center"/>
            <w:hideMark/>
          </w:tcPr>
          <w:p w14:paraId="64B7B4A1"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20,707,140,603 </w:t>
            </w:r>
          </w:p>
        </w:tc>
        <w:tc>
          <w:tcPr>
            <w:tcW w:w="1417" w:type="dxa"/>
            <w:tcBorders>
              <w:top w:val="nil"/>
              <w:left w:val="nil"/>
              <w:bottom w:val="single" w:sz="4" w:space="0" w:color="auto"/>
              <w:right w:val="single" w:sz="4" w:space="0" w:color="auto"/>
            </w:tcBorders>
            <w:shd w:val="clear" w:color="auto" w:fill="auto"/>
            <w:vAlign w:val="center"/>
            <w:hideMark/>
          </w:tcPr>
          <w:p w14:paraId="7699696A"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22,532,075,183 </w:t>
            </w:r>
          </w:p>
        </w:tc>
        <w:tc>
          <w:tcPr>
            <w:tcW w:w="1418" w:type="dxa"/>
            <w:tcBorders>
              <w:top w:val="nil"/>
              <w:left w:val="nil"/>
              <w:bottom w:val="single" w:sz="4" w:space="0" w:color="auto"/>
              <w:right w:val="single" w:sz="4" w:space="0" w:color="auto"/>
            </w:tcBorders>
            <w:shd w:val="clear" w:color="auto" w:fill="auto"/>
            <w:vAlign w:val="center"/>
            <w:hideMark/>
          </w:tcPr>
          <w:p w14:paraId="766DFB0B"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22,227,317,983 </w:t>
            </w:r>
          </w:p>
        </w:tc>
        <w:tc>
          <w:tcPr>
            <w:tcW w:w="1417" w:type="dxa"/>
            <w:tcBorders>
              <w:top w:val="nil"/>
              <w:left w:val="nil"/>
              <w:bottom w:val="single" w:sz="4" w:space="0" w:color="auto"/>
              <w:right w:val="single" w:sz="4" w:space="0" w:color="auto"/>
            </w:tcBorders>
            <w:shd w:val="clear" w:color="auto" w:fill="auto"/>
            <w:vAlign w:val="center"/>
            <w:hideMark/>
          </w:tcPr>
          <w:p w14:paraId="7444D8CB"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21,343,662,981 </w:t>
            </w:r>
          </w:p>
        </w:tc>
        <w:tc>
          <w:tcPr>
            <w:tcW w:w="1559" w:type="dxa"/>
            <w:tcBorders>
              <w:top w:val="nil"/>
              <w:left w:val="nil"/>
              <w:bottom w:val="single" w:sz="4" w:space="0" w:color="auto"/>
              <w:right w:val="single" w:sz="4" w:space="0" w:color="auto"/>
            </w:tcBorders>
            <w:shd w:val="clear" w:color="auto" w:fill="auto"/>
            <w:vAlign w:val="center"/>
            <w:hideMark/>
          </w:tcPr>
          <w:p w14:paraId="103DD112"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20,319,781,729 </w:t>
            </w:r>
          </w:p>
        </w:tc>
      </w:tr>
      <w:tr w:rsidR="004653FF" w:rsidRPr="004653FF" w14:paraId="045F8854"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BB69118"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may</w:t>
            </w:r>
          </w:p>
        </w:tc>
        <w:tc>
          <w:tcPr>
            <w:tcW w:w="1318" w:type="dxa"/>
            <w:tcBorders>
              <w:top w:val="nil"/>
              <w:left w:val="nil"/>
              <w:bottom w:val="single" w:sz="4" w:space="0" w:color="auto"/>
              <w:right w:val="single" w:sz="4" w:space="0" w:color="auto"/>
            </w:tcBorders>
            <w:shd w:val="clear" w:color="auto" w:fill="auto"/>
            <w:vAlign w:val="center"/>
            <w:hideMark/>
          </w:tcPr>
          <w:p w14:paraId="75E8FE23"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L16,721,741,651 </w:t>
            </w:r>
          </w:p>
        </w:tc>
        <w:tc>
          <w:tcPr>
            <w:tcW w:w="1418" w:type="dxa"/>
            <w:tcBorders>
              <w:top w:val="nil"/>
              <w:left w:val="nil"/>
              <w:bottom w:val="single" w:sz="4" w:space="0" w:color="auto"/>
              <w:right w:val="single" w:sz="4" w:space="0" w:color="auto"/>
            </w:tcBorders>
            <w:shd w:val="clear" w:color="auto" w:fill="auto"/>
            <w:vAlign w:val="center"/>
            <w:hideMark/>
          </w:tcPr>
          <w:p w14:paraId="066A7C4E"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21,244,970,812 </w:t>
            </w:r>
          </w:p>
        </w:tc>
        <w:tc>
          <w:tcPr>
            <w:tcW w:w="1417" w:type="dxa"/>
            <w:tcBorders>
              <w:top w:val="nil"/>
              <w:left w:val="nil"/>
              <w:bottom w:val="single" w:sz="4" w:space="0" w:color="auto"/>
              <w:right w:val="single" w:sz="4" w:space="0" w:color="auto"/>
            </w:tcBorders>
            <w:shd w:val="clear" w:color="auto" w:fill="auto"/>
            <w:vAlign w:val="center"/>
            <w:hideMark/>
          </w:tcPr>
          <w:p w14:paraId="3E2F6BEA"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22,984,050,002 </w:t>
            </w:r>
          </w:p>
        </w:tc>
        <w:tc>
          <w:tcPr>
            <w:tcW w:w="1418" w:type="dxa"/>
            <w:tcBorders>
              <w:top w:val="nil"/>
              <w:left w:val="nil"/>
              <w:bottom w:val="single" w:sz="4" w:space="0" w:color="auto"/>
              <w:right w:val="single" w:sz="4" w:space="0" w:color="auto"/>
            </w:tcBorders>
            <w:shd w:val="clear" w:color="auto" w:fill="auto"/>
            <w:vAlign w:val="center"/>
            <w:hideMark/>
          </w:tcPr>
          <w:p w14:paraId="3C4BD6F6"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21,925,360,666 </w:t>
            </w:r>
          </w:p>
        </w:tc>
        <w:tc>
          <w:tcPr>
            <w:tcW w:w="1417" w:type="dxa"/>
            <w:tcBorders>
              <w:top w:val="nil"/>
              <w:left w:val="nil"/>
              <w:bottom w:val="single" w:sz="4" w:space="0" w:color="auto"/>
              <w:right w:val="single" w:sz="4" w:space="0" w:color="auto"/>
            </w:tcBorders>
            <w:shd w:val="clear" w:color="auto" w:fill="auto"/>
            <w:vAlign w:val="center"/>
            <w:hideMark/>
          </w:tcPr>
          <w:p w14:paraId="448264DF"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21,639,740,372 </w:t>
            </w:r>
          </w:p>
        </w:tc>
        <w:tc>
          <w:tcPr>
            <w:tcW w:w="1559" w:type="dxa"/>
            <w:tcBorders>
              <w:top w:val="nil"/>
              <w:left w:val="nil"/>
              <w:bottom w:val="single" w:sz="4" w:space="0" w:color="auto"/>
              <w:right w:val="single" w:sz="4" w:space="0" w:color="auto"/>
            </w:tcBorders>
            <w:shd w:val="clear" w:color="auto" w:fill="auto"/>
            <w:vAlign w:val="center"/>
            <w:hideMark/>
          </w:tcPr>
          <w:p w14:paraId="5964A01E"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19,660,603,811 </w:t>
            </w:r>
          </w:p>
        </w:tc>
      </w:tr>
      <w:tr w:rsidR="004653FF" w:rsidRPr="004653FF" w14:paraId="6424E13D"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FFDA16E"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jun</w:t>
            </w:r>
          </w:p>
        </w:tc>
        <w:tc>
          <w:tcPr>
            <w:tcW w:w="1318" w:type="dxa"/>
            <w:tcBorders>
              <w:top w:val="nil"/>
              <w:left w:val="nil"/>
              <w:bottom w:val="single" w:sz="4" w:space="0" w:color="auto"/>
              <w:right w:val="single" w:sz="4" w:space="0" w:color="auto"/>
            </w:tcBorders>
            <w:shd w:val="clear" w:color="auto" w:fill="auto"/>
            <w:vAlign w:val="center"/>
            <w:hideMark/>
          </w:tcPr>
          <w:p w14:paraId="2026EB87"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L16,949,123,212 </w:t>
            </w:r>
          </w:p>
        </w:tc>
        <w:tc>
          <w:tcPr>
            <w:tcW w:w="1418" w:type="dxa"/>
            <w:tcBorders>
              <w:top w:val="nil"/>
              <w:left w:val="nil"/>
              <w:bottom w:val="single" w:sz="4" w:space="0" w:color="auto"/>
              <w:right w:val="single" w:sz="4" w:space="0" w:color="auto"/>
            </w:tcBorders>
            <w:shd w:val="clear" w:color="auto" w:fill="auto"/>
            <w:vAlign w:val="center"/>
            <w:hideMark/>
          </w:tcPr>
          <w:p w14:paraId="10266978"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21,061,920,873 </w:t>
            </w:r>
          </w:p>
        </w:tc>
        <w:tc>
          <w:tcPr>
            <w:tcW w:w="1417" w:type="dxa"/>
            <w:tcBorders>
              <w:top w:val="nil"/>
              <w:left w:val="nil"/>
              <w:bottom w:val="single" w:sz="4" w:space="0" w:color="auto"/>
              <w:right w:val="single" w:sz="4" w:space="0" w:color="auto"/>
            </w:tcBorders>
            <w:shd w:val="clear" w:color="auto" w:fill="auto"/>
            <w:vAlign w:val="center"/>
            <w:hideMark/>
          </w:tcPr>
          <w:p w14:paraId="2CA8E8C0"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22,514,676,643 </w:t>
            </w:r>
          </w:p>
        </w:tc>
        <w:tc>
          <w:tcPr>
            <w:tcW w:w="1418" w:type="dxa"/>
            <w:tcBorders>
              <w:top w:val="nil"/>
              <w:left w:val="nil"/>
              <w:bottom w:val="single" w:sz="4" w:space="0" w:color="auto"/>
              <w:right w:val="single" w:sz="4" w:space="0" w:color="auto"/>
            </w:tcBorders>
            <w:shd w:val="clear" w:color="auto" w:fill="auto"/>
            <w:vAlign w:val="center"/>
            <w:hideMark/>
          </w:tcPr>
          <w:p w14:paraId="66F5E484"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21,550,588,123 </w:t>
            </w:r>
          </w:p>
        </w:tc>
        <w:tc>
          <w:tcPr>
            <w:tcW w:w="1417" w:type="dxa"/>
            <w:tcBorders>
              <w:top w:val="nil"/>
              <w:left w:val="nil"/>
              <w:bottom w:val="single" w:sz="4" w:space="0" w:color="auto"/>
              <w:right w:val="single" w:sz="4" w:space="0" w:color="auto"/>
            </w:tcBorders>
            <w:shd w:val="clear" w:color="auto" w:fill="auto"/>
            <w:vAlign w:val="center"/>
            <w:hideMark/>
          </w:tcPr>
          <w:p w14:paraId="024C82D5"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22,872,060,620 </w:t>
            </w:r>
          </w:p>
        </w:tc>
        <w:tc>
          <w:tcPr>
            <w:tcW w:w="1559" w:type="dxa"/>
            <w:tcBorders>
              <w:top w:val="nil"/>
              <w:left w:val="nil"/>
              <w:bottom w:val="single" w:sz="4" w:space="0" w:color="auto"/>
              <w:right w:val="single" w:sz="4" w:space="0" w:color="auto"/>
            </w:tcBorders>
            <w:shd w:val="clear" w:color="auto" w:fill="auto"/>
            <w:vAlign w:val="center"/>
            <w:hideMark/>
          </w:tcPr>
          <w:p w14:paraId="4C43E7EA"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19,434,245,794 </w:t>
            </w:r>
          </w:p>
        </w:tc>
      </w:tr>
      <w:tr w:rsidR="004653FF" w:rsidRPr="004653FF" w14:paraId="1EAB18EF"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5E1BAD9"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jul</w:t>
            </w:r>
          </w:p>
        </w:tc>
        <w:tc>
          <w:tcPr>
            <w:tcW w:w="1318" w:type="dxa"/>
            <w:tcBorders>
              <w:top w:val="nil"/>
              <w:left w:val="nil"/>
              <w:bottom w:val="single" w:sz="4" w:space="0" w:color="auto"/>
              <w:right w:val="single" w:sz="4" w:space="0" w:color="auto"/>
            </w:tcBorders>
            <w:shd w:val="clear" w:color="auto" w:fill="auto"/>
            <w:vAlign w:val="center"/>
            <w:hideMark/>
          </w:tcPr>
          <w:p w14:paraId="6FCA00EE"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L17,281,685,594 </w:t>
            </w:r>
          </w:p>
        </w:tc>
        <w:tc>
          <w:tcPr>
            <w:tcW w:w="1418" w:type="dxa"/>
            <w:tcBorders>
              <w:top w:val="nil"/>
              <w:left w:val="nil"/>
              <w:bottom w:val="single" w:sz="4" w:space="0" w:color="auto"/>
              <w:right w:val="single" w:sz="4" w:space="0" w:color="auto"/>
            </w:tcBorders>
            <w:shd w:val="clear" w:color="auto" w:fill="auto"/>
            <w:vAlign w:val="center"/>
            <w:hideMark/>
          </w:tcPr>
          <w:p w14:paraId="33928C18"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21,266,135,419 </w:t>
            </w:r>
          </w:p>
        </w:tc>
        <w:tc>
          <w:tcPr>
            <w:tcW w:w="1417" w:type="dxa"/>
            <w:tcBorders>
              <w:top w:val="nil"/>
              <w:left w:val="nil"/>
              <w:bottom w:val="single" w:sz="4" w:space="0" w:color="auto"/>
              <w:right w:val="single" w:sz="4" w:space="0" w:color="auto"/>
            </w:tcBorders>
            <w:shd w:val="clear" w:color="auto" w:fill="auto"/>
            <w:vAlign w:val="center"/>
            <w:hideMark/>
          </w:tcPr>
          <w:p w14:paraId="18154246"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22,568,543,775 </w:t>
            </w:r>
          </w:p>
        </w:tc>
        <w:tc>
          <w:tcPr>
            <w:tcW w:w="1418" w:type="dxa"/>
            <w:tcBorders>
              <w:top w:val="nil"/>
              <w:left w:val="nil"/>
              <w:bottom w:val="single" w:sz="4" w:space="0" w:color="auto"/>
              <w:right w:val="single" w:sz="4" w:space="0" w:color="auto"/>
            </w:tcBorders>
            <w:shd w:val="clear" w:color="auto" w:fill="auto"/>
            <w:vAlign w:val="center"/>
            <w:hideMark/>
          </w:tcPr>
          <w:p w14:paraId="029C2AD6"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20,829,751,230 </w:t>
            </w:r>
          </w:p>
        </w:tc>
        <w:tc>
          <w:tcPr>
            <w:tcW w:w="1417" w:type="dxa"/>
            <w:tcBorders>
              <w:top w:val="nil"/>
              <w:left w:val="nil"/>
              <w:bottom w:val="single" w:sz="4" w:space="0" w:color="auto"/>
              <w:right w:val="single" w:sz="4" w:space="0" w:color="auto"/>
            </w:tcBorders>
            <w:shd w:val="clear" w:color="auto" w:fill="auto"/>
            <w:vAlign w:val="center"/>
            <w:hideMark/>
          </w:tcPr>
          <w:p w14:paraId="3C23F815"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22,864,365,749 </w:t>
            </w:r>
          </w:p>
        </w:tc>
        <w:tc>
          <w:tcPr>
            <w:tcW w:w="1559" w:type="dxa"/>
            <w:tcBorders>
              <w:top w:val="nil"/>
              <w:left w:val="nil"/>
              <w:bottom w:val="single" w:sz="4" w:space="0" w:color="auto"/>
              <w:right w:val="single" w:sz="4" w:space="0" w:color="auto"/>
            </w:tcBorders>
            <w:shd w:val="clear" w:color="auto" w:fill="auto"/>
            <w:vAlign w:val="center"/>
            <w:hideMark/>
          </w:tcPr>
          <w:p w14:paraId="4AF11B24"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19,772,120,071 </w:t>
            </w:r>
          </w:p>
        </w:tc>
      </w:tr>
      <w:tr w:rsidR="004653FF" w:rsidRPr="004653FF" w14:paraId="5E54E911"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4E84F09"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ago</w:t>
            </w:r>
          </w:p>
        </w:tc>
        <w:tc>
          <w:tcPr>
            <w:tcW w:w="1318" w:type="dxa"/>
            <w:tcBorders>
              <w:top w:val="nil"/>
              <w:left w:val="nil"/>
              <w:bottom w:val="single" w:sz="4" w:space="0" w:color="auto"/>
              <w:right w:val="single" w:sz="4" w:space="0" w:color="auto"/>
            </w:tcBorders>
            <w:shd w:val="clear" w:color="auto" w:fill="auto"/>
            <w:vAlign w:val="center"/>
            <w:hideMark/>
          </w:tcPr>
          <w:p w14:paraId="7F2CC74F"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L17,426,739,714 </w:t>
            </w:r>
          </w:p>
        </w:tc>
        <w:tc>
          <w:tcPr>
            <w:tcW w:w="1418" w:type="dxa"/>
            <w:tcBorders>
              <w:top w:val="nil"/>
              <w:left w:val="nil"/>
              <w:bottom w:val="single" w:sz="4" w:space="0" w:color="auto"/>
              <w:right w:val="single" w:sz="4" w:space="0" w:color="auto"/>
            </w:tcBorders>
            <w:shd w:val="clear" w:color="auto" w:fill="auto"/>
            <w:vAlign w:val="center"/>
            <w:hideMark/>
          </w:tcPr>
          <w:p w14:paraId="73E726FE"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21,731,906,073 </w:t>
            </w:r>
          </w:p>
        </w:tc>
        <w:tc>
          <w:tcPr>
            <w:tcW w:w="1417" w:type="dxa"/>
            <w:tcBorders>
              <w:top w:val="nil"/>
              <w:left w:val="nil"/>
              <w:bottom w:val="single" w:sz="4" w:space="0" w:color="auto"/>
              <w:right w:val="single" w:sz="4" w:space="0" w:color="auto"/>
            </w:tcBorders>
            <w:shd w:val="clear" w:color="auto" w:fill="auto"/>
            <w:vAlign w:val="center"/>
            <w:hideMark/>
          </w:tcPr>
          <w:p w14:paraId="05CFE3E0"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22,213,766,088 </w:t>
            </w:r>
          </w:p>
        </w:tc>
        <w:tc>
          <w:tcPr>
            <w:tcW w:w="1418" w:type="dxa"/>
            <w:tcBorders>
              <w:top w:val="nil"/>
              <w:left w:val="nil"/>
              <w:bottom w:val="single" w:sz="4" w:space="0" w:color="auto"/>
              <w:right w:val="single" w:sz="4" w:space="0" w:color="auto"/>
            </w:tcBorders>
            <w:shd w:val="clear" w:color="auto" w:fill="auto"/>
            <w:vAlign w:val="center"/>
            <w:hideMark/>
          </w:tcPr>
          <w:p w14:paraId="1365B6C2"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20,566,161,409 </w:t>
            </w:r>
          </w:p>
        </w:tc>
        <w:tc>
          <w:tcPr>
            <w:tcW w:w="1417" w:type="dxa"/>
            <w:tcBorders>
              <w:top w:val="nil"/>
              <w:left w:val="nil"/>
              <w:bottom w:val="single" w:sz="4" w:space="0" w:color="auto"/>
              <w:right w:val="single" w:sz="4" w:space="0" w:color="auto"/>
            </w:tcBorders>
            <w:shd w:val="clear" w:color="auto" w:fill="auto"/>
            <w:vAlign w:val="center"/>
            <w:hideMark/>
          </w:tcPr>
          <w:p w14:paraId="4020F4A9"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21,564,665,871 </w:t>
            </w:r>
          </w:p>
        </w:tc>
        <w:tc>
          <w:tcPr>
            <w:tcW w:w="1559" w:type="dxa"/>
            <w:tcBorders>
              <w:top w:val="nil"/>
              <w:left w:val="nil"/>
              <w:bottom w:val="single" w:sz="4" w:space="0" w:color="auto"/>
              <w:right w:val="single" w:sz="4" w:space="0" w:color="auto"/>
            </w:tcBorders>
            <w:shd w:val="clear" w:color="auto" w:fill="auto"/>
            <w:vAlign w:val="center"/>
            <w:hideMark/>
          </w:tcPr>
          <w:p w14:paraId="4B56DC79"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19,567,714,351 </w:t>
            </w:r>
          </w:p>
        </w:tc>
      </w:tr>
      <w:tr w:rsidR="004653FF" w:rsidRPr="004653FF" w14:paraId="5DE87418"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A7E2C94"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sep</w:t>
            </w:r>
          </w:p>
        </w:tc>
        <w:tc>
          <w:tcPr>
            <w:tcW w:w="1318" w:type="dxa"/>
            <w:tcBorders>
              <w:top w:val="nil"/>
              <w:left w:val="nil"/>
              <w:bottom w:val="single" w:sz="4" w:space="0" w:color="auto"/>
              <w:right w:val="single" w:sz="4" w:space="0" w:color="auto"/>
            </w:tcBorders>
            <w:shd w:val="clear" w:color="auto" w:fill="auto"/>
            <w:vAlign w:val="center"/>
            <w:hideMark/>
          </w:tcPr>
          <w:p w14:paraId="55813030"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L17,933,100,040 </w:t>
            </w:r>
          </w:p>
        </w:tc>
        <w:tc>
          <w:tcPr>
            <w:tcW w:w="1418" w:type="dxa"/>
            <w:tcBorders>
              <w:top w:val="nil"/>
              <w:left w:val="nil"/>
              <w:bottom w:val="single" w:sz="4" w:space="0" w:color="auto"/>
              <w:right w:val="single" w:sz="4" w:space="0" w:color="auto"/>
            </w:tcBorders>
            <w:shd w:val="clear" w:color="auto" w:fill="auto"/>
            <w:vAlign w:val="center"/>
            <w:hideMark/>
          </w:tcPr>
          <w:p w14:paraId="5822762E"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21,908,803,483 </w:t>
            </w:r>
          </w:p>
        </w:tc>
        <w:tc>
          <w:tcPr>
            <w:tcW w:w="1417" w:type="dxa"/>
            <w:tcBorders>
              <w:top w:val="nil"/>
              <w:left w:val="nil"/>
              <w:bottom w:val="single" w:sz="4" w:space="0" w:color="auto"/>
              <w:right w:val="single" w:sz="4" w:space="0" w:color="auto"/>
            </w:tcBorders>
            <w:shd w:val="clear" w:color="auto" w:fill="auto"/>
            <w:vAlign w:val="center"/>
            <w:hideMark/>
          </w:tcPr>
          <w:p w14:paraId="3D1CAD42"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22,095,758,647 </w:t>
            </w:r>
          </w:p>
        </w:tc>
        <w:tc>
          <w:tcPr>
            <w:tcW w:w="1418" w:type="dxa"/>
            <w:tcBorders>
              <w:top w:val="nil"/>
              <w:left w:val="nil"/>
              <w:bottom w:val="single" w:sz="4" w:space="0" w:color="auto"/>
              <w:right w:val="single" w:sz="4" w:space="0" w:color="auto"/>
            </w:tcBorders>
            <w:shd w:val="clear" w:color="auto" w:fill="auto"/>
            <w:vAlign w:val="center"/>
            <w:hideMark/>
          </w:tcPr>
          <w:p w14:paraId="102FA20F"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19,806,052,894 </w:t>
            </w:r>
          </w:p>
        </w:tc>
        <w:tc>
          <w:tcPr>
            <w:tcW w:w="1417" w:type="dxa"/>
            <w:tcBorders>
              <w:top w:val="nil"/>
              <w:left w:val="nil"/>
              <w:bottom w:val="single" w:sz="4" w:space="0" w:color="auto"/>
              <w:right w:val="single" w:sz="4" w:space="0" w:color="auto"/>
            </w:tcBorders>
            <w:shd w:val="clear" w:color="auto" w:fill="auto"/>
            <w:vAlign w:val="center"/>
            <w:hideMark/>
          </w:tcPr>
          <w:p w14:paraId="0E68CE34"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21,648,564,221 </w:t>
            </w:r>
          </w:p>
        </w:tc>
        <w:tc>
          <w:tcPr>
            <w:tcW w:w="1559" w:type="dxa"/>
            <w:tcBorders>
              <w:top w:val="nil"/>
              <w:left w:val="nil"/>
              <w:bottom w:val="single" w:sz="4" w:space="0" w:color="auto"/>
              <w:right w:val="single" w:sz="4" w:space="0" w:color="auto"/>
            </w:tcBorders>
            <w:shd w:val="clear" w:color="auto" w:fill="auto"/>
            <w:vAlign w:val="center"/>
            <w:hideMark/>
          </w:tcPr>
          <w:p w14:paraId="65BB4F92"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20,451,733,378 </w:t>
            </w:r>
          </w:p>
        </w:tc>
      </w:tr>
      <w:tr w:rsidR="004653FF" w:rsidRPr="004653FF" w14:paraId="78DDD8A0"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9BAB7AD"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oct</w:t>
            </w:r>
          </w:p>
        </w:tc>
        <w:tc>
          <w:tcPr>
            <w:tcW w:w="1318" w:type="dxa"/>
            <w:tcBorders>
              <w:top w:val="nil"/>
              <w:left w:val="nil"/>
              <w:bottom w:val="single" w:sz="4" w:space="0" w:color="auto"/>
              <w:right w:val="single" w:sz="4" w:space="0" w:color="auto"/>
            </w:tcBorders>
            <w:shd w:val="clear" w:color="auto" w:fill="auto"/>
            <w:vAlign w:val="center"/>
            <w:hideMark/>
          </w:tcPr>
          <w:p w14:paraId="4B254475"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L17,899,721,258 </w:t>
            </w:r>
          </w:p>
        </w:tc>
        <w:tc>
          <w:tcPr>
            <w:tcW w:w="1418" w:type="dxa"/>
            <w:tcBorders>
              <w:top w:val="nil"/>
              <w:left w:val="nil"/>
              <w:bottom w:val="single" w:sz="4" w:space="0" w:color="auto"/>
              <w:right w:val="single" w:sz="4" w:space="0" w:color="auto"/>
            </w:tcBorders>
            <w:shd w:val="clear" w:color="auto" w:fill="auto"/>
            <w:vAlign w:val="center"/>
            <w:hideMark/>
          </w:tcPr>
          <w:p w14:paraId="6FC029D2"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22,271,047,041 </w:t>
            </w:r>
          </w:p>
        </w:tc>
        <w:tc>
          <w:tcPr>
            <w:tcW w:w="1417" w:type="dxa"/>
            <w:tcBorders>
              <w:top w:val="nil"/>
              <w:left w:val="nil"/>
              <w:bottom w:val="single" w:sz="4" w:space="0" w:color="auto"/>
              <w:right w:val="single" w:sz="4" w:space="0" w:color="auto"/>
            </w:tcBorders>
            <w:shd w:val="clear" w:color="auto" w:fill="auto"/>
            <w:vAlign w:val="center"/>
            <w:hideMark/>
          </w:tcPr>
          <w:p w14:paraId="3A115E04"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22,063,804,836 </w:t>
            </w:r>
          </w:p>
        </w:tc>
        <w:tc>
          <w:tcPr>
            <w:tcW w:w="1418" w:type="dxa"/>
            <w:tcBorders>
              <w:top w:val="nil"/>
              <w:left w:val="nil"/>
              <w:bottom w:val="single" w:sz="4" w:space="0" w:color="auto"/>
              <w:right w:val="single" w:sz="4" w:space="0" w:color="auto"/>
            </w:tcBorders>
            <w:shd w:val="clear" w:color="auto" w:fill="auto"/>
            <w:vAlign w:val="center"/>
            <w:hideMark/>
          </w:tcPr>
          <w:p w14:paraId="47509BB1"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19,636,688,863 </w:t>
            </w:r>
          </w:p>
        </w:tc>
        <w:tc>
          <w:tcPr>
            <w:tcW w:w="1417" w:type="dxa"/>
            <w:tcBorders>
              <w:top w:val="nil"/>
              <w:left w:val="nil"/>
              <w:bottom w:val="single" w:sz="4" w:space="0" w:color="auto"/>
              <w:right w:val="single" w:sz="4" w:space="0" w:color="auto"/>
            </w:tcBorders>
            <w:shd w:val="clear" w:color="auto" w:fill="auto"/>
            <w:vAlign w:val="center"/>
            <w:hideMark/>
          </w:tcPr>
          <w:p w14:paraId="7A719FC7"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21,649,835,918 </w:t>
            </w:r>
          </w:p>
        </w:tc>
        <w:tc>
          <w:tcPr>
            <w:tcW w:w="1559" w:type="dxa"/>
            <w:tcBorders>
              <w:top w:val="nil"/>
              <w:left w:val="nil"/>
              <w:bottom w:val="single" w:sz="4" w:space="0" w:color="auto"/>
              <w:right w:val="single" w:sz="4" w:space="0" w:color="auto"/>
            </w:tcBorders>
            <w:shd w:val="clear" w:color="auto" w:fill="auto"/>
            <w:vAlign w:val="center"/>
            <w:hideMark/>
          </w:tcPr>
          <w:p w14:paraId="740B8442"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20,120,601,314 </w:t>
            </w:r>
          </w:p>
        </w:tc>
      </w:tr>
      <w:tr w:rsidR="004653FF" w:rsidRPr="004653FF" w14:paraId="7AB25BDD"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1CC6DAE"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nov</w:t>
            </w:r>
          </w:p>
        </w:tc>
        <w:tc>
          <w:tcPr>
            <w:tcW w:w="1318" w:type="dxa"/>
            <w:tcBorders>
              <w:top w:val="nil"/>
              <w:left w:val="nil"/>
              <w:bottom w:val="single" w:sz="4" w:space="0" w:color="auto"/>
              <w:right w:val="single" w:sz="4" w:space="0" w:color="auto"/>
            </w:tcBorders>
            <w:shd w:val="clear" w:color="auto" w:fill="auto"/>
            <w:vAlign w:val="center"/>
            <w:hideMark/>
          </w:tcPr>
          <w:p w14:paraId="4A989A48"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L18,203,852,462 </w:t>
            </w:r>
          </w:p>
        </w:tc>
        <w:tc>
          <w:tcPr>
            <w:tcW w:w="1418" w:type="dxa"/>
            <w:tcBorders>
              <w:top w:val="nil"/>
              <w:left w:val="nil"/>
              <w:bottom w:val="single" w:sz="4" w:space="0" w:color="auto"/>
              <w:right w:val="single" w:sz="4" w:space="0" w:color="auto"/>
            </w:tcBorders>
            <w:shd w:val="clear" w:color="auto" w:fill="auto"/>
            <w:vAlign w:val="center"/>
            <w:hideMark/>
          </w:tcPr>
          <w:p w14:paraId="5B638F8D"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22,393,541,746 </w:t>
            </w:r>
          </w:p>
        </w:tc>
        <w:tc>
          <w:tcPr>
            <w:tcW w:w="1417" w:type="dxa"/>
            <w:tcBorders>
              <w:top w:val="nil"/>
              <w:left w:val="nil"/>
              <w:bottom w:val="single" w:sz="4" w:space="0" w:color="auto"/>
              <w:right w:val="single" w:sz="4" w:space="0" w:color="auto"/>
            </w:tcBorders>
            <w:shd w:val="clear" w:color="auto" w:fill="auto"/>
            <w:vAlign w:val="center"/>
            <w:hideMark/>
          </w:tcPr>
          <w:p w14:paraId="1586F46F"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22,445,365,192 </w:t>
            </w:r>
          </w:p>
        </w:tc>
        <w:tc>
          <w:tcPr>
            <w:tcW w:w="1418" w:type="dxa"/>
            <w:tcBorders>
              <w:top w:val="nil"/>
              <w:left w:val="nil"/>
              <w:bottom w:val="single" w:sz="4" w:space="0" w:color="auto"/>
              <w:right w:val="single" w:sz="4" w:space="0" w:color="auto"/>
            </w:tcBorders>
            <w:shd w:val="clear" w:color="auto" w:fill="auto"/>
            <w:vAlign w:val="center"/>
            <w:hideMark/>
          </w:tcPr>
          <w:p w14:paraId="755C027D"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19,458,127,008 </w:t>
            </w:r>
          </w:p>
        </w:tc>
        <w:tc>
          <w:tcPr>
            <w:tcW w:w="1417" w:type="dxa"/>
            <w:tcBorders>
              <w:top w:val="nil"/>
              <w:left w:val="nil"/>
              <w:bottom w:val="single" w:sz="4" w:space="0" w:color="auto"/>
              <w:right w:val="single" w:sz="4" w:space="0" w:color="auto"/>
            </w:tcBorders>
            <w:shd w:val="clear" w:color="auto" w:fill="auto"/>
            <w:vAlign w:val="center"/>
            <w:hideMark/>
          </w:tcPr>
          <w:p w14:paraId="65D87024"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20,966,006,519 </w:t>
            </w:r>
          </w:p>
        </w:tc>
        <w:tc>
          <w:tcPr>
            <w:tcW w:w="1559" w:type="dxa"/>
            <w:tcBorders>
              <w:top w:val="nil"/>
              <w:left w:val="nil"/>
              <w:bottom w:val="single" w:sz="4" w:space="0" w:color="auto"/>
              <w:right w:val="single" w:sz="4" w:space="0" w:color="auto"/>
            </w:tcBorders>
            <w:shd w:val="clear" w:color="auto" w:fill="auto"/>
            <w:vAlign w:val="center"/>
            <w:hideMark/>
          </w:tcPr>
          <w:p w14:paraId="3B53034C"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20,233,884,284 </w:t>
            </w:r>
          </w:p>
        </w:tc>
      </w:tr>
      <w:tr w:rsidR="004653FF" w:rsidRPr="004653FF" w14:paraId="3F6F86E3"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77B24A6" w14:textId="77777777" w:rsidR="004653FF" w:rsidRPr="004653FF" w:rsidRDefault="004653FF" w:rsidP="004653FF">
            <w:pPr>
              <w:widowControl/>
              <w:jc w:val="center"/>
              <w:rPr>
                <w:rFonts w:ascii="Times New Roman" w:eastAsia="Times New Roman" w:hAnsi="Times New Roman" w:cs="Times New Roman"/>
                <w:color w:val="000000"/>
                <w:sz w:val="16"/>
                <w:szCs w:val="16"/>
                <w:lang w:val="es-HN" w:eastAsia="es-HN"/>
              </w:rPr>
            </w:pPr>
            <w:r w:rsidRPr="004653FF">
              <w:rPr>
                <w:rFonts w:ascii="Times New Roman" w:eastAsia="Times New Roman" w:hAnsi="Times New Roman" w:cs="Times New Roman"/>
                <w:color w:val="000000"/>
                <w:sz w:val="16"/>
                <w:szCs w:val="16"/>
                <w:lang w:val="es-HN" w:eastAsia="es-HN"/>
              </w:rPr>
              <w:t>dic</w:t>
            </w:r>
          </w:p>
        </w:tc>
        <w:tc>
          <w:tcPr>
            <w:tcW w:w="1318" w:type="dxa"/>
            <w:tcBorders>
              <w:top w:val="nil"/>
              <w:left w:val="nil"/>
              <w:bottom w:val="single" w:sz="4" w:space="0" w:color="auto"/>
              <w:right w:val="single" w:sz="4" w:space="0" w:color="auto"/>
            </w:tcBorders>
            <w:shd w:val="clear" w:color="auto" w:fill="auto"/>
            <w:vAlign w:val="center"/>
            <w:hideMark/>
          </w:tcPr>
          <w:p w14:paraId="3A39B56B"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L18,870,304,278 </w:t>
            </w:r>
          </w:p>
        </w:tc>
        <w:tc>
          <w:tcPr>
            <w:tcW w:w="1418" w:type="dxa"/>
            <w:tcBorders>
              <w:top w:val="nil"/>
              <w:left w:val="nil"/>
              <w:bottom w:val="single" w:sz="4" w:space="0" w:color="auto"/>
              <w:right w:val="single" w:sz="4" w:space="0" w:color="auto"/>
            </w:tcBorders>
            <w:shd w:val="clear" w:color="auto" w:fill="auto"/>
            <w:vAlign w:val="center"/>
            <w:hideMark/>
          </w:tcPr>
          <w:p w14:paraId="52F19DCA"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22,324,884,780 </w:t>
            </w:r>
          </w:p>
        </w:tc>
        <w:tc>
          <w:tcPr>
            <w:tcW w:w="1417" w:type="dxa"/>
            <w:tcBorders>
              <w:top w:val="nil"/>
              <w:left w:val="nil"/>
              <w:bottom w:val="single" w:sz="4" w:space="0" w:color="auto"/>
              <w:right w:val="single" w:sz="4" w:space="0" w:color="auto"/>
            </w:tcBorders>
            <w:shd w:val="clear" w:color="auto" w:fill="auto"/>
            <w:vAlign w:val="center"/>
            <w:hideMark/>
          </w:tcPr>
          <w:p w14:paraId="1A3F3902"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22,305,203,913 </w:t>
            </w:r>
          </w:p>
        </w:tc>
        <w:tc>
          <w:tcPr>
            <w:tcW w:w="1418" w:type="dxa"/>
            <w:tcBorders>
              <w:top w:val="nil"/>
              <w:left w:val="nil"/>
              <w:bottom w:val="single" w:sz="4" w:space="0" w:color="auto"/>
              <w:right w:val="single" w:sz="4" w:space="0" w:color="auto"/>
            </w:tcBorders>
            <w:shd w:val="clear" w:color="auto" w:fill="auto"/>
            <w:vAlign w:val="center"/>
            <w:hideMark/>
          </w:tcPr>
          <w:p w14:paraId="067AC76A"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19,446,720,034 </w:t>
            </w:r>
          </w:p>
        </w:tc>
        <w:tc>
          <w:tcPr>
            <w:tcW w:w="1417" w:type="dxa"/>
            <w:tcBorders>
              <w:top w:val="nil"/>
              <w:left w:val="nil"/>
              <w:bottom w:val="single" w:sz="4" w:space="0" w:color="auto"/>
              <w:right w:val="single" w:sz="4" w:space="0" w:color="auto"/>
            </w:tcBorders>
            <w:shd w:val="clear" w:color="auto" w:fill="auto"/>
            <w:vAlign w:val="center"/>
            <w:hideMark/>
          </w:tcPr>
          <w:p w14:paraId="2F40DE23"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20,887,589,405 </w:t>
            </w:r>
          </w:p>
        </w:tc>
        <w:tc>
          <w:tcPr>
            <w:tcW w:w="1559" w:type="dxa"/>
            <w:tcBorders>
              <w:top w:val="nil"/>
              <w:left w:val="nil"/>
              <w:bottom w:val="single" w:sz="4" w:space="0" w:color="auto"/>
              <w:right w:val="single" w:sz="4" w:space="0" w:color="auto"/>
            </w:tcBorders>
            <w:shd w:val="clear" w:color="auto" w:fill="auto"/>
            <w:vAlign w:val="center"/>
            <w:hideMark/>
          </w:tcPr>
          <w:p w14:paraId="6696BA22" w14:textId="77777777" w:rsidR="004653FF" w:rsidRPr="00317085" w:rsidRDefault="004653FF" w:rsidP="004653FF">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20,649,899,054 </w:t>
            </w:r>
          </w:p>
        </w:tc>
      </w:tr>
    </w:tbl>
    <w:p w14:paraId="10DBF916" w14:textId="77777777" w:rsidR="004653FF" w:rsidRDefault="004653FF" w:rsidP="00983FDB">
      <w:pPr>
        <w:pStyle w:val="TextoPrincipal"/>
      </w:pPr>
    </w:p>
    <w:p w14:paraId="39F9DE04" w14:textId="77777777" w:rsidR="00A677AD" w:rsidRDefault="00A677AD" w:rsidP="00983FDB">
      <w:pPr>
        <w:pStyle w:val="TextoPrincipal"/>
      </w:pPr>
    </w:p>
    <w:p w14:paraId="26FD4A27" w14:textId="496DB595" w:rsidR="00983FDB" w:rsidRPr="00076E91" w:rsidRDefault="00983FDB" w:rsidP="00983FDB">
      <w:pPr>
        <w:pStyle w:val="TextoPrincipal"/>
      </w:pPr>
      <w:r w:rsidRPr="00076E91">
        <w:lastRenderedPageBreak/>
        <w:t xml:space="preserve">La gráfica “Tendencia Estimada” </w:t>
      </w:r>
      <w:r>
        <w:t xml:space="preserve">de la figura 27, </w:t>
      </w:r>
      <w:r w:rsidRPr="00076E91">
        <w:t xml:space="preserve">demuestra que saldos de la cuenta total activo para banco </w:t>
      </w:r>
      <w:r w:rsidR="00401530">
        <w:t>BANRURAL presentaba una tendencia positiva,</w:t>
      </w:r>
      <w:r w:rsidR="00D17E74">
        <w:t xml:space="preserve"> pero desde el </w:t>
      </w:r>
      <w:r w:rsidR="00D82480">
        <w:t>inicio</w:t>
      </w:r>
      <w:r w:rsidR="00D17E74">
        <w:t xml:space="preserve"> del 2021 </w:t>
      </w:r>
      <w:r w:rsidR="0004643F">
        <w:t xml:space="preserve">se </w:t>
      </w:r>
      <w:r w:rsidR="00D17E74">
        <w:t>presenta una tendencia negativa dado que la línea de tendencia se dibuja inclinada hacia la baja</w:t>
      </w:r>
      <w:r w:rsidR="000E7060">
        <w:t>,</w:t>
      </w:r>
      <w:r w:rsidR="00401530">
        <w:t xml:space="preserve"> </w:t>
      </w:r>
      <w:r w:rsidRPr="00076E91">
        <w:t xml:space="preserve"> </w:t>
      </w:r>
      <w:r w:rsidR="00401530">
        <w:t>debido a lo anterior el tip</w:t>
      </w:r>
      <w:r>
        <w:t xml:space="preserve">o de tendencia </w:t>
      </w:r>
      <w:r w:rsidR="00401530">
        <w:t xml:space="preserve">se identifica como </w:t>
      </w:r>
      <w:r>
        <w:t>multiplicativa dado que la línea de tendencia no se presenta en línea recta, indicando que las variaciones serán exponenciales</w:t>
      </w:r>
      <w:r w:rsidR="00CE7138">
        <w:t xml:space="preserve"> ya sea a la alta o a la baja</w:t>
      </w:r>
      <w:r>
        <w:t xml:space="preserve"> a lo largo del periodo.</w:t>
      </w:r>
    </w:p>
    <w:p w14:paraId="546A5C79" w14:textId="766C922F" w:rsidR="007F7FB4" w:rsidRPr="00C14C4F" w:rsidRDefault="00983FDB" w:rsidP="007F7FB4">
      <w:pPr>
        <w:keepNext/>
        <w:widowControl/>
        <w:spacing w:after="160"/>
        <w:rPr>
          <w:lang w:val="es-HN"/>
        </w:rPr>
      </w:pPr>
      <w:r>
        <w:rPr>
          <w:noProof/>
        </w:rPr>
        <mc:AlternateContent>
          <mc:Choice Requires="wps">
            <w:drawing>
              <wp:anchor distT="0" distB="0" distL="114300" distR="114300" simplePos="0" relativeHeight="251942912" behindDoc="0" locked="0" layoutInCell="1" allowOverlap="1" wp14:anchorId="15B9C6F8" wp14:editId="1312D77C">
                <wp:simplePos x="0" y="0"/>
                <wp:positionH relativeFrom="column">
                  <wp:posOffset>0</wp:posOffset>
                </wp:positionH>
                <wp:positionV relativeFrom="paragraph">
                  <wp:posOffset>6350</wp:posOffset>
                </wp:positionV>
                <wp:extent cx="554936" cy="356152"/>
                <wp:effectExtent l="0" t="0" r="0" b="6350"/>
                <wp:wrapNone/>
                <wp:docPr id="677627055"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665610E9" w14:textId="77777777" w:rsidR="00983FDB" w:rsidRPr="00055DF7" w:rsidRDefault="00983FDB" w:rsidP="00983FDB">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15B9C6F8" id="_x0000_s1039" type="#_x0000_t202" style="position:absolute;margin-left:0;margin-top:.5pt;width:43.7pt;height:28.05pt;z-index:25194291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Waxx/AEAAEEEAAAOAAAAZHJzL2Uyb0RvYy54bWysU01v2zAMvQ/YfxB0X5yPuViDOAXWorsM&#10;67B2P0CRpViYJGqUGjv79aPkxBm6U4ddZIsiHx8fyc3N4Cw7KIwGfMMXszlnyktojd83/PvT/bsP&#10;nMUkfCsseNXwo4r8Zvv2zaYPa7WEDmyrkBGIj+s+NLxLKayrKspOORFnEJSnRw3oRKIr7qsWRU/o&#10;zlbL+fyq6gHbgCBVjGS9Gx/5tuBrrWR60DqqxGzDiVsqJ5Zzl89quxHrPYrQGXmiIf6BhRPGU9IJ&#10;6k4kwZ7R/AXljESIoNNMgqtAayNVqYGqWcxfVPPYiaBKLSRODJNM8f/Byi+Hx/AVWRo+wkANzIL0&#10;Ia4jGXM9g0aXv8SU0TtJeJxkU0Nikox1/f56dcWZpKdVfbWolxmlugQHjOmTAsfyT8ORulLEEofP&#10;MY2uZ5ecy8O9sbZ0xnrWN/y6XtYE70Lb8Oj3JXZyojzWU7oL6/KXjlZlMOu/Kc1MW8hnQ5S4391a&#10;ZOMU0JhSUedZKGAUkB01kXhl7CkkR6syfK+Mn4JKfvBpinfGA5bCy2qoXMBB0FC3P0rPiLge/c9S&#10;jAJkLdKwG0gB6u7q3N4dtEfqOi1ueqBDWyCZpTWBsw7w10tbTwtC0v98Fqg4w2RvYdwn4SX5NzyV&#10;judkNKel96edyovw572wu2z+9jcAAAD//wMAUEsDBBQABgAIAAAAIQB2RCJN2gAAAAQBAAAPAAAA&#10;ZHJzL2Rvd25yZXYueG1sTI9PT8MwDMXvSPsOkSdxY8mmjY1Sd5pAXEGMPxK3rPHaisapmmwt3x5z&#10;Yifr+Vnv/ZxvR9+qM/WxCYwwnxlQxGVwDVcI729PNxtQMVl2tg1MCD8UYVtMrnKbuTDwK533qVIS&#10;wjGzCHVKXaZ1LGvyNs5CRyzeMfTeJpF9pV1vBwn3rV4Yc6u9bVgaatvRQ03l9/7kET6ej1+fS/NS&#10;PfpVN4TRaPZ3GvF6Ou7uQSUa0/8x/OELOhTCdAgndlG1CPJIkq0MMTfrJagDwmo9B13k+hK++AUA&#10;AP//AwBQSwECLQAUAAYACAAAACEAtoM4kv4AAADhAQAAEwAAAAAAAAAAAAAAAAAAAAAAW0NvbnRl&#10;bnRfVHlwZXNdLnhtbFBLAQItABQABgAIAAAAIQA4/SH/1gAAAJQBAAALAAAAAAAAAAAAAAAAAC8B&#10;AABfcmVscy8ucmVsc1BLAQItABQABgAIAAAAIQAXWaxx/AEAAEEEAAAOAAAAAAAAAAAAAAAAAC4C&#10;AABkcnMvZTJvRG9jLnhtbFBLAQItABQABgAIAAAAIQB2RCJN2gAAAAQBAAAPAAAAAAAAAAAAAAAA&#10;AFYEAABkcnMvZG93bnJldi54bWxQSwUGAAAAAAQABADzAAAAXQUAAAAA&#10;" filled="f" stroked="f">
                <v:textbox>
                  <w:txbxContent>
                    <w:p w14:paraId="665610E9" w14:textId="77777777" w:rsidR="00983FDB" w:rsidRPr="00055DF7" w:rsidRDefault="00983FDB" w:rsidP="00983FDB">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v:textbox>
              </v:shape>
            </w:pict>
          </mc:Fallback>
        </mc:AlternateContent>
      </w:r>
      <w:r w:rsidR="00BA382A">
        <w:rPr>
          <w:noProof/>
        </w:rPr>
        <w:drawing>
          <wp:inline distT="0" distB="0" distL="0" distR="0" wp14:anchorId="3E31108E" wp14:editId="2C2A7F77">
            <wp:extent cx="5943600" cy="3617595"/>
            <wp:effectExtent l="0" t="0" r="0" b="1905"/>
            <wp:docPr id="162377765" name="Gráfico 1">
              <a:extLst xmlns:a="http://schemas.openxmlformats.org/drawingml/2006/main">
                <a:ext uri="{FF2B5EF4-FFF2-40B4-BE49-F238E27FC236}">
                  <a16:creationId xmlns:a16="http://schemas.microsoft.com/office/drawing/2014/main" id="{DD3B6823-F1B1-4D37-A2E9-45B9287D367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4B366723" w14:textId="2308E304" w:rsidR="00401530" w:rsidRPr="007F7FB4" w:rsidRDefault="007F7FB4" w:rsidP="007F7FB4">
      <w:pPr>
        <w:pStyle w:val="Figuras"/>
        <w:rPr>
          <w:lang w:val="es-HN"/>
        </w:rPr>
      </w:pPr>
      <w:bookmarkStart w:id="164" w:name="_Toc158142122"/>
      <w:r w:rsidRPr="007F7FB4">
        <w:rPr>
          <w:lang w:val="es-HN"/>
        </w:rPr>
        <w:t xml:space="preserve">Figura </w:t>
      </w:r>
      <w:r>
        <w:fldChar w:fldCharType="begin"/>
      </w:r>
      <w:r w:rsidRPr="007F7FB4">
        <w:rPr>
          <w:lang w:val="es-HN"/>
        </w:rPr>
        <w:instrText xml:space="preserve"> SEQ Figura \* ARABIC </w:instrText>
      </w:r>
      <w:r>
        <w:fldChar w:fldCharType="separate"/>
      </w:r>
      <w:r w:rsidR="000F2D33">
        <w:rPr>
          <w:noProof/>
          <w:lang w:val="es-HN"/>
        </w:rPr>
        <w:t>27</w:t>
      </w:r>
      <w:r>
        <w:fldChar w:fldCharType="end"/>
      </w:r>
      <w:r w:rsidRPr="007F7FB4">
        <w:rPr>
          <w:lang w:val="es-HN"/>
        </w:rPr>
        <w:t xml:space="preserve">.Tendencia Estimada 2017 a 2022 Banco </w:t>
      </w:r>
      <w:r w:rsidR="00AF5435">
        <w:rPr>
          <w:lang w:val="es-HN"/>
        </w:rPr>
        <w:t>BANRURAL</w:t>
      </w:r>
      <w:bookmarkEnd w:id="164"/>
    </w:p>
    <w:p w14:paraId="5A67016D" w14:textId="52C7F7AE" w:rsidR="00983FDB" w:rsidRDefault="00970DC1" w:rsidP="00970DC1">
      <w:pPr>
        <w:pStyle w:val="TextoPrincipal"/>
      </w:pPr>
      <w:r w:rsidRPr="00FB6268">
        <w:t>La gráfica “</w:t>
      </w:r>
      <w:r>
        <w:t>Serie Sin T</w:t>
      </w:r>
      <w:r w:rsidRPr="00FB6268">
        <w:t>endencia”</w:t>
      </w:r>
      <w:r>
        <w:t xml:space="preserve"> de la figura 28, demuestra que no existe una </w:t>
      </w:r>
      <w:r w:rsidR="00317085">
        <w:t>estacionalidad,</w:t>
      </w:r>
      <w:r w:rsidR="004A6DC9">
        <w:t xml:space="preserve"> pero se</w:t>
      </w:r>
      <w:r>
        <w:t xml:space="preserve"> observar gráfica </w:t>
      </w:r>
      <w:r w:rsidRPr="00740BF3">
        <w:t>“</w:t>
      </w:r>
      <w:r>
        <w:t>Factores Estacionales” se identifica que los mes</w:t>
      </w:r>
      <w:r w:rsidR="00733165">
        <w:t>es</w:t>
      </w:r>
      <w:r>
        <w:t xml:space="preserve"> </w:t>
      </w:r>
      <w:r w:rsidR="00733165">
        <w:t>de febrero</w:t>
      </w:r>
      <w:r>
        <w:t>, abril</w:t>
      </w:r>
      <w:r w:rsidR="003C5F4B">
        <w:t xml:space="preserve"> y</w:t>
      </w:r>
      <w:r>
        <w:t xml:space="preserve"> septiembre existe una estacionalidad de incremento, y que los meses con estacionalidad de decremento serán </w:t>
      </w:r>
      <w:r w:rsidR="00F51F97">
        <w:t>marzo</w:t>
      </w:r>
      <w:r w:rsidR="00DA4FD6">
        <w:t>, julio,</w:t>
      </w:r>
      <w:r w:rsidR="00AF61CC">
        <w:t xml:space="preserve"> agosto</w:t>
      </w:r>
      <w:r>
        <w:t xml:space="preserve"> y </w:t>
      </w:r>
      <w:r w:rsidR="00F51F97">
        <w:t>noviembre</w:t>
      </w:r>
      <w:r>
        <w:t>.</w:t>
      </w:r>
    </w:p>
    <w:p w14:paraId="3CAE985A" w14:textId="041BBD88" w:rsidR="00983FDB" w:rsidRDefault="00F51F97" w:rsidP="00F51F97">
      <w:pPr>
        <w:pStyle w:val="TextoPrincipal"/>
        <w:keepNext/>
        <w:tabs>
          <w:tab w:val="left" w:pos="3828"/>
        </w:tabs>
        <w:ind w:firstLine="0"/>
        <w:jc w:val="center"/>
      </w:pPr>
      <w:r>
        <w:rPr>
          <w:noProof/>
        </w:rPr>
        <w:lastRenderedPageBreak/>
        <mc:AlternateContent>
          <mc:Choice Requires="wps">
            <w:drawing>
              <wp:anchor distT="0" distB="0" distL="114300" distR="114300" simplePos="0" relativeHeight="252296192" behindDoc="0" locked="0" layoutInCell="1" allowOverlap="1" wp14:anchorId="3742AEF9" wp14:editId="224CDE2B">
                <wp:simplePos x="0" y="0"/>
                <wp:positionH relativeFrom="column">
                  <wp:posOffset>5010647</wp:posOffset>
                </wp:positionH>
                <wp:positionV relativeFrom="paragraph">
                  <wp:posOffset>1901797</wp:posOffset>
                </wp:positionV>
                <wp:extent cx="86995" cy="131445"/>
                <wp:effectExtent l="0" t="0" r="27305" b="20955"/>
                <wp:wrapNone/>
                <wp:docPr id="1022338892" name="Rectángulo: esquinas redondeadas 12"/>
                <wp:cNvGraphicFramePr/>
                <a:graphic xmlns:a="http://schemas.openxmlformats.org/drawingml/2006/main">
                  <a:graphicData uri="http://schemas.microsoft.com/office/word/2010/wordprocessingShape">
                    <wps:wsp>
                      <wps:cNvSpPr/>
                      <wps:spPr>
                        <a:xfrm>
                          <a:off x="0" y="0"/>
                          <a:ext cx="86995" cy="13144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0318688" id="Rectángulo: esquinas redondeadas 12" o:spid="_x0000_s1026" style="position:absolute;margin-left:394.55pt;margin-top:149.75pt;width:6.85pt;height:10.35pt;z-index:252296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AE6FfAIAAGUFAAAOAAAAZHJzL2Uyb0RvYy54bWysVE1v2zAMvQ/YfxB0X21nTdcGcYqgRYcB&#10;RVv0Az0rslQbkEWNUuJkv36U7DhBV+ww7GKLIvlIPpGcX25bwzYKfQO25MVJzpmyEqrGvpX85fnm&#10;yzlnPghbCQNWlXynPL9cfP4079xMTaAGUylkBGL9rHMlr0Nwsyzzslat8CfglCWlBmxFIBHfsgpF&#10;R+itySZ5fpZ1gJVDkMp7ur3ulXyR8LVWMtxr7VVgpuSUW0hfTN9V/GaLuZi9oXB1I4c0xD9k0YrG&#10;UtAR6loEwdbY/AHVNhLBgw4nEtoMtG6kSjVQNUX+rpqnWjiVaiFyvBtp8v8PVt5tntwDEg2d8zNP&#10;x1jFVmMb/5Qf2yaydiNZahuYpMvzs4uLKWeSNMXX4vR0GrnMDr4OffiuoGXxUHKEta0e6T0STWJz&#10;60Nvv7eL8SzcNMakNzE2XngwTRXvkhCbQl0ZZBtBzymkVDZMhrBHlpRE9M4OFaVT2BkVYYx9VJo1&#10;FdUwScmkZnuPW/SqWlSqD1dM8zz1C8GPHqniBBiRNSU6Yg8AH+VcDDkP9tFVpV4dnfO/JdbzNnqk&#10;yGDD6Nw2FvAjABPGyL39nqSemsjSCqrdAzKEflK8kzcNvd+t8OFBII0GDRGNe7injzbQlRyGE2c1&#10;4K+P7qM9dSxpOeto1Eruf64FKs7MD0u9fEHdE2czCafTbxMS8FizOtbYdXsF9PwFLRYn0zHaB7M/&#10;aoT2lbbCMkYllbCSYpdcBtwLV6FfAbRXpFoukxnNoxPh1j45GcEjq7E1n7evAt3QxIGa/w72Yylm&#10;79q4t42eFpbrALpJPX7gdeCbZjk1zrB34rI4lpPVYTsufgMAAP//AwBQSwMEFAAGAAgAAAAhAEnR&#10;70TiAAAACwEAAA8AAABkcnMvZG93bnJldi54bWxMj8FOwzAQRO9I/IO1SFxQa9dASUKcCpAiDuVC&#10;iyhHN16SiHgdxW6a/n3NCY6rfZp5k68m27ERB986UrCYC2BIlTMt1Qo+tuUsAeaDJqM7R6jghB5W&#10;xeVFrjPjjvSO4ybULIaQz7SCJoQ+49xXDVrt565Hir9vN1gd4jnU3Az6GMNtx6UQS251S7Gh0T2+&#10;NFj9bA5WwXK9DrsdluNb8npTP9Pn3UmXX0pdX01Pj8ACTuEPhl/9qA5FdNq7AxnPOgUPSbqIqAKZ&#10;pvfAIpEIGcfsFdxKIYEXOf+/oTgDAAD//wMAUEsBAi0AFAAGAAgAAAAhALaDOJL+AAAA4QEAABMA&#10;AAAAAAAAAAAAAAAAAAAAAFtDb250ZW50X1R5cGVzXS54bWxQSwECLQAUAAYACAAAACEAOP0h/9YA&#10;AACUAQAACwAAAAAAAAAAAAAAAAAvAQAAX3JlbHMvLnJlbHNQSwECLQAUAAYACAAAACEAgABOhXwC&#10;AABlBQAADgAAAAAAAAAAAAAAAAAuAgAAZHJzL2Uyb0RvYy54bWxQSwECLQAUAAYACAAAACEASdHv&#10;ROIAAAALAQAADwAAAAAAAAAAAAAAAADW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294144" behindDoc="0" locked="0" layoutInCell="1" allowOverlap="1" wp14:anchorId="7A32A16A" wp14:editId="4278B440">
                <wp:simplePos x="0" y="0"/>
                <wp:positionH relativeFrom="column">
                  <wp:posOffset>5392448</wp:posOffset>
                </wp:positionH>
                <wp:positionV relativeFrom="paragraph">
                  <wp:posOffset>2232660</wp:posOffset>
                </wp:positionV>
                <wp:extent cx="86995" cy="131445"/>
                <wp:effectExtent l="0" t="0" r="27305" b="20955"/>
                <wp:wrapNone/>
                <wp:docPr id="1582714105" name="Rectángulo: esquinas redondeadas 12"/>
                <wp:cNvGraphicFramePr/>
                <a:graphic xmlns:a="http://schemas.openxmlformats.org/drawingml/2006/main">
                  <a:graphicData uri="http://schemas.microsoft.com/office/word/2010/wordprocessingShape">
                    <wps:wsp>
                      <wps:cNvSpPr/>
                      <wps:spPr>
                        <a:xfrm>
                          <a:off x="0" y="0"/>
                          <a:ext cx="86995" cy="13144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F97A9BD" id="Rectángulo: esquinas redondeadas 12" o:spid="_x0000_s1026" style="position:absolute;margin-left:424.6pt;margin-top:175.8pt;width:6.85pt;height:10.35pt;z-index:252294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AE6FfAIAAGUFAAAOAAAAZHJzL2Uyb0RvYy54bWysVE1v2zAMvQ/YfxB0X21nTdcGcYqgRYcB&#10;RVv0Az0rslQbkEWNUuJkv36U7DhBV+ww7GKLIvlIPpGcX25bwzYKfQO25MVJzpmyEqrGvpX85fnm&#10;yzlnPghbCQNWlXynPL9cfP4079xMTaAGUylkBGL9rHMlr0Nwsyzzslat8CfglCWlBmxFIBHfsgpF&#10;R+itySZ5fpZ1gJVDkMp7ur3ulXyR8LVWMtxr7VVgpuSUW0hfTN9V/GaLuZi9oXB1I4c0xD9k0YrG&#10;UtAR6loEwdbY/AHVNhLBgw4nEtoMtG6kSjVQNUX+rpqnWjiVaiFyvBtp8v8PVt5tntwDEg2d8zNP&#10;x1jFVmMb/5Qf2yaydiNZahuYpMvzs4uLKWeSNMXX4vR0GrnMDr4OffiuoGXxUHKEta0e6T0STWJz&#10;60Nvv7eL8SzcNMakNzE2XngwTRXvkhCbQl0ZZBtBzymkVDZMhrBHlpRE9M4OFaVT2BkVYYx9VJo1&#10;FdUwScmkZnuPW/SqWlSqD1dM8zz1C8GPHqniBBiRNSU6Yg8AH+VcDDkP9tFVpV4dnfO/JdbzNnqk&#10;yGDD6Nw2FvAjABPGyL39nqSemsjSCqrdAzKEflK8kzcNvd+t8OFBII0GDRGNe7injzbQlRyGE2c1&#10;4K+P7qM9dSxpOeto1Eruf64FKs7MD0u9fEHdE2czCafTbxMS8FizOtbYdXsF9PwFLRYn0zHaB7M/&#10;aoT2lbbCMkYllbCSYpdcBtwLV6FfAbRXpFoukxnNoxPh1j45GcEjq7E1n7evAt3QxIGa/w72Yylm&#10;79q4t42eFpbrALpJPX7gdeCbZjk1zrB34rI4lpPVYTsufgMAAP//AwBQSwMEFAAGAAgAAAAhAMvs&#10;Mx3iAAAACwEAAA8AAABkcnMvZG93bnJldi54bWxMj8FOwzAMhu9IvENkJC6IpetG6UrTCZAqDuPC&#10;QIxj1pi2onGqJuu6t585wdH2p9/fn68n24kRB986UjCfRSCQKmdaqhV8vJe3KQgfNBndOUIFJ/Sw&#10;Li4vcp0Zd6Q3HLehFhxCPtMKmhD6TEpfNWi1n7keiW/fbrA68DjU0gz6yOG2k3EUJdLqlvhDo3t8&#10;brD62R6sgmSzCbsdluNr+nJTP9Hn8qTLL6Wur6bHBxABp/AHw68+q0PBTnt3IONFpyBdrmJGFSzu&#10;5gkIJtIkXoHY8+Y+XoAscvm/Q3EGAAD//wMAUEsBAi0AFAAGAAgAAAAhALaDOJL+AAAA4QEAABMA&#10;AAAAAAAAAAAAAAAAAAAAAFtDb250ZW50X1R5cGVzXS54bWxQSwECLQAUAAYACAAAACEAOP0h/9YA&#10;AACUAQAACwAAAAAAAAAAAAAAAAAvAQAAX3JlbHMvLnJlbHNQSwECLQAUAAYACAAAACEAgABOhXwC&#10;AABlBQAADgAAAAAAAAAAAAAAAAAuAgAAZHJzL2Uyb0RvYy54bWxQSwECLQAUAAYACAAAACEAy+wz&#10;HeIAAAALAQAADwAAAAAAAAAAAAAAAADW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285952" behindDoc="0" locked="0" layoutInCell="1" allowOverlap="1" wp14:anchorId="743D8985" wp14:editId="758752F9">
                <wp:simplePos x="0" y="0"/>
                <wp:positionH relativeFrom="column">
                  <wp:posOffset>5454981</wp:posOffset>
                </wp:positionH>
                <wp:positionV relativeFrom="paragraph">
                  <wp:posOffset>2147570</wp:posOffset>
                </wp:positionV>
                <wp:extent cx="86995" cy="131445"/>
                <wp:effectExtent l="0" t="0" r="27305" b="20955"/>
                <wp:wrapNone/>
                <wp:docPr id="639336404" name="Rectángulo: esquinas redondeadas 12"/>
                <wp:cNvGraphicFramePr/>
                <a:graphic xmlns:a="http://schemas.openxmlformats.org/drawingml/2006/main">
                  <a:graphicData uri="http://schemas.microsoft.com/office/word/2010/wordprocessingShape">
                    <wps:wsp>
                      <wps:cNvSpPr/>
                      <wps:spPr>
                        <a:xfrm>
                          <a:off x="0" y="0"/>
                          <a:ext cx="86995" cy="13144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59F3EC4" id="Rectángulo: esquinas redondeadas 12" o:spid="_x0000_s1026" style="position:absolute;margin-left:429.55pt;margin-top:169.1pt;width:6.85pt;height:10.35pt;z-index:252285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AE6FfAIAAGUFAAAOAAAAZHJzL2Uyb0RvYy54bWysVE1v2zAMvQ/YfxB0X21nTdcGcYqgRYcB&#10;RVv0Az0rslQbkEWNUuJkv36U7DhBV+ww7GKLIvlIPpGcX25bwzYKfQO25MVJzpmyEqrGvpX85fnm&#10;yzlnPghbCQNWlXynPL9cfP4079xMTaAGUylkBGL9rHMlr0Nwsyzzslat8CfglCWlBmxFIBHfsgpF&#10;R+itySZ5fpZ1gJVDkMp7ur3ulXyR8LVWMtxr7VVgpuSUW0hfTN9V/GaLuZi9oXB1I4c0xD9k0YrG&#10;UtAR6loEwdbY/AHVNhLBgw4nEtoMtG6kSjVQNUX+rpqnWjiVaiFyvBtp8v8PVt5tntwDEg2d8zNP&#10;x1jFVmMb/5Qf2yaydiNZahuYpMvzs4uLKWeSNMXX4vR0GrnMDr4OffiuoGXxUHKEta0e6T0STWJz&#10;60Nvv7eL8SzcNMakNzE2XngwTRXvkhCbQl0ZZBtBzymkVDZMhrBHlpRE9M4OFaVT2BkVYYx9VJo1&#10;FdUwScmkZnuPW/SqWlSqD1dM8zz1C8GPHqniBBiRNSU6Yg8AH+VcDDkP9tFVpV4dnfO/JdbzNnqk&#10;yGDD6Nw2FvAjABPGyL39nqSemsjSCqrdAzKEflK8kzcNvd+t8OFBII0GDRGNe7injzbQlRyGE2c1&#10;4K+P7qM9dSxpOeto1Eruf64FKs7MD0u9fEHdE2czCafTbxMS8FizOtbYdXsF9PwFLRYn0zHaB7M/&#10;aoT2lbbCMkYllbCSYpdcBtwLV6FfAbRXpFoukxnNoxPh1j45GcEjq7E1n7evAt3QxIGa/w72Yylm&#10;79q4t42eFpbrALpJPX7gdeCbZjk1zrB34rI4lpPVYTsufgMAAP//AwBQSwMEFAAGAAgAAAAhAPxm&#10;NHviAAAACwEAAA8AAABkcnMvZG93bnJldi54bWxMj8FOwzAMhu9IvENkJC5oS9exkZWmEyBVHMaF&#10;DTGOWWvaisapmqzr3n7mBEfbn35/f7oebSsG7H3jSMNsGoFAKlzZUKXhY5dPFAgfDJWmdYQazuhh&#10;nV1fpSYp3YnecdiGSnAI+cRoqEPoEil9UaM1fuo6JL59u96awGNfybI3Jw63rYyjaCmtaYg/1KbD&#10;lxqLn+3RalhuNmG/x3x4U6931TN93p9N/qX17c349Agi4Bj+YPjVZ3XI2OngjlR60WpQi9WMUQ3z&#10;uYpBMKEeYi5z4M1CrUBmqfzfIbsAAAD//wMAUEsBAi0AFAAGAAgAAAAhALaDOJL+AAAA4QEAABMA&#10;AAAAAAAAAAAAAAAAAAAAAFtDb250ZW50X1R5cGVzXS54bWxQSwECLQAUAAYACAAAACEAOP0h/9YA&#10;AACUAQAACwAAAAAAAAAAAAAAAAAvAQAAX3JlbHMvLnJlbHNQSwECLQAUAAYACAAAACEAgABOhXwC&#10;AABlBQAADgAAAAAAAAAAAAAAAAAuAgAAZHJzL2Uyb0RvYy54bWxQSwECLQAUAAYACAAAACEA/GY0&#10;e+IAAAALAQAADwAAAAAAAAAAAAAAAADW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292096" behindDoc="0" locked="0" layoutInCell="1" allowOverlap="1" wp14:anchorId="29A7CAAD" wp14:editId="5836EFB8">
                <wp:simplePos x="0" y="0"/>
                <wp:positionH relativeFrom="column">
                  <wp:posOffset>4922907</wp:posOffset>
                </wp:positionH>
                <wp:positionV relativeFrom="paragraph">
                  <wp:posOffset>1813726</wp:posOffset>
                </wp:positionV>
                <wp:extent cx="87464" cy="131473"/>
                <wp:effectExtent l="0" t="0" r="27305" b="20955"/>
                <wp:wrapNone/>
                <wp:docPr id="26337263" name="Rectángulo: esquinas redondeadas 12"/>
                <wp:cNvGraphicFramePr/>
                <a:graphic xmlns:a="http://schemas.openxmlformats.org/drawingml/2006/main">
                  <a:graphicData uri="http://schemas.microsoft.com/office/word/2010/wordprocessingShape">
                    <wps:wsp>
                      <wps:cNvSpPr/>
                      <wps:spPr>
                        <a:xfrm>
                          <a:off x="0" y="0"/>
                          <a:ext cx="87464" cy="131473"/>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CD085A3" id="Rectángulo: esquinas redondeadas 12" o:spid="_x0000_s1026" style="position:absolute;margin-left:387.65pt;margin-top:142.8pt;width:6.9pt;height:10.35pt;z-index:252292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DvfffQIAAGUFAAAOAAAAZHJzL2Uyb0RvYy54bWysVE1v2zAMvQ/YfxB0X22n6ceCOEXQosOA&#10;oi3aDj0rslQbkEWNUuJkv36U7DhBV+ww7GKLIvlIPpGcX21bwzYKfQO25MVJzpmyEqrGvpX8x8vt&#10;l0vOfBC2EgasKvlOeX61+Pxp3rmZmkANplLICMT6WedKXofgZlnmZa1a4U/AKUtKDdiKQCK+ZRWK&#10;jtBbk03y/DzrACuHIJX3dHvTK/ki4WutZHjQ2qvATMkpt5C+mL6r+M0WczF7Q+HqRg5piH/IohWN&#10;paAj1I0Igq2x+QOqbSSCBx1OJLQZaN1IlWqgaor8XTXPtXAq1ULkeDfS5P8frLzfPLtHJBo652ee&#10;jrGKrcY2/ik/tk1k7Uay1DYwSZeXF9PzKWeSNMVpMb04jVxmB1+HPnxT0LJ4KDnC2lZP9B6JJrG5&#10;86G339vFeBZuG2PSmxgbLzyYpop3SYhNoa4Nso2g5xRSKhsmQ9gjS0oiemeHitIp7IyKMMY+Kc2a&#10;imqYpGRSs73HLXpVLSrVhyvO8jz1C8GPHqniBBiRNSU6Yg8AH+VcDDkP9tFVpV4dnfO/JdbzNnqk&#10;yGDD6Nw2FvAjABPGyL39nqSemsjSCqrdIzKEflK8k7cNvd+d8OFRII0GDRGNe3igjzbQlRyGE2c1&#10;4K+P7qM9dSxpOeto1Eruf64FKs7Md0u9/LWYTuNsJmF6djEhAY81q2ONXbfXQM9f0GJxMh2jfTD7&#10;o0ZoX2krLGNUUgkrKXbJZcC9cB36FUB7RarlMpnRPDoR7uyzkxE8shpb82X7KtANTRyo+e9hP5Zi&#10;9q6Ne9voaWG5DqCb1OMHXge+aZZT4wx7Jy6LYzlZHbbj4jcAAAD//wMAUEsDBBQABgAIAAAAIQDE&#10;KiSR4gAAAAsBAAAPAAAAZHJzL2Rvd25yZXYueG1sTI9BT4NAEIXvJv6HzZh4Me3SYgGRoVET4qFe&#10;bI31uIURiOwsYbeU/vuuJz1O3pf3vsnWk+7ESINtDSMs5gEI4tJULdcIH7tiloCwTnGlOsOEcCYL&#10;6/z6KlNpZU78TuPW1cKXsE0VQuNcn0ppy4a0snPTE/vs2wxaOX8OtawGdfLlupPLIIikVi37hUb1&#10;9NJQ+bM9aoRos3H7PRXjW/J6Vz/z5/1ZFV+ItzfT0yMIR5P7g+FX36tD7p0O5siVFR1CHK9CjyIs&#10;k1UEwhNx8rAAcUAIgygEmWfy/w/5BQAA//8DAFBLAQItABQABgAIAAAAIQC2gziS/gAAAOEBAAAT&#10;AAAAAAAAAAAAAAAAAAAAAABbQ29udGVudF9UeXBlc10ueG1sUEsBAi0AFAAGAAgAAAAhADj9If/W&#10;AAAAlAEAAAsAAAAAAAAAAAAAAAAALwEAAF9yZWxzLy5yZWxzUEsBAi0AFAAGAAgAAAAhADoO9999&#10;AgAAZQUAAA4AAAAAAAAAAAAAAAAALgIAAGRycy9lMm9Eb2MueG1sUEsBAi0AFAAGAAgAAAAhAMQq&#10;JJHiAAAACwEAAA8AAAAAAAAAAAAAAAAA1w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290048" behindDoc="0" locked="0" layoutInCell="1" allowOverlap="1" wp14:anchorId="32953587" wp14:editId="0FA34D45">
                <wp:simplePos x="0" y="0"/>
                <wp:positionH relativeFrom="column">
                  <wp:posOffset>5098112</wp:posOffset>
                </wp:positionH>
                <wp:positionV relativeFrom="paragraph">
                  <wp:posOffset>1746305</wp:posOffset>
                </wp:positionV>
                <wp:extent cx="87464" cy="131473"/>
                <wp:effectExtent l="0" t="0" r="27305" b="20955"/>
                <wp:wrapNone/>
                <wp:docPr id="255641704" name="Rectángulo: esquinas redondeadas 12"/>
                <wp:cNvGraphicFramePr/>
                <a:graphic xmlns:a="http://schemas.openxmlformats.org/drawingml/2006/main">
                  <a:graphicData uri="http://schemas.microsoft.com/office/word/2010/wordprocessingShape">
                    <wps:wsp>
                      <wps:cNvSpPr/>
                      <wps:spPr>
                        <a:xfrm>
                          <a:off x="0" y="0"/>
                          <a:ext cx="87464" cy="131473"/>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7CD55D3" id="Rectángulo: esquinas redondeadas 12" o:spid="_x0000_s1026" style="position:absolute;margin-left:401.45pt;margin-top:137.5pt;width:6.9pt;height:10.35pt;z-index:252290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DvfffQIAAGUFAAAOAAAAZHJzL2Uyb0RvYy54bWysVE1v2zAMvQ/YfxB0X22n6ceCOEXQosOA&#10;oi3aDj0rslQbkEWNUuJkv36U7DhBV+ww7GKLIvlIPpGcX21bwzYKfQO25MVJzpmyEqrGvpX8x8vt&#10;l0vOfBC2EgasKvlOeX61+Pxp3rmZmkANplLICMT6WedKXofgZlnmZa1a4U/AKUtKDdiKQCK+ZRWK&#10;jtBbk03y/DzrACuHIJX3dHvTK/ki4WutZHjQ2qvATMkpt5C+mL6r+M0WczF7Q+HqRg5piH/IohWN&#10;paAj1I0Igq2x+QOqbSSCBx1OJLQZaN1IlWqgaor8XTXPtXAq1ULkeDfS5P8frLzfPLtHJBo652ee&#10;jrGKrcY2/ik/tk1k7Uay1DYwSZeXF9PzKWeSNMVpMb04jVxmB1+HPnxT0LJ4KDnC2lZP9B6JJrG5&#10;86G339vFeBZuG2PSmxgbLzyYpop3SYhNoa4Nso2g5xRSKhsmQ9gjS0oiemeHitIp7IyKMMY+Kc2a&#10;imqYpGRSs73HLXpVLSrVhyvO8jz1C8GPHqniBBiRNSU6Yg8AH+VcDDkP9tFVpV4dnfO/JdbzNnqk&#10;yGDD6Nw2FvAjABPGyL39nqSemsjSCqrdIzKEflK8k7cNvd+d8OFRII0GDRGNe3igjzbQlRyGE2c1&#10;4K+P7qM9dSxpOeto1Eruf64FKs7Md0u9/LWYTuNsJmF6djEhAY81q2ONXbfXQM9f0GJxMh2jfTD7&#10;o0ZoX2krLGNUUgkrKXbJZcC9cB36FUB7RarlMpnRPDoR7uyzkxE8shpb82X7KtANTRyo+e9hP5Zi&#10;9q6Ne9voaWG5DqCb1OMHXge+aZZT4wx7Jy6LYzlZHbbj4jcAAAD//wMAUEsDBBQABgAIAAAAIQDB&#10;gRGe4QAAAAsBAAAPAAAAZHJzL2Rvd25yZXYueG1sTI/BToNAEIbvJr7DZky8GLuUWKDI0qgJ8VAv&#10;VmM9btkRiOwsYbeUvr3jSY8z8+Wf7y82s+3FhKPvHClYLiIQSLUzHTUK3t+q2wyED5qM7h2hgjN6&#10;2JSXF4XOjTvRK0670AgOIZ9rBW0IQy6lr1u02i/cgMS3LzdaHXgcG2lGfeJw28s4ihJpdUf8odUD&#10;PrVYf++OVkGy3Yb9HqvpJXu+aR7p4+6sq0+lrq/mh3sQAefwB8OvPqtDyU4HdyTjRa8gi+I1owri&#10;dMWlmMiWSQriwJv1KgVZFvJ/h/IHAAD//wMAUEsBAi0AFAAGAAgAAAAhALaDOJL+AAAA4QEAABMA&#10;AAAAAAAAAAAAAAAAAAAAAFtDb250ZW50X1R5cGVzXS54bWxQSwECLQAUAAYACAAAACEAOP0h/9YA&#10;AACUAQAACwAAAAAAAAAAAAAAAAAvAQAAX3JlbHMvLnJlbHNQSwECLQAUAAYACAAAACEAOg73330C&#10;AABlBQAADgAAAAAAAAAAAAAAAAAuAgAAZHJzL2Uyb0RvYy54bWxQSwECLQAUAAYACAAAACEAwYER&#10;nuEAAAAL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288000" behindDoc="0" locked="0" layoutInCell="1" allowOverlap="1" wp14:anchorId="06EF887E" wp14:editId="41A8BC8A">
                <wp:simplePos x="0" y="0"/>
                <wp:positionH relativeFrom="column">
                  <wp:posOffset>5304293</wp:posOffset>
                </wp:positionH>
                <wp:positionV relativeFrom="paragraph">
                  <wp:posOffset>1877584</wp:posOffset>
                </wp:positionV>
                <wp:extent cx="87464" cy="131473"/>
                <wp:effectExtent l="0" t="0" r="27305" b="20955"/>
                <wp:wrapNone/>
                <wp:docPr id="1730779307" name="Rectángulo: esquinas redondeadas 12"/>
                <wp:cNvGraphicFramePr/>
                <a:graphic xmlns:a="http://schemas.openxmlformats.org/drawingml/2006/main">
                  <a:graphicData uri="http://schemas.microsoft.com/office/word/2010/wordprocessingShape">
                    <wps:wsp>
                      <wps:cNvSpPr/>
                      <wps:spPr>
                        <a:xfrm>
                          <a:off x="0" y="0"/>
                          <a:ext cx="87464" cy="131473"/>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53B97BD" id="Rectángulo: esquinas redondeadas 12" o:spid="_x0000_s1026" style="position:absolute;margin-left:417.65pt;margin-top:147.85pt;width:6.9pt;height:10.35pt;z-index:252288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DvfffQIAAGUFAAAOAAAAZHJzL2Uyb0RvYy54bWysVE1v2zAMvQ/YfxB0X22n6ceCOEXQosOA&#10;oi3aDj0rslQbkEWNUuJkv36U7DhBV+ww7GKLIvlIPpGcX21bwzYKfQO25MVJzpmyEqrGvpX8x8vt&#10;l0vOfBC2EgasKvlOeX61+Pxp3rmZmkANplLICMT6WedKXofgZlnmZa1a4U/AKUtKDdiKQCK+ZRWK&#10;jtBbk03y/DzrACuHIJX3dHvTK/ki4WutZHjQ2qvATMkpt5C+mL6r+M0WczF7Q+HqRg5piH/IohWN&#10;paAj1I0Igq2x+QOqbSSCBx1OJLQZaN1IlWqgaor8XTXPtXAq1ULkeDfS5P8frLzfPLtHJBo652ee&#10;jrGKrcY2/ik/tk1k7Uay1DYwSZeXF9PzKWeSNMVpMb04jVxmB1+HPnxT0LJ4KDnC2lZP9B6JJrG5&#10;86G339vFeBZuG2PSmxgbLzyYpop3SYhNoa4Nso2g5xRSKhsmQ9gjS0oiemeHitIp7IyKMMY+Kc2a&#10;imqYpGRSs73HLXpVLSrVhyvO8jz1C8GPHqniBBiRNSU6Yg8AH+VcDDkP9tFVpV4dnfO/JdbzNnqk&#10;yGDD6Nw2FvAjABPGyL39nqSemsjSCqrdIzKEflK8k7cNvd+d8OFRII0GDRGNe3igjzbQlRyGE2c1&#10;4K+P7qM9dSxpOeto1Eruf64FKs7Md0u9/LWYTuNsJmF6djEhAY81q2ONXbfXQM9f0GJxMh2jfTD7&#10;o0ZoX2krLGNUUgkrKXbJZcC9cB36FUB7RarlMpnRPDoR7uyzkxE8shpb82X7KtANTRyo+e9hP5Zi&#10;9q6Ne9voaWG5DqCb1OMHXge+aZZT4wx7Jy6LYzlZHbbj4jcAAAD//wMAUEsDBBQABgAIAAAAIQCs&#10;b45R4gAAAAsBAAAPAAAAZHJzL2Rvd25yZXYueG1sTI9BT4NAEIXvJv6HzZh4MXahUKTI0qgJ8VAv&#10;VmM9TmEEIjtL2C2l/971pMfJ+/LeN/lm1r2YaLSdYQXhIgBBXJm640bB+1t5m4KwDrnG3jApOJOF&#10;TXF5kWNWmxO/0rRzjfAlbDNU0Do3ZFLaqiWNdmEGYp99mVGj8+fYyHrEky/XvVwGQSI1duwXWhzo&#10;qaXqe3fUCpLt1u33VE4v6fNN88gf8RnLT6Wur+aHexCOZvcHw6++V4fCOx3MkWsregVptIo8qmC5&#10;Xt2B8EQar0MQBwVRmMQgi1z+/6H4AQAA//8DAFBLAQItABQABgAIAAAAIQC2gziS/gAAAOEBAAAT&#10;AAAAAAAAAAAAAAAAAAAAAABbQ29udGVudF9UeXBlc10ueG1sUEsBAi0AFAAGAAgAAAAhADj9If/W&#10;AAAAlAEAAAsAAAAAAAAAAAAAAAAALwEAAF9yZWxzLy5yZWxzUEsBAi0AFAAGAAgAAAAhADoO9999&#10;AgAAZQUAAA4AAAAAAAAAAAAAAAAALgIAAGRycy9lMm9Eb2MueG1sUEsBAi0AFAAGAAgAAAAhAKxv&#10;jlHiAAAACwEAAA8AAAAAAAAAAAAAAAAA1wQAAGRycy9kb3ducmV2LnhtbFBLBQYAAAAABAAEAPMA&#10;AADmBQAAAAA=&#10;" filled="f" strokecolor="#ed7d31 [3205]" strokeweight="1pt">
                <v:stroke joinstyle="miter"/>
              </v:roundrect>
            </w:pict>
          </mc:Fallback>
        </mc:AlternateContent>
      </w:r>
      <w:r w:rsidR="002236FA">
        <w:rPr>
          <w:noProof/>
        </w:rPr>
        <mc:AlternateContent>
          <mc:Choice Requires="wps">
            <w:drawing>
              <wp:anchor distT="0" distB="0" distL="114300" distR="114300" simplePos="0" relativeHeight="251958272" behindDoc="0" locked="0" layoutInCell="1" allowOverlap="1" wp14:anchorId="5B746A8E" wp14:editId="387F5184">
                <wp:simplePos x="0" y="0"/>
                <wp:positionH relativeFrom="column">
                  <wp:posOffset>5605366</wp:posOffset>
                </wp:positionH>
                <wp:positionV relativeFrom="paragraph">
                  <wp:posOffset>2337269</wp:posOffset>
                </wp:positionV>
                <wp:extent cx="87464" cy="131473"/>
                <wp:effectExtent l="0" t="0" r="27305" b="20955"/>
                <wp:wrapNone/>
                <wp:docPr id="1942341651" name="Rectángulo: esquinas redondeadas 12"/>
                <wp:cNvGraphicFramePr/>
                <a:graphic xmlns:a="http://schemas.openxmlformats.org/drawingml/2006/main">
                  <a:graphicData uri="http://schemas.microsoft.com/office/word/2010/wordprocessingShape">
                    <wps:wsp>
                      <wps:cNvSpPr/>
                      <wps:spPr>
                        <a:xfrm>
                          <a:off x="0" y="0"/>
                          <a:ext cx="87464" cy="131473"/>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5E3C850" id="Rectángulo: esquinas redondeadas 12" o:spid="_x0000_s1026" style="position:absolute;margin-left:441.35pt;margin-top:184.05pt;width:6.9pt;height:10.35pt;z-index:2519582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DvfffQIAAGUFAAAOAAAAZHJzL2Uyb0RvYy54bWysVE1v2zAMvQ/YfxB0X22n6ceCOEXQosOA&#10;oi3aDj0rslQbkEWNUuJkv36U7DhBV+ww7GKLIvlIPpGcX21bwzYKfQO25MVJzpmyEqrGvpX8x8vt&#10;l0vOfBC2EgasKvlOeX61+Pxp3rmZmkANplLICMT6WedKXofgZlnmZa1a4U/AKUtKDdiKQCK+ZRWK&#10;jtBbk03y/DzrACuHIJX3dHvTK/ki4WutZHjQ2qvATMkpt5C+mL6r+M0WczF7Q+HqRg5piH/IohWN&#10;paAj1I0Igq2x+QOqbSSCBx1OJLQZaN1IlWqgaor8XTXPtXAq1ULkeDfS5P8frLzfPLtHJBo652ee&#10;jrGKrcY2/ik/tk1k7Uay1DYwSZeXF9PzKWeSNMVpMb04jVxmB1+HPnxT0LJ4KDnC2lZP9B6JJrG5&#10;86G339vFeBZuG2PSmxgbLzyYpop3SYhNoa4Nso2g5xRSKhsmQ9gjS0oiemeHitIp7IyKMMY+Kc2a&#10;imqYpGRSs73HLXpVLSrVhyvO8jz1C8GPHqniBBiRNSU6Yg8AH+VcDDkP9tFVpV4dnfO/JdbzNnqk&#10;yGDD6Nw2FvAjABPGyL39nqSemsjSCqrdIzKEflK8k7cNvd+d8OFRII0GDRGNe3igjzbQlRyGE2c1&#10;4K+P7qM9dSxpOeto1Eruf64FKs7Md0u9/LWYTuNsJmF6djEhAY81q2ONXbfXQM9f0GJxMh2jfTD7&#10;o0ZoX2krLGNUUgkrKXbJZcC9cB36FUB7RarlMpnRPDoR7uyzkxE8shpb82X7KtANTRyo+e9hP5Zi&#10;9q6Ne9voaWG5DqCb1OMHXge+aZZT4wx7Jy6LYzlZHbbj4jcAAAD//wMAUEsDBBQABgAIAAAAIQCZ&#10;icB94QAAAAsBAAAPAAAAZHJzL2Rvd25yZXYueG1sTI/BTsMwDIbvSLxDZCQuiKUbUEJpOgFSxWFc&#10;2CbGMWtMW9E4VZN13dtjTnC0/en39+fLyXVixCG0njTMZwkIpMrblmoN2015rUCEaMiazhNqOGGA&#10;ZXF+lpvM+iO947iOteAQCpnR0MTYZ1KGqkFnwsz3SHz78oMzkcehlnYwRw53nVwkSSqdaYk/NKbH&#10;lwar7/XBaUhXq7jbYTm+qder+pk+bk+m/NT68mJ6egQRcYp/MPzqszoU7LT3B7JBdBqUWtwzquEm&#10;VXMQTKiH9A7EnjdKKZBFLv93KH4AAAD//wMAUEsBAi0AFAAGAAgAAAAhALaDOJL+AAAA4QEAABMA&#10;AAAAAAAAAAAAAAAAAAAAAFtDb250ZW50X1R5cGVzXS54bWxQSwECLQAUAAYACAAAACEAOP0h/9YA&#10;AACUAQAACwAAAAAAAAAAAAAAAAAvAQAAX3JlbHMvLnJlbHNQSwECLQAUAAYACAAAACEAOg73330C&#10;AABlBQAADgAAAAAAAAAAAAAAAAAuAgAAZHJzL2Uyb0RvYy54bWxQSwECLQAUAAYACAAAACEAmYnA&#10;feEAAAALAQAADwAAAAAAAAAAAAAAAADXBAAAZHJzL2Rvd25yZXYueG1sUEsFBgAAAAAEAAQA8wAA&#10;AOUFAAAAAA==&#10;" filled="f" strokecolor="#ed7d31 [3205]" strokeweight="1pt">
                <v:stroke joinstyle="miter"/>
              </v:roundrect>
            </w:pict>
          </mc:Fallback>
        </mc:AlternateContent>
      </w:r>
      <w:r w:rsidR="00142524">
        <w:rPr>
          <w:noProof/>
        </w:rPr>
        <w:drawing>
          <wp:inline distT="0" distB="0" distL="0" distR="0" wp14:anchorId="2FFB35EF" wp14:editId="543D0661">
            <wp:extent cx="5800725" cy="2870641"/>
            <wp:effectExtent l="19050" t="19050" r="9525" b="25400"/>
            <wp:docPr id="1548443186" name="Imagen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5841990" cy="2891062"/>
                    </a:xfrm>
                    <a:prstGeom prst="rect">
                      <a:avLst/>
                    </a:prstGeom>
                    <a:noFill/>
                    <a:ln>
                      <a:solidFill>
                        <a:schemeClr val="tx1"/>
                      </a:solidFill>
                    </a:ln>
                  </pic:spPr>
                </pic:pic>
              </a:graphicData>
            </a:graphic>
          </wp:inline>
        </w:drawing>
      </w:r>
    </w:p>
    <w:p w14:paraId="111781CD" w14:textId="19B3D2E8" w:rsidR="00983FDB" w:rsidRPr="00F84FDA" w:rsidRDefault="00983FDB" w:rsidP="00983FDB">
      <w:pPr>
        <w:pStyle w:val="Figuras"/>
        <w:rPr>
          <w:lang w:val="es-HN"/>
        </w:rPr>
      </w:pPr>
      <w:bookmarkStart w:id="165" w:name="_Toc158142123"/>
      <w:r w:rsidRPr="009952B7">
        <w:rPr>
          <w:lang w:val="es-HN"/>
        </w:rPr>
        <w:t xml:space="preserve">Figura </w:t>
      </w:r>
      <w:r>
        <w:fldChar w:fldCharType="begin"/>
      </w:r>
      <w:r w:rsidRPr="009952B7">
        <w:rPr>
          <w:lang w:val="es-HN"/>
        </w:rPr>
        <w:instrText xml:space="preserve"> SEQ Figura \* ARABIC </w:instrText>
      </w:r>
      <w:r>
        <w:fldChar w:fldCharType="separate"/>
      </w:r>
      <w:r w:rsidR="000F2D33">
        <w:rPr>
          <w:noProof/>
          <w:lang w:val="es-HN"/>
        </w:rPr>
        <w:t>28</w:t>
      </w:r>
      <w:r>
        <w:fldChar w:fldCharType="end"/>
      </w:r>
      <w:r w:rsidRPr="009952B7">
        <w:rPr>
          <w:lang w:val="es-HN"/>
        </w:rPr>
        <w:t xml:space="preserve">.Serie </w:t>
      </w:r>
      <w:r w:rsidR="00111FB6">
        <w:rPr>
          <w:lang w:val="es-HN"/>
        </w:rPr>
        <w:t>S</w:t>
      </w:r>
      <w:r w:rsidRPr="009952B7">
        <w:rPr>
          <w:lang w:val="es-HN"/>
        </w:rPr>
        <w:t xml:space="preserve">in </w:t>
      </w:r>
      <w:r w:rsidR="00111FB6">
        <w:rPr>
          <w:lang w:val="es-HN"/>
        </w:rPr>
        <w:t>T</w:t>
      </w:r>
      <w:r w:rsidRPr="009952B7">
        <w:rPr>
          <w:lang w:val="es-HN"/>
        </w:rPr>
        <w:t xml:space="preserve">endencia y Factores Estacionales 2017 a 2022 Banco </w:t>
      </w:r>
      <w:r w:rsidR="001B2177">
        <w:rPr>
          <w:lang w:val="es-HN"/>
        </w:rPr>
        <w:t>BANRURAL</w:t>
      </w:r>
      <w:bookmarkEnd w:id="165"/>
    </w:p>
    <w:p w14:paraId="2ECB663A" w14:textId="1069CD67" w:rsidR="00722C39" w:rsidRPr="004653FF" w:rsidRDefault="00722C39" w:rsidP="00722C39">
      <w:pPr>
        <w:pStyle w:val="Figuras"/>
        <w:rPr>
          <w:lang w:val="es-HN"/>
        </w:rPr>
      </w:pPr>
      <w:bookmarkStart w:id="166" w:name="_Toc158833033"/>
      <w:r w:rsidRPr="004653FF">
        <w:rPr>
          <w:lang w:val="es-HN"/>
        </w:rPr>
        <w:t xml:space="preserve">Tabla </w:t>
      </w:r>
      <w:r>
        <w:fldChar w:fldCharType="begin"/>
      </w:r>
      <w:r w:rsidRPr="004653FF">
        <w:rPr>
          <w:lang w:val="es-HN"/>
        </w:rPr>
        <w:instrText xml:space="preserve"> SEQ Tabla \* ARABIC </w:instrText>
      </w:r>
      <w:r>
        <w:fldChar w:fldCharType="separate"/>
      </w:r>
      <w:r w:rsidR="000F2D33">
        <w:rPr>
          <w:noProof/>
          <w:lang w:val="es-HN"/>
        </w:rPr>
        <w:t>19</w:t>
      </w:r>
      <w:r>
        <w:fldChar w:fldCharType="end"/>
      </w:r>
      <w:r w:rsidRPr="004653FF">
        <w:rPr>
          <w:lang w:val="es-HN"/>
        </w:rPr>
        <w:t>. Tabla Factores Estacionales Banco Banrural</w:t>
      </w:r>
      <w:bookmarkEnd w:id="166"/>
    </w:p>
    <w:tbl>
      <w:tblPr>
        <w:tblW w:w="3200" w:type="dxa"/>
        <w:tblCellMar>
          <w:left w:w="70" w:type="dxa"/>
          <w:right w:w="70" w:type="dxa"/>
        </w:tblCellMar>
        <w:tblLook w:val="04A0" w:firstRow="1" w:lastRow="0" w:firstColumn="1" w:lastColumn="0" w:noHBand="0" w:noVBand="1"/>
      </w:tblPr>
      <w:tblGrid>
        <w:gridCol w:w="1000"/>
        <w:gridCol w:w="2200"/>
      </w:tblGrid>
      <w:tr w:rsidR="00722C39" w:rsidRPr="004653FF" w14:paraId="248EAAB1" w14:textId="77777777" w:rsidTr="009F2E67">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C1D8BF2"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Factores Estacionales</w:t>
            </w:r>
          </w:p>
        </w:tc>
      </w:tr>
      <w:tr w:rsidR="00722C39" w:rsidRPr="004653FF" w14:paraId="1BF25916" w14:textId="77777777" w:rsidTr="009F2E6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03711BC"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2BB00D13"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Valor</w:t>
            </w:r>
          </w:p>
        </w:tc>
      </w:tr>
      <w:tr w:rsidR="00722C39" w:rsidRPr="004653FF" w14:paraId="4675C3D2" w14:textId="77777777" w:rsidTr="009F2E6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B5069E6" w14:textId="77777777" w:rsidR="00722C39" w:rsidRPr="004653FF" w:rsidRDefault="00722C39" w:rsidP="009F2E67">
            <w:pPr>
              <w:widowControl/>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16FB6C48"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1.0005093</w:t>
            </w:r>
          </w:p>
        </w:tc>
      </w:tr>
      <w:tr w:rsidR="00722C39" w:rsidRPr="004653FF" w14:paraId="08910758" w14:textId="77777777" w:rsidTr="009F2E6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EE63BF0" w14:textId="77777777" w:rsidR="00722C39" w:rsidRPr="004653FF" w:rsidRDefault="00722C39" w:rsidP="009F2E67">
            <w:pPr>
              <w:widowControl/>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51962833"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1.0093964</w:t>
            </w:r>
          </w:p>
        </w:tc>
      </w:tr>
      <w:tr w:rsidR="00722C39" w:rsidRPr="004653FF" w14:paraId="2055DE13" w14:textId="77777777" w:rsidTr="009F2E6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ED37424" w14:textId="77777777" w:rsidR="00722C39" w:rsidRPr="004653FF" w:rsidRDefault="00722C39" w:rsidP="009F2E67">
            <w:pPr>
              <w:widowControl/>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511B5342"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1.0033258</w:t>
            </w:r>
          </w:p>
        </w:tc>
      </w:tr>
      <w:tr w:rsidR="00722C39" w:rsidRPr="004653FF" w14:paraId="4E0CC96F" w14:textId="77777777" w:rsidTr="009F2E6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935433D" w14:textId="77777777" w:rsidR="00722C39" w:rsidRPr="004653FF" w:rsidRDefault="00722C39" w:rsidP="009F2E67">
            <w:pPr>
              <w:widowControl/>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2B6147D0"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1.0129899</w:t>
            </w:r>
          </w:p>
        </w:tc>
      </w:tr>
      <w:tr w:rsidR="00722C39" w:rsidRPr="004653FF" w14:paraId="4569A2C1" w14:textId="77777777" w:rsidTr="009F2E6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B987D1E" w14:textId="77777777" w:rsidR="00722C39" w:rsidRPr="004653FF" w:rsidRDefault="00722C39" w:rsidP="009F2E67">
            <w:pPr>
              <w:widowControl/>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0404C0EB"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1.0111576</w:t>
            </w:r>
          </w:p>
        </w:tc>
      </w:tr>
      <w:tr w:rsidR="00722C39" w:rsidRPr="004653FF" w14:paraId="576043F1" w14:textId="77777777" w:rsidTr="009F2E6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095A67A" w14:textId="77777777" w:rsidR="00722C39" w:rsidRPr="004653FF" w:rsidRDefault="00722C39" w:rsidP="009F2E67">
            <w:pPr>
              <w:widowControl/>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08203A11"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1.0083262</w:t>
            </w:r>
          </w:p>
        </w:tc>
      </w:tr>
      <w:tr w:rsidR="00722C39" w:rsidRPr="004653FF" w14:paraId="2F2AE4E9" w14:textId="77777777" w:rsidTr="009F2E6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31B4883" w14:textId="77777777" w:rsidR="00722C39" w:rsidRPr="004653FF" w:rsidRDefault="00722C39" w:rsidP="009F2E67">
            <w:pPr>
              <w:widowControl/>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68B97E30"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1.0061480</w:t>
            </w:r>
          </w:p>
        </w:tc>
      </w:tr>
      <w:tr w:rsidR="00722C39" w:rsidRPr="004653FF" w14:paraId="6721DF1C" w14:textId="77777777" w:rsidTr="009F2E6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B9C8095" w14:textId="77777777" w:rsidR="00722C39" w:rsidRPr="004653FF" w:rsidRDefault="00722C39" w:rsidP="009F2E67">
            <w:pPr>
              <w:widowControl/>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5DFDA7F9"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0.9902462</w:t>
            </w:r>
          </w:p>
        </w:tc>
      </w:tr>
      <w:tr w:rsidR="00722C39" w:rsidRPr="004653FF" w14:paraId="562AD0A5" w14:textId="77777777" w:rsidTr="009F2E6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9792558" w14:textId="77777777" w:rsidR="00722C39" w:rsidRPr="004653FF" w:rsidRDefault="00722C39" w:rsidP="009F2E67">
            <w:pPr>
              <w:widowControl/>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579A5139"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0.9937293</w:t>
            </w:r>
          </w:p>
        </w:tc>
      </w:tr>
      <w:tr w:rsidR="00722C39" w:rsidRPr="004653FF" w14:paraId="1788F0E7" w14:textId="77777777" w:rsidTr="009F2E6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3933B15" w14:textId="77777777" w:rsidR="00722C39" w:rsidRPr="004653FF" w:rsidRDefault="00722C39" w:rsidP="009F2E67">
            <w:pPr>
              <w:widowControl/>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024E791D"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0.9886400</w:t>
            </w:r>
          </w:p>
        </w:tc>
      </w:tr>
      <w:tr w:rsidR="00722C39" w:rsidRPr="004653FF" w14:paraId="0C78B570" w14:textId="77777777" w:rsidTr="009F2E6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B8E9D91" w14:textId="77777777" w:rsidR="00722C39" w:rsidRPr="004653FF" w:rsidRDefault="00722C39" w:rsidP="009F2E67">
            <w:pPr>
              <w:widowControl/>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293FB7BE"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0.9861261</w:t>
            </w:r>
          </w:p>
        </w:tc>
      </w:tr>
      <w:tr w:rsidR="00722C39" w:rsidRPr="004653FF" w14:paraId="4B56C6D0" w14:textId="77777777" w:rsidTr="009F2E67">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DD5531F" w14:textId="77777777" w:rsidR="00722C39" w:rsidRPr="004653FF" w:rsidRDefault="00722C39" w:rsidP="009F2E67">
            <w:pPr>
              <w:widowControl/>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4BE28009" w14:textId="77777777" w:rsidR="00722C39" w:rsidRPr="004653FF" w:rsidRDefault="00722C39" w:rsidP="009F2E67">
            <w:pPr>
              <w:widowControl/>
              <w:jc w:val="center"/>
              <w:rPr>
                <w:rFonts w:ascii="Times New Roman" w:eastAsia="Times New Roman" w:hAnsi="Times New Roman" w:cs="Times New Roman"/>
                <w:color w:val="000000"/>
                <w:lang w:val="es-HN" w:eastAsia="es-HN"/>
              </w:rPr>
            </w:pPr>
            <w:r w:rsidRPr="004653FF">
              <w:rPr>
                <w:rFonts w:ascii="Times New Roman" w:eastAsia="Times New Roman" w:hAnsi="Times New Roman" w:cs="Times New Roman"/>
                <w:color w:val="000000"/>
                <w:lang w:val="es-HN" w:eastAsia="es-HN"/>
              </w:rPr>
              <w:t>0.9902307</w:t>
            </w:r>
          </w:p>
        </w:tc>
      </w:tr>
    </w:tbl>
    <w:p w14:paraId="16149601" w14:textId="77777777" w:rsidR="00722C39" w:rsidRDefault="00722C39" w:rsidP="00983FDB">
      <w:pPr>
        <w:pStyle w:val="TextoPrincipal"/>
      </w:pPr>
    </w:p>
    <w:p w14:paraId="4DDB456D" w14:textId="6F2FC139" w:rsidR="00983FDB" w:rsidRDefault="00983FDB" w:rsidP="00983FDB">
      <w:pPr>
        <w:pStyle w:val="TextoPrincipal"/>
      </w:pPr>
      <w:r>
        <w:rPr>
          <w:noProof/>
        </w:rPr>
        <mc:AlternateContent>
          <mc:Choice Requires="wps">
            <w:drawing>
              <wp:anchor distT="0" distB="0" distL="114300" distR="114300" simplePos="0" relativeHeight="251943936" behindDoc="0" locked="0" layoutInCell="1" allowOverlap="1" wp14:anchorId="6BFDEF02" wp14:editId="1645F58D">
                <wp:simplePos x="0" y="0"/>
                <wp:positionH relativeFrom="column">
                  <wp:posOffset>81148</wp:posOffset>
                </wp:positionH>
                <wp:positionV relativeFrom="paragraph">
                  <wp:posOffset>2541814</wp:posOffset>
                </wp:positionV>
                <wp:extent cx="554355" cy="355600"/>
                <wp:effectExtent l="0" t="0" r="0" b="6350"/>
                <wp:wrapNone/>
                <wp:docPr id="506410459" name="CuadroTexto 8"/>
                <wp:cNvGraphicFramePr/>
                <a:graphic xmlns:a="http://schemas.openxmlformats.org/drawingml/2006/main">
                  <a:graphicData uri="http://schemas.microsoft.com/office/word/2010/wordprocessingShape">
                    <wps:wsp>
                      <wps:cNvSpPr txBox="1"/>
                      <wps:spPr>
                        <a:xfrm>
                          <a:off x="0" y="0"/>
                          <a:ext cx="554355" cy="355600"/>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674A3B54" w14:textId="77777777" w:rsidR="00983FDB" w:rsidRDefault="00983FDB" w:rsidP="00983FDB">
                            <w:pPr>
                              <w:jc w:val="center"/>
                              <w:rPr>
                                <w:color w:val="767171" w:themeColor="background2" w:themeShade="80"/>
                                <w:sz w:val="16"/>
                                <w:szCs w:val="16"/>
                              </w:rPr>
                            </w:pPr>
                            <w:r>
                              <w:rPr>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6BFDEF02" id="_x0000_s1040" type="#_x0000_t202" style="position:absolute;left:0;text-align:left;margin-left:6.4pt;margin-top:200.15pt;width:43.65pt;height:28pt;z-index:25194393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Tfcv+QEAAEEEAAAOAAAAZHJzL2Uyb0RvYy54bWysU8Fu2zAMvQ/YPwi6L06zutiCOAXWorsM&#10;67BuH6DIki1MEjVKjZ19/Sg5cYb21GIXWqb4nshHcnM9Osv2CqMB3/CLxZIz5SW0xncN//nj7t0H&#10;zmISvhUWvGr4QUV+vX37ZjOEtVpBD7ZVyIjEx/UQGt6nFNZVFWWvnIgLCMrTpQZ0ItEvdlWLYiB2&#10;Z6vVcnlVDYBtQJAqRvLeTpd8W/i1VjLdax1VYrbhlFsqFovdZVttN2LdoQi9kcc0xCuycMJ4enSm&#10;uhVJsEc0z6ickQgRdFpIcBVobaQqNVA1F8sn1Tz0IqhSC4kTwyxT/H+08uv+IXxDlsZPMFIDsyBD&#10;iOtIzlzPqNHlL2XK6J4kPMyyqTExSc66vnxf15xJuqLD1bLIWp3BAWP6rMCxfGg4UleKWGL/JSZ6&#10;kEJPIfktD3fG2tIZ69nQ8I/1KtO70DY8+q5g5yACW08c56zLKR2symTWf1eambYknx1RYre7scim&#10;KaAxpaJOs1DICJADNSXxQuwRktGqDN8L8TOovA8+zXhnPGApvKyGygXsBQ11+6v0jBLXU/xJikmA&#10;rEUadyMpQN29PLV3B+2Buk6Lm+7JaAsks7QmcNYD/nnqG2hBSPrfjwIVZ5jsDUz7JLyk+IanTFxa&#10;QHNaGnrcqbwI//6XqPPmb/8CAAD//wMAUEsDBBQABgAIAAAAIQB1T4CQ3AAAAAoBAAAPAAAAZHJz&#10;L2Rvd25yZXYueG1sTI/NTsMwEITvSLyDtUjcqN1fQYhTIRBXEAUq9baNt0lEvI5itwlvz/ZEj7Mz&#10;mvk2X4++VSfqYxPYwnRiQBGXwTVcWfj6fL27BxUTssM2MFn4pQjr4voqx8yFgT/otEmVkhKOGVqo&#10;U+oyrWNZk8c4CR2xeIfQe0wi+0q7Hgcp962eGbPSHhuWhRo7eq6p/NkcvYXvt8NuuzDv1YtfdkMY&#10;jWb/oK29vRmfHkElGtN/GM74gg6FMO3DkV1UreiZkCcLC2PmoM4BY6ag9nJZruagi1xfvlD8AQAA&#10;//8DAFBLAQItABQABgAIAAAAIQC2gziS/gAAAOEBAAATAAAAAAAAAAAAAAAAAAAAAABbQ29udGVu&#10;dF9UeXBlc10ueG1sUEsBAi0AFAAGAAgAAAAhADj9If/WAAAAlAEAAAsAAAAAAAAAAAAAAAAALwEA&#10;AF9yZWxzLy5yZWxzUEsBAi0AFAAGAAgAAAAhADRN9y/5AQAAQQQAAA4AAAAAAAAAAAAAAAAALgIA&#10;AGRycy9lMm9Eb2MueG1sUEsBAi0AFAAGAAgAAAAhAHVPgJDcAAAACgEAAA8AAAAAAAAAAAAAAAAA&#10;UwQAAGRycy9kb3ducmV2LnhtbFBLBQYAAAAABAAEAPMAAABcBQAAAAA=&#10;" filled="f" stroked="f">
                <v:textbox>
                  <w:txbxContent>
                    <w:p w14:paraId="674A3B54" w14:textId="77777777" w:rsidR="00983FDB" w:rsidRDefault="00983FDB" w:rsidP="00983FDB">
                      <w:pPr>
                        <w:jc w:val="center"/>
                        <w:rPr>
                          <w:color w:val="767171" w:themeColor="background2" w:themeShade="80"/>
                          <w:sz w:val="16"/>
                          <w:szCs w:val="16"/>
                        </w:rPr>
                      </w:pPr>
                      <w:r>
                        <w:rPr>
                          <w:color w:val="767171" w:themeColor="background2" w:themeShade="80"/>
                          <w:sz w:val="16"/>
                          <w:szCs w:val="16"/>
                        </w:rPr>
                        <w:t>Saldo en Millones</w:t>
                      </w:r>
                    </w:p>
                  </w:txbxContent>
                </v:textbox>
              </v:shape>
            </w:pict>
          </mc:Fallback>
        </mc:AlternateContent>
      </w:r>
      <w:r w:rsidRPr="00FB6268">
        <w:t>La gráfica “</w:t>
      </w:r>
      <w:r>
        <w:t>Serie Sin Estacionalidad</w:t>
      </w:r>
      <w:r w:rsidRPr="00FB6268">
        <w:t>”</w:t>
      </w:r>
      <w:r>
        <w:t xml:space="preserve"> de la figura 2</w:t>
      </w:r>
      <w:r w:rsidR="00ED5A51">
        <w:t>9</w:t>
      </w:r>
      <w:r>
        <w:t xml:space="preserve">, se logra identificar </w:t>
      </w:r>
      <w:r w:rsidR="00300E7B">
        <w:t>que para</w:t>
      </w:r>
      <w:r>
        <w:t xml:space="preserve"> banco </w:t>
      </w:r>
      <w:r w:rsidR="00300E7B">
        <w:t>BANRURAL se mantendrá en constante cambio</w:t>
      </w:r>
      <w:r w:rsidR="0090255C">
        <w:t>s</w:t>
      </w:r>
      <w:r w:rsidR="00300E7B">
        <w:t xml:space="preserve"> ya que las observaciones que se</w:t>
      </w:r>
      <w:r>
        <w:t xml:space="preserve"> presentan en la variable ValorCuenta con respecto a la variable Serie Sin Estacionalidad</w:t>
      </w:r>
      <w:r w:rsidR="00300E7B">
        <w:t xml:space="preserve"> demuestran variaciones </w:t>
      </w:r>
      <w:r w:rsidR="0090255C">
        <w:t xml:space="preserve">en múltiples meses </w:t>
      </w:r>
      <w:r w:rsidR="00E8035A">
        <w:t>en</w:t>
      </w:r>
      <w:r w:rsidR="0090255C">
        <w:t xml:space="preserve"> los diferentes años </w:t>
      </w:r>
      <w:r w:rsidR="00300E7B">
        <w:t xml:space="preserve">del periodo en </w:t>
      </w:r>
      <w:r w:rsidR="0090255C">
        <w:t>análisis</w:t>
      </w:r>
      <w:r w:rsidR="00300E7B">
        <w:t>.</w:t>
      </w:r>
      <w:r w:rsidRPr="00196A4A">
        <w:rPr>
          <w:noProof/>
        </w:rPr>
        <w:t xml:space="preserve"> </w:t>
      </w:r>
    </w:p>
    <w:p w14:paraId="70034A06" w14:textId="0BB32580" w:rsidR="00983FDB" w:rsidRDefault="00E2105B" w:rsidP="00983FDB">
      <w:pPr>
        <w:pStyle w:val="TextoPrincipal"/>
        <w:keepNext/>
        <w:ind w:firstLine="0"/>
        <w:jc w:val="center"/>
      </w:pPr>
      <w:r>
        <w:rPr>
          <w:noProof/>
        </w:rPr>
        <w:lastRenderedPageBreak/>
        <w:drawing>
          <wp:inline distT="0" distB="0" distL="0" distR="0" wp14:anchorId="72B25DC3" wp14:editId="7568AFD3">
            <wp:extent cx="5610225" cy="3257550"/>
            <wp:effectExtent l="0" t="0" r="9525" b="0"/>
            <wp:docPr id="701698057" name="Gráfico 1">
              <a:extLst xmlns:a="http://schemas.openxmlformats.org/drawingml/2006/main">
                <a:ext uri="{FF2B5EF4-FFF2-40B4-BE49-F238E27FC236}">
                  <a16:creationId xmlns:a16="http://schemas.microsoft.com/office/drawing/2014/main" id="{331B6D94-79A7-4CE8-8462-F1EDE91EE71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493BC9CE" w14:textId="009E1257" w:rsidR="00983FDB" w:rsidRPr="00C76327" w:rsidRDefault="00983FDB" w:rsidP="00983FDB">
      <w:pPr>
        <w:pStyle w:val="Figuras"/>
        <w:rPr>
          <w:lang w:val="es-HN"/>
        </w:rPr>
      </w:pPr>
      <w:bookmarkStart w:id="167" w:name="_Toc158142124"/>
      <w:r w:rsidRPr="004E1773">
        <w:rPr>
          <w:lang w:val="es-HN"/>
        </w:rPr>
        <w:t xml:space="preserve">Figura </w:t>
      </w:r>
      <w:r>
        <w:fldChar w:fldCharType="begin"/>
      </w:r>
      <w:r w:rsidRPr="004E1773">
        <w:rPr>
          <w:lang w:val="es-HN"/>
        </w:rPr>
        <w:instrText xml:space="preserve"> SEQ Figura \* ARABIC </w:instrText>
      </w:r>
      <w:r>
        <w:fldChar w:fldCharType="separate"/>
      </w:r>
      <w:r w:rsidR="000F2D33">
        <w:rPr>
          <w:noProof/>
          <w:lang w:val="es-HN"/>
        </w:rPr>
        <w:t>29</w:t>
      </w:r>
      <w:r>
        <w:fldChar w:fldCharType="end"/>
      </w:r>
      <w:r w:rsidRPr="004E1773">
        <w:rPr>
          <w:lang w:val="es-HN"/>
        </w:rPr>
        <w:t xml:space="preserve">.Serie Sin Estacionalidad 2017 a 2022 Banco </w:t>
      </w:r>
      <w:r w:rsidR="009A44B8">
        <w:rPr>
          <w:lang w:val="es-HN"/>
        </w:rPr>
        <w:t>BANRURAL</w:t>
      </w:r>
      <w:bookmarkEnd w:id="167"/>
    </w:p>
    <w:p w14:paraId="136901F8" w14:textId="7B794C4F" w:rsidR="008775CE" w:rsidRDefault="008775CE" w:rsidP="008775CE">
      <w:pPr>
        <w:pStyle w:val="Ttulo4"/>
        <w:rPr>
          <w:bCs w:val="0"/>
          <w:lang w:val="es-HN"/>
        </w:rPr>
      </w:pPr>
      <w:bookmarkStart w:id="168" w:name="_Toc158832963"/>
      <w:r w:rsidRPr="00A62774">
        <w:rPr>
          <w:bCs w:val="0"/>
          <w:lang w:val="es-HN"/>
        </w:rPr>
        <w:t>4.</w:t>
      </w:r>
      <w:r>
        <w:rPr>
          <w:bCs w:val="0"/>
          <w:lang w:val="es-HN"/>
        </w:rPr>
        <w:t>2</w:t>
      </w:r>
      <w:r w:rsidRPr="00A62774">
        <w:rPr>
          <w:bCs w:val="0"/>
          <w:lang w:val="es-HN"/>
        </w:rPr>
        <w:t>.1.</w:t>
      </w:r>
      <w:r>
        <w:rPr>
          <w:bCs w:val="0"/>
          <w:lang w:val="es-HN"/>
        </w:rPr>
        <w:t>9</w:t>
      </w:r>
      <w:r w:rsidRPr="00A62774">
        <w:rPr>
          <w:bCs w:val="0"/>
          <w:lang w:val="es-HN"/>
        </w:rPr>
        <w:t xml:space="preserve"> ANÁLISIS EDA BANCO </w:t>
      </w:r>
      <w:r w:rsidRPr="00E8329D">
        <w:rPr>
          <w:bCs w:val="0"/>
          <w:lang w:val="es-HN"/>
        </w:rPr>
        <w:t>CITY BANK</w:t>
      </w:r>
      <w:bookmarkEnd w:id="168"/>
    </w:p>
    <w:p w14:paraId="0B8741ED" w14:textId="17A33E0B" w:rsidR="00A677AD" w:rsidRPr="00A677AD" w:rsidRDefault="00A677AD" w:rsidP="00A677AD">
      <w:pPr>
        <w:pStyle w:val="TextoPrincipal"/>
      </w:pPr>
      <w:r>
        <w:t>Los resultados sobre el valor de la cuenta total activo se muestran a continuación:</w:t>
      </w:r>
    </w:p>
    <w:p w14:paraId="2022D62C" w14:textId="5D6532DE" w:rsidR="00A677AD" w:rsidRPr="00A677AD" w:rsidRDefault="00A677AD" w:rsidP="00A677AD">
      <w:pPr>
        <w:pStyle w:val="Figuras"/>
        <w:rPr>
          <w:lang w:val="es-HN"/>
        </w:rPr>
      </w:pPr>
      <w:bookmarkStart w:id="169" w:name="_Toc158833034"/>
      <w:r w:rsidRPr="00A677AD">
        <w:rPr>
          <w:lang w:val="es-HN"/>
        </w:rPr>
        <w:t xml:space="preserve">Tabla </w:t>
      </w:r>
      <w:r>
        <w:fldChar w:fldCharType="begin"/>
      </w:r>
      <w:r w:rsidRPr="00A677AD">
        <w:rPr>
          <w:lang w:val="es-HN"/>
        </w:rPr>
        <w:instrText xml:space="preserve"> SEQ Tabla \* ARABIC </w:instrText>
      </w:r>
      <w:r>
        <w:fldChar w:fldCharType="separate"/>
      </w:r>
      <w:r w:rsidR="000F2D33">
        <w:rPr>
          <w:noProof/>
          <w:lang w:val="es-HN"/>
        </w:rPr>
        <w:t>20</w:t>
      </w:r>
      <w:r>
        <w:fldChar w:fldCharType="end"/>
      </w:r>
      <w:r w:rsidRPr="00A677AD">
        <w:rPr>
          <w:lang w:val="es-HN"/>
        </w:rPr>
        <w:t>. Resultados Cuenta Total Activo City Bank</w:t>
      </w:r>
      <w:bookmarkEnd w:id="169"/>
    </w:p>
    <w:tbl>
      <w:tblPr>
        <w:tblW w:w="9634" w:type="dxa"/>
        <w:tblCellMar>
          <w:left w:w="70" w:type="dxa"/>
          <w:right w:w="70" w:type="dxa"/>
        </w:tblCellMar>
        <w:tblLook w:val="04A0" w:firstRow="1" w:lastRow="0" w:firstColumn="1" w:lastColumn="0" w:noHBand="0" w:noVBand="1"/>
      </w:tblPr>
      <w:tblGrid>
        <w:gridCol w:w="520"/>
        <w:gridCol w:w="1318"/>
        <w:gridCol w:w="1559"/>
        <w:gridCol w:w="1560"/>
        <w:gridCol w:w="1559"/>
        <w:gridCol w:w="1559"/>
        <w:gridCol w:w="1559"/>
      </w:tblGrid>
      <w:tr w:rsidR="001139B1" w:rsidRPr="00B82183" w14:paraId="42401C29" w14:textId="77777777" w:rsidTr="00317085">
        <w:trPr>
          <w:trHeight w:val="300"/>
        </w:trPr>
        <w:tc>
          <w:tcPr>
            <w:tcW w:w="9634"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50314C1"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Valor Real Cuenta Total Activo</w:t>
            </w:r>
          </w:p>
        </w:tc>
      </w:tr>
      <w:tr w:rsidR="001139B1" w:rsidRPr="001139B1" w14:paraId="4CA62F52"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08527E3"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Mes</w:t>
            </w:r>
          </w:p>
        </w:tc>
        <w:tc>
          <w:tcPr>
            <w:tcW w:w="1318" w:type="dxa"/>
            <w:tcBorders>
              <w:top w:val="nil"/>
              <w:left w:val="nil"/>
              <w:bottom w:val="single" w:sz="4" w:space="0" w:color="auto"/>
              <w:right w:val="single" w:sz="4" w:space="0" w:color="auto"/>
            </w:tcBorders>
            <w:shd w:val="clear" w:color="auto" w:fill="auto"/>
            <w:noWrap/>
            <w:vAlign w:val="bottom"/>
            <w:hideMark/>
          </w:tcPr>
          <w:p w14:paraId="7F5804E1"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2017</w:t>
            </w:r>
          </w:p>
        </w:tc>
        <w:tc>
          <w:tcPr>
            <w:tcW w:w="1559" w:type="dxa"/>
            <w:tcBorders>
              <w:top w:val="nil"/>
              <w:left w:val="nil"/>
              <w:bottom w:val="single" w:sz="4" w:space="0" w:color="auto"/>
              <w:right w:val="single" w:sz="4" w:space="0" w:color="auto"/>
            </w:tcBorders>
            <w:shd w:val="clear" w:color="auto" w:fill="auto"/>
            <w:noWrap/>
            <w:vAlign w:val="bottom"/>
            <w:hideMark/>
          </w:tcPr>
          <w:p w14:paraId="6EC02EA3"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2018</w:t>
            </w:r>
          </w:p>
        </w:tc>
        <w:tc>
          <w:tcPr>
            <w:tcW w:w="1560" w:type="dxa"/>
            <w:tcBorders>
              <w:top w:val="nil"/>
              <w:left w:val="nil"/>
              <w:bottom w:val="single" w:sz="4" w:space="0" w:color="auto"/>
              <w:right w:val="single" w:sz="4" w:space="0" w:color="auto"/>
            </w:tcBorders>
            <w:shd w:val="clear" w:color="auto" w:fill="auto"/>
            <w:noWrap/>
            <w:vAlign w:val="bottom"/>
            <w:hideMark/>
          </w:tcPr>
          <w:p w14:paraId="5DCA09A4"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2019</w:t>
            </w:r>
          </w:p>
        </w:tc>
        <w:tc>
          <w:tcPr>
            <w:tcW w:w="1559" w:type="dxa"/>
            <w:tcBorders>
              <w:top w:val="nil"/>
              <w:left w:val="nil"/>
              <w:bottom w:val="single" w:sz="4" w:space="0" w:color="auto"/>
              <w:right w:val="single" w:sz="4" w:space="0" w:color="auto"/>
            </w:tcBorders>
            <w:shd w:val="clear" w:color="auto" w:fill="auto"/>
            <w:noWrap/>
            <w:vAlign w:val="bottom"/>
            <w:hideMark/>
          </w:tcPr>
          <w:p w14:paraId="2AE0BE1C"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2020</w:t>
            </w:r>
          </w:p>
        </w:tc>
        <w:tc>
          <w:tcPr>
            <w:tcW w:w="1559" w:type="dxa"/>
            <w:tcBorders>
              <w:top w:val="nil"/>
              <w:left w:val="nil"/>
              <w:bottom w:val="single" w:sz="4" w:space="0" w:color="auto"/>
              <w:right w:val="single" w:sz="4" w:space="0" w:color="auto"/>
            </w:tcBorders>
            <w:shd w:val="clear" w:color="auto" w:fill="auto"/>
            <w:noWrap/>
            <w:vAlign w:val="bottom"/>
            <w:hideMark/>
          </w:tcPr>
          <w:p w14:paraId="0AE9F05F"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2021</w:t>
            </w:r>
          </w:p>
        </w:tc>
        <w:tc>
          <w:tcPr>
            <w:tcW w:w="1559" w:type="dxa"/>
            <w:tcBorders>
              <w:top w:val="nil"/>
              <w:left w:val="nil"/>
              <w:bottom w:val="single" w:sz="4" w:space="0" w:color="auto"/>
              <w:right w:val="single" w:sz="4" w:space="0" w:color="auto"/>
            </w:tcBorders>
            <w:shd w:val="clear" w:color="auto" w:fill="auto"/>
            <w:noWrap/>
            <w:vAlign w:val="bottom"/>
            <w:hideMark/>
          </w:tcPr>
          <w:p w14:paraId="4BB728D4"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2022</w:t>
            </w:r>
          </w:p>
        </w:tc>
      </w:tr>
      <w:tr w:rsidR="001139B1" w:rsidRPr="001139B1" w14:paraId="1B766B50"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E72429E"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ene</w:t>
            </w:r>
          </w:p>
        </w:tc>
        <w:tc>
          <w:tcPr>
            <w:tcW w:w="1318" w:type="dxa"/>
            <w:tcBorders>
              <w:top w:val="nil"/>
              <w:left w:val="nil"/>
              <w:bottom w:val="single" w:sz="4" w:space="0" w:color="auto"/>
              <w:right w:val="single" w:sz="4" w:space="0" w:color="auto"/>
            </w:tcBorders>
            <w:shd w:val="clear" w:color="auto" w:fill="auto"/>
            <w:vAlign w:val="center"/>
            <w:hideMark/>
          </w:tcPr>
          <w:p w14:paraId="20727B78"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4,390,480,343 </w:t>
            </w:r>
          </w:p>
        </w:tc>
        <w:tc>
          <w:tcPr>
            <w:tcW w:w="1559" w:type="dxa"/>
            <w:tcBorders>
              <w:top w:val="nil"/>
              <w:left w:val="nil"/>
              <w:bottom w:val="single" w:sz="4" w:space="0" w:color="auto"/>
              <w:right w:val="single" w:sz="4" w:space="0" w:color="auto"/>
            </w:tcBorders>
            <w:shd w:val="clear" w:color="auto" w:fill="auto"/>
            <w:vAlign w:val="center"/>
            <w:hideMark/>
          </w:tcPr>
          <w:p w14:paraId="62F77CCA"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4,997,427,350 </w:t>
            </w:r>
          </w:p>
        </w:tc>
        <w:tc>
          <w:tcPr>
            <w:tcW w:w="1560" w:type="dxa"/>
            <w:tcBorders>
              <w:top w:val="nil"/>
              <w:left w:val="nil"/>
              <w:bottom w:val="single" w:sz="4" w:space="0" w:color="auto"/>
              <w:right w:val="single" w:sz="4" w:space="0" w:color="auto"/>
            </w:tcBorders>
            <w:shd w:val="clear" w:color="auto" w:fill="auto"/>
            <w:vAlign w:val="center"/>
            <w:hideMark/>
          </w:tcPr>
          <w:p w14:paraId="4B7B3530"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4,997,427,350 </w:t>
            </w:r>
          </w:p>
        </w:tc>
        <w:tc>
          <w:tcPr>
            <w:tcW w:w="1559" w:type="dxa"/>
            <w:tcBorders>
              <w:top w:val="nil"/>
              <w:left w:val="nil"/>
              <w:bottom w:val="single" w:sz="4" w:space="0" w:color="auto"/>
              <w:right w:val="single" w:sz="4" w:space="0" w:color="auto"/>
            </w:tcBorders>
            <w:shd w:val="clear" w:color="auto" w:fill="auto"/>
            <w:vAlign w:val="center"/>
            <w:hideMark/>
          </w:tcPr>
          <w:p w14:paraId="50B44A2E"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6,568,448,183 </w:t>
            </w:r>
          </w:p>
        </w:tc>
        <w:tc>
          <w:tcPr>
            <w:tcW w:w="1559" w:type="dxa"/>
            <w:tcBorders>
              <w:top w:val="nil"/>
              <w:left w:val="nil"/>
              <w:bottom w:val="single" w:sz="4" w:space="0" w:color="auto"/>
              <w:right w:val="single" w:sz="4" w:space="0" w:color="auto"/>
            </w:tcBorders>
            <w:shd w:val="clear" w:color="auto" w:fill="auto"/>
            <w:vAlign w:val="center"/>
            <w:hideMark/>
          </w:tcPr>
          <w:p w14:paraId="2F8E9516"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7,983,926,481 </w:t>
            </w:r>
          </w:p>
        </w:tc>
        <w:tc>
          <w:tcPr>
            <w:tcW w:w="1559" w:type="dxa"/>
            <w:tcBorders>
              <w:top w:val="nil"/>
              <w:left w:val="nil"/>
              <w:bottom w:val="single" w:sz="4" w:space="0" w:color="auto"/>
              <w:right w:val="single" w:sz="4" w:space="0" w:color="auto"/>
            </w:tcBorders>
            <w:shd w:val="clear" w:color="auto" w:fill="auto"/>
            <w:vAlign w:val="center"/>
            <w:hideMark/>
          </w:tcPr>
          <w:p w14:paraId="0BFA46AF"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6,907,251,120 </w:t>
            </w:r>
          </w:p>
        </w:tc>
      </w:tr>
      <w:tr w:rsidR="001139B1" w:rsidRPr="001139B1" w14:paraId="7831A13F"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8FF9755"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feb</w:t>
            </w:r>
          </w:p>
        </w:tc>
        <w:tc>
          <w:tcPr>
            <w:tcW w:w="1318" w:type="dxa"/>
            <w:tcBorders>
              <w:top w:val="nil"/>
              <w:left w:val="nil"/>
              <w:bottom w:val="single" w:sz="4" w:space="0" w:color="auto"/>
              <w:right w:val="single" w:sz="4" w:space="0" w:color="auto"/>
            </w:tcBorders>
            <w:shd w:val="clear" w:color="auto" w:fill="auto"/>
            <w:vAlign w:val="center"/>
            <w:hideMark/>
          </w:tcPr>
          <w:p w14:paraId="705D655A"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4,117,190,760 </w:t>
            </w:r>
          </w:p>
        </w:tc>
        <w:tc>
          <w:tcPr>
            <w:tcW w:w="1559" w:type="dxa"/>
            <w:tcBorders>
              <w:top w:val="nil"/>
              <w:left w:val="nil"/>
              <w:bottom w:val="single" w:sz="4" w:space="0" w:color="auto"/>
              <w:right w:val="single" w:sz="4" w:space="0" w:color="auto"/>
            </w:tcBorders>
            <w:shd w:val="clear" w:color="auto" w:fill="auto"/>
            <w:vAlign w:val="center"/>
            <w:hideMark/>
          </w:tcPr>
          <w:p w14:paraId="4A0626DB"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4,625,439,318 </w:t>
            </w:r>
          </w:p>
        </w:tc>
        <w:tc>
          <w:tcPr>
            <w:tcW w:w="1560" w:type="dxa"/>
            <w:tcBorders>
              <w:top w:val="nil"/>
              <w:left w:val="nil"/>
              <w:bottom w:val="single" w:sz="4" w:space="0" w:color="auto"/>
              <w:right w:val="single" w:sz="4" w:space="0" w:color="auto"/>
            </w:tcBorders>
            <w:shd w:val="clear" w:color="auto" w:fill="auto"/>
            <w:vAlign w:val="center"/>
            <w:hideMark/>
          </w:tcPr>
          <w:p w14:paraId="690D6E75"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4,625,439,318 </w:t>
            </w:r>
          </w:p>
        </w:tc>
        <w:tc>
          <w:tcPr>
            <w:tcW w:w="1559" w:type="dxa"/>
            <w:tcBorders>
              <w:top w:val="nil"/>
              <w:left w:val="nil"/>
              <w:bottom w:val="single" w:sz="4" w:space="0" w:color="auto"/>
              <w:right w:val="single" w:sz="4" w:space="0" w:color="auto"/>
            </w:tcBorders>
            <w:shd w:val="clear" w:color="auto" w:fill="auto"/>
            <w:vAlign w:val="center"/>
            <w:hideMark/>
          </w:tcPr>
          <w:p w14:paraId="4353629C"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6,392,260,934 </w:t>
            </w:r>
          </w:p>
        </w:tc>
        <w:tc>
          <w:tcPr>
            <w:tcW w:w="1559" w:type="dxa"/>
            <w:tcBorders>
              <w:top w:val="nil"/>
              <w:left w:val="nil"/>
              <w:bottom w:val="single" w:sz="4" w:space="0" w:color="auto"/>
              <w:right w:val="single" w:sz="4" w:space="0" w:color="auto"/>
            </w:tcBorders>
            <w:shd w:val="clear" w:color="auto" w:fill="auto"/>
            <w:vAlign w:val="center"/>
            <w:hideMark/>
          </w:tcPr>
          <w:p w14:paraId="70FAC7EC"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8,243,972,781 </w:t>
            </w:r>
          </w:p>
        </w:tc>
        <w:tc>
          <w:tcPr>
            <w:tcW w:w="1559" w:type="dxa"/>
            <w:tcBorders>
              <w:top w:val="nil"/>
              <w:left w:val="nil"/>
              <w:bottom w:val="single" w:sz="4" w:space="0" w:color="auto"/>
              <w:right w:val="single" w:sz="4" w:space="0" w:color="auto"/>
            </w:tcBorders>
            <w:shd w:val="clear" w:color="auto" w:fill="auto"/>
            <w:vAlign w:val="center"/>
            <w:hideMark/>
          </w:tcPr>
          <w:p w14:paraId="5FD48CFD"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7,258,723,970 </w:t>
            </w:r>
          </w:p>
        </w:tc>
      </w:tr>
      <w:tr w:rsidR="001139B1" w:rsidRPr="001139B1" w14:paraId="0B35B071"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303D7D6"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mar</w:t>
            </w:r>
          </w:p>
        </w:tc>
        <w:tc>
          <w:tcPr>
            <w:tcW w:w="1318" w:type="dxa"/>
            <w:tcBorders>
              <w:top w:val="nil"/>
              <w:left w:val="nil"/>
              <w:bottom w:val="single" w:sz="4" w:space="0" w:color="auto"/>
              <w:right w:val="single" w:sz="4" w:space="0" w:color="auto"/>
            </w:tcBorders>
            <w:shd w:val="clear" w:color="auto" w:fill="auto"/>
            <w:vAlign w:val="center"/>
            <w:hideMark/>
          </w:tcPr>
          <w:p w14:paraId="657C0096"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4,276,328,018 </w:t>
            </w:r>
          </w:p>
        </w:tc>
        <w:tc>
          <w:tcPr>
            <w:tcW w:w="1559" w:type="dxa"/>
            <w:tcBorders>
              <w:top w:val="nil"/>
              <w:left w:val="nil"/>
              <w:bottom w:val="single" w:sz="4" w:space="0" w:color="auto"/>
              <w:right w:val="single" w:sz="4" w:space="0" w:color="auto"/>
            </w:tcBorders>
            <w:shd w:val="clear" w:color="auto" w:fill="auto"/>
            <w:vAlign w:val="center"/>
            <w:hideMark/>
          </w:tcPr>
          <w:p w14:paraId="612F5E25"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5,096,138,893 </w:t>
            </w:r>
          </w:p>
        </w:tc>
        <w:tc>
          <w:tcPr>
            <w:tcW w:w="1560" w:type="dxa"/>
            <w:tcBorders>
              <w:top w:val="nil"/>
              <w:left w:val="nil"/>
              <w:bottom w:val="single" w:sz="4" w:space="0" w:color="auto"/>
              <w:right w:val="single" w:sz="4" w:space="0" w:color="auto"/>
            </w:tcBorders>
            <w:shd w:val="clear" w:color="auto" w:fill="auto"/>
            <w:vAlign w:val="center"/>
            <w:hideMark/>
          </w:tcPr>
          <w:p w14:paraId="713BA19B"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5,096,138,893 </w:t>
            </w:r>
          </w:p>
        </w:tc>
        <w:tc>
          <w:tcPr>
            <w:tcW w:w="1559" w:type="dxa"/>
            <w:tcBorders>
              <w:top w:val="nil"/>
              <w:left w:val="nil"/>
              <w:bottom w:val="single" w:sz="4" w:space="0" w:color="auto"/>
              <w:right w:val="single" w:sz="4" w:space="0" w:color="auto"/>
            </w:tcBorders>
            <w:shd w:val="clear" w:color="auto" w:fill="auto"/>
            <w:vAlign w:val="center"/>
            <w:hideMark/>
          </w:tcPr>
          <w:p w14:paraId="17B3B44B"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6,385,412,620 </w:t>
            </w:r>
          </w:p>
        </w:tc>
        <w:tc>
          <w:tcPr>
            <w:tcW w:w="1559" w:type="dxa"/>
            <w:tcBorders>
              <w:top w:val="nil"/>
              <w:left w:val="nil"/>
              <w:bottom w:val="single" w:sz="4" w:space="0" w:color="auto"/>
              <w:right w:val="single" w:sz="4" w:space="0" w:color="auto"/>
            </w:tcBorders>
            <w:shd w:val="clear" w:color="auto" w:fill="auto"/>
            <w:vAlign w:val="center"/>
            <w:hideMark/>
          </w:tcPr>
          <w:p w14:paraId="641853D2"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7,757,674,812 </w:t>
            </w:r>
          </w:p>
        </w:tc>
        <w:tc>
          <w:tcPr>
            <w:tcW w:w="1559" w:type="dxa"/>
            <w:tcBorders>
              <w:top w:val="nil"/>
              <w:left w:val="nil"/>
              <w:bottom w:val="single" w:sz="4" w:space="0" w:color="auto"/>
              <w:right w:val="single" w:sz="4" w:space="0" w:color="auto"/>
            </w:tcBorders>
            <w:shd w:val="clear" w:color="auto" w:fill="auto"/>
            <w:vAlign w:val="center"/>
            <w:hideMark/>
          </w:tcPr>
          <w:p w14:paraId="1454906F"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7,755,572,307 </w:t>
            </w:r>
          </w:p>
        </w:tc>
      </w:tr>
      <w:tr w:rsidR="001139B1" w:rsidRPr="001139B1" w14:paraId="397979A4"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5BEA8C8"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abr</w:t>
            </w:r>
          </w:p>
        </w:tc>
        <w:tc>
          <w:tcPr>
            <w:tcW w:w="1318" w:type="dxa"/>
            <w:tcBorders>
              <w:top w:val="nil"/>
              <w:left w:val="nil"/>
              <w:bottom w:val="single" w:sz="4" w:space="0" w:color="auto"/>
              <w:right w:val="single" w:sz="4" w:space="0" w:color="auto"/>
            </w:tcBorders>
            <w:shd w:val="clear" w:color="auto" w:fill="auto"/>
            <w:vAlign w:val="center"/>
            <w:hideMark/>
          </w:tcPr>
          <w:p w14:paraId="1E5DD04F"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4,708,336,594 </w:t>
            </w:r>
          </w:p>
        </w:tc>
        <w:tc>
          <w:tcPr>
            <w:tcW w:w="1559" w:type="dxa"/>
            <w:tcBorders>
              <w:top w:val="nil"/>
              <w:left w:val="nil"/>
              <w:bottom w:val="single" w:sz="4" w:space="0" w:color="auto"/>
              <w:right w:val="single" w:sz="4" w:space="0" w:color="auto"/>
            </w:tcBorders>
            <w:shd w:val="clear" w:color="auto" w:fill="auto"/>
            <w:vAlign w:val="center"/>
            <w:hideMark/>
          </w:tcPr>
          <w:p w14:paraId="100D1D66"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5,249,396,549 </w:t>
            </w:r>
          </w:p>
        </w:tc>
        <w:tc>
          <w:tcPr>
            <w:tcW w:w="1560" w:type="dxa"/>
            <w:tcBorders>
              <w:top w:val="nil"/>
              <w:left w:val="nil"/>
              <w:bottom w:val="single" w:sz="4" w:space="0" w:color="auto"/>
              <w:right w:val="single" w:sz="4" w:space="0" w:color="auto"/>
            </w:tcBorders>
            <w:shd w:val="clear" w:color="auto" w:fill="auto"/>
            <w:vAlign w:val="center"/>
            <w:hideMark/>
          </w:tcPr>
          <w:p w14:paraId="622D9C75"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5,249,396,549 </w:t>
            </w:r>
          </w:p>
        </w:tc>
        <w:tc>
          <w:tcPr>
            <w:tcW w:w="1559" w:type="dxa"/>
            <w:tcBorders>
              <w:top w:val="nil"/>
              <w:left w:val="nil"/>
              <w:bottom w:val="single" w:sz="4" w:space="0" w:color="auto"/>
              <w:right w:val="single" w:sz="4" w:space="0" w:color="auto"/>
            </w:tcBorders>
            <w:shd w:val="clear" w:color="auto" w:fill="auto"/>
            <w:vAlign w:val="center"/>
            <w:hideMark/>
          </w:tcPr>
          <w:p w14:paraId="0AD81C82"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6,379,661,088 </w:t>
            </w:r>
          </w:p>
        </w:tc>
        <w:tc>
          <w:tcPr>
            <w:tcW w:w="1559" w:type="dxa"/>
            <w:tcBorders>
              <w:top w:val="nil"/>
              <w:left w:val="nil"/>
              <w:bottom w:val="single" w:sz="4" w:space="0" w:color="auto"/>
              <w:right w:val="single" w:sz="4" w:space="0" w:color="auto"/>
            </w:tcBorders>
            <w:shd w:val="clear" w:color="auto" w:fill="auto"/>
            <w:vAlign w:val="center"/>
            <w:hideMark/>
          </w:tcPr>
          <w:p w14:paraId="1FCA5F33"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8,177,108,483 </w:t>
            </w:r>
          </w:p>
        </w:tc>
        <w:tc>
          <w:tcPr>
            <w:tcW w:w="1559" w:type="dxa"/>
            <w:tcBorders>
              <w:top w:val="nil"/>
              <w:left w:val="nil"/>
              <w:bottom w:val="single" w:sz="4" w:space="0" w:color="auto"/>
              <w:right w:val="single" w:sz="4" w:space="0" w:color="auto"/>
            </w:tcBorders>
            <w:shd w:val="clear" w:color="auto" w:fill="auto"/>
            <w:vAlign w:val="center"/>
            <w:hideMark/>
          </w:tcPr>
          <w:p w14:paraId="31B2F54E"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6,963,144,648 </w:t>
            </w:r>
          </w:p>
        </w:tc>
      </w:tr>
      <w:tr w:rsidR="001139B1" w:rsidRPr="001139B1" w14:paraId="31A43709"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43C6D49"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may</w:t>
            </w:r>
          </w:p>
        </w:tc>
        <w:tc>
          <w:tcPr>
            <w:tcW w:w="1318" w:type="dxa"/>
            <w:tcBorders>
              <w:top w:val="nil"/>
              <w:left w:val="nil"/>
              <w:bottom w:val="single" w:sz="4" w:space="0" w:color="auto"/>
              <w:right w:val="single" w:sz="4" w:space="0" w:color="auto"/>
            </w:tcBorders>
            <w:shd w:val="clear" w:color="auto" w:fill="auto"/>
            <w:vAlign w:val="center"/>
            <w:hideMark/>
          </w:tcPr>
          <w:p w14:paraId="1D3941CB"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4,481,002,908 </w:t>
            </w:r>
          </w:p>
        </w:tc>
        <w:tc>
          <w:tcPr>
            <w:tcW w:w="1559" w:type="dxa"/>
            <w:tcBorders>
              <w:top w:val="nil"/>
              <w:left w:val="nil"/>
              <w:bottom w:val="single" w:sz="4" w:space="0" w:color="auto"/>
              <w:right w:val="single" w:sz="4" w:space="0" w:color="auto"/>
            </w:tcBorders>
            <w:shd w:val="clear" w:color="auto" w:fill="auto"/>
            <w:vAlign w:val="center"/>
            <w:hideMark/>
          </w:tcPr>
          <w:p w14:paraId="389DCC08"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5,583,052,751 </w:t>
            </w:r>
          </w:p>
        </w:tc>
        <w:tc>
          <w:tcPr>
            <w:tcW w:w="1560" w:type="dxa"/>
            <w:tcBorders>
              <w:top w:val="nil"/>
              <w:left w:val="nil"/>
              <w:bottom w:val="single" w:sz="4" w:space="0" w:color="auto"/>
              <w:right w:val="single" w:sz="4" w:space="0" w:color="auto"/>
            </w:tcBorders>
            <w:shd w:val="clear" w:color="auto" w:fill="auto"/>
            <w:vAlign w:val="center"/>
            <w:hideMark/>
          </w:tcPr>
          <w:p w14:paraId="18A92D18"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5,583,052,751 </w:t>
            </w:r>
          </w:p>
        </w:tc>
        <w:tc>
          <w:tcPr>
            <w:tcW w:w="1559" w:type="dxa"/>
            <w:tcBorders>
              <w:top w:val="nil"/>
              <w:left w:val="nil"/>
              <w:bottom w:val="single" w:sz="4" w:space="0" w:color="auto"/>
              <w:right w:val="single" w:sz="4" w:space="0" w:color="auto"/>
            </w:tcBorders>
            <w:shd w:val="clear" w:color="auto" w:fill="auto"/>
            <w:vAlign w:val="center"/>
            <w:hideMark/>
          </w:tcPr>
          <w:p w14:paraId="2D33B18F"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6,523,960,085 </w:t>
            </w:r>
          </w:p>
        </w:tc>
        <w:tc>
          <w:tcPr>
            <w:tcW w:w="1559" w:type="dxa"/>
            <w:tcBorders>
              <w:top w:val="nil"/>
              <w:left w:val="nil"/>
              <w:bottom w:val="single" w:sz="4" w:space="0" w:color="auto"/>
              <w:right w:val="single" w:sz="4" w:space="0" w:color="auto"/>
            </w:tcBorders>
            <w:shd w:val="clear" w:color="auto" w:fill="auto"/>
            <w:vAlign w:val="center"/>
            <w:hideMark/>
          </w:tcPr>
          <w:p w14:paraId="332F8B80"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8,269,168,255 </w:t>
            </w:r>
          </w:p>
        </w:tc>
        <w:tc>
          <w:tcPr>
            <w:tcW w:w="1559" w:type="dxa"/>
            <w:tcBorders>
              <w:top w:val="nil"/>
              <w:left w:val="nil"/>
              <w:bottom w:val="single" w:sz="4" w:space="0" w:color="auto"/>
              <w:right w:val="single" w:sz="4" w:space="0" w:color="auto"/>
            </w:tcBorders>
            <w:shd w:val="clear" w:color="auto" w:fill="auto"/>
            <w:vAlign w:val="center"/>
            <w:hideMark/>
          </w:tcPr>
          <w:p w14:paraId="42076B17"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6,532,586,084 </w:t>
            </w:r>
          </w:p>
        </w:tc>
      </w:tr>
      <w:tr w:rsidR="001139B1" w:rsidRPr="001139B1" w14:paraId="4673F2ED"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3E01A68"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jun</w:t>
            </w:r>
          </w:p>
        </w:tc>
        <w:tc>
          <w:tcPr>
            <w:tcW w:w="1318" w:type="dxa"/>
            <w:tcBorders>
              <w:top w:val="nil"/>
              <w:left w:val="nil"/>
              <w:bottom w:val="single" w:sz="4" w:space="0" w:color="auto"/>
              <w:right w:val="single" w:sz="4" w:space="0" w:color="auto"/>
            </w:tcBorders>
            <w:shd w:val="clear" w:color="auto" w:fill="auto"/>
            <w:vAlign w:val="center"/>
            <w:hideMark/>
          </w:tcPr>
          <w:p w14:paraId="4761BBDB"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4,354,701,481 </w:t>
            </w:r>
          </w:p>
        </w:tc>
        <w:tc>
          <w:tcPr>
            <w:tcW w:w="1559" w:type="dxa"/>
            <w:tcBorders>
              <w:top w:val="nil"/>
              <w:left w:val="nil"/>
              <w:bottom w:val="single" w:sz="4" w:space="0" w:color="auto"/>
              <w:right w:val="single" w:sz="4" w:space="0" w:color="auto"/>
            </w:tcBorders>
            <w:shd w:val="clear" w:color="auto" w:fill="auto"/>
            <w:vAlign w:val="center"/>
            <w:hideMark/>
          </w:tcPr>
          <w:p w14:paraId="0B70A39E"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4,874,638,118 </w:t>
            </w:r>
          </w:p>
        </w:tc>
        <w:tc>
          <w:tcPr>
            <w:tcW w:w="1560" w:type="dxa"/>
            <w:tcBorders>
              <w:top w:val="nil"/>
              <w:left w:val="nil"/>
              <w:bottom w:val="single" w:sz="4" w:space="0" w:color="auto"/>
              <w:right w:val="single" w:sz="4" w:space="0" w:color="auto"/>
            </w:tcBorders>
            <w:shd w:val="clear" w:color="auto" w:fill="auto"/>
            <w:vAlign w:val="center"/>
            <w:hideMark/>
          </w:tcPr>
          <w:p w14:paraId="7B419CD1"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4,874,638,118 </w:t>
            </w:r>
          </w:p>
        </w:tc>
        <w:tc>
          <w:tcPr>
            <w:tcW w:w="1559" w:type="dxa"/>
            <w:tcBorders>
              <w:top w:val="nil"/>
              <w:left w:val="nil"/>
              <w:bottom w:val="single" w:sz="4" w:space="0" w:color="auto"/>
              <w:right w:val="single" w:sz="4" w:space="0" w:color="auto"/>
            </w:tcBorders>
            <w:shd w:val="clear" w:color="auto" w:fill="auto"/>
            <w:vAlign w:val="center"/>
            <w:hideMark/>
          </w:tcPr>
          <w:p w14:paraId="1F29F583"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6,785,422,811 </w:t>
            </w:r>
          </w:p>
        </w:tc>
        <w:tc>
          <w:tcPr>
            <w:tcW w:w="1559" w:type="dxa"/>
            <w:tcBorders>
              <w:top w:val="nil"/>
              <w:left w:val="nil"/>
              <w:bottom w:val="single" w:sz="4" w:space="0" w:color="auto"/>
              <w:right w:val="single" w:sz="4" w:space="0" w:color="auto"/>
            </w:tcBorders>
            <w:shd w:val="clear" w:color="auto" w:fill="auto"/>
            <w:vAlign w:val="center"/>
            <w:hideMark/>
          </w:tcPr>
          <w:p w14:paraId="27BC7889"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7,985,295,180 </w:t>
            </w:r>
          </w:p>
        </w:tc>
        <w:tc>
          <w:tcPr>
            <w:tcW w:w="1559" w:type="dxa"/>
            <w:tcBorders>
              <w:top w:val="nil"/>
              <w:left w:val="nil"/>
              <w:bottom w:val="single" w:sz="4" w:space="0" w:color="auto"/>
              <w:right w:val="single" w:sz="4" w:space="0" w:color="auto"/>
            </w:tcBorders>
            <w:shd w:val="clear" w:color="auto" w:fill="auto"/>
            <w:vAlign w:val="center"/>
            <w:hideMark/>
          </w:tcPr>
          <w:p w14:paraId="0468E05D"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6,757,818,284 </w:t>
            </w:r>
          </w:p>
        </w:tc>
      </w:tr>
      <w:tr w:rsidR="001139B1" w:rsidRPr="001139B1" w14:paraId="1FF0A9A3"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93B4F34"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jul</w:t>
            </w:r>
          </w:p>
        </w:tc>
        <w:tc>
          <w:tcPr>
            <w:tcW w:w="1318" w:type="dxa"/>
            <w:tcBorders>
              <w:top w:val="nil"/>
              <w:left w:val="nil"/>
              <w:bottom w:val="single" w:sz="4" w:space="0" w:color="auto"/>
              <w:right w:val="single" w:sz="4" w:space="0" w:color="auto"/>
            </w:tcBorders>
            <w:shd w:val="clear" w:color="auto" w:fill="auto"/>
            <w:vAlign w:val="center"/>
            <w:hideMark/>
          </w:tcPr>
          <w:p w14:paraId="235A6751"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4,438,100,283 </w:t>
            </w:r>
          </w:p>
        </w:tc>
        <w:tc>
          <w:tcPr>
            <w:tcW w:w="1559" w:type="dxa"/>
            <w:tcBorders>
              <w:top w:val="nil"/>
              <w:left w:val="nil"/>
              <w:bottom w:val="single" w:sz="4" w:space="0" w:color="auto"/>
              <w:right w:val="single" w:sz="4" w:space="0" w:color="auto"/>
            </w:tcBorders>
            <w:shd w:val="clear" w:color="auto" w:fill="auto"/>
            <w:vAlign w:val="center"/>
            <w:hideMark/>
          </w:tcPr>
          <w:p w14:paraId="5E3A57B4"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4,980,561,319 </w:t>
            </w:r>
          </w:p>
        </w:tc>
        <w:tc>
          <w:tcPr>
            <w:tcW w:w="1560" w:type="dxa"/>
            <w:tcBorders>
              <w:top w:val="nil"/>
              <w:left w:val="nil"/>
              <w:bottom w:val="single" w:sz="4" w:space="0" w:color="auto"/>
              <w:right w:val="single" w:sz="4" w:space="0" w:color="auto"/>
            </w:tcBorders>
            <w:shd w:val="clear" w:color="auto" w:fill="auto"/>
            <w:vAlign w:val="center"/>
            <w:hideMark/>
          </w:tcPr>
          <w:p w14:paraId="7F4386F4"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4,980,561,319 </w:t>
            </w:r>
          </w:p>
        </w:tc>
        <w:tc>
          <w:tcPr>
            <w:tcW w:w="1559" w:type="dxa"/>
            <w:tcBorders>
              <w:top w:val="nil"/>
              <w:left w:val="nil"/>
              <w:bottom w:val="single" w:sz="4" w:space="0" w:color="auto"/>
              <w:right w:val="single" w:sz="4" w:space="0" w:color="auto"/>
            </w:tcBorders>
            <w:shd w:val="clear" w:color="auto" w:fill="auto"/>
            <w:vAlign w:val="center"/>
            <w:hideMark/>
          </w:tcPr>
          <w:p w14:paraId="5C9D346D"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6,391,245,082 </w:t>
            </w:r>
          </w:p>
        </w:tc>
        <w:tc>
          <w:tcPr>
            <w:tcW w:w="1559" w:type="dxa"/>
            <w:tcBorders>
              <w:top w:val="nil"/>
              <w:left w:val="nil"/>
              <w:bottom w:val="single" w:sz="4" w:space="0" w:color="auto"/>
              <w:right w:val="single" w:sz="4" w:space="0" w:color="auto"/>
            </w:tcBorders>
            <w:shd w:val="clear" w:color="auto" w:fill="auto"/>
            <w:vAlign w:val="center"/>
            <w:hideMark/>
          </w:tcPr>
          <w:p w14:paraId="15F1281F"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7,972,074,420 </w:t>
            </w:r>
          </w:p>
        </w:tc>
        <w:tc>
          <w:tcPr>
            <w:tcW w:w="1559" w:type="dxa"/>
            <w:tcBorders>
              <w:top w:val="nil"/>
              <w:left w:val="nil"/>
              <w:bottom w:val="single" w:sz="4" w:space="0" w:color="auto"/>
              <w:right w:val="single" w:sz="4" w:space="0" w:color="auto"/>
            </w:tcBorders>
            <w:shd w:val="clear" w:color="auto" w:fill="auto"/>
            <w:vAlign w:val="center"/>
            <w:hideMark/>
          </w:tcPr>
          <w:p w14:paraId="5F9CDDAA"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8,956,114,834 </w:t>
            </w:r>
          </w:p>
        </w:tc>
      </w:tr>
      <w:tr w:rsidR="001139B1" w:rsidRPr="001139B1" w14:paraId="5ED26CC8"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EA894C0"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ago</w:t>
            </w:r>
          </w:p>
        </w:tc>
        <w:tc>
          <w:tcPr>
            <w:tcW w:w="1318" w:type="dxa"/>
            <w:tcBorders>
              <w:top w:val="nil"/>
              <w:left w:val="nil"/>
              <w:bottom w:val="single" w:sz="4" w:space="0" w:color="auto"/>
              <w:right w:val="single" w:sz="4" w:space="0" w:color="auto"/>
            </w:tcBorders>
            <w:shd w:val="clear" w:color="auto" w:fill="auto"/>
            <w:vAlign w:val="center"/>
            <w:hideMark/>
          </w:tcPr>
          <w:p w14:paraId="545F6EFA"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4,621,126,754 </w:t>
            </w:r>
          </w:p>
        </w:tc>
        <w:tc>
          <w:tcPr>
            <w:tcW w:w="1559" w:type="dxa"/>
            <w:tcBorders>
              <w:top w:val="nil"/>
              <w:left w:val="nil"/>
              <w:bottom w:val="single" w:sz="4" w:space="0" w:color="auto"/>
              <w:right w:val="single" w:sz="4" w:space="0" w:color="auto"/>
            </w:tcBorders>
            <w:shd w:val="clear" w:color="auto" w:fill="auto"/>
            <w:vAlign w:val="center"/>
            <w:hideMark/>
          </w:tcPr>
          <w:p w14:paraId="6C3155F1"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4,747,003,842 </w:t>
            </w:r>
          </w:p>
        </w:tc>
        <w:tc>
          <w:tcPr>
            <w:tcW w:w="1560" w:type="dxa"/>
            <w:tcBorders>
              <w:top w:val="nil"/>
              <w:left w:val="nil"/>
              <w:bottom w:val="single" w:sz="4" w:space="0" w:color="auto"/>
              <w:right w:val="single" w:sz="4" w:space="0" w:color="auto"/>
            </w:tcBorders>
            <w:shd w:val="clear" w:color="auto" w:fill="auto"/>
            <w:vAlign w:val="center"/>
            <w:hideMark/>
          </w:tcPr>
          <w:p w14:paraId="3BBAF8AF"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4,747,003,842 </w:t>
            </w:r>
          </w:p>
        </w:tc>
        <w:tc>
          <w:tcPr>
            <w:tcW w:w="1559" w:type="dxa"/>
            <w:tcBorders>
              <w:top w:val="nil"/>
              <w:left w:val="nil"/>
              <w:bottom w:val="single" w:sz="4" w:space="0" w:color="auto"/>
              <w:right w:val="single" w:sz="4" w:space="0" w:color="auto"/>
            </w:tcBorders>
            <w:shd w:val="clear" w:color="auto" w:fill="auto"/>
            <w:vAlign w:val="center"/>
            <w:hideMark/>
          </w:tcPr>
          <w:p w14:paraId="0EE32E6A"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6,453,942,029 </w:t>
            </w:r>
          </w:p>
        </w:tc>
        <w:tc>
          <w:tcPr>
            <w:tcW w:w="1559" w:type="dxa"/>
            <w:tcBorders>
              <w:top w:val="nil"/>
              <w:left w:val="nil"/>
              <w:bottom w:val="single" w:sz="4" w:space="0" w:color="auto"/>
              <w:right w:val="single" w:sz="4" w:space="0" w:color="auto"/>
            </w:tcBorders>
            <w:shd w:val="clear" w:color="auto" w:fill="auto"/>
            <w:vAlign w:val="center"/>
            <w:hideMark/>
          </w:tcPr>
          <w:p w14:paraId="3C784E02"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7,628,792,511 </w:t>
            </w:r>
          </w:p>
        </w:tc>
        <w:tc>
          <w:tcPr>
            <w:tcW w:w="1559" w:type="dxa"/>
            <w:tcBorders>
              <w:top w:val="nil"/>
              <w:left w:val="nil"/>
              <w:bottom w:val="single" w:sz="4" w:space="0" w:color="auto"/>
              <w:right w:val="single" w:sz="4" w:space="0" w:color="auto"/>
            </w:tcBorders>
            <w:shd w:val="clear" w:color="auto" w:fill="auto"/>
            <w:vAlign w:val="center"/>
            <w:hideMark/>
          </w:tcPr>
          <w:p w14:paraId="6E5570B9"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9,748,222,076 </w:t>
            </w:r>
          </w:p>
        </w:tc>
      </w:tr>
      <w:tr w:rsidR="001139B1" w:rsidRPr="001139B1" w14:paraId="3E250C70"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9A40CFF"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sep</w:t>
            </w:r>
          </w:p>
        </w:tc>
        <w:tc>
          <w:tcPr>
            <w:tcW w:w="1318" w:type="dxa"/>
            <w:tcBorders>
              <w:top w:val="nil"/>
              <w:left w:val="nil"/>
              <w:bottom w:val="single" w:sz="4" w:space="0" w:color="auto"/>
              <w:right w:val="single" w:sz="4" w:space="0" w:color="auto"/>
            </w:tcBorders>
            <w:shd w:val="clear" w:color="auto" w:fill="auto"/>
            <w:vAlign w:val="center"/>
            <w:hideMark/>
          </w:tcPr>
          <w:p w14:paraId="35937265"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4,704,002,899 </w:t>
            </w:r>
          </w:p>
        </w:tc>
        <w:tc>
          <w:tcPr>
            <w:tcW w:w="1559" w:type="dxa"/>
            <w:tcBorders>
              <w:top w:val="nil"/>
              <w:left w:val="nil"/>
              <w:bottom w:val="single" w:sz="4" w:space="0" w:color="auto"/>
              <w:right w:val="single" w:sz="4" w:space="0" w:color="auto"/>
            </w:tcBorders>
            <w:shd w:val="clear" w:color="auto" w:fill="auto"/>
            <w:vAlign w:val="center"/>
            <w:hideMark/>
          </w:tcPr>
          <w:p w14:paraId="74986BC6"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4,895,675,454 </w:t>
            </w:r>
          </w:p>
        </w:tc>
        <w:tc>
          <w:tcPr>
            <w:tcW w:w="1560" w:type="dxa"/>
            <w:tcBorders>
              <w:top w:val="nil"/>
              <w:left w:val="nil"/>
              <w:bottom w:val="single" w:sz="4" w:space="0" w:color="auto"/>
              <w:right w:val="single" w:sz="4" w:space="0" w:color="auto"/>
            </w:tcBorders>
            <w:shd w:val="clear" w:color="auto" w:fill="auto"/>
            <w:vAlign w:val="center"/>
            <w:hideMark/>
          </w:tcPr>
          <w:p w14:paraId="166B7807"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4,895,675,454 </w:t>
            </w:r>
          </w:p>
        </w:tc>
        <w:tc>
          <w:tcPr>
            <w:tcW w:w="1559" w:type="dxa"/>
            <w:tcBorders>
              <w:top w:val="nil"/>
              <w:left w:val="nil"/>
              <w:bottom w:val="single" w:sz="4" w:space="0" w:color="auto"/>
              <w:right w:val="single" w:sz="4" w:space="0" w:color="auto"/>
            </w:tcBorders>
            <w:shd w:val="clear" w:color="auto" w:fill="auto"/>
            <w:vAlign w:val="center"/>
            <w:hideMark/>
          </w:tcPr>
          <w:p w14:paraId="33E86A01"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7,094,094,422 </w:t>
            </w:r>
          </w:p>
        </w:tc>
        <w:tc>
          <w:tcPr>
            <w:tcW w:w="1559" w:type="dxa"/>
            <w:tcBorders>
              <w:top w:val="nil"/>
              <w:left w:val="nil"/>
              <w:bottom w:val="single" w:sz="4" w:space="0" w:color="auto"/>
              <w:right w:val="single" w:sz="4" w:space="0" w:color="auto"/>
            </w:tcBorders>
            <w:shd w:val="clear" w:color="auto" w:fill="auto"/>
            <w:vAlign w:val="center"/>
            <w:hideMark/>
          </w:tcPr>
          <w:p w14:paraId="76376A72"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7,388,726,717 </w:t>
            </w:r>
          </w:p>
        </w:tc>
        <w:tc>
          <w:tcPr>
            <w:tcW w:w="1559" w:type="dxa"/>
            <w:tcBorders>
              <w:top w:val="nil"/>
              <w:left w:val="nil"/>
              <w:bottom w:val="single" w:sz="4" w:space="0" w:color="auto"/>
              <w:right w:val="single" w:sz="4" w:space="0" w:color="auto"/>
            </w:tcBorders>
            <w:shd w:val="clear" w:color="auto" w:fill="auto"/>
            <w:vAlign w:val="center"/>
            <w:hideMark/>
          </w:tcPr>
          <w:p w14:paraId="46FB9F8F"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10,556,351,084 </w:t>
            </w:r>
          </w:p>
        </w:tc>
      </w:tr>
      <w:tr w:rsidR="001139B1" w:rsidRPr="001139B1" w14:paraId="1FEB4BA0"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E5AF636"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oct</w:t>
            </w:r>
          </w:p>
        </w:tc>
        <w:tc>
          <w:tcPr>
            <w:tcW w:w="1318" w:type="dxa"/>
            <w:tcBorders>
              <w:top w:val="nil"/>
              <w:left w:val="nil"/>
              <w:bottom w:val="single" w:sz="4" w:space="0" w:color="auto"/>
              <w:right w:val="single" w:sz="4" w:space="0" w:color="auto"/>
            </w:tcBorders>
            <w:shd w:val="clear" w:color="auto" w:fill="auto"/>
            <w:vAlign w:val="center"/>
            <w:hideMark/>
          </w:tcPr>
          <w:p w14:paraId="72A44111"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4,499,467,223 </w:t>
            </w:r>
          </w:p>
        </w:tc>
        <w:tc>
          <w:tcPr>
            <w:tcW w:w="1559" w:type="dxa"/>
            <w:tcBorders>
              <w:top w:val="nil"/>
              <w:left w:val="nil"/>
              <w:bottom w:val="single" w:sz="4" w:space="0" w:color="auto"/>
              <w:right w:val="single" w:sz="4" w:space="0" w:color="auto"/>
            </w:tcBorders>
            <w:shd w:val="clear" w:color="auto" w:fill="auto"/>
            <w:vAlign w:val="center"/>
            <w:hideMark/>
          </w:tcPr>
          <w:p w14:paraId="22612602"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4,976,110,222 </w:t>
            </w:r>
          </w:p>
        </w:tc>
        <w:tc>
          <w:tcPr>
            <w:tcW w:w="1560" w:type="dxa"/>
            <w:tcBorders>
              <w:top w:val="nil"/>
              <w:left w:val="nil"/>
              <w:bottom w:val="single" w:sz="4" w:space="0" w:color="auto"/>
              <w:right w:val="single" w:sz="4" w:space="0" w:color="auto"/>
            </w:tcBorders>
            <w:shd w:val="clear" w:color="auto" w:fill="auto"/>
            <w:vAlign w:val="center"/>
            <w:hideMark/>
          </w:tcPr>
          <w:p w14:paraId="03FBE5E2"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4,976,110,222 </w:t>
            </w:r>
          </w:p>
        </w:tc>
        <w:tc>
          <w:tcPr>
            <w:tcW w:w="1559" w:type="dxa"/>
            <w:tcBorders>
              <w:top w:val="nil"/>
              <w:left w:val="nil"/>
              <w:bottom w:val="single" w:sz="4" w:space="0" w:color="auto"/>
              <w:right w:val="single" w:sz="4" w:space="0" w:color="auto"/>
            </w:tcBorders>
            <w:shd w:val="clear" w:color="auto" w:fill="auto"/>
            <w:vAlign w:val="center"/>
            <w:hideMark/>
          </w:tcPr>
          <w:p w14:paraId="71AEC9B1"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7,151,432,203 </w:t>
            </w:r>
          </w:p>
        </w:tc>
        <w:tc>
          <w:tcPr>
            <w:tcW w:w="1559" w:type="dxa"/>
            <w:tcBorders>
              <w:top w:val="nil"/>
              <w:left w:val="nil"/>
              <w:bottom w:val="single" w:sz="4" w:space="0" w:color="auto"/>
              <w:right w:val="single" w:sz="4" w:space="0" w:color="auto"/>
            </w:tcBorders>
            <w:shd w:val="clear" w:color="auto" w:fill="auto"/>
            <w:vAlign w:val="center"/>
            <w:hideMark/>
          </w:tcPr>
          <w:p w14:paraId="597C8D26"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7,057,556,501 </w:t>
            </w:r>
          </w:p>
        </w:tc>
        <w:tc>
          <w:tcPr>
            <w:tcW w:w="1559" w:type="dxa"/>
            <w:tcBorders>
              <w:top w:val="nil"/>
              <w:left w:val="nil"/>
              <w:bottom w:val="single" w:sz="4" w:space="0" w:color="auto"/>
              <w:right w:val="single" w:sz="4" w:space="0" w:color="auto"/>
            </w:tcBorders>
            <w:shd w:val="clear" w:color="auto" w:fill="auto"/>
            <w:vAlign w:val="center"/>
            <w:hideMark/>
          </w:tcPr>
          <w:p w14:paraId="1A3FE2C4"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10,539,968,388 </w:t>
            </w:r>
          </w:p>
        </w:tc>
      </w:tr>
      <w:tr w:rsidR="001139B1" w:rsidRPr="001139B1" w14:paraId="57072819"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0C10B79"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nov</w:t>
            </w:r>
          </w:p>
        </w:tc>
        <w:tc>
          <w:tcPr>
            <w:tcW w:w="1318" w:type="dxa"/>
            <w:tcBorders>
              <w:top w:val="nil"/>
              <w:left w:val="nil"/>
              <w:bottom w:val="single" w:sz="4" w:space="0" w:color="auto"/>
              <w:right w:val="single" w:sz="4" w:space="0" w:color="auto"/>
            </w:tcBorders>
            <w:shd w:val="clear" w:color="auto" w:fill="auto"/>
            <w:vAlign w:val="center"/>
            <w:hideMark/>
          </w:tcPr>
          <w:p w14:paraId="28E1EC56"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4,891,268,740 </w:t>
            </w:r>
          </w:p>
        </w:tc>
        <w:tc>
          <w:tcPr>
            <w:tcW w:w="1559" w:type="dxa"/>
            <w:tcBorders>
              <w:top w:val="nil"/>
              <w:left w:val="nil"/>
              <w:bottom w:val="single" w:sz="4" w:space="0" w:color="auto"/>
              <w:right w:val="single" w:sz="4" w:space="0" w:color="auto"/>
            </w:tcBorders>
            <w:shd w:val="clear" w:color="auto" w:fill="auto"/>
            <w:vAlign w:val="center"/>
            <w:hideMark/>
          </w:tcPr>
          <w:p w14:paraId="7E346EBD"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5,110,208,407 </w:t>
            </w:r>
          </w:p>
        </w:tc>
        <w:tc>
          <w:tcPr>
            <w:tcW w:w="1560" w:type="dxa"/>
            <w:tcBorders>
              <w:top w:val="nil"/>
              <w:left w:val="nil"/>
              <w:bottom w:val="single" w:sz="4" w:space="0" w:color="auto"/>
              <w:right w:val="single" w:sz="4" w:space="0" w:color="auto"/>
            </w:tcBorders>
            <w:shd w:val="clear" w:color="auto" w:fill="auto"/>
            <w:vAlign w:val="center"/>
            <w:hideMark/>
          </w:tcPr>
          <w:p w14:paraId="3C893E26"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5,110,208,407 </w:t>
            </w:r>
          </w:p>
        </w:tc>
        <w:tc>
          <w:tcPr>
            <w:tcW w:w="1559" w:type="dxa"/>
            <w:tcBorders>
              <w:top w:val="nil"/>
              <w:left w:val="nil"/>
              <w:bottom w:val="single" w:sz="4" w:space="0" w:color="auto"/>
              <w:right w:val="single" w:sz="4" w:space="0" w:color="auto"/>
            </w:tcBorders>
            <w:shd w:val="clear" w:color="auto" w:fill="auto"/>
            <w:vAlign w:val="center"/>
            <w:hideMark/>
          </w:tcPr>
          <w:p w14:paraId="78220A73"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7,310,087,422 </w:t>
            </w:r>
          </w:p>
        </w:tc>
        <w:tc>
          <w:tcPr>
            <w:tcW w:w="1559" w:type="dxa"/>
            <w:tcBorders>
              <w:top w:val="nil"/>
              <w:left w:val="nil"/>
              <w:bottom w:val="single" w:sz="4" w:space="0" w:color="auto"/>
              <w:right w:val="single" w:sz="4" w:space="0" w:color="auto"/>
            </w:tcBorders>
            <w:shd w:val="clear" w:color="auto" w:fill="auto"/>
            <w:vAlign w:val="center"/>
            <w:hideMark/>
          </w:tcPr>
          <w:p w14:paraId="4CF7C507"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7,550,632,706 </w:t>
            </w:r>
          </w:p>
        </w:tc>
        <w:tc>
          <w:tcPr>
            <w:tcW w:w="1559" w:type="dxa"/>
            <w:tcBorders>
              <w:top w:val="nil"/>
              <w:left w:val="nil"/>
              <w:bottom w:val="single" w:sz="4" w:space="0" w:color="auto"/>
              <w:right w:val="single" w:sz="4" w:space="0" w:color="auto"/>
            </w:tcBorders>
            <w:shd w:val="clear" w:color="auto" w:fill="auto"/>
            <w:vAlign w:val="center"/>
            <w:hideMark/>
          </w:tcPr>
          <w:p w14:paraId="584E8312"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11,707,690,770 </w:t>
            </w:r>
          </w:p>
        </w:tc>
      </w:tr>
      <w:tr w:rsidR="001139B1" w:rsidRPr="001139B1" w14:paraId="39F769C4"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89A29C3" w14:textId="77777777" w:rsidR="001139B1" w:rsidRPr="001139B1" w:rsidRDefault="001139B1" w:rsidP="001139B1">
            <w:pPr>
              <w:widowControl/>
              <w:jc w:val="center"/>
              <w:rPr>
                <w:rFonts w:ascii="Times New Roman" w:eastAsia="Times New Roman" w:hAnsi="Times New Roman" w:cs="Times New Roman"/>
                <w:color w:val="000000"/>
                <w:sz w:val="16"/>
                <w:szCs w:val="16"/>
                <w:lang w:val="es-HN" w:eastAsia="es-HN"/>
              </w:rPr>
            </w:pPr>
            <w:r w:rsidRPr="001139B1">
              <w:rPr>
                <w:rFonts w:ascii="Times New Roman" w:eastAsia="Times New Roman" w:hAnsi="Times New Roman" w:cs="Times New Roman"/>
                <w:color w:val="000000"/>
                <w:sz w:val="16"/>
                <w:szCs w:val="16"/>
                <w:lang w:val="es-HN" w:eastAsia="es-HN"/>
              </w:rPr>
              <w:t>dic</w:t>
            </w:r>
          </w:p>
        </w:tc>
        <w:tc>
          <w:tcPr>
            <w:tcW w:w="1318" w:type="dxa"/>
            <w:tcBorders>
              <w:top w:val="nil"/>
              <w:left w:val="nil"/>
              <w:bottom w:val="single" w:sz="4" w:space="0" w:color="auto"/>
              <w:right w:val="single" w:sz="4" w:space="0" w:color="auto"/>
            </w:tcBorders>
            <w:shd w:val="clear" w:color="auto" w:fill="auto"/>
            <w:vAlign w:val="center"/>
            <w:hideMark/>
          </w:tcPr>
          <w:p w14:paraId="5D410025"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4,673,109,105 </w:t>
            </w:r>
          </w:p>
        </w:tc>
        <w:tc>
          <w:tcPr>
            <w:tcW w:w="1559" w:type="dxa"/>
            <w:tcBorders>
              <w:top w:val="nil"/>
              <w:left w:val="nil"/>
              <w:bottom w:val="single" w:sz="4" w:space="0" w:color="auto"/>
              <w:right w:val="single" w:sz="4" w:space="0" w:color="auto"/>
            </w:tcBorders>
            <w:shd w:val="clear" w:color="auto" w:fill="auto"/>
            <w:vAlign w:val="center"/>
            <w:hideMark/>
          </w:tcPr>
          <w:p w14:paraId="21AF7145"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5,145,451,559 </w:t>
            </w:r>
          </w:p>
        </w:tc>
        <w:tc>
          <w:tcPr>
            <w:tcW w:w="1560" w:type="dxa"/>
            <w:tcBorders>
              <w:top w:val="nil"/>
              <w:left w:val="nil"/>
              <w:bottom w:val="single" w:sz="4" w:space="0" w:color="auto"/>
              <w:right w:val="single" w:sz="4" w:space="0" w:color="auto"/>
            </w:tcBorders>
            <w:shd w:val="clear" w:color="auto" w:fill="auto"/>
            <w:vAlign w:val="center"/>
            <w:hideMark/>
          </w:tcPr>
          <w:p w14:paraId="62993822"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5,145,451,559 </w:t>
            </w:r>
          </w:p>
        </w:tc>
        <w:tc>
          <w:tcPr>
            <w:tcW w:w="1559" w:type="dxa"/>
            <w:tcBorders>
              <w:top w:val="nil"/>
              <w:left w:val="nil"/>
              <w:bottom w:val="single" w:sz="4" w:space="0" w:color="auto"/>
              <w:right w:val="single" w:sz="4" w:space="0" w:color="auto"/>
            </w:tcBorders>
            <w:shd w:val="clear" w:color="auto" w:fill="auto"/>
            <w:vAlign w:val="center"/>
            <w:hideMark/>
          </w:tcPr>
          <w:p w14:paraId="2B0B68EA"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7,677,499,173 </w:t>
            </w:r>
          </w:p>
        </w:tc>
        <w:tc>
          <w:tcPr>
            <w:tcW w:w="1559" w:type="dxa"/>
            <w:tcBorders>
              <w:top w:val="nil"/>
              <w:left w:val="nil"/>
              <w:bottom w:val="single" w:sz="4" w:space="0" w:color="auto"/>
              <w:right w:val="single" w:sz="4" w:space="0" w:color="auto"/>
            </w:tcBorders>
            <w:shd w:val="clear" w:color="auto" w:fill="auto"/>
            <w:vAlign w:val="center"/>
            <w:hideMark/>
          </w:tcPr>
          <w:p w14:paraId="6FC49672"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6,896,818,202 </w:t>
            </w:r>
          </w:p>
        </w:tc>
        <w:tc>
          <w:tcPr>
            <w:tcW w:w="1559" w:type="dxa"/>
            <w:tcBorders>
              <w:top w:val="nil"/>
              <w:left w:val="nil"/>
              <w:bottom w:val="single" w:sz="4" w:space="0" w:color="auto"/>
              <w:right w:val="single" w:sz="4" w:space="0" w:color="auto"/>
            </w:tcBorders>
            <w:shd w:val="clear" w:color="auto" w:fill="auto"/>
            <w:vAlign w:val="center"/>
            <w:hideMark/>
          </w:tcPr>
          <w:p w14:paraId="63CC9184" w14:textId="77777777" w:rsidR="001139B1" w:rsidRPr="00317085" w:rsidRDefault="001139B1" w:rsidP="001139B1">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9,893,965,355 </w:t>
            </w:r>
          </w:p>
        </w:tc>
      </w:tr>
    </w:tbl>
    <w:p w14:paraId="5298765E" w14:textId="77777777" w:rsidR="001139B1" w:rsidRDefault="001139B1" w:rsidP="006E5502">
      <w:pPr>
        <w:pStyle w:val="TextoPrincipal"/>
      </w:pPr>
    </w:p>
    <w:p w14:paraId="657D2223" w14:textId="77777777" w:rsidR="00A677AD" w:rsidRDefault="00A677AD" w:rsidP="006E5502">
      <w:pPr>
        <w:pStyle w:val="TextoPrincipal"/>
      </w:pPr>
    </w:p>
    <w:p w14:paraId="44A75DEF" w14:textId="4F3F832F" w:rsidR="006E5502" w:rsidRPr="00076E91" w:rsidRDefault="006E5502" w:rsidP="006E5502">
      <w:pPr>
        <w:pStyle w:val="TextoPrincipal"/>
      </w:pPr>
      <w:r w:rsidRPr="00076E91">
        <w:lastRenderedPageBreak/>
        <w:t xml:space="preserve">La gráfica “Tendencia Estimada” </w:t>
      </w:r>
      <w:r>
        <w:t xml:space="preserve">de la figura </w:t>
      </w:r>
      <w:r w:rsidR="0044409C">
        <w:t>30</w:t>
      </w:r>
      <w:r>
        <w:t xml:space="preserve">, </w:t>
      </w:r>
      <w:r w:rsidRPr="00076E91">
        <w:t xml:space="preserve">demuestra que saldos de la cuenta total activo para banco </w:t>
      </w:r>
      <w:r w:rsidR="0044409C">
        <w:t>City Bank</w:t>
      </w:r>
      <w:r w:rsidRPr="00076E91">
        <w:t xml:space="preserve"> presenta una tendencia positiva a lo largo del periodo de enero 2017 a diciembre 202</w:t>
      </w:r>
      <w:r>
        <w:t>2, se puede identificar el tipo de tendencia multiplicativa dado que la línea de tendencia no se presenta en línea recta, indicando que las variaciones exponenciales</w:t>
      </w:r>
      <w:r w:rsidR="00C24FE8">
        <w:t xml:space="preserve"> a partir desde el 2022.</w:t>
      </w:r>
    </w:p>
    <w:p w14:paraId="5891AA43" w14:textId="7BC2573D" w:rsidR="00F735F7" w:rsidRPr="006E5502" w:rsidRDefault="00F735F7" w:rsidP="00F735F7">
      <w:pPr>
        <w:keepNext/>
        <w:widowControl/>
        <w:spacing w:after="160"/>
      </w:pPr>
      <w:r>
        <w:rPr>
          <w:noProof/>
        </w:rPr>
        <mc:AlternateContent>
          <mc:Choice Requires="wps">
            <w:drawing>
              <wp:anchor distT="0" distB="0" distL="114300" distR="114300" simplePos="0" relativeHeight="251965440" behindDoc="0" locked="0" layoutInCell="1" allowOverlap="1" wp14:anchorId="7A2CD91D" wp14:editId="259222F3">
                <wp:simplePos x="0" y="0"/>
                <wp:positionH relativeFrom="column">
                  <wp:posOffset>0</wp:posOffset>
                </wp:positionH>
                <wp:positionV relativeFrom="paragraph">
                  <wp:posOffset>6350</wp:posOffset>
                </wp:positionV>
                <wp:extent cx="554936" cy="356152"/>
                <wp:effectExtent l="0" t="0" r="0" b="6350"/>
                <wp:wrapNone/>
                <wp:docPr id="2024222642"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5635D5F6" w14:textId="77777777" w:rsidR="00F735F7" w:rsidRPr="00055DF7" w:rsidRDefault="00F735F7" w:rsidP="00F735F7">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7A2CD91D" id="_x0000_s1041" type="#_x0000_t202" style="position:absolute;margin-left:0;margin-top:.5pt;width:43.7pt;height:28.05pt;z-index:25196544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kxnh+wEAAEEEAAAOAAAAZHJzL2Uyb0RvYy54bWysU8Fu2zAMvQ/YPwi6L07SOViDOAXWorsM&#10;67B2H6DIUixMEjVKjZ19/Sg5cYbu1GEX2aLIx8dHcnMzOMsOCqMB3/DFbM6Z8hJa4/cN//50/+4D&#10;ZzEJ3woLXjX8qCK/2b59s+nDWi2hA9sqZATi47oPDe9SCuuqirJTTsQZBOXpUQM6keiK+6pF0RO6&#10;s9VyPl9VPWAbEKSKkax34yPfFnytlUwPWkeVmG04cUvlxHLu8lltN2K9RxE6I080xD+wcMJ4SjpB&#10;3Ykk2DOav6CckQgRdJpJcBVobaQqNVA1i/mLah47EVSphcSJYZIp/j9Y+eXwGL4iS8NHGKiBWZA+&#10;xHUkY65n0Ojyl5gyeicJj5NsakhMkrGu319frTiT9HRVrxb1MqNUl+CAMX1S4Fj+aThSV4pY4vA5&#10;ptH17JJzebg31pbOWM/6hl/Xy5rgXWgbHv2+xE5OlMd6SndhXf7S0aoMZv03pZlpC/lsiBL3u1uL&#10;bJwCGlMq6jwLBYwCsqMmEq+MPYXkaFWG75XxU1DJDz5N8c54wFJ4WQ2VCzgIGur2R+kZEdej/1mK&#10;UYCsRRp2AylA3a3P7d1Be6Su0+KmBzq0BZJZWhM46wB/vbT1tCAk/c9ngYozTPYWxn0SXpJ/w1Pp&#10;eE5Gc1p6f9qpvAh/3gu7y+ZvfwMAAP//AwBQSwMEFAAGAAgAAAAhAHZEIk3aAAAABAEAAA8AAABk&#10;cnMvZG93bnJldi54bWxMj09PwzAMxe9I+w6RJ3FjyaaNjVJ3mkBcQYw/Eres8dqKxqmabC3fHnNi&#10;J+v5We/9nG9H36oz9bEJjDCfGVDEZXANVwjvb083G1AxWXa2DUwIPxRhW0yucpu5MPArnfepUhLC&#10;MbMIdUpdpnUsa/I2zkJHLN4x9N4mkX2lXW8HCfetXhhzq71tWBpq29FDTeX3/uQRPp6PX59L81I9&#10;+lU3hNFo9nca8Xo67u5BJRrT/zH84Qs6FMJ0CCd2UbUI8kiSrQwxN+slqAPCaj0HXeT6Er74BQAA&#10;//8DAFBLAQItABQABgAIAAAAIQC2gziS/gAAAOEBAAATAAAAAAAAAAAAAAAAAAAAAABbQ29udGVu&#10;dF9UeXBlc10ueG1sUEsBAi0AFAAGAAgAAAAhADj9If/WAAAAlAEAAAsAAAAAAAAAAAAAAAAALwEA&#10;AF9yZWxzLy5yZWxzUEsBAi0AFAAGAAgAAAAhAJqTGeH7AQAAQQQAAA4AAAAAAAAAAAAAAAAALgIA&#10;AGRycy9lMm9Eb2MueG1sUEsBAi0AFAAGAAgAAAAhAHZEIk3aAAAABAEAAA8AAAAAAAAAAAAAAAAA&#10;VQQAAGRycy9kb3ducmV2LnhtbFBLBQYAAAAABAAEAPMAAABcBQAAAAA=&#10;" filled="f" stroked="f">
                <v:textbox>
                  <w:txbxContent>
                    <w:p w14:paraId="5635D5F6" w14:textId="77777777" w:rsidR="00F735F7" w:rsidRPr="00055DF7" w:rsidRDefault="00F735F7" w:rsidP="00F735F7">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v:textbox>
              </v:shape>
            </w:pict>
          </mc:Fallback>
        </mc:AlternateContent>
      </w:r>
      <w:r w:rsidR="006E5502">
        <w:rPr>
          <w:noProof/>
        </w:rPr>
        <w:drawing>
          <wp:inline distT="0" distB="0" distL="0" distR="0" wp14:anchorId="3D463302" wp14:editId="08B0AB6B">
            <wp:extent cx="5943600" cy="3627755"/>
            <wp:effectExtent l="0" t="0" r="0" b="10795"/>
            <wp:docPr id="1341060774" name="Gráfico 1">
              <a:extLst xmlns:a="http://schemas.openxmlformats.org/drawingml/2006/main">
                <a:ext uri="{FF2B5EF4-FFF2-40B4-BE49-F238E27FC236}">
                  <a16:creationId xmlns:a16="http://schemas.microsoft.com/office/drawing/2014/main" id="{0A5590DB-7162-4C48-9806-37BF08AB79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673DA9EC" w14:textId="34BC83C4" w:rsidR="00F735F7" w:rsidRPr="00401530" w:rsidRDefault="00F735F7" w:rsidP="00F735F7">
      <w:pPr>
        <w:pStyle w:val="Figuras"/>
        <w:rPr>
          <w:lang w:val="es-HN"/>
        </w:rPr>
      </w:pPr>
      <w:bookmarkStart w:id="170" w:name="_Toc158142125"/>
      <w:r w:rsidRPr="00401530">
        <w:rPr>
          <w:lang w:val="es-HN"/>
        </w:rPr>
        <w:t xml:space="preserve">Figura </w:t>
      </w:r>
      <w:r>
        <w:fldChar w:fldCharType="begin"/>
      </w:r>
      <w:r w:rsidRPr="00401530">
        <w:rPr>
          <w:lang w:val="es-HN"/>
        </w:rPr>
        <w:instrText xml:space="preserve"> SEQ Figura \* ARABIC </w:instrText>
      </w:r>
      <w:r>
        <w:fldChar w:fldCharType="separate"/>
      </w:r>
      <w:r w:rsidR="000F2D33">
        <w:rPr>
          <w:noProof/>
          <w:lang w:val="es-HN"/>
        </w:rPr>
        <w:t>30</w:t>
      </w:r>
      <w:r>
        <w:fldChar w:fldCharType="end"/>
      </w:r>
      <w:r w:rsidRPr="00401530">
        <w:rPr>
          <w:lang w:val="es-HN"/>
        </w:rPr>
        <w:t xml:space="preserve">.Tendencia </w:t>
      </w:r>
      <w:r>
        <w:rPr>
          <w:lang w:val="es-HN"/>
        </w:rPr>
        <w:t>E</w:t>
      </w:r>
      <w:r w:rsidRPr="00401530">
        <w:rPr>
          <w:lang w:val="es-HN"/>
        </w:rPr>
        <w:t xml:space="preserve">stimada 2017 a 2022 Banco </w:t>
      </w:r>
      <w:r w:rsidR="0044409C" w:rsidRPr="0044409C">
        <w:rPr>
          <w:lang w:val="es-HN"/>
        </w:rPr>
        <w:t>City Bank</w:t>
      </w:r>
      <w:bookmarkEnd w:id="170"/>
    </w:p>
    <w:p w14:paraId="3DE92334" w14:textId="018EF8FD" w:rsidR="00C47D38" w:rsidRDefault="00C47D38" w:rsidP="00C47D38">
      <w:pPr>
        <w:pStyle w:val="TextoPrincipal"/>
      </w:pPr>
      <w:r w:rsidRPr="00FB6268">
        <w:t>La gráfica “</w:t>
      </w:r>
      <w:r>
        <w:t>Serie Sin T</w:t>
      </w:r>
      <w:r w:rsidRPr="00FB6268">
        <w:t>endencia”</w:t>
      </w:r>
      <w:r>
        <w:t xml:space="preserve"> de la figura 28, demuestra que no existe una </w:t>
      </w:r>
      <w:r w:rsidR="00EE41E4">
        <w:t>estacionalidad,</w:t>
      </w:r>
      <w:r>
        <w:t xml:space="preserve"> pero se observar gráfica </w:t>
      </w:r>
      <w:r w:rsidRPr="00740BF3">
        <w:t>“</w:t>
      </w:r>
      <w:r>
        <w:t xml:space="preserve">Factores Estacionales” se identifica que </w:t>
      </w:r>
      <w:r w:rsidR="00EE41E4">
        <w:t>los meses</w:t>
      </w:r>
      <w:r>
        <w:t xml:space="preserve"> </w:t>
      </w:r>
      <w:r w:rsidR="00EE41E4">
        <w:t>de enero</w:t>
      </w:r>
      <w:r w:rsidR="00FB12CA">
        <w:t xml:space="preserve">, </w:t>
      </w:r>
      <w:r w:rsidR="00EE41E4">
        <w:t xml:space="preserve">marzo, abril, </w:t>
      </w:r>
      <w:r w:rsidR="00FB12CA">
        <w:t>mayo</w:t>
      </w:r>
      <w:r>
        <w:t>, septiembre</w:t>
      </w:r>
      <w:r w:rsidR="00FB12CA">
        <w:t xml:space="preserve"> y noviembre</w:t>
      </w:r>
      <w:r>
        <w:t xml:space="preserve"> existe una estacionalidad de incremento, y que los meses con estacionalidad de decremento serán </w:t>
      </w:r>
      <w:r w:rsidR="00FB12CA">
        <w:t>febrero, junio, octubre y diciembre.</w:t>
      </w:r>
    </w:p>
    <w:p w14:paraId="490714A3" w14:textId="3547FFB2" w:rsidR="00F735F7" w:rsidRDefault="00C47D38" w:rsidP="00F735F7">
      <w:pPr>
        <w:pStyle w:val="TextoPrincipal"/>
        <w:keepNext/>
        <w:ind w:firstLine="0"/>
        <w:jc w:val="center"/>
      </w:pPr>
      <w:r>
        <w:rPr>
          <w:noProof/>
        </w:rPr>
        <w:lastRenderedPageBreak/>
        <mc:AlternateContent>
          <mc:Choice Requires="wps">
            <w:drawing>
              <wp:anchor distT="0" distB="0" distL="114300" distR="114300" simplePos="0" relativeHeight="252298240" behindDoc="0" locked="0" layoutInCell="1" allowOverlap="1" wp14:anchorId="7065D270" wp14:editId="151004F8">
                <wp:simplePos x="0" y="0"/>
                <wp:positionH relativeFrom="column">
                  <wp:posOffset>5213543</wp:posOffset>
                </wp:positionH>
                <wp:positionV relativeFrom="paragraph">
                  <wp:posOffset>2295773</wp:posOffset>
                </wp:positionV>
                <wp:extent cx="104775" cy="171450"/>
                <wp:effectExtent l="0" t="0" r="28575" b="19050"/>
                <wp:wrapNone/>
                <wp:docPr id="1534371100" name="Rectángulo: esquinas redondeadas 12"/>
                <wp:cNvGraphicFramePr/>
                <a:graphic xmlns:a="http://schemas.openxmlformats.org/drawingml/2006/main">
                  <a:graphicData uri="http://schemas.microsoft.com/office/word/2010/wordprocessingShape">
                    <wps:wsp>
                      <wps:cNvSpPr/>
                      <wps:spPr>
                        <a:xfrm>
                          <a:off x="0" y="0"/>
                          <a:ext cx="104775" cy="1714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E1734C6" id="Rectángulo: esquinas redondeadas 12" o:spid="_x0000_s1026" style="position:absolute;margin-left:410.5pt;margin-top:180.75pt;width:8.25pt;height:13.5pt;z-index:25229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EkgEfAIAAGYFAAAOAAAAZHJzL2Uyb0RvYy54bWysVMFu2zAMvQ/YPwi6r7aDZNmCOkWQosOA&#10;oi3aDj2rshQbkEWNUuJkXz9KdpygK3YYdrFFkXwkn0heXu1bw3YKfQO25MVFzpmyEqrGbkr+4/nm&#10;0xfOfBC2EgasKvlBeX61/PjhsnMLNYEaTKWQEYj1i86VvA7BLbLMy1q1wl+AU5aUGrAVgUTcZBWK&#10;jtBbk03y/HPWAVYOQSrv6fa6V/JlwtdayXCvtVeBmZJTbiF9MX1f4zdbXorFBoWrGzmkIf4hi1Y0&#10;loKOUNciCLbF5g+otpEIHnS4kNBmoHUjVaqBqinyN9U81cKpVAuR491Ik/9/sPJu9+QekGjonF94&#10;OsYq9hrb+Kf82D6RdRjJUvvAJF0W+XQ+n3EmSVXMi+kskZmdnB368E1By+Kh5AhbWz3SgySexO7W&#10;B4pK9ke7GNDCTWNMehRj44UH01TxLgmxK9TaINsJek8hpbJhEt+QYM4sSYre2amkdAoHoyKMsY9K&#10;s6aiIiYpmdRtb3GLXlWLSvXhilmeH2scPVLoBBiRNSU6Yg8A7+VcDDkP9tFVpWYdnfO/JdYXPHqk&#10;yGDD6Nw2FvA9ABPGyL39kaSemsjSK1SHB2QI/ah4J28aer9b4cODQJoNmiKa93BPH22gKzkMJ85q&#10;wF/v3Ud7alnSctbRrJXc/9wKVJyZ75aa+WsxncbhTMJ0Np+QgOea13ON3bZroOcvaLM4mY7RPpjj&#10;USO0L7QWVjEqqYSVFLvkMuBRWId+B9BikWq1SmY0kE6EW/vkZASPrMbWfN6/CHRDEwfq/js4zqVY&#10;vGnj3jZ6WlhtA+gm9fiJ14FvGubUOMPiidviXE5Wp/W4/A0AAP//AwBQSwMEFAAGAAgAAAAhAFYp&#10;+m/iAAAACwEAAA8AAABkcnMvZG93bnJldi54bWxMj0FPwzAMhe9I/IfISFwQS7uxEpWmEyBVHLYL&#10;Y9o4Zq1pKxqnarKu+/eYE9xsv6fn72WryXZixMG3jjTEswgEUumqlmoNu4/iXoHwwVBlOkeo4YIe&#10;Vvn1VWbSyp3pHcdtqAWHkE+NhiaEPpXSlw1a42euR2Ltyw3WBF6HWlaDOXO47eQ8ihJpTUv8oTE9&#10;vjZYfm9PVkOyXofDAYtxo97u6hfaP1xM8an17c30/AQi4BT+zPCLz+iQM9PRnajyotOg5jF3CRoW&#10;SbwEwQ61eOThyBelliDzTP7vkP8AAAD//wMAUEsBAi0AFAAGAAgAAAAhALaDOJL+AAAA4QEAABMA&#10;AAAAAAAAAAAAAAAAAAAAAFtDb250ZW50X1R5cGVzXS54bWxQSwECLQAUAAYACAAAACEAOP0h/9YA&#10;AACUAQAACwAAAAAAAAAAAAAAAAAvAQAAX3JlbHMvLnJlbHNQSwECLQAUAAYACAAAACEARBJIBHwC&#10;AABmBQAADgAAAAAAAAAAAAAAAAAuAgAAZHJzL2Uyb0RvYy54bWxQSwECLQAUAAYACAAAACEAVin6&#10;b+IAAAALAQAADwAAAAAAAAAAAAAAAADW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1968512" behindDoc="0" locked="0" layoutInCell="1" allowOverlap="1" wp14:anchorId="7E106ADF" wp14:editId="7D63A613">
                <wp:simplePos x="0" y="0"/>
                <wp:positionH relativeFrom="column">
                  <wp:posOffset>4826524</wp:posOffset>
                </wp:positionH>
                <wp:positionV relativeFrom="paragraph">
                  <wp:posOffset>1949146</wp:posOffset>
                </wp:positionV>
                <wp:extent cx="104775" cy="171450"/>
                <wp:effectExtent l="0" t="0" r="28575" b="19050"/>
                <wp:wrapNone/>
                <wp:docPr id="1460050674" name="Rectángulo: esquinas redondeadas 12"/>
                <wp:cNvGraphicFramePr/>
                <a:graphic xmlns:a="http://schemas.openxmlformats.org/drawingml/2006/main">
                  <a:graphicData uri="http://schemas.microsoft.com/office/word/2010/wordprocessingShape">
                    <wps:wsp>
                      <wps:cNvSpPr/>
                      <wps:spPr>
                        <a:xfrm>
                          <a:off x="0" y="0"/>
                          <a:ext cx="104775" cy="1714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1423C5C" id="Rectángulo: esquinas redondeadas 12" o:spid="_x0000_s1026" style="position:absolute;margin-left:380.05pt;margin-top:153.5pt;width:8.25pt;height:13.5pt;z-index:2519685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EkgEfAIAAGYFAAAOAAAAZHJzL2Uyb0RvYy54bWysVMFu2zAMvQ/YPwi6r7aDZNmCOkWQosOA&#10;oi3aDj2rshQbkEWNUuJkXz9KdpygK3YYdrFFkXwkn0heXu1bw3YKfQO25MVFzpmyEqrGbkr+4/nm&#10;0xfOfBC2EgasKvlBeX61/PjhsnMLNYEaTKWQEYj1i86VvA7BLbLMy1q1wl+AU5aUGrAVgUTcZBWK&#10;jtBbk03y/HPWAVYOQSrv6fa6V/JlwtdayXCvtVeBmZJTbiF9MX1f4zdbXorFBoWrGzmkIf4hi1Y0&#10;loKOUNciCLbF5g+otpEIHnS4kNBmoHUjVaqBqinyN9U81cKpVAuR491Ik/9/sPJu9+QekGjonF94&#10;OsYq9hrb+Kf82D6RdRjJUvvAJF0W+XQ+n3EmSVXMi+kskZmdnB368E1By+Kh5AhbWz3SgySexO7W&#10;B4pK9ke7GNDCTWNMehRj44UH01TxLgmxK9TaINsJek8hpbJhEt+QYM4sSYre2amkdAoHoyKMsY9K&#10;s6aiIiYpmdRtb3GLXlWLSvXhilmeH2scPVLoBBiRNSU6Yg8A7+VcDDkP9tFVpWYdnfO/JdYXPHqk&#10;yGDD6Nw2FvA9ABPGyL39kaSemsjSK1SHB2QI/ah4J28aer9b4cODQJoNmiKa93BPH22gKzkMJ85q&#10;wF/v3Ud7alnSctbRrJXc/9wKVJyZ75aa+WsxncbhTMJ0Np+QgOea13ON3bZroOcvaLM4mY7RPpjj&#10;USO0L7QWVjEqqYSVFLvkMuBRWId+B9BikWq1SmY0kE6EW/vkZASPrMbWfN6/CHRDEwfq/js4zqVY&#10;vGnj3jZ6WlhtA+gm9fiJ14FvGubUOMPiidviXE5Wp/W4/A0AAP//AwBQSwMEFAAGAAgAAAAhALRt&#10;tkHhAAAACwEAAA8AAABkcnMvZG93bnJldi54bWxMj8FOwzAMhu9IvENkJC5oS8amdCpNJ0CqOIwL&#10;A20cs9a0FY1TNVnXvT3mBEfbn35/f7aZXCdGHELrycBirkAglb5qqTbw8V7M1iBCtFTZzhMauGCA&#10;TX59ldm08md6w3EXa8EhFFJroImxT6UMZYPOhrnvkfj25QdnI49DLavBnjncdfJeKS2dbYk/NLbH&#10;5wbL793JGdDbbTwcsBhf1y939RPtVxdbfBpzezM9PoCIOMU/GH71WR1ydjr6E1VBdAYSrRaMGliq&#10;hEsxkSRagzjyZrlSIPNM/u+Q/wAAAP//AwBQSwECLQAUAAYACAAAACEAtoM4kv4AAADhAQAAEwAA&#10;AAAAAAAAAAAAAAAAAAAAW0NvbnRlbnRfVHlwZXNdLnhtbFBLAQItABQABgAIAAAAIQA4/SH/1gAA&#10;AJQBAAALAAAAAAAAAAAAAAAAAC8BAABfcmVscy8ucmVsc1BLAQItABQABgAIAAAAIQBEEkgEfAIA&#10;AGYFAAAOAAAAAAAAAAAAAAAAAC4CAABkcnMvZTJvRG9jLnhtbFBLAQItABQABgAIAAAAIQC0bbZB&#10;4QAAAAsBAAAPAAAAAAAAAAAAAAAAANYEAABkcnMvZG93bnJldi54bWxQSwUGAAAAAAQABADzAAAA&#10;5AUAAAAA&#10;" filled="f" strokecolor="#ed7d31 [3205]" strokeweight="1pt">
                <v:stroke joinstyle="miter"/>
              </v:roundrect>
            </w:pict>
          </mc:Fallback>
        </mc:AlternateContent>
      </w:r>
      <w:r w:rsidR="00C760A7">
        <w:rPr>
          <w:noProof/>
        </w:rPr>
        <mc:AlternateContent>
          <mc:Choice Requires="wps">
            <w:drawing>
              <wp:anchor distT="0" distB="0" distL="114300" distR="114300" simplePos="0" relativeHeight="251974656" behindDoc="0" locked="0" layoutInCell="1" allowOverlap="1" wp14:anchorId="19AFA969" wp14:editId="67A5F794">
                <wp:simplePos x="0" y="0"/>
                <wp:positionH relativeFrom="column">
                  <wp:posOffset>5676900</wp:posOffset>
                </wp:positionH>
                <wp:positionV relativeFrom="paragraph">
                  <wp:posOffset>2124075</wp:posOffset>
                </wp:positionV>
                <wp:extent cx="104775" cy="171450"/>
                <wp:effectExtent l="0" t="0" r="28575" b="19050"/>
                <wp:wrapNone/>
                <wp:docPr id="1808093902" name="Rectángulo: esquinas redondeadas 12"/>
                <wp:cNvGraphicFramePr/>
                <a:graphic xmlns:a="http://schemas.openxmlformats.org/drawingml/2006/main">
                  <a:graphicData uri="http://schemas.microsoft.com/office/word/2010/wordprocessingShape">
                    <wps:wsp>
                      <wps:cNvSpPr/>
                      <wps:spPr>
                        <a:xfrm>
                          <a:off x="0" y="0"/>
                          <a:ext cx="104775" cy="1714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E61100C" id="Rectángulo: esquinas redondeadas 12" o:spid="_x0000_s1026" style="position:absolute;margin-left:447pt;margin-top:167.25pt;width:8.25pt;height:13.5pt;z-index:251974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EkgEfAIAAGYFAAAOAAAAZHJzL2Uyb0RvYy54bWysVMFu2zAMvQ/YPwi6r7aDZNmCOkWQosOA&#10;oi3aDj2rshQbkEWNUuJkXz9KdpygK3YYdrFFkXwkn0heXu1bw3YKfQO25MVFzpmyEqrGbkr+4/nm&#10;0xfOfBC2EgasKvlBeX61/PjhsnMLNYEaTKWQEYj1i86VvA7BLbLMy1q1wl+AU5aUGrAVgUTcZBWK&#10;jtBbk03y/HPWAVYOQSrv6fa6V/JlwtdayXCvtVeBmZJTbiF9MX1f4zdbXorFBoWrGzmkIf4hi1Y0&#10;loKOUNciCLbF5g+otpEIHnS4kNBmoHUjVaqBqinyN9U81cKpVAuR491Ik/9/sPJu9+QekGjonF94&#10;OsYq9hrb+Kf82D6RdRjJUvvAJF0W+XQ+n3EmSVXMi+kskZmdnB368E1By+Kh5AhbWz3SgySexO7W&#10;B4pK9ke7GNDCTWNMehRj44UH01TxLgmxK9TaINsJek8hpbJhEt+QYM4sSYre2amkdAoHoyKMsY9K&#10;s6aiIiYpmdRtb3GLXlWLSvXhilmeH2scPVLoBBiRNSU6Yg8A7+VcDDkP9tFVpWYdnfO/JdYXPHqk&#10;yGDD6Nw2FvA9ABPGyL39kaSemsjSK1SHB2QI/ah4J28aer9b4cODQJoNmiKa93BPH22gKzkMJ85q&#10;wF/v3Ud7alnSctbRrJXc/9wKVJyZ75aa+WsxncbhTMJ0Np+QgOea13ON3bZroOcvaLM4mY7RPpjj&#10;USO0L7QWVjEqqYSVFLvkMuBRWId+B9BikWq1SmY0kE6EW/vkZASPrMbWfN6/CHRDEwfq/js4zqVY&#10;vGnj3jZ6WlhtA+gm9fiJ14FvGubUOMPiidviXE5Wp/W4/A0AAP//AwBQSwMEFAAGAAgAAAAhAP65&#10;7d7iAAAACwEAAA8AAABkcnMvZG93bnJldi54bWxMj0FPg0AQhe8m/ofNmHgxdsFSQpGlURPioV6s&#10;xnrcsiMQ2VnCbin9944nvc3Me3nzvWIz215MOPrOkYJ4EYFAqp3pqFHw/lbdZiB80GR07wgVnNHD&#10;pry8KHRu3IlecdqFRnAI+VwraEMYcil93aLVfuEGJNa+3Gh14HVspBn1icNtL++iKJVWd8QfWj3g&#10;U4v19+5oFaTbbdjvsZpesueb5pE+krOuPpW6vpof7kEEnMOfGX7xGR1KZjq4IxkvegXZOuEuQcFy&#10;maxAsGMdRzwc+JLGK5BlIf93KH8AAAD//wMAUEsBAi0AFAAGAAgAAAAhALaDOJL+AAAA4QEAABMA&#10;AAAAAAAAAAAAAAAAAAAAAFtDb250ZW50X1R5cGVzXS54bWxQSwECLQAUAAYACAAAACEAOP0h/9YA&#10;AACUAQAACwAAAAAAAAAAAAAAAAAvAQAAX3JlbHMvLnJlbHNQSwECLQAUAAYACAAAACEARBJIBHwC&#10;AABmBQAADgAAAAAAAAAAAAAAAAAuAgAAZHJzL2Uyb0RvYy54bWxQSwECLQAUAAYACAAAACEA/rnt&#10;3uIAAAALAQAADwAAAAAAAAAAAAAAAADWBAAAZHJzL2Rvd25yZXYueG1sUEsFBgAAAAAEAAQA8wAA&#10;AOUFAAAAAA==&#10;" filled="f" strokecolor="#ed7d31 [3205]" strokeweight="1pt">
                <v:stroke joinstyle="miter"/>
              </v:roundrect>
            </w:pict>
          </mc:Fallback>
        </mc:AlternateContent>
      </w:r>
      <w:r w:rsidR="00C760A7">
        <w:rPr>
          <w:noProof/>
        </w:rPr>
        <mc:AlternateContent>
          <mc:Choice Requires="wps">
            <w:drawing>
              <wp:anchor distT="0" distB="0" distL="114300" distR="114300" simplePos="0" relativeHeight="251970560" behindDoc="0" locked="0" layoutInCell="1" allowOverlap="1" wp14:anchorId="3C65219A" wp14:editId="734FC0B9">
                <wp:simplePos x="0" y="0"/>
                <wp:positionH relativeFrom="column">
                  <wp:posOffset>5105400</wp:posOffset>
                </wp:positionH>
                <wp:positionV relativeFrom="paragraph">
                  <wp:posOffset>2009775</wp:posOffset>
                </wp:positionV>
                <wp:extent cx="104775" cy="171450"/>
                <wp:effectExtent l="0" t="0" r="28575" b="19050"/>
                <wp:wrapNone/>
                <wp:docPr id="1057589487" name="Rectángulo: esquinas redondeadas 12"/>
                <wp:cNvGraphicFramePr/>
                <a:graphic xmlns:a="http://schemas.openxmlformats.org/drawingml/2006/main">
                  <a:graphicData uri="http://schemas.microsoft.com/office/word/2010/wordprocessingShape">
                    <wps:wsp>
                      <wps:cNvSpPr/>
                      <wps:spPr>
                        <a:xfrm>
                          <a:off x="0" y="0"/>
                          <a:ext cx="104775" cy="1714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008EF27" id="Rectángulo: esquinas redondeadas 12" o:spid="_x0000_s1026" style="position:absolute;margin-left:402pt;margin-top:158.25pt;width:8.25pt;height:13.5pt;z-index:2519705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EkgEfAIAAGYFAAAOAAAAZHJzL2Uyb0RvYy54bWysVMFu2zAMvQ/YPwi6r7aDZNmCOkWQosOA&#10;oi3aDj2rshQbkEWNUuJkXz9KdpygK3YYdrFFkXwkn0heXu1bw3YKfQO25MVFzpmyEqrGbkr+4/nm&#10;0xfOfBC2EgasKvlBeX61/PjhsnMLNYEaTKWQEYj1i86VvA7BLbLMy1q1wl+AU5aUGrAVgUTcZBWK&#10;jtBbk03y/HPWAVYOQSrv6fa6V/JlwtdayXCvtVeBmZJTbiF9MX1f4zdbXorFBoWrGzmkIf4hi1Y0&#10;loKOUNciCLbF5g+otpEIHnS4kNBmoHUjVaqBqinyN9U81cKpVAuR491Ik/9/sPJu9+QekGjonF94&#10;OsYq9hrb+Kf82D6RdRjJUvvAJF0W+XQ+n3EmSVXMi+kskZmdnB368E1By+Kh5AhbWz3SgySexO7W&#10;B4pK9ke7GNDCTWNMehRj44UH01TxLgmxK9TaINsJek8hpbJhEt+QYM4sSYre2amkdAoHoyKMsY9K&#10;s6aiIiYpmdRtb3GLXlWLSvXhilmeH2scPVLoBBiRNSU6Yg8A7+VcDDkP9tFVpWYdnfO/JdYXPHqk&#10;yGDD6Nw2FvA9ABPGyL39kaSemsjSK1SHB2QI/ah4J28aer9b4cODQJoNmiKa93BPH22gKzkMJ85q&#10;wF/v3Ud7alnSctbRrJXc/9wKVJyZ75aa+WsxncbhTMJ0Np+QgOea13ON3bZroOcvaLM4mY7RPpjj&#10;USO0L7QWVjEqqYSVFLvkMuBRWId+B9BikWq1SmY0kE6EW/vkZASPrMbWfN6/CHRDEwfq/js4zqVY&#10;vGnj3jZ6WlhtA+gm9fiJ14FvGubUOMPiidviXE5Wp/W4/A0AAP//AwBQSwMEFAAGAAgAAAAhAGxl&#10;nOziAAAACwEAAA8AAABkcnMvZG93bnJldi54bWxMj0FPwzAMhe9I/IfISFwQS7d1VVWaToBUcRiX&#10;DbTtmDWmrWicqsm67t9jTnCz/Z6ev5evJ9uJEQffOlIwn0UgkCpnWqoVfH6UjykIHzQZ3TlCBVf0&#10;sC5ub3KdGXehLY67UAsOIZ9pBU0IfSalrxq02s9cj8TalxusDrwOtTSDvnC47eQiihJpdUv8odE9&#10;vjZYfe/OVkGy2YTDAcvxPX17qF9oH191eVTq/m56fgIRcAp/ZvjFZ3QomOnkzmS86BSkUcxdgoLl&#10;PFmBYEe6iHg48SVerkAWufzfofgBAAD//wMAUEsBAi0AFAAGAAgAAAAhALaDOJL+AAAA4QEAABMA&#10;AAAAAAAAAAAAAAAAAAAAAFtDb250ZW50X1R5cGVzXS54bWxQSwECLQAUAAYACAAAACEAOP0h/9YA&#10;AACUAQAACwAAAAAAAAAAAAAAAAAvAQAAX3JlbHMvLnJlbHNQSwECLQAUAAYACAAAACEARBJIBHwC&#10;AABmBQAADgAAAAAAAAAAAAAAAAAuAgAAZHJzL2Uyb0RvYy54bWxQSwECLQAUAAYACAAAACEAbGWc&#10;7OIAAAALAQAADwAAAAAAAAAAAAAAAADWBAAAZHJzL2Rvd25yZXYueG1sUEsFBgAAAAAEAAQA8wAA&#10;AOUFAAAAAA==&#10;" filled="f" strokecolor="#ed7d31 [3205]" strokeweight="1pt">
                <v:stroke joinstyle="miter"/>
              </v:roundrect>
            </w:pict>
          </mc:Fallback>
        </mc:AlternateContent>
      </w:r>
      <w:r w:rsidR="00C760A7">
        <w:rPr>
          <w:noProof/>
        </w:rPr>
        <mc:AlternateContent>
          <mc:Choice Requires="wps">
            <w:drawing>
              <wp:anchor distT="0" distB="0" distL="114300" distR="114300" simplePos="0" relativeHeight="251971584" behindDoc="0" locked="0" layoutInCell="1" allowOverlap="1" wp14:anchorId="0E6943C3" wp14:editId="5AD8D47F">
                <wp:simplePos x="0" y="0"/>
                <wp:positionH relativeFrom="column">
                  <wp:posOffset>5429250</wp:posOffset>
                </wp:positionH>
                <wp:positionV relativeFrom="paragraph">
                  <wp:posOffset>1924050</wp:posOffset>
                </wp:positionV>
                <wp:extent cx="104775" cy="171450"/>
                <wp:effectExtent l="0" t="0" r="28575" b="19050"/>
                <wp:wrapNone/>
                <wp:docPr id="266713498" name="Rectángulo: esquinas redondeadas 12"/>
                <wp:cNvGraphicFramePr/>
                <a:graphic xmlns:a="http://schemas.openxmlformats.org/drawingml/2006/main">
                  <a:graphicData uri="http://schemas.microsoft.com/office/word/2010/wordprocessingShape">
                    <wps:wsp>
                      <wps:cNvSpPr/>
                      <wps:spPr>
                        <a:xfrm>
                          <a:off x="0" y="0"/>
                          <a:ext cx="104775" cy="1714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9952BE0" id="Rectángulo: esquinas redondeadas 12" o:spid="_x0000_s1026" style="position:absolute;margin-left:427.5pt;margin-top:151.5pt;width:8.25pt;height:13.5pt;z-index:2519715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EkgEfAIAAGYFAAAOAAAAZHJzL2Uyb0RvYy54bWysVMFu2zAMvQ/YPwi6r7aDZNmCOkWQosOA&#10;oi3aDj2rshQbkEWNUuJkXz9KdpygK3YYdrFFkXwkn0heXu1bw3YKfQO25MVFzpmyEqrGbkr+4/nm&#10;0xfOfBC2EgasKvlBeX61/PjhsnMLNYEaTKWQEYj1i86VvA7BLbLMy1q1wl+AU5aUGrAVgUTcZBWK&#10;jtBbk03y/HPWAVYOQSrv6fa6V/JlwtdayXCvtVeBmZJTbiF9MX1f4zdbXorFBoWrGzmkIf4hi1Y0&#10;loKOUNciCLbF5g+otpEIHnS4kNBmoHUjVaqBqinyN9U81cKpVAuR491Ik/9/sPJu9+QekGjonF94&#10;OsYq9hrb+Kf82D6RdRjJUvvAJF0W+XQ+n3EmSVXMi+kskZmdnB368E1By+Kh5AhbWz3SgySexO7W&#10;B4pK9ke7GNDCTWNMehRj44UH01TxLgmxK9TaINsJek8hpbJhEt+QYM4sSYre2amkdAoHoyKMsY9K&#10;s6aiIiYpmdRtb3GLXlWLSvXhilmeH2scPVLoBBiRNSU6Yg8A7+VcDDkP9tFVpWYdnfO/JdYXPHqk&#10;yGDD6Nw2FvA9ABPGyL39kaSemsjSK1SHB2QI/ah4J28aer9b4cODQJoNmiKa93BPH22gKzkMJ85q&#10;wF/v3Ud7alnSctbRrJXc/9wKVJyZ75aa+WsxncbhTMJ0Np+QgOea13ON3bZroOcvaLM4mY7RPpjj&#10;USO0L7QWVjEqqYSVFLvkMuBRWId+B9BikWq1SmY0kE6EW/vkZASPrMbWfN6/CHRDEwfq/js4zqVY&#10;vGnj3jZ6WlhtA+gm9fiJ14FvGubUOMPiidviXE5Wp/W4/A0AAP//AwBQSwMEFAAGAAgAAAAhACGL&#10;oW7hAAAACwEAAA8AAABkcnMvZG93bnJldi54bWxMj0FPwzAMhe9I/IfISFwQS0bpqErTCZAqDuPC&#10;QIxj1pi2onGqJuu6f485wc32e3r+XrGeXS8mHEPnScNyoUAg1d521Gh4f6uuMxAhGrKm94QaThhg&#10;XZ6fFSa3/kivOG1jIziEQm40tDEOuZShbtGZsPADEmtffnQm8jo20o7myOGulzdKraQzHfGH1gz4&#10;1GL9vT04DavNJu52WE0v2fNV80gftydTfWp9eTE/3IOIOMc/M/ziMzqUzLT3B7JB9BqyNOUuUUOi&#10;Eh7Ykd0tUxB7viRKgSwL+b9D+QMAAP//AwBQSwECLQAUAAYACAAAACEAtoM4kv4AAADhAQAAEwAA&#10;AAAAAAAAAAAAAAAAAAAAW0NvbnRlbnRfVHlwZXNdLnhtbFBLAQItABQABgAIAAAAIQA4/SH/1gAA&#10;AJQBAAALAAAAAAAAAAAAAAAAAC8BAABfcmVscy8ucmVsc1BLAQItABQABgAIAAAAIQBEEkgEfAIA&#10;AGYFAAAOAAAAAAAAAAAAAAAAAC4CAABkcnMvZTJvRG9jLnhtbFBLAQItABQABgAIAAAAIQAhi6Fu&#10;4QAAAAsBAAAPAAAAAAAAAAAAAAAAANYEAABkcnMvZG93bnJldi54bWxQSwUGAAAAAAQABADzAAAA&#10;5AUAAAAA&#10;" filled="f" strokecolor="#ed7d31 [3205]" strokeweight="1pt">
                <v:stroke joinstyle="miter"/>
              </v:roundrect>
            </w:pict>
          </mc:Fallback>
        </mc:AlternateContent>
      </w:r>
      <w:r w:rsidR="00C760A7">
        <w:rPr>
          <w:noProof/>
        </w:rPr>
        <mc:AlternateContent>
          <mc:Choice Requires="wps">
            <w:drawing>
              <wp:anchor distT="0" distB="0" distL="114300" distR="114300" simplePos="0" relativeHeight="251967488" behindDoc="0" locked="0" layoutInCell="1" allowOverlap="1" wp14:anchorId="3766E15D" wp14:editId="47372AC0">
                <wp:simplePos x="0" y="0"/>
                <wp:positionH relativeFrom="column">
                  <wp:posOffset>5514975</wp:posOffset>
                </wp:positionH>
                <wp:positionV relativeFrom="paragraph">
                  <wp:posOffset>2047875</wp:posOffset>
                </wp:positionV>
                <wp:extent cx="104775" cy="171450"/>
                <wp:effectExtent l="0" t="0" r="28575" b="19050"/>
                <wp:wrapNone/>
                <wp:docPr id="1970660092" name="Rectángulo: esquinas redondeadas 12"/>
                <wp:cNvGraphicFramePr/>
                <a:graphic xmlns:a="http://schemas.openxmlformats.org/drawingml/2006/main">
                  <a:graphicData uri="http://schemas.microsoft.com/office/word/2010/wordprocessingShape">
                    <wps:wsp>
                      <wps:cNvSpPr/>
                      <wps:spPr>
                        <a:xfrm>
                          <a:off x="0" y="0"/>
                          <a:ext cx="104775" cy="1714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8992E3B" id="Rectángulo: esquinas redondeadas 12" o:spid="_x0000_s1026" style="position:absolute;margin-left:434.25pt;margin-top:161.25pt;width:8.25pt;height:13.5pt;z-index:2519674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EkgEfAIAAGYFAAAOAAAAZHJzL2Uyb0RvYy54bWysVMFu2zAMvQ/YPwi6r7aDZNmCOkWQosOA&#10;oi3aDj2rshQbkEWNUuJkXz9KdpygK3YYdrFFkXwkn0heXu1bw3YKfQO25MVFzpmyEqrGbkr+4/nm&#10;0xfOfBC2EgasKvlBeX61/PjhsnMLNYEaTKWQEYj1i86VvA7BLbLMy1q1wl+AU5aUGrAVgUTcZBWK&#10;jtBbk03y/HPWAVYOQSrv6fa6V/JlwtdayXCvtVeBmZJTbiF9MX1f4zdbXorFBoWrGzmkIf4hi1Y0&#10;loKOUNciCLbF5g+otpEIHnS4kNBmoHUjVaqBqinyN9U81cKpVAuR491Ik/9/sPJu9+QekGjonF94&#10;OsYq9hrb+Kf82D6RdRjJUvvAJF0W+XQ+n3EmSVXMi+kskZmdnB368E1By+Kh5AhbWz3SgySexO7W&#10;B4pK9ke7GNDCTWNMehRj44UH01TxLgmxK9TaINsJek8hpbJhEt+QYM4sSYre2amkdAoHoyKMsY9K&#10;s6aiIiYpmdRtb3GLXlWLSvXhilmeH2scPVLoBBiRNSU6Yg8A7+VcDDkP9tFVpWYdnfO/JdYXPHqk&#10;yGDD6Nw2FvA9ABPGyL39kaSemsjSK1SHB2QI/ah4J28aer9b4cODQJoNmiKa93BPH22gKzkMJ85q&#10;wF/v3Ud7alnSctbRrJXc/9wKVJyZ75aa+WsxncbhTMJ0Np+QgOea13ON3bZroOcvaLM4mY7RPpjj&#10;USO0L7QWVjEqqYSVFLvkMuBRWId+B9BikWq1SmY0kE6EW/vkZASPrMbWfN6/CHRDEwfq/js4zqVY&#10;vGnj3jZ6WlhtA+gm9fiJ14FvGubUOMPiidviXE5Wp/W4/A0AAP//AwBQSwMEFAAGAAgAAAAhAEar&#10;mxXhAAAACwEAAA8AAABkcnMvZG93bnJldi54bWxMj0FPg0AQhe8m/ofNmHgxdhELWZGlURPioV6s&#10;pu1xCyMQ2VnCbin9944nvc3Me3nzvXw1215MOPrOkYa7RQQCqXJ1R42Gz4/yVoHwwVBtekeo4Ywe&#10;VsXlRW6y2p3oHadNaASHkM+MhjaEIZPSVy1a4xduQGLty43WBF7HRtajOXG47WUcRam0piP+0JoB&#10;X1qsvjdHqyFdr8Nuh+X0pl5vmmfaLs+m3Gt9fTU/PYIIOIc/M/ziMzoUzHRwR6q96DWoVCVs1XAf&#10;xzywQ6mE2x34snxIQBa5/N+h+AEAAP//AwBQSwECLQAUAAYACAAAACEAtoM4kv4AAADhAQAAEwAA&#10;AAAAAAAAAAAAAAAAAAAAW0NvbnRlbnRfVHlwZXNdLnhtbFBLAQItABQABgAIAAAAIQA4/SH/1gAA&#10;AJQBAAALAAAAAAAAAAAAAAAAAC8BAABfcmVscy8ucmVsc1BLAQItABQABgAIAAAAIQBEEkgEfAIA&#10;AGYFAAAOAAAAAAAAAAAAAAAAAC4CAABkcnMvZTJvRG9jLnhtbFBLAQItABQABgAIAAAAIQBGq5sV&#10;4QAAAAsBAAAPAAAAAAAAAAAAAAAAANYEAABkcnMvZG93bnJldi54bWxQSwUGAAAAAAQABADzAAAA&#10;5AUAAAAA&#10;" filled="f" strokecolor="#ed7d31 [3205]" strokeweight="1pt">
                <v:stroke joinstyle="miter"/>
              </v:roundrect>
            </w:pict>
          </mc:Fallback>
        </mc:AlternateContent>
      </w:r>
      <w:r w:rsidR="00C760A7">
        <w:rPr>
          <w:noProof/>
        </w:rPr>
        <mc:AlternateContent>
          <mc:Choice Requires="wps">
            <w:drawing>
              <wp:anchor distT="0" distB="0" distL="114300" distR="114300" simplePos="0" relativeHeight="251969536" behindDoc="0" locked="0" layoutInCell="1" allowOverlap="1" wp14:anchorId="4106B4E2" wp14:editId="1FB2C09A">
                <wp:simplePos x="0" y="0"/>
                <wp:positionH relativeFrom="column">
                  <wp:posOffset>5581650</wp:posOffset>
                </wp:positionH>
                <wp:positionV relativeFrom="paragraph">
                  <wp:posOffset>1714500</wp:posOffset>
                </wp:positionV>
                <wp:extent cx="104775" cy="171450"/>
                <wp:effectExtent l="0" t="0" r="28575" b="19050"/>
                <wp:wrapNone/>
                <wp:docPr id="447930120" name="Rectángulo: esquinas redondeadas 12"/>
                <wp:cNvGraphicFramePr/>
                <a:graphic xmlns:a="http://schemas.openxmlformats.org/drawingml/2006/main">
                  <a:graphicData uri="http://schemas.microsoft.com/office/word/2010/wordprocessingShape">
                    <wps:wsp>
                      <wps:cNvSpPr/>
                      <wps:spPr>
                        <a:xfrm>
                          <a:off x="0" y="0"/>
                          <a:ext cx="104775" cy="17145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0067DC4" id="Rectángulo: esquinas redondeadas 12" o:spid="_x0000_s1026" style="position:absolute;margin-left:439.5pt;margin-top:135pt;width:8.25pt;height:13.5pt;z-index:2519695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EkgEfAIAAGYFAAAOAAAAZHJzL2Uyb0RvYy54bWysVMFu2zAMvQ/YPwi6r7aDZNmCOkWQosOA&#10;oi3aDj2rshQbkEWNUuJkXz9KdpygK3YYdrFFkXwkn0heXu1bw3YKfQO25MVFzpmyEqrGbkr+4/nm&#10;0xfOfBC2EgasKvlBeX61/PjhsnMLNYEaTKWQEYj1i86VvA7BLbLMy1q1wl+AU5aUGrAVgUTcZBWK&#10;jtBbk03y/HPWAVYOQSrv6fa6V/JlwtdayXCvtVeBmZJTbiF9MX1f4zdbXorFBoWrGzmkIf4hi1Y0&#10;loKOUNciCLbF5g+otpEIHnS4kNBmoHUjVaqBqinyN9U81cKpVAuR491Ik/9/sPJu9+QekGjonF94&#10;OsYq9hrb+Kf82D6RdRjJUvvAJF0W+XQ+n3EmSVXMi+kskZmdnB368E1By+Kh5AhbWz3SgySexO7W&#10;B4pK9ke7GNDCTWNMehRj44UH01TxLgmxK9TaINsJek8hpbJhEt+QYM4sSYre2amkdAoHoyKMsY9K&#10;s6aiIiYpmdRtb3GLXlWLSvXhilmeH2scPVLoBBiRNSU6Yg8A7+VcDDkP9tFVpWYdnfO/JdYXPHqk&#10;yGDD6Nw2FvA9ABPGyL39kaSemsjSK1SHB2QI/ah4J28aer9b4cODQJoNmiKa93BPH22gKzkMJ85q&#10;wF/v3Ud7alnSctbRrJXc/9wKVJyZ75aa+WsxncbhTMJ0Np+QgOea13ON3bZroOcvaLM4mY7RPpjj&#10;USO0L7QWVjEqqYSVFLvkMuBRWId+B9BikWq1SmY0kE6EW/vkZASPrMbWfN6/CHRDEwfq/js4zqVY&#10;vGnj3jZ6WlhtA+gm9fiJ14FvGubUOMPiidviXE5Wp/W4/A0AAP//AwBQSwMEFAAGAAgAAAAhAGB0&#10;H5fiAAAACwEAAA8AAABkcnMvZG93bnJldi54bWxMj81OwzAQhO9IvIO1SFwQtalo80OcCpAiDu2F&#10;UrUc3WRJIuJ1FLtp+vYsJ7jt7oxmv8lWk+3EiINvHWl4mCkQSKWrWqo17D6K+xiED4Yq0zlCDRf0&#10;sMqvrzKTVu5M7zhuQy04hHxqNDQh9KmUvmzQGj9zPRJrX26wJvA61LIazJnDbSfnSi2lNS3xh8b0&#10;+Npg+b09WQ3L9TocDliMm/jtrn6h/ePFFJ9a395Mz08gAk7hzwy/+IwOOTMd3YkqLzoNcZRwl6Bh&#10;Hike2BEniwWII1+SSIHMM/m/Q/4DAAD//wMAUEsBAi0AFAAGAAgAAAAhALaDOJL+AAAA4QEAABMA&#10;AAAAAAAAAAAAAAAAAAAAAFtDb250ZW50X1R5cGVzXS54bWxQSwECLQAUAAYACAAAACEAOP0h/9YA&#10;AACUAQAACwAAAAAAAAAAAAAAAAAvAQAAX3JlbHMvLnJlbHNQSwECLQAUAAYACAAAACEARBJIBHwC&#10;AABmBQAADgAAAAAAAAAAAAAAAAAuAgAAZHJzL2Uyb0RvYy54bWxQSwECLQAUAAYACAAAACEAYHQf&#10;l+IAAAALAQAADwAAAAAAAAAAAAAAAADWBAAAZHJzL2Rvd25yZXYueG1sUEsFBgAAAAAEAAQA8wAA&#10;AOUFAAAAAA==&#10;" filled="f" strokecolor="#ed7d31 [3205]" strokeweight="1pt">
                <v:stroke joinstyle="miter"/>
              </v:roundrect>
            </w:pict>
          </mc:Fallback>
        </mc:AlternateContent>
      </w:r>
      <w:r w:rsidR="00B62EA1">
        <w:rPr>
          <w:noProof/>
        </w:rPr>
        <w:drawing>
          <wp:inline distT="0" distB="0" distL="0" distR="0" wp14:anchorId="73BC4BDF" wp14:editId="6A4AD3B0">
            <wp:extent cx="5793421" cy="2867025"/>
            <wp:effectExtent l="19050" t="19050" r="17145" b="9525"/>
            <wp:docPr id="1641164744" name="Imagen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46" cstate="print">
                      <a:extLst>
                        <a:ext uri="{28A0092B-C50C-407E-A947-70E740481C1C}">
                          <a14:useLocalDpi xmlns:a14="http://schemas.microsoft.com/office/drawing/2010/main" val="0"/>
                        </a:ext>
                      </a:extLst>
                    </a:blip>
                    <a:srcRect/>
                    <a:stretch>
                      <a:fillRect/>
                    </a:stretch>
                  </pic:blipFill>
                  <pic:spPr bwMode="auto">
                    <a:xfrm>
                      <a:off x="0" y="0"/>
                      <a:ext cx="5804070" cy="2872295"/>
                    </a:xfrm>
                    <a:prstGeom prst="rect">
                      <a:avLst/>
                    </a:prstGeom>
                    <a:noFill/>
                    <a:ln>
                      <a:solidFill>
                        <a:schemeClr val="tx1"/>
                      </a:solidFill>
                    </a:ln>
                  </pic:spPr>
                </pic:pic>
              </a:graphicData>
            </a:graphic>
          </wp:inline>
        </w:drawing>
      </w:r>
    </w:p>
    <w:p w14:paraId="2FAF8CB4" w14:textId="033FF967" w:rsidR="00F735F7" w:rsidRPr="00F84FDA" w:rsidRDefault="00F735F7" w:rsidP="00F735F7">
      <w:pPr>
        <w:pStyle w:val="Figuras"/>
        <w:rPr>
          <w:lang w:val="es-HN"/>
        </w:rPr>
      </w:pPr>
      <w:bookmarkStart w:id="171" w:name="_Toc158142126"/>
      <w:r w:rsidRPr="009952B7">
        <w:rPr>
          <w:lang w:val="es-HN"/>
        </w:rPr>
        <w:t xml:space="preserve">Figura </w:t>
      </w:r>
      <w:r>
        <w:fldChar w:fldCharType="begin"/>
      </w:r>
      <w:r w:rsidRPr="009952B7">
        <w:rPr>
          <w:lang w:val="es-HN"/>
        </w:rPr>
        <w:instrText xml:space="preserve"> SEQ Figura \* ARABIC </w:instrText>
      </w:r>
      <w:r>
        <w:fldChar w:fldCharType="separate"/>
      </w:r>
      <w:r w:rsidR="000F2D33">
        <w:rPr>
          <w:noProof/>
          <w:lang w:val="es-HN"/>
        </w:rPr>
        <w:t>31</w:t>
      </w:r>
      <w:r>
        <w:fldChar w:fldCharType="end"/>
      </w:r>
      <w:r w:rsidRPr="009952B7">
        <w:rPr>
          <w:lang w:val="es-HN"/>
        </w:rPr>
        <w:t xml:space="preserve">.Serie </w:t>
      </w:r>
      <w:r>
        <w:rPr>
          <w:lang w:val="es-HN"/>
        </w:rPr>
        <w:t>S</w:t>
      </w:r>
      <w:r w:rsidRPr="009952B7">
        <w:rPr>
          <w:lang w:val="es-HN"/>
        </w:rPr>
        <w:t xml:space="preserve">in </w:t>
      </w:r>
      <w:r>
        <w:rPr>
          <w:lang w:val="es-HN"/>
        </w:rPr>
        <w:t>T</w:t>
      </w:r>
      <w:r w:rsidRPr="009952B7">
        <w:rPr>
          <w:lang w:val="es-HN"/>
        </w:rPr>
        <w:t xml:space="preserve">endencia y Factores Estacionales 2017 a 2022 Banco </w:t>
      </w:r>
      <w:r w:rsidR="006E70D6">
        <w:rPr>
          <w:lang w:val="es-HN"/>
        </w:rPr>
        <w:t>City Bank</w:t>
      </w:r>
      <w:bookmarkEnd w:id="171"/>
    </w:p>
    <w:p w14:paraId="7CE9C4BF" w14:textId="2333C37D" w:rsidR="001139B1" w:rsidRPr="003A5AF2" w:rsidRDefault="001139B1" w:rsidP="001139B1">
      <w:pPr>
        <w:pStyle w:val="Figuras"/>
        <w:rPr>
          <w:lang w:val="es-HN"/>
        </w:rPr>
      </w:pPr>
      <w:bookmarkStart w:id="172" w:name="_Toc158833035"/>
      <w:r w:rsidRPr="003A5AF2">
        <w:rPr>
          <w:lang w:val="es-HN"/>
        </w:rPr>
        <w:t xml:space="preserve">Tabla </w:t>
      </w:r>
      <w:r>
        <w:fldChar w:fldCharType="begin"/>
      </w:r>
      <w:r w:rsidRPr="003A5AF2">
        <w:rPr>
          <w:lang w:val="es-HN"/>
        </w:rPr>
        <w:instrText xml:space="preserve"> SEQ Tabla \* ARABIC </w:instrText>
      </w:r>
      <w:r>
        <w:fldChar w:fldCharType="separate"/>
      </w:r>
      <w:r w:rsidR="000F2D33">
        <w:rPr>
          <w:noProof/>
          <w:lang w:val="es-HN"/>
        </w:rPr>
        <w:t>21</w:t>
      </w:r>
      <w:r>
        <w:fldChar w:fldCharType="end"/>
      </w:r>
      <w:r w:rsidRPr="003A5AF2">
        <w:rPr>
          <w:lang w:val="es-HN"/>
        </w:rPr>
        <w:t>. Tabla Factores Estacionales City Bank</w:t>
      </w:r>
      <w:bookmarkEnd w:id="172"/>
    </w:p>
    <w:tbl>
      <w:tblPr>
        <w:tblW w:w="3200" w:type="dxa"/>
        <w:tblCellMar>
          <w:left w:w="70" w:type="dxa"/>
          <w:right w:w="70" w:type="dxa"/>
        </w:tblCellMar>
        <w:tblLook w:val="04A0" w:firstRow="1" w:lastRow="0" w:firstColumn="1" w:lastColumn="0" w:noHBand="0" w:noVBand="1"/>
      </w:tblPr>
      <w:tblGrid>
        <w:gridCol w:w="1000"/>
        <w:gridCol w:w="2200"/>
      </w:tblGrid>
      <w:tr w:rsidR="001139B1" w:rsidRPr="001139B1" w14:paraId="4A14D34D" w14:textId="77777777" w:rsidTr="001139B1">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C93B85D"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Factores Estacionales</w:t>
            </w:r>
          </w:p>
        </w:tc>
      </w:tr>
      <w:tr w:rsidR="001139B1" w:rsidRPr="001139B1" w14:paraId="04E9EDF2" w14:textId="77777777" w:rsidTr="001139B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BFB1335"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0A1C90C1"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Valor</w:t>
            </w:r>
          </w:p>
        </w:tc>
      </w:tr>
      <w:tr w:rsidR="001139B1" w:rsidRPr="001139B1" w14:paraId="76D2FD16" w14:textId="77777777" w:rsidTr="001139B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D5A0860" w14:textId="77777777" w:rsidR="001139B1" w:rsidRPr="001139B1" w:rsidRDefault="001139B1" w:rsidP="001139B1">
            <w:pPr>
              <w:widowControl/>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22000BD7"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1.0160151</w:t>
            </w:r>
          </w:p>
        </w:tc>
      </w:tr>
      <w:tr w:rsidR="001139B1" w:rsidRPr="001139B1" w14:paraId="73037A76" w14:textId="77777777" w:rsidTr="001139B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74427DC" w14:textId="77777777" w:rsidR="001139B1" w:rsidRPr="001139B1" w:rsidRDefault="001139B1" w:rsidP="001139B1">
            <w:pPr>
              <w:widowControl/>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2CB9E7EF"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0.9864355</w:t>
            </w:r>
          </w:p>
        </w:tc>
      </w:tr>
      <w:tr w:rsidR="001139B1" w:rsidRPr="001139B1" w14:paraId="08171E31" w14:textId="77777777" w:rsidTr="001139B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77DFB5F" w14:textId="77777777" w:rsidR="001139B1" w:rsidRPr="001139B1" w:rsidRDefault="001139B1" w:rsidP="001139B1">
            <w:pPr>
              <w:widowControl/>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67216B1D"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1.0005817</w:t>
            </w:r>
          </w:p>
        </w:tc>
      </w:tr>
      <w:tr w:rsidR="001139B1" w:rsidRPr="001139B1" w14:paraId="0A4D2527" w14:textId="77777777" w:rsidTr="001139B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9EDEB6E" w14:textId="77777777" w:rsidR="001139B1" w:rsidRPr="001139B1" w:rsidRDefault="001139B1" w:rsidP="001139B1">
            <w:pPr>
              <w:widowControl/>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376DCC8E"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1.0041291</w:t>
            </w:r>
          </w:p>
        </w:tc>
      </w:tr>
      <w:tr w:rsidR="001139B1" w:rsidRPr="001139B1" w14:paraId="71EE1508" w14:textId="77777777" w:rsidTr="001139B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C96FA2C" w14:textId="77777777" w:rsidR="001139B1" w:rsidRPr="001139B1" w:rsidRDefault="001139B1" w:rsidP="001139B1">
            <w:pPr>
              <w:widowControl/>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57083BE1"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1.0052748</w:t>
            </w:r>
          </w:p>
        </w:tc>
      </w:tr>
      <w:tr w:rsidR="001139B1" w:rsidRPr="001139B1" w14:paraId="6EA745B7" w14:textId="77777777" w:rsidTr="001139B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5A9BC21" w14:textId="77777777" w:rsidR="001139B1" w:rsidRPr="001139B1" w:rsidRDefault="001139B1" w:rsidP="001139B1">
            <w:pPr>
              <w:widowControl/>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6BA3314D"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0.9629793</w:t>
            </w:r>
          </w:p>
        </w:tc>
      </w:tr>
      <w:tr w:rsidR="001139B1" w:rsidRPr="001139B1" w14:paraId="0DBECBE4" w14:textId="77777777" w:rsidTr="001139B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22A694E" w14:textId="77777777" w:rsidR="001139B1" w:rsidRPr="001139B1" w:rsidRDefault="001139B1" w:rsidP="001139B1">
            <w:pPr>
              <w:widowControl/>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5016977F"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0.9851817</w:t>
            </w:r>
          </w:p>
        </w:tc>
      </w:tr>
      <w:tr w:rsidR="001139B1" w:rsidRPr="001139B1" w14:paraId="28EA94D6" w14:textId="77777777" w:rsidTr="001139B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BA09AC1" w14:textId="77777777" w:rsidR="001139B1" w:rsidRPr="001139B1" w:rsidRDefault="001139B1" w:rsidP="001139B1">
            <w:pPr>
              <w:widowControl/>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0B5DCF69"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1.0031164</w:t>
            </w:r>
          </w:p>
        </w:tc>
      </w:tr>
      <w:tr w:rsidR="001139B1" w:rsidRPr="001139B1" w14:paraId="1001FB66" w14:textId="77777777" w:rsidTr="001139B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A5C973B" w14:textId="77777777" w:rsidR="001139B1" w:rsidRPr="001139B1" w:rsidRDefault="001139B1" w:rsidP="001139B1">
            <w:pPr>
              <w:widowControl/>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5D2282D5"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1.0168197</w:t>
            </w:r>
          </w:p>
        </w:tc>
      </w:tr>
      <w:tr w:rsidR="001139B1" w:rsidRPr="001139B1" w14:paraId="088EFD5B" w14:textId="77777777" w:rsidTr="001139B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7163F9D" w14:textId="77777777" w:rsidR="001139B1" w:rsidRPr="001139B1" w:rsidRDefault="001139B1" w:rsidP="001139B1">
            <w:pPr>
              <w:widowControl/>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6B932F6B"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0.9924896</w:t>
            </w:r>
          </w:p>
        </w:tc>
      </w:tr>
      <w:tr w:rsidR="001139B1" w:rsidRPr="001139B1" w14:paraId="7C9E96B9" w14:textId="77777777" w:rsidTr="001139B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09A4BAC" w14:textId="77777777" w:rsidR="001139B1" w:rsidRPr="001139B1" w:rsidRDefault="001139B1" w:rsidP="001139B1">
            <w:pPr>
              <w:widowControl/>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6A55E77D"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1.0451354</w:t>
            </w:r>
          </w:p>
        </w:tc>
      </w:tr>
      <w:tr w:rsidR="001139B1" w:rsidRPr="001139B1" w14:paraId="2BAB797F" w14:textId="77777777" w:rsidTr="001139B1">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B09421F" w14:textId="77777777" w:rsidR="001139B1" w:rsidRPr="001139B1" w:rsidRDefault="001139B1" w:rsidP="001139B1">
            <w:pPr>
              <w:widowControl/>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5D3A9679" w14:textId="77777777" w:rsidR="001139B1" w:rsidRPr="001139B1" w:rsidRDefault="001139B1" w:rsidP="001139B1">
            <w:pPr>
              <w:widowControl/>
              <w:jc w:val="center"/>
              <w:rPr>
                <w:rFonts w:ascii="Times New Roman" w:eastAsia="Times New Roman" w:hAnsi="Times New Roman" w:cs="Times New Roman"/>
                <w:color w:val="000000"/>
                <w:lang w:val="es-HN" w:eastAsia="es-HN"/>
              </w:rPr>
            </w:pPr>
            <w:r w:rsidRPr="001139B1">
              <w:rPr>
                <w:rFonts w:ascii="Times New Roman" w:eastAsia="Times New Roman" w:hAnsi="Times New Roman" w:cs="Times New Roman"/>
                <w:color w:val="000000"/>
                <w:lang w:val="es-HN" w:eastAsia="es-HN"/>
              </w:rPr>
              <w:t>0.9845471</w:t>
            </w:r>
          </w:p>
        </w:tc>
      </w:tr>
    </w:tbl>
    <w:p w14:paraId="502CEB15" w14:textId="77777777" w:rsidR="001139B1" w:rsidRDefault="001139B1" w:rsidP="000D350D">
      <w:pPr>
        <w:pStyle w:val="TextoPrincipal"/>
      </w:pPr>
    </w:p>
    <w:p w14:paraId="55D9DA8D" w14:textId="1C67AB8C" w:rsidR="000D350D" w:rsidRDefault="00BF4E44" w:rsidP="000D350D">
      <w:pPr>
        <w:pStyle w:val="TextoPrincipal"/>
      </w:pPr>
      <w:r>
        <w:t xml:space="preserve">La </w:t>
      </w:r>
      <w:r w:rsidR="000D350D" w:rsidRPr="00FB6268">
        <w:t>gráfica “</w:t>
      </w:r>
      <w:r w:rsidR="000D350D">
        <w:t>Serie Sin Estacionalidad</w:t>
      </w:r>
      <w:r w:rsidR="000D350D" w:rsidRPr="00FB6268">
        <w:t>”</w:t>
      </w:r>
      <w:r w:rsidR="000D350D">
        <w:t xml:space="preserve"> de la figura </w:t>
      </w:r>
      <w:r>
        <w:t>3</w:t>
      </w:r>
      <w:r w:rsidR="0028631F">
        <w:t>2</w:t>
      </w:r>
      <w:r w:rsidR="000D350D">
        <w:t xml:space="preserve">, se logra identificar de manera enfática la estacionalidad para banco </w:t>
      </w:r>
      <w:r w:rsidR="007774F2">
        <w:t>City Bank</w:t>
      </w:r>
      <w:r w:rsidR="000D350D">
        <w:t xml:space="preserve">, al observar las líneas graficas se idéntica que los meses de </w:t>
      </w:r>
      <w:r w:rsidR="00380B44">
        <w:t xml:space="preserve">junio y </w:t>
      </w:r>
      <w:r w:rsidR="00EE41E4">
        <w:t>noviembre son</w:t>
      </w:r>
      <w:r w:rsidR="000D350D">
        <w:t xml:space="preserve"> factores estacionales dado que presentan variaciones en la variable ValorCuenta con respecto a la variable Serie Sin Estacionalidad.</w:t>
      </w:r>
      <w:r w:rsidR="000D350D" w:rsidRPr="00196A4A">
        <w:rPr>
          <w:noProof/>
        </w:rPr>
        <w:t xml:space="preserve"> </w:t>
      </w:r>
    </w:p>
    <w:p w14:paraId="5FD12A76" w14:textId="6AD8EDAA" w:rsidR="00F735F7" w:rsidRDefault="00380B44" w:rsidP="00F735F7">
      <w:pPr>
        <w:pStyle w:val="TextoPrincipal"/>
        <w:keepNext/>
        <w:ind w:firstLine="0"/>
        <w:jc w:val="center"/>
      </w:pPr>
      <w:r>
        <w:rPr>
          <w:noProof/>
        </w:rPr>
        <w:lastRenderedPageBreak/>
        <mc:AlternateContent>
          <mc:Choice Requires="wps">
            <w:drawing>
              <wp:anchor distT="0" distB="0" distL="114300" distR="114300" simplePos="0" relativeHeight="251982848" behindDoc="0" locked="0" layoutInCell="1" allowOverlap="1" wp14:anchorId="15BF9840" wp14:editId="1894A15B">
                <wp:simplePos x="0" y="0"/>
                <wp:positionH relativeFrom="column">
                  <wp:posOffset>4314825</wp:posOffset>
                </wp:positionH>
                <wp:positionV relativeFrom="paragraph">
                  <wp:posOffset>1177925</wp:posOffset>
                </wp:positionV>
                <wp:extent cx="133350" cy="936625"/>
                <wp:effectExtent l="0" t="0" r="19050" b="15875"/>
                <wp:wrapNone/>
                <wp:docPr id="1182813108" name="Rectángulo: esquinas redondeadas 12"/>
                <wp:cNvGraphicFramePr/>
                <a:graphic xmlns:a="http://schemas.openxmlformats.org/drawingml/2006/main">
                  <a:graphicData uri="http://schemas.microsoft.com/office/word/2010/wordprocessingShape">
                    <wps:wsp>
                      <wps:cNvSpPr/>
                      <wps:spPr>
                        <a:xfrm>
                          <a:off x="0" y="0"/>
                          <a:ext cx="133350" cy="9366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5D5B2A7" id="Rectángulo: esquinas redondeadas 12" o:spid="_x0000_s1026" style="position:absolute;margin-left:339.75pt;margin-top:92.75pt;width:10.5pt;height:73.75pt;z-index:251982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wdGwfQIAAGYFAAAOAAAAZHJzL2Uyb0RvYy54bWysVMFu2zAMvQ/YPwi6r7aTpmuDOkXQosOA&#10;og3aDj2rslQbkEWNUuJkXz9KdpygK3YYdrFFkXwkn0heXm1bwzYKfQO25MVJzpmyEqrGvpX8x/Pt&#10;l3POfBC2EgasKvlOeX61+PzpsnNzNYEaTKWQEYj1886VvA7BzbPMy1q1wp+AU5aUGrAVgUR8yyoU&#10;HaG3Jpvk+VnWAVYOQSrv6famV/JFwtdayfCgtVeBmZJTbiF9MX1f4zdbXIr5GwpXN3JIQ/xDFq1o&#10;LAUdoW5EEGyNzR9QbSMRPOhwIqHNQOtGqlQDVVPk76p5qoVTqRYix7uRJv//YOX95smtkGjonJ97&#10;OsYqthrb+Kf82DaRtRvJUtvAJF0W0+l0RpRKUl1Mz84ms0hmdnB26MM3BS2Lh5IjrG31SA+SeBKb&#10;Ox96+71dDGjhtjEmPYqx8cKDaap4l4TYFeraINsIek8hpbJhMoQ9sqQkond2KCmdws6oCGPso9Ks&#10;qaiISUomddt73KJX1aJSfbhiluepYQh+9EgVJ8CIrCnREXsA+CjnYsh5sI+uKjXr6Jz/LbGet9Ej&#10;RQYbRue2sYAfAZgwRu7t9yT11ESWXqHarZAh9KPinbxt6P3uhA8rgTQb9OQ07+GBPtpAV3IYTpzV&#10;gL8+uo/21LKk5ayjWSu5/7kWqDgz3y0180VxehqHMwmns68TEvBY83qssev2Guj5C9osTqZjtA9m&#10;f9QI7QuthWWMSiphJcUuuQy4F65DvwNosUi1XCYzGkgnwp19cjKCR1Zjaz5vXwS6oYkDdf897OdS&#10;zN+1cW8bPS0s1wF0k3r8wOvANw1zapxh8cRtcSwnq8N6XPwGAAD//wMAUEsDBBQABgAIAAAAIQDN&#10;i2I24AAAAAsBAAAPAAAAZHJzL2Rvd25yZXYueG1sTI/BTsMwEETvSPyDtUhcELUhtA0hTgVIEYdy&#10;oSDK0Y2XJCJeR7Gbpn/f5QS3Wc3T7Ey+mlwnRhxC60nDzUyBQKq8banW8PFeXqcgQjRkTecJNRwx&#10;wKo4P8tNZv2B3nDcxFpwCIXMaGhi7DMpQ9WgM2HmeyT2vv3gTORzqKUdzIHDXSdvlVpIZ1riD43p&#10;8bnB6mezdxoW63XcbrEcX9OXq/qJPu+OpvzS+vJienwAEXGKfzD81ufqUHCnnd+TDaLjjOX9nFE2&#10;0jkLJpZKsdhpSJJEgSxy+X9DcQIAAP//AwBQSwECLQAUAAYACAAAACEAtoM4kv4AAADhAQAAEwAA&#10;AAAAAAAAAAAAAAAAAAAAW0NvbnRlbnRfVHlwZXNdLnhtbFBLAQItABQABgAIAAAAIQA4/SH/1gAA&#10;AJQBAAALAAAAAAAAAAAAAAAAAC8BAABfcmVscy8ucmVsc1BLAQItABQABgAIAAAAIQAtwdGwfQIA&#10;AGYFAAAOAAAAAAAAAAAAAAAAAC4CAABkcnMvZTJvRG9jLnhtbFBLAQItABQABgAIAAAAIQDNi2I2&#10;4AAAAAsBAAAPAAAAAAAAAAAAAAAAANc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1999232" behindDoc="0" locked="0" layoutInCell="1" allowOverlap="1" wp14:anchorId="131AEBFE" wp14:editId="6ED3947E">
                <wp:simplePos x="0" y="0"/>
                <wp:positionH relativeFrom="column">
                  <wp:posOffset>2133600</wp:posOffset>
                </wp:positionH>
                <wp:positionV relativeFrom="paragraph">
                  <wp:posOffset>1457325</wp:posOffset>
                </wp:positionV>
                <wp:extent cx="133350" cy="936625"/>
                <wp:effectExtent l="0" t="0" r="19050" b="15875"/>
                <wp:wrapNone/>
                <wp:docPr id="2044677723" name="Rectángulo: esquinas redondeadas 12"/>
                <wp:cNvGraphicFramePr/>
                <a:graphic xmlns:a="http://schemas.openxmlformats.org/drawingml/2006/main">
                  <a:graphicData uri="http://schemas.microsoft.com/office/word/2010/wordprocessingShape">
                    <wps:wsp>
                      <wps:cNvSpPr/>
                      <wps:spPr>
                        <a:xfrm>
                          <a:off x="0" y="0"/>
                          <a:ext cx="133350" cy="9366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835EB4E" id="Rectángulo: esquinas redondeadas 12" o:spid="_x0000_s1026" style="position:absolute;margin-left:168pt;margin-top:114.75pt;width:10.5pt;height:73.75pt;z-index:251999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wdGwfQIAAGYFAAAOAAAAZHJzL2Uyb0RvYy54bWysVMFu2zAMvQ/YPwi6r7aTpmuDOkXQosOA&#10;og3aDj2rslQbkEWNUuJkXz9KdpygK3YYdrFFkXwkn0heXm1bwzYKfQO25MVJzpmyEqrGvpX8x/Pt&#10;l3POfBC2EgasKvlOeX61+PzpsnNzNYEaTKWQEYj1886VvA7BzbPMy1q1wp+AU5aUGrAVgUR8yyoU&#10;HaG3Jpvk+VnWAVYOQSrv6famV/JFwtdayfCgtVeBmZJTbiF9MX1f4zdbXIr5GwpXN3JIQ/xDFq1o&#10;LAUdoW5EEGyNzR9QbSMRPOhwIqHNQOtGqlQDVVPk76p5qoVTqRYix7uRJv//YOX95smtkGjonJ97&#10;OsYqthrb+Kf82DaRtRvJUtvAJF0W0+l0RpRKUl1Mz84ms0hmdnB26MM3BS2Lh5IjrG31SA+SeBKb&#10;Ox96+71dDGjhtjEmPYqx8cKDaap4l4TYFeraINsIek8hpbJhMoQ9sqQkond2KCmdws6oCGPso9Ks&#10;qaiISUomddt73KJX1aJSfbhiluepYQh+9EgVJ8CIrCnREXsA+CjnYsh5sI+uKjXr6Jz/LbGet9Ej&#10;RQYbRue2sYAfAZgwRu7t9yT11ESWXqHarZAh9KPinbxt6P3uhA8rgTQb9OQ07+GBPtpAV3IYTpzV&#10;gL8+uo/21LKk5ayjWSu5/7kWqDgz3y0180VxehqHMwmns68TEvBY83qssev2Guj5C9osTqZjtA9m&#10;f9QI7QuthWWMSiphJcUuuQy4F65DvwNosUi1XCYzGkgnwp19cjKCR1Zjaz5vXwS6oYkDdf897OdS&#10;zN+1cW8bPS0s1wF0k3r8wOvANw1zapxh8cRtcSwnq8N6XPwGAAD//wMAUEsDBBQABgAIAAAAIQC5&#10;52xh4QAAAAsBAAAPAAAAZHJzL2Rvd25yZXYueG1sTI9BT8MwDIXvSPyHyEhcEEtpWTdK0wmQKg7j&#10;wjYxjllj2orGqZqs6/495gS3Z/vp+Xv5arKdGHHwrSMFd7MIBFLlTEu1gt22vF2C8EGT0Z0jVHBG&#10;D6vi8iLXmXEnesdxE2rBIeQzraAJoc+k9FWDVvuZ65H49uUGqwOPQy3NoE8cbjsZR1EqrW6JPzS6&#10;x5cGq+/N0SpI1+uw32M5vi1fb+pn+rg/6/JTqeur6ekRRMAp/JnhF5/RoWCmgzuS8aJTkCQpdwkK&#10;4vhhDoIdyXzBmwOLBQtZ5PJ/h+IHAAD//wMAUEsBAi0AFAAGAAgAAAAhALaDOJL+AAAA4QEAABMA&#10;AAAAAAAAAAAAAAAAAAAAAFtDb250ZW50X1R5cGVzXS54bWxQSwECLQAUAAYACAAAACEAOP0h/9YA&#10;AACUAQAACwAAAAAAAAAAAAAAAAAvAQAAX3JlbHMvLnJlbHNQSwECLQAUAAYACAAAACEALcHRsH0C&#10;AABmBQAADgAAAAAAAAAAAAAAAAAuAgAAZHJzL2Uyb0RvYy54bWxQSwECLQAUAAYACAAAACEAueds&#10;YeEAAAALAQAADwAAAAAAAAAAAAAAAADXBAAAZHJzL2Rvd25yZXYueG1sUEsFBgAAAAAEAAQA8wAA&#10;AOUFAAAAAA==&#10;" filled="f" strokecolor="#ed7d31 [3205]" strokeweight="1pt">
                <v:stroke joinstyle="miter"/>
              </v:roundrect>
            </w:pict>
          </mc:Fallback>
        </mc:AlternateContent>
      </w:r>
      <w:r w:rsidR="00565297">
        <w:rPr>
          <w:noProof/>
        </w:rPr>
        <mc:AlternateContent>
          <mc:Choice Requires="wps">
            <w:drawing>
              <wp:anchor distT="0" distB="0" distL="114300" distR="114300" simplePos="0" relativeHeight="251997184" behindDoc="0" locked="0" layoutInCell="1" allowOverlap="1" wp14:anchorId="711857B6" wp14:editId="588DCF97">
                <wp:simplePos x="0" y="0"/>
                <wp:positionH relativeFrom="column">
                  <wp:posOffset>933450</wp:posOffset>
                </wp:positionH>
                <wp:positionV relativeFrom="paragraph">
                  <wp:posOffset>1543685</wp:posOffset>
                </wp:positionV>
                <wp:extent cx="133350" cy="936625"/>
                <wp:effectExtent l="0" t="0" r="19050" b="15875"/>
                <wp:wrapNone/>
                <wp:docPr id="1860270720" name="Rectángulo: esquinas redondeadas 12"/>
                <wp:cNvGraphicFramePr/>
                <a:graphic xmlns:a="http://schemas.openxmlformats.org/drawingml/2006/main">
                  <a:graphicData uri="http://schemas.microsoft.com/office/word/2010/wordprocessingShape">
                    <wps:wsp>
                      <wps:cNvSpPr/>
                      <wps:spPr>
                        <a:xfrm>
                          <a:off x="0" y="0"/>
                          <a:ext cx="133350" cy="9366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3EA773E" id="Rectángulo: esquinas redondeadas 12" o:spid="_x0000_s1026" style="position:absolute;margin-left:73.5pt;margin-top:121.55pt;width:10.5pt;height:73.75pt;z-index:251997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wdGwfQIAAGYFAAAOAAAAZHJzL2Uyb0RvYy54bWysVMFu2zAMvQ/YPwi6r7aTpmuDOkXQosOA&#10;og3aDj2rslQbkEWNUuJkXz9KdpygK3YYdrFFkXwkn0heXm1bwzYKfQO25MVJzpmyEqrGvpX8x/Pt&#10;l3POfBC2EgasKvlOeX61+PzpsnNzNYEaTKWQEYj1886VvA7BzbPMy1q1wp+AU5aUGrAVgUR8yyoU&#10;HaG3Jpvk+VnWAVYOQSrv6famV/JFwtdayfCgtVeBmZJTbiF9MX1f4zdbXIr5GwpXN3JIQ/xDFq1o&#10;LAUdoW5EEGyNzR9QbSMRPOhwIqHNQOtGqlQDVVPk76p5qoVTqRYix7uRJv//YOX95smtkGjonJ97&#10;OsYqthrb+Kf82DaRtRvJUtvAJF0W0+l0RpRKUl1Mz84ms0hmdnB26MM3BS2Lh5IjrG31SA+SeBKb&#10;Ox96+71dDGjhtjEmPYqx8cKDaap4l4TYFeraINsIek8hpbJhMoQ9sqQkond2KCmdws6oCGPso9Ks&#10;qaiISUomddt73KJX1aJSfbhiluepYQh+9EgVJ8CIrCnREXsA+CjnYsh5sI+uKjXr6Jz/LbGet9Ej&#10;RQYbRue2sYAfAZgwRu7t9yT11ESWXqHarZAh9KPinbxt6P3uhA8rgTQb9OQ07+GBPtpAV3IYTpzV&#10;gL8+uo/21LKk5ayjWSu5/7kWqDgz3y0180VxehqHMwmns68TEvBY83qssev2Guj5C9osTqZjtA9m&#10;f9QI7QuthWWMSiphJcUuuQy4F65DvwNosUi1XCYzGkgnwp19cjKCR1Zjaz5vXwS6oYkDdf897OdS&#10;zN+1cW8bPS0s1wF0k3r8wOvANw1zapxh8cRtcSwnq8N6XPwGAAD//wMAUEsDBBQABgAIAAAAIQAh&#10;xVey4QAAAAsBAAAPAAAAZHJzL2Rvd25yZXYueG1sTI/BTsMwEETvSPyDtUhcEHXaRiGEOBUgRRzK&#10;hVK1HLfxkkTE6yh20/TvcU9wnNnR7Jt8NZlOjDS41rKC+SwCQVxZ3XKtYPtZ3qcgnEfW2FkmBWdy&#10;sCqur3LMtD3xB40bX4tQwi5DBY33fSalqxoy6Ga2Jw63bzsY9EEOtdQDnkK56eQiihJpsOXwocGe&#10;XhuqfjZHoyBZr/1+T+X4nr7d1S+8i89Yfil1ezM9P4HwNPm/MFzwAzoUgelgj6yd6IKOH8IWr2AR&#10;L+cgLokkDc5BwfIxSkAWufy/ofgFAAD//wMAUEsBAi0AFAAGAAgAAAAhALaDOJL+AAAA4QEAABMA&#10;AAAAAAAAAAAAAAAAAAAAAFtDb250ZW50X1R5cGVzXS54bWxQSwECLQAUAAYACAAAACEAOP0h/9YA&#10;AACUAQAACwAAAAAAAAAAAAAAAAAvAQAAX3JlbHMvLnJlbHNQSwECLQAUAAYACAAAACEALcHRsH0C&#10;AABmBQAADgAAAAAAAAAAAAAAAAAuAgAAZHJzL2Uyb0RvYy54bWxQSwECLQAUAAYACAAAACEAIcVX&#10;suEAAAALAQAADwAAAAAAAAAAAAAAAADXBAAAZHJzL2Rvd25yZXYueG1sUEsFBgAAAAAEAAQA8wAA&#10;AOUFAAAAAA==&#10;" filled="f" strokecolor="#ed7d31 [3205]" strokeweight="1pt">
                <v:stroke joinstyle="miter"/>
              </v:roundrect>
            </w:pict>
          </mc:Fallback>
        </mc:AlternateContent>
      </w:r>
      <w:r w:rsidR="00565297">
        <w:rPr>
          <w:noProof/>
        </w:rPr>
        <mc:AlternateContent>
          <mc:Choice Requires="wps">
            <w:drawing>
              <wp:anchor distT="0" distB="0" distL="114300" distR="114300" simplePos="0" relativeHeight="251995136" behindDoc="0" locked="0" layoutInCell="1" allowOverlap="1" wp14:anchorId="39698C9F" wp14:editId="732715E5">
                <wp:simplePos x="0" y="0"/>
                <wp:positionH relativeFrom="column">
                  <wp:posOffset>1295400</wp:posOffset>
                </wp:positionH>
                <wp:positionV relativeFrom="paragraph">
                  <wp:posOffset>1543050</wp:posOffset>
                </wp:positionV>
                <wp:extent cx="133350" cy="936625"/>
                <wp:effectExtent l="0" t="0" r="19050" b="15875"/>
                <wp:wrapNone/>
                <wp:docPr id="2074854529" name="Rectángulo: esquinas redondeadas 12"/>
                <wp:cNvGraphicFramePr/>
                <a:graphic xmlns:a="http://schemas.openxmlformats.org/drawingml/2006/main">
                  <a:graphicData uri="http://schemas.microsoft.com/office/word/2010/wordprocessingShape">
                    <wps:wsp>
                      <wps:cNvSpPr/>
                      <wps:spPr>
                        <a:xfrm>
                          <a:off x="0" y="0"/>
                          <a:ext cx="133350" cy="9366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B5E45DE" id="Rectángulo: esquinas redondeadas 12" o:spid="_x0000_s1026" style="position:absolute;margin-left:102pt;margin-top:121.5pt;width:10.5pt;height:73.75pt;z-index:2519951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wdGwfQIAAGYFAAAOAAAAZHJzL2Uyb0RvYy54bWysVMFu2zAMvQ/YPwi6r7aTpmuDOkXQosOA&#10;og3aDj2rslQbkEWNUuJkXz9KdpygK3YYdrFFkXwkn0heXm1bwzYKfQO25MVJzpmyEqrGvpX8x/Pt&#10;l3POfBC2EgasKvlOeX61+PzpsnNzNYEaTKWQEYj1886VvA7BzbPMy1q1wp+AU5aUGrAVgUR8yyoU&#10;HaG3Jpvk+VnWAVYOQSrv6famV/JFwtdayfCgtVeBmZJTbiF9MX1f4zdbXIr5GwpXN3JIQ/xDFq1o&#10;LAUdoW5EEGyNzR9QbSMRPOhwIqHNQOtGqlQDVVPk76p5qoVTqRYix7uRJv//YOX95smtkGjonJ97&#10;OsYqthrb+Kf82DaRtRvJUtvAJF0W0+l0RpRKUl1Mz84ms0hmdnB26MM3BS2Lh5IjrG31SA+SeBKb&#10;Ox96+71dDGjhtjEmPYqx8cKDaap4l4TYFeraINsIek8hpbJhMoQ9sqQkond2KCmdws6oCGPso9Ks&#10;qaiISUomddt73KJX1aJSfbhiluepYQh+9EgVJ8CIrCnREXsA+CjnYsh5sI+uKjXr6Jz/LbGet9Ej&#10;RQYbRue2sYAfAZgwRu7t9yT11ESWXqHarZAh9KPinbxt6P3uhA8rgTQb9OQ07+GBPtpAV3IYTpzV&#10;gL8+uo/21LKk5ayjWSu5/7kWqDgz3y0180VxehqHMwmns68TEvBY83qssev2Guj5C9osTqZjtA9m&#10;f9QI7QuthWWMSiphJcUuuQy4F65DvwNosUi1XCYzGkgnwp19cjKCR1Zjaz5vXwS6oYkDdf897OdS&#10;zN+1cW8bPS0s1wF0k3r8wOvANw1zapxh8cRtcSwnq8N6XPwGAAD//wMAUEsDBBQABgAIAAAAIQA4&#10;Rjru4QAAAAsBAAAPAAAAZHJzL2Rvd25yZXYueG1sTI/BTsMwEETvSPyDtUhcELVJ06qEOBUgRRza&#10;CwVRjm68JBHxOordNP17lhPc3mhHszP5enKdGHEIrScNdzMFAqnytqVaw/tbebsCEaIhazpPqOGM&#10;AdbF5UVuMutP9IrjLtaCQyhkRkMTY59JGaoGnQkz3yPx7csPzkSWQy3tYE4c7jqZKLWUzrTEHxrT&#10;43OD1ffu6DQsN5u432M5blcvN/UTfaRnU35qfX01PT6AiDjFPzP81ufqUHCngz+SDaLTkKiUt0SG&#10;dM7AjiRZMBw0zO/VAmSRy/8bih8AAAD//wMAUEsBAi0AFAAGAAgAAAAhALaDOJL+AAAA4QEAABMA&#10;AAAAAAAAAAAAAAAAAAAAAFtDb250ZW50X1R5cGVzXS54bWxQSwECLQAUAAYACAAAACEAOP0h/9YA&#10;AACUAQAACwAAAAAAAAAAAAAAAAAvAQAAX3JlbHMvLnJlbHNQSwECLQAUAAYACAAAACEALcHRsH0C&#10;AABmBQAADgAAAAAAAAAAAAAAAAAuAgAAZHJzL2Uyb0RvYy54bWxQSwECLQAUAAYACAAAACEAOEY6&#10;7uEAAAALAQAADwAAAAAAAAAAAAAAAADXBAAAZHJzL2Rvd25yZXYueG1sUEsFBgAAAAAEAAQA8wAA&#10;AOUFAAAAAA==&#10;" filled="f" strokecolor="#ed7d31 [3205]" strokeweight="1pt">
                <v:stroke joinstyle="miter"/>
              </v:roundrect>
            </w:pict>
          </mc:Fallback>
        </mc:AlternateContent>
      </w:r>
      <w:r w:rsidR="00565297">
        <w:rPr>
          <w:noProof/>
        </w:rPr>
        <mc:AlternateContent>
          <mc:Choice Requires="wps">
            <w:drawing>
              <wp:anchor distT="0" distB="0" distL="114300" distR="114300" simplePos="0" relativeHeight="251993088" behindDoc="0" locked="0" layoutInCell="1" allowOverlap="1" wp14:anchorId="56F8D11F" wp14:editId="10337581">
                <wp:simplePos x="0" y="0"/>
                <wp:positionH relativeFrom="column">
                  <wp:posOffset>1781175</wp:posOffset>
                </wp:positionH>
                <wp:positionV relativeFrom="paragraph">
                  <wp:posOffset>1463675</wp:posOffset>
                </wp:positionV>
                <wp:extent cx="133350" cy="936625"/>
                <wp:effectExtent l="0" t="0" r="19050" b="15875"/>
                <wp:wrapNone/>
                <wp:docPr id="571185319" name="Rectángulo: esquinas redondeadas 12"/>
                <wp:cNvGraphicFramePr/>
                <a:graphic xmlns:a="http://schemas.openxmlformats.org/drawingml/2006/main">
                  <a:graphicData uri="http://schemas.microsoft.com/office/word/2010/wordprocessingShape">
                    <wps:wsp>
                      <wps:cNvSpPr/>
                      <wps:spPr>
                        <a:xfrm>
                          <a:off x="0" y="0"/>
                          <a:ext cx="133350" cy="9366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22920C9" id="Rectángulo: esquinas redondeadas 12" o:spid="_x0000_s1026" style="position:absolute;margin-left:140.25pt;margin-top:115.25pt;width:10.5pt;height:73.75pt;z-index:2519930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wdGwfQIAAGYFAAAOAAAAZHJzL2Uyb0RvYy54bWysVMFu2zAMvQ/YPwi6r7aTpmuDOkXQosOA&#10;og3aDj2rslQbkEWNUuJkXz9KdpygK3YYdrFFkXwkn0heXm1bwzYKfQO25MVJzpmyEqrGvpX8x/Pt&#10;l3POfBC2EgasKvlOeX61+PzpsnNzNYEaTKWQEYj1886VvA7BzbPMy1q1wp+AU5aUGrAVgUR8yyoU&#10;HaG3Jpvk+VnWAVYOQSrv6famV/JFwtdayfCgtVeBmZJTbiF9MX1f4zdbXIr5GwpXN3JIQ/xDFq1o&#10;LAUdoW5EEGyNzR9QbSMRPOhwIqHNQOtGqlQDVVPk76p5qoVTqRYix7uRJv//YOX95smtkGjonJ97&#10;OsYqthrb+Kf82DaRtRvJUtvAJF0W0+l0RpRKUl1Mz84ms0hmdnB26MM3BS2Lh5IjrG31SA+SeBKb&#10;Ox96+71dDGjhtjEmPYqx8cKDaap4l4TYFeraINsIek8hpbJhMoQ9sqQkond2KCmdws6oCGPso9Ks&#10;qaiISUomddt73KJX1aJSfbhiluepYQh+9EgVJ8CIrCnREXsA+CjnYsh5sI+uKjXr6Jz/LbGet9Ej&#10;RQYbRue2sYAfAZgwRu7t9yT11ESWXqHarZAh9KPinbxt6P3uhA8rgTQb9OQ07+GBPtpAV3IYTpzV&#10;gL8+uo/21LKk5ayjWSu5/7kWqDgz3y0180VxehqHMwmns68TEvBY83qssev2Guj5C9osTqZjtA9m&#10;f9QI7QuthWWMSiphJcUuuQy4F65DvwNosUi1XCYzGkgnwp19cjKCR1Zjaz5vXwS6oYkDdf897OdS&#10;zN+1cW8bPS0s1wF0k3r8wOvANw1zapxh8cRtcSwnq8N6XPwGAAD//wMAUEsDBBQABgAIAAAAIQDK&#10;mf463wAAAAsBAAAPAAAAZHJzL2Rvd25yZXYueG1sTI/BTsMwDIbvSLxDZCQuiCXbYFSl6QRIFYft&#10;wpg2jllj2orGqZqs694e7wS3z/Kv35+z5ehaMWAfGk8aphMFAqn0tqFKw/azuE9AhGjImtYTajhj&#10;gGV+fZWZ1PoTfeCwiZXgEgqp0VDH2KVShrJGZ8LEd0i8+/a9M5HHvpK2Nycud62cKbWQzjTEF2rT&#10;4VuN5c/m6DQsVqu432MxrJP3u+qVdg9nU3xpfXszvjyDiDjGvzBc9FkdcnY6+CPZIFoNs0Q9cpRh&#10;fgFOzNWU4cDwlCiQeSb//5D/AgAA//8DAFBLAQItABQABgAIAAAAIQC2gziS/gAAAOEBAAATAAAA&#10;AAAAAAAAAAAAAAAAAABbQ29udGVudF9UeXBlc10ueG1sUEsBAi0AFAAGAAgAAAAhADj9If/WAAAA&#10;lAEAAAsAAAAAAAAAAAAAAAAALwEAAF9yZWxzLy5yZWxzUEsBAi0AFAAGAAgAAAAhAC3B0bB9AgAA&#10;ZgUAAA4AAAAAAAAAAAAAAAAALgIAAGRycy9lMm9Eb2MueG1sUEsBAi0AFAAGAAgAAAAhAMqZ/jrf&#10;AAAACwEAAA8AAAAAAAAAAAAAAAAA1wQAAGRycy9kb3ducmV2LnhtbFBLBQYAAAAABAAEAPMAAADj&#10;BQAAAAA=&#10;" filled="f" strokecolor="#ed7d31 [3205]" strokeweight="1pt">
                <v:stroke joinstyle="miter"/>
              </v:roundrect>
            </w:pict>
          </mc:Fallback>
        </mc:AlternateContent>
      </w:r>
      <w:r w:rsidR="00565297">
        <w:rPr>
          <w:noProof/>
        </w:rPr>
        <mc:AlternateContent>
          <mc:Choice Requires="wps">
            <w:drawing>
              <wp:anchor distT="0" distB="0" distL="114300" distR="114300" simplePos="0" relativeHeight="251991040" behindDoc="0" locked="0" layoutInCell="1" allowOverlap="1" wp14:anchorId="75F86E78" wp14:editId="5E0F6477">
                <wp:simplePos x="0" y="0"/>
                <wp:positionH relativeFrom="column">
                  <wp:posOffset>2628900</wp:posOffset>
                </wp:positionH>
                <wp:positionV relativeFrom="paragraph">
                  <wp:posOffset>1390650</wp:posOffset>
                </wp:positionV>
                <wp:extent cx="133350" cy="936625"/>
                <wp:effectExtent l="0" t="0" r="19050" b="15875"/>
                <wp:wrapNone/>
                <wp:docPr id="2117709059" name="Rectángulo: esquinas redondeadas 12"/>
                <wp:cNvGraphicFramePr/>
                <a:graphic xmlns:a="http://schemas.openxmlformats.org/drawingml/2006/main">
                  <a:graphicData uri="http://schemas.microsoft.com/office/word/2010/wordprocessingShape">
                    <wps:wsp>
                      <wps:cNvSpPr/>
                      <wps:spPr>
                        <a:xfrm>
                          <a:off x="0" y="0"/>
                          <a:ext cx="133350" cy="9366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E4137A6" id="Rectángulo: esquinas redondeadas 12" o:spid="_x0000_s1026" style="position:absolute;margin-left:207pt;margin-top:109.5pt;width:10.5pt;height:73.75pt;z-index:2519910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wdGwfQIAAGYFAAAOAAAAZHJzL2Uyb0RvYy54bWysVMFu2zAMvQ/YPwi6r7aTpmuDOkXQosOA&#10;og3aDj2rslQbkEWNUuJkXz9KdpygK3YYdrFFkXwkn0heXm1bwzYKfQO25MVJzpmyEqrGvpX8x/Pt&#10;l3POfBC2EgasKvlOeX61+PzpsnNzNYEaTKWQEYj1886VvA7BzbPMy1q1wp+AU5aUGrAVgUR8yyoU&#10;HaG3Jpvk+VnWAVYOQSrv6famV/JFwtdayfCgtVeBmZJTbiF9MX1f4zdbXIr5GwpXN3JIQ/xDFq1o&#10;LAUdoW5EEGyNzR9QbSMRPOhwIqHNQOtGqlQDVVPk76p5qoVTqRYix7uRJv//YOX95smtkGjonJ97&#10;OsYqthrb+Kf82DaRtRvJUtvAJF0W0+l0RpRKUl1Mz84ms0hmdnB26MM3BS2Lh5IjrG31SA+SeBKb&#10;Ox96+71dDGjhtjEmPYqx8cKDaap4l4TYFeraINsIek8hpbJhMoQ9sqQkond2KCmdws6oCGPso9Ks&#10;qaiISUomddt73KJX1aJSfbhiluepYQh+9EgVJ8CIrCnREXsA+CjnYsh5sI+uKjXr6Jz/LbGet9Ej&#10;RQYbRue2sYAfAZgwRu7t9yT11ESWXqHarZAh9KPinbxt6P3uhA8rgTQb9OQ07+GBPtpAV3IYTpzV&#10;gL8+uo/21LKk5ayjWSu5/7kWqDgz3y0180VxehqHMwmns68TEvBY83qssev2Guj5C9osTqZjtA9m&#10;f9QI7QuthWWMSiphJcUuuQy4F65DvwNosUi1XCYzGkgnwp19cjKCR1Zjaz5vXwS6oYkDdf897OdS&#10;zN+1cW8bPS0s1wF0k3r8wOvANw1zapxh8cRtcSwnq8N6XPwGAAD//wMAUEsDBBQABgAIAAAAIQBG&#10;42JM4gAAAAsBAAAPAAAAZHJzL2Rvd25yZXYueG1sTI/BTsMwEETvSPyDtUhcEHXSplEJcSpAijiU&#10;CwW1PbrxkkTE6yh20/TvWU5wm9GOZt/k68l2YsTBt44UxLMIBFLlTEu1gs+P8n4FwgdNRneOUMEF&#10;PayL66tcZ8ad6R3HbagFl5DPtIImhD6T0lcNWu1nrkfi25cbrA5sh1qaQZ+53HZyHkWptLol/tDo&#10;Hl8arL63J6sg3WzCfo/l+LZ6vaufaZdcdHlQ6vZmenoEEXAKf2H4xWd0KJjp6E5kvOgUJHHCW4KC&#10;efzAghPJYsniqGCRpkuQRS7/byh+AAAA//8DAFBLAQItABQABgAIAAAAIQC2gziS/gAAAOEBAAAT&#10;AAAAAAAAAAAAAAAAAAAAAABbQ29udGVudF9UeXBlc10ueG1sUEsBAi0AFAAGAAgAAAAhADj9If/W&#10;AAAAlAEAAAsAAAAAAAAAAAAAAAAALwEAAF9yZWxzLy5yZWxzUEsBAi0AFAAGAAgAAAAhAC3B0bB9&#10;AgAAZgUAAA4AAAAAAAAAAAAAAAAALgIAAGRycy9lMm9Eb2MueG1sUEsBAi0AFAAGAAgAAAAhAEbj&#10;YkziAAAACwEAAA8AAAAAAAAAAAAAAAAA1wQAAGRycy9kb3ducmV2LnhtbFBLBQYAAAAABAAEAPMA&#10;AADmBQAAAAA=&#10;" filled="f" strokecolor="#ed7d31 [3205]" strokeweight="1pt">
                <v:stroke joinstyle="miter"/>
              </v:roundrect>
            </w:pict>
          </mc:Fallback>
        </mc:AlternateContent>
      </w:r>
      <w:r w:rsidR="00565297">
        <w:rPr>
          <w:noProof/>
        </w:rPr>
        <mc:AlternateContent>
          <mc:Choice Requires="wps">
            <w:drawing>
              <wp:anchor distT="0" distB="0" distL="114300" distR="114300" simplePos="0" relativeHeight="251988992" behindDoc="0" locked="0" layoutInCell="1" allowOverlap="1" wp14:anchorId="4709D7D5" wp14:editId="1C790D20">
                <wp:simplePos x="0" y="0"/>
                <wp:positionH relativeFrom="column">
                  <wp:posOffset>2990850</wp:posOffset>
                </wp:positionH>
                <wp:positionV relativeFrom="paragraph">
                  <wp:posOffset>1235075</wp:posOffset>
                </wp:positionV>
                <wp:extent cx="133350" cy="936625"/>
                <wp:effectExtent l="0" t="0" r="19050" b="15875"/>
                <wp:wrapNone/>
                <wp:docPr id="313602202" name="Rectángulo: esquinas redondeadas 12"/>
                <wp:cNvGraphicFramePr/>
                <a:graphic xmlns:a="http://schemas.openxmlformats.org/drawingml/2006/main">
                  <a:graphicData uri="http://schemas.microsoft.com/office/word/2010/wordprocessingShape">
                    <wps:wsp>
                      <wps:cNvSpPr/>
                      <wps:spPr>
                        <a:xfrm>
                          <a:off x="0" y="0"/>
                          <a:ext cx="133350" cy="9366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F31F8ED" id="Rectángulo: esquinas redondeadas 12" o:spid="_x0000_s1026" style="position:absolute;margin-left:235.5pt;margin-top:97.25pt;width:10.5pt;height:73.75pt;z-index:2519889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wdGwfQIAAGYFAAAOAAAAZHJzL2Uyb0RvYy54bWysVMFu2zAMvQ/YPwi6r7aTpmuDOkXQosOA&#10;og3aDj2rslQbkEWNUuJkXz9KdpygK3YYdrFFkXwkn0heXm1bwzYKfQO25MVJzpmyEqrGvpX8x/Pt&#10;l3POfBC2EgasKvlOeX61+PzpsnNzNYEaTKWQEYj1886VvA7BzbPMy1q1wp+AU5aUGrAVgUR8yyoU&#10;HaG3Jpvk+VnWAVYOQSrv6famV/JFwtdayfCgtVeBmZJTbiF9MX1f4zdbXIr5GwpXN3JIQ/xDFq1o&#10;LAUdoW5EEGyNzR9QbSMRPOhwIqHNQOtGqlQDVVPk76p5qoVTqRYix7uRJv//YOX95smtkGjonJ97&#10;OsYqthrb+Kf82DaRtRvJUtvAJF0W0+l0RpRKUl1Mz84ms0hmdnB26MM3BS2Lh5IjrG31SA+SeBKb&#10;Ox96+71dDGjhtjEmPYqx8cKDaap4l4TYFeraINsIek8hpbJhMoQ9sqQkond2KCmdws6oCGPso9Ks&#10;qaiISUomddt73KJX1aJSfbhiluepYQh+9EgVJ8CIrCnREXsA+CjnYsh5sI+uKjXr6Jz/LbGet9Ej&#10;RQYbRue2sYAfAZgwRu7t9yT11ESWXqHarZAh9KPinbxt6P3uhA8rgTQb9OQ07+GBPtpAV3IYTpzV&#10;gL8+uo/21LKk5ayjWSu5/7kWqDgz3y0180VxehqHMwmns68TEvBY83qssev2Guj5C9osTqZjtA9m&#10;f9QI7QuthWWMSiphJcUuuQy4F65DvwNosUi1XCYzGkgnwp19cjKCR1Zjaz5vXwS6oYkDdf897OdS&#10;zN+1cW8bPS0s1wF0k3r8wOvANw1zapxh8cRtcSwnq8N6XPwGAAD//wMAUEsDBBQABgAIAAAAIQCQ&#10;Q8VM4QAAAAsBAAAPAAAAZHJzL2Rvd25yZXYueG1sTI9BT8MwDIXvSPyHyEhcEEs3wthK0wmQKg7j&#10;wjYxjllj2orGqZqs6/495gQ32+/p+XvZanStGLAPjScN00kCAqn0tqFKw25b3C5AhGjImtYTajhj&#10;gFV+eZGZ1PoTveOwiZXgEAqp0VDH2KVShrJGZ8LEd0isffnemchrX0nbmxOHu1bOkmQunWmIP9Sm&#10;w5cay+/N0WmYr9dxv8dieFu83lTP9KHOpvjU+vpqfHoEEXGMf2b4xWd0yJnp4I9kg2g1qIcpd4ks&#10;LNU9CHao5YwvBw13igeZZ/J/h/wHAAD//wMAUEsBAi0AFAAGAAgAAAAhALaDOJL+AAAA4QEAABMA&#10;AAAAAAAAAAAAAAAAAAAAAFtDb250ZW50X1R5cGVzXS54bWxQSwECLQAUAAYACAAAACEAOP0h/9YA&#10;AACUAQAACwAAAAAAAAAAAAAAAAAvAQAAX3JlbHMvLnJlbHNQSwECLQAUAAYACAAAACEALcHRsH0C&#10;AABmBQAADgAAAAAAAAAAAAAAAAAuAgAAZHJzL2Uyb0RvYy54bWxQSwECLQAUAAYACAAAACEAkEPF&#10;TOEAAAALAQAADwAAAAAAAAAAAAAAAADXBAAAZHJzL2Rvd25yZXYueG1sUEsFBgAAAAAEAAQA8wAA&#10;AOUFAAAAAA==&#10;" filled="f" strokecolor="#ed7d31 [3205]" strokeweight="1pt">
                <v:stroke joinstyle="miter"/>
              </v:roundrect>
            </w:pict>
          </mc:Fallback>
        </mc:AlternateContent>
      </w:r>
      <w:r w:rsidR="00565297">
        <w:rPr>
          <w:noProof/>
        </w:rPr>
        <mc:AlternateContent>
          <mc:Choice Requires="wps">
            <w:drawing>
              <wp:anchor distT="0" distB="0" distL="114300" distR="114300" simplePos="0" relativeHeight="251986944" behindDoc="0" locked="0" layoutInCell="1" allowOverlap="1" wp14:anchorId="03B549A6" wp14:editId="352B8A31">
                <wp:simplePos x="0" y="0"/>
                <wp:positionH relativeFrom="column">
                  <wp:posOffset>3476625</wp:posOffset>
                </wp:positionH>
                <wp:positionV relativeFrom="paragraph">
                  <wp:posOffset>1235075</wp:posOffset>
                </wp:positionV>
                <wp:extent cx="133350" cy="936625"/>
                <wp:effectExtent l="0" t="0" r="19050" b="15875"/>
                <wp:wrapNone/>
                <wp:docPr id="662210684" name="Rectángulo: esquinas redondeadas 12"/>
                <wp:cNvGraphicFramePr/>
                <a:graphic xmlns:a="http://schemas.openxmlformats.org/drawingml/2006/main">
                  <a:graphicData uri="http://schemas.microsoft.com/office/word/2010/wordprocessingShape">
                    <wps:wsp>
                      <wps:cNvSpPr/>
                      <wps:spPr>
                        <a:xfrm>
                          <a:off x="0" y="0"/>
                          <a:ext cx="133350" cy="9366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334D726" id="Rectángulo: esquinas redondeadas 12" o:spid="_x0000_s1026" style="position:absolute;margin-left:273.75pt;margin-top:97.25pt;width:10.5pt;height:73.75pt;z-index:2519869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wdGwfQIAAGYFAAAOAAAAZHJzL2Uyb0RvYy54bWysVMFu2zAMvQ/YPwi6r7aTpmuDOkXQosOA&#10;og3aDj2rslQbkEWNUuJkXz9KdpygK3YYdrFFkXwkn0heXm1bwzYKfQO25MVJzpmyEqrGvpX8x/Pt&#10;l3POfBC2EgasKvlOeX61+PzpsnNzNYEaTKWQEYj1886VvA7BzbPMy1q1wp+AU5aUGrAVgUR8yyoU&#10;HaG3Jpvk+VnWAVYOQSrv6famV/JFwtdayfCgtVeBmZJTbiF9MX1f4zdbXIr5GwpXN3JIQ/xDFq1o&#10;LAUdoW5EEGyNzR9QbSMRPOhwIqHNQOtGqlQDVVPk76p5qoVTqRYix7uRJv//YOX95smtkGjonJ97&#10;OsYqthrb+Kf82DaRtRvJUtvAJF0W0+l0RpRKUl1Mz84ms0hmdnB26MM3BS2Lh5IjrG31SA+SeBKb&#10;Ox96+71dDGjhtjEmPYqx8cKDaap4l4TYFeraINsIek8hpbJhMoQ9sqQkond2KCmdws6oCGPso9Ks&#10;qaiISUomddt73KJX1aJSfbhiluepYQh+9EgVJ8CIrCnREXsA+CjnYsh5sI+uKjXr6Jz/LbGet9Ej&#10;RQYbRue2sYAfAZgwRu7t9yT11ESWXqHarZAh9KPinbxt6P3uhA8rgTQb9OQ07+GBPtpAV3IYTpzV&#10;gL8+uo/21LKk5ayjWSu5/7kWqDgz3y0180VxehqHMwmns68TEvBY83qssev2Guj5C9osTqZjtA9m&#10;f9QI7QuthWWMSiphJcUuuQy4F65DvwNosUi1XCYzGkgnwp19cjKCR1Zjaz5vXwS6oYkDdf897OdS&#10;zN+1cW8bPS0s1wF0k3r8wOvANw1zapxh8cRtcSwnq8N6XPwGAAD//wMAUEsDBBQABgAIAAAAIQAN&#10;trSe4QAAAAsBAAAPAAAAZHJzL2Rvd25yZXYueG1sTI9BT4NAEIXvJv6HzZh4MXaxAiKyNGpCPNSL&#10;1ViPW3YEIjtL2C2l/77jSW9v8r68ea9YzbYXE46+c6TgZhGBQKqd6ahR8PFeXWcgfNBkdO8IFRzR&#10;w6o8Pyt0btyB3nDahEZwCPlcK2hDGHIpfd2i1X7hBiT2vt1odeBzbKQZ9YHDbS+XUZRKqzviD60e&#10;8LnF+meztwrS9Tpst1hNr9nLVfNEn/FRV19KXV7Mjw8gAs7hD4bf+lwdSu60c3syXvQKkvguYZSN&#10;+5gFE0masdgpuI2XEciykP83lCcAAAD//wMAUEsBAi0AFAAGAAgAAAAhALaDOJL+AAAA4QEAABMA&#10;AAAAAAAAAAAAAAAAAAAAAFtDb250ZW50X1R5cGVzXS54bWxQSwECLQAUAAYACAAAACEAOP0h/9YA&#10;AACUAQAACwAAAAAAAAAAAAAAAAAvAQAAX3JlbHMvLnJlbHNQSwECLQAUAAYACAAAACEALcHRsH0C&#10;AABmBQAADgAAAAAAAAAAAAAAAAAuAgAAZHJzL2Uyb0RvYy54bWxQSwECLQAUAAYACAAAACEADba0&#10;nuEAAAALAQAADwAAAAAAAAAAAAAAAADXBAAAZHJzL2Rvd25yZXYueG1sUEsFBgAAAAAEAAQA8wAA&#10;AOUFAAAAAA==&#10;" filled="f" strokecolor="#ed7d31 [3205]" strokeweight="1pt">
                <v:stroke joinstyle="miter"/>
              </v:roundrect>
            </w:pict>
          </mc:Fallback>
        </mc:AlternateContent>
      </w:r>
      <w:r w:rsidR="00565297">
        <w:rPr>
          <w:noProof/>
        </w:rPr>
        <mc:AlternateContent>
          <mc:Choice Requires="wps">
            <w:drawing>
              <wp:anchor distT="0" distB="0" distL="114300" distR="114300" simplePos="0" relativeHeight="251984896" behindDoc="0" locked="0" layoutInCell="1" allowOverlap="1" wp14:anchorId="6D3D3731" wp14:editId="77D574B3">
                <wp:simplePos x="0" y="0"/>
                <wp:positionH relativeFrom="column">
                  <wp:posOffset>3819525</wp:posOffset>
                </wp:positionH>
                <wp:positionV relativeFrom="paragraph">
                  <wp:posOffset>1177925</wp:posOffset>
                </wp:positionV>
                <wp:extent cx="133350" cy="936625"/>
                <wp:effectExtent l="0" t="0" r="19050" b="15875"/>
                <wp:wrapNone/>
                <wp:docPr id="715088409" name="Rectángulo: esquinas redondeadas 12"/>
                <wp:cNvGraphicFramePr/>
                <a:graphic xmlns:a="http://schemas.openxmlformats.org/drawingml/2006/main">
                  <a:graphicData uri="http://schemas.microsoft.com/office/word/2010/wordprocessingShape">
                    <wps:wsp>
                      <wps:cNvSpPr/>
                      <wps:spPr>
                        <a:xfrm>
                          <a:off x="0" y="0"/>
                          <a:ext cx="133350" cy="9366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CF0B174" id="Rectángulo: esquinas redondeadas 12" o:spid="_x0000_s1026" style="position:absolute;margin-left:300.75pt;margin-top:92.75pt;width:10.5pt;height:73.75pt;z-index:251984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wdGwfQIAAGYFAAAOAAAAZHJzL2Uyb0RvYy54bWysVMFu2zAMvQ/YPwi6r7aTpmuDOkXQosOA&#10;og3aDj2rslQbkEWNUuJkXz9KdpygK3YYdrFFkXwkn0heXm1bwzYKfQO25MVJzpmyEqrGvpX8x/Pt&#10;l3POfBC2EgasKvlOeX61+PzpsnNzNYEaTKWQEYj1886VvA7BzbPMy1q1wp+AU5aUGrAVgUR8yyoU&#10;HaG3Jpvk+VnWAVYOQSrv6famV/JFwtdayfCgtVeBmZJTbiF9MX1f4zdbXIr5GwpXN3JIQ/xDFq1o&#10;LAUdoW5EEGyNzR9QbSMRPOhwIqHNQOtGqlQDVVPk76p5qoVTqRYix7uRJv//YOX95smtkGjonJ97&#10;OsYqthrb+Kf82DaRtRvJUtvAJF0W0+l0RpRKUl1Mz84ms0hmdnB26MM3BS2Lh5IjrG31SA+SeBKb&#10;Ox96+71dDGjhtjEmPYqx8cKDaap4l4TYFeraINsIek8hpbJhMoQ9sqQkond2KCmdws6oCGPso9Ks&#10;qaiISUomddt73KJX1aJSfbhiluepYQh+9EgVJ8CIrCnREXsA+CjnYsh5sI+uKjXr6Jz/LbGet9Ej&#10;RQYbRue2sYAfAZgwRu7t9yT11ESWXqHarZAh9KPinbxt6P3uhA8rgTQb9OQ07+GBPtpAV3IYTpzV&#10;gL8+uo/21LKk5ayjWSu5/7kWqDgz3y0180VxehqHMwmns68TEvBY83qssev2Guj5C9osTqZjtA9m&#10;f9QI7QuthWWMSiphJcUuuQy4F65DvwNosUi1XCYzGkgnwp19cjKCR1Zjaz5vXwS6oYkDdf897OdS&#10;zN+1cW8bPS0s1wF0k3r8wOvANw1zapxh8cRtcSwnq8N6XPwGAAD//wMAUEsDBBQABgAIAAAAIQD6&#10;xnTL4AAAAAsBAAAPAAAAZHJzL2Rvd25yZXYueG1sTI9BT4NAEIXvJv6HzZh4Me1uwRKCLI2aEA/1&#10;YjWtxy2MQGRnCbul9N87nvT2Ju/Lm/fyzWx7MeHoO0caVksFAqlydUeNho/3cpGC8MFQbXpHqOGC&#10;HjbF9VVustqd6Q2nXWgEh5DPjIY2hCGT0lctWuOXbkBi78uN1gQ+x0bWozlzuO1lpFQiremIP7Rm&#10;wOcWq+/dyWpItttwOGA5vaYvd80T7e8vpvzU+vZmfnwAEXAOfzD81ufqUHCnoztR7UXPGWq1ZpSN&#10;dM2CiSSKWBw1xHGsQBa5/L+h+AEAAP//AwBQSwECLQAUAAYACAAAACEAtoM4kv4AAADhAQAAEwAA&#10;AAAAAAAAAAAAAAAAAAAAW0NvbnRlbnRfVHlwZXNdLnhtbFBLAQItABQABgAIAAAAIQA4/SH/1gAA&#10;AJQBAAALAAAAAAAAAAAAAAAAAC8BAABfcmVscy8ucmVsc1BLAQItABQABgAIAAAAIQAtwdGwfQIA&#10;AGYFAAAOAAAAAAAAAAAAAAAAAC4CAABkcnMvZTJvRG9jLnhtbFBLAQItABQABgAIAAAAIQD6xnTL&#10;4AAAAAsBAAAPAAAAAAAAAAAAAAAAANcEAABkcnMvZG93bnJldi54bWxQSwUGAAAAAAQABADzAAAA&#10;5AUAAAAA&#10;" filled="f" strokecolor="#ed7d31 [3205]" strokeweight="1pt">
                <v:stroke joinstyle="miter"/>
              </v:roundrect>
            </w:pict>
          </mc:Fallback>
        </mc:AlternateContent>
      </w:r>
      <w:r w:rsidR="00565297">
        <w:rPr>
          <w:noProof/>
        </w:rPr>
        <mc:AlternateContent>
          <mc:Choice Requires="wps">
            <w:drawing>
              <wp:anchor distT="0" distB="0" distL="114300" distR="114300" simplePos="0" relativeHeight="251980800" behindDoc="0" locked="0" layoutInCell="1" allowOverlap="1" wp14:anchorId="1F5FAB06" wp14:editId="3B561B2A">
                <wp:simplePos x="0" y="0"/>
                <wp:positionH relativeFrom="column">
                  <wp:posOffset>5181600</wp:posOffset>
                </wp:positionH>
                <wp:positionV relativeFrom="paragraph">
                  <wp:posOffset>1177925</wp:posOffset>
                </wp:positionV>
                <wp:extent cx="133350" cy="936625"/>
                <wp:effectExtent l="0" t="0" r="19050" b="15875"/>
                <wp:wrapNone/>
                <wp:docPr id="924613501" name="Rectángulo: esquinas redondeadas 12"/>
                <wp:cNvGraphicFramePr/>
                <a:graphic xmlns:a="http://schemas.openxmlformats.org/drawingml/2006/main">
                  <a:graphicData uri="http://schemas.microsoft.com/office/word/2010/wordprocessingShape">
                    <wps:wsp>
                      <wps:cNvSpPr/>
                      <wps:spPr>
                        <a:xfrm>
                          <a:off x="0" y="0"/>
                          <a:ext cx="133350" cy="9366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9D0880F" id="Rectángulo: esquinas redondeadas 12" o:spid="_x0000_s1026" style="position:absolute;margin-left:408pt;margin-top:92.75pt;width:10.5pt;height:73.75pt;z-index:251980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wdGwfQIAAGYFAAAOAAAAZHJzL2Uyb0RvYy54bWysVMFu2zAMvQ/YPwi6r7aTpmuDOkXQosOA&#10;og3aDj2rslQbkEWNUuJkXz9KdpygK3YYdrFFkXwkn0heXm1bwzYKfQO25MVJzpmyEqrGvpX8x/Pt&#10;l3POfBC2EgasKvlOeX61+PzpsnNzNYEaTKWQEYj1886VvA7BzbPMy1q1wp+AU5aUGrAVgUR8yyoU&#10;HaG3Jpvk+VnWAVYOQSrv6famV/JFwtdayfCgtVeBmZJTbiF9MX1f4zdbXIr5GwpXN3JIQ/xDFq1o&#10;LAUdoW5EEGyNzR9QbSMRPOhwIqHNQOtGqlQDVVPk76p5qoVTqRYix7uRJv//YOX95smtkGjonJ97&#10;OsYqthrb+Kf82DaRtRvJUtvAJF0W0+l0RpRKUl1Mz84ms0hmdnB26MM3BS2Lh5IjrG31SA+SeBKb&#10;Ox96+71dDGjhtjEmPYqx8cKDaap4l4TYFeraINsIek8hpbJhMoQ9sqQkond2KCmdws6oCGPso9Ks&#10;qaiISUomddt73KJX1aJSfbhiluepYQh+9EgVJ8CIrCnREXsA+CjnYsh5sI+uKjXr6Jz/LbGet9Ej&#10;RQYbRue2sYAfAZgwRu7t9yT11ESWXqHarZAh9KPinbxt6P3uhA8rgTQb9OQ07+GBPtpAV3IYTpzV&#10;gL8+uo/21LKk5ayjWSu5/7kWqDgz3y0180VxehqHMwmns68TEvBY83qssev2Guj5C9osTqZjtA9m&#10;f9QI7QuthWWMSiphJcUuuQy4F65DvwNosUi1XCYzGkgnwp19cjKCR1Zjaz5vXwS6oYkDdf897OdS&#10;zN+1cW8bPS0s1wF0k3r8wOvANw1zapxh8cRtcSwnq8N6XPwGAAD//wMAUEsDBBQABgAIAAAAIQDO&#10;CZQC4QAAAAsBAAAPAAAAZHJzL2Rvd25yZXYueG1sTI/BTsMwEETvSPyDtUhcEHVKaLBCnAqQIg7l&#10;QkGUoxsvSUS8jmI3Tf+e5QTHnRnNvinWs+vFhGPoPGlYLhIQSLW3HTUa3t+qawUiREPW9J5QwwkD&#10;rMvzs8Lk1h/pFadtbASXUMiNhjbGIZcy1C06ExZ+QGLvy4/ORD7HRtrRHLnc9fImSTLpTEf8oTUD&#10;PrVYf28PTkO22cTdDqvpRT1fNY/0cXsy1afWlxfzwz2IiHP8C8MvPqNDyUx7fyAbRK9BLTPeEtlQ&#10;qxUITqj0jpW9hjRNE5BlIf9vKH8AAAD//wMAUEsBAi0AFAAGAAgAAAAhALaDOJL+AAAA4QEAABMA&#10;AAAAAAAAAAAAAAAAAAAAAFtDb250ZW50X1R5cGVzXS54bWxQSwECLQAUAAYACAAAACEAOP0h/9YA&#10;AACUAQAACwAAAAAAAAAAAAAAAAAvAQAAX3JlbHMvLnJlbHNQSwECLQAUAAYACAAAACEALcHRsH0C&#10;AABmBQAADgAAAAAAAAAAAAAAAAAuAgAAZHJzL2Uyb0RvYy54bWxQSwECLQAUAAYACAAAACEAzgmU&#10;AuEAAAALAQAADwAAAAAAAAAAAAAAAADXBAAAZHJzL2Rvd25yZXYueG1sUEsFBgAAAAAEAAQA8wAA&#10;AOUFAAAAAA==&#10;" filled="f" strokecolor="#ed7d31 [3205]" strokeweight="1pt">
                <v:stroke joinstyle="miter"/>
              </v:roundrect>
            </w:pict>
          </mc:Fallback>
        </mc:AlternateContent>
      </w:r>
      <w:r w:rsidR="00565297">
        <w:rPr>
          <w:noProof/>
        </w:rPr>
        <mc:AlternateContent>
          <mc:Choice Requires="wps">
            <w:drawing>
              <wp:anchor distT="0" distB="0" distL="114300" distR="114300" simplePos="0" relativeHeight="251978752" behindDoc="0" locked="0" layoutInCell="1" allowOverlap="1" wp14:anchorId="134E255F" wp14:editId="3BAF179C">
                <wp:simplePos x="0" y="0"/>
                <wp:positionH relativeFrom="column">
                  <wp:posOffset>4686300</wp:posOffset>
                </wp:positionH>
                <wp:positionV relativeFrom="paragraph">
                  <wp:posOffset>1025525</wp:posOffset>
                </wp:positionV>
                <wp:extent cx="133350" cy="936625"/>
                <wp:effectExtent l="0" t="0" r="19050" b="15875"/>
                <wp:wrapNone/>
                <wp:docPr id="844657497" name="Rectángulo: esquinas redondeadas 12"/>
                <wp:cNvGraphicFramePr/>
                <a:graphic xmlns:a="http://schemas.openxmlformats.org/drawingml/2006/main">
                  <a:graphicData uri="http://schemas.microsoft.com/office/word/2010/wordprocessingShape">
                    <wps:wsp>
                      <wps:cNvSpPr/>
                      <wps:spPr>
                        <a:xfrm>
                          <a:off x="0" y="0"/>
                          <a:ext cx="133350" cy="9366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187E7FF" id="Rectángulo: esquinas redondeadas 12" o:spid="_x0000_s1026" style="position:absolute;margin-left:369pt;margin-top:80.75pt;width:10.5pt;height:73.75pt;z-index:25197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wdGwfQIAAGYFAAAOAAAAZHJzL2Uyb0RvYy54bWysVMFu2zAMvQ/YPwi6r7aTpmuDOkXQosOA&#10;og3aDj2rslQbkEWNUuJkXz9KdpygK3YYdrFFkXwkn0heXm1bwzYKfQO25MVJzpmyEqrGvpX8x/Pt&#10;l3POfBC2EgasKvlOeX61+PzpsnNzNYEaTKWQEYj1886VvA7BzbPMy1q1wp+AU5aUGrAVgUR8yyoU&#10;HaG3Jpvk+VnWAVYOQSrv6famV/JFwtdayfCgtVeBmZJTbiF9MX1f4zdbXIr5GwpXN3JIQ/xDFq1o&#10;LAUdoW5EEGyNzR9QbSMRPOhwIqHNQOtGqlQDVVPk76p5qoVTqRYix7uRJv//YOX95smtkGjonJ97&#10;OsYqthrb+Kf82DaRtRvJUtvAJF0W0+l0RpRKUl1Mz84ms0hmdnB26MM3BS2Lh5IjrG31SA+SeBKb&#10;Ox96+71dDGjhtjEmPYqx8cKDaap4l4TYFeraINsIek8hpbJhMoQ9sqQkond2KCmdws6oCGPso9Ks&#10;qaiISUomddt73KJX1aJSfbhiluepYQh+9EgVJ8CIrCnREXsA+CjnYsh5sI+uKjXr6Jz/LbGet9Ej&#10;RQYbRue2sYAfAZgwRu7t9yT11ESWXqHarZAh9KPinbxt6P3uhA8rgTQb9OQ07+GBPtpAV3IYTpzV&#10;gL8+uo/21LKk5ayjWSu5/7kWqDgz3y0180VxehqHMwmns68TEvBY83qssev2Guj5C9osTqZjtA9m&#10;f9QI7QuthWWMSiphJcUuuQy4F65DvwNosUi1XCYzGkgnwp19cjKCR1Zjaz5vXwS6oYkDdf897OdS&#10;zN+1cW8bPS0s1wF0k3r8wOvANw1zapxh8cRtcSwnq8N6XPwGAAD//wMAUEsDBBQABgAIAAAAIQA4&#10;Imdo4QAAAAsBAAAPAAAAZHJzL2Rvd25yZXYueG1sTI9BT4NAEIXvJv6HzZh4MXaptRSRpVET4qFe&#10;rMZ6nMIIRHaWsFtK/73jSW8z817efC9bT7ZTIw2+dWxgPotAEZeuark28P5WXCegfECusHNMBk7k&#10;YZ2fn2WYVu7IrzRuQ60khH2KBpoQ+lRrXzZk0c9cTyzalxssBlmHWlcDHiXcdvomimJtsWX50GBP&#10;Tw2V39uDNRBvNmG3o2J8SZ6v6kf+uD1h8WnM5cX0cA8q0BT+zPCLL+iQC9PeHbjyqjOwWiTSJYgQ&#10;z5egxLFa3sllb2ARyaDzTP/vkP8AAAD//wMAUEsBAi0AFAAGAAgAAAAhALaDOJL+AAAA4QEAABMA&#10;AAAAAAAAAAAAAAAAAAAAAFtDb250ZW50X1R5cGVzXS54bWxQSwECLQAUAAYACAAAACEAOP0h/9YA&#10;AACUAQAACwAAAAAAAAAAAAAAAAAvAQAAX3JlbHMvLnJlbHNQSwECLQAUAAYACAAAACEALcHRsH0C&#10;AABmBQAADgAAAAAAAAAAAAAAAAAuAgAAZHJzL2Uyb0RvYy54bWxQSwECLQAUAAYACAAAACEAOCJn&#10;aOEAAAALAQAADwAAAAAAAAAAAAAAAADXBAAAZHJzL2Rvd25yZXYueG1sUEsFBgAAAAAEAAQA8wAA&#10;AOUFAAAAAA==&#10;" filled="f" strokecolor="#ed7d31 [3205]" strokeweight="1pt">
                <v:stroke joinstyle="miter"/>
              </v:roundrect>
            </w:pict>
          </mc:Fallback>
        </mc:AlternateContent>
      </w:r>
      <w:r w:rsidR="000D350D">
        <w:rPr>
          <w:noProof/>
        </w:rPr>
        <mc:AlternateContent>
          <mc:Choice Requires="wps">
            <w:drawing>
              <wp:anchor distT="0" distB="0" distL="114300" distR="114300" simplePos="0" relativeHeight="251976704" behindDoc="0" locked="0" layoutInCell="1" allowOverlap="1" wp14:anchorId="7FE610DA" wp14:editId="3A660424">
                <wp:simplePos x="0" y="0"/>
                <wp:positionH relativeFrom="column">
                  <wp:posOffset>5534025</wp:posOffset>
                </wp:positionH>
                <wp:positionV relativeFrom="paragraph">
                  <wp:posOffset>605790</wp:posOffset>
                </wp:positionV>
                <wp:extent cx="133350" cy="936625"/>
                <wp:effectExtent l="0" t="0" r="19050" b="15875"/>
                <wp:wrapNone/>
                <wp:docPr id="1886054390" name="Rectángulo: esquinas redondeadas 12"/>
                <wp:cNvGraphicFramePr/>
                <a:graphic xmlns:a="http://schemas.openxmlformats.org/drawingml/2006/main">
                  <a:graphicData uri="http://schemas.microsoft.com/office/word/2010/wordprocessingShape">
                    <wps:wsp>
                      <wps:cNvSpPr/>
                      <wps:spPr>
                        <a:xfrm>
                          <a:off x="0" y="0"/>
                          <a:ext cx="133350" cy="9366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1C98AA7" id="Rectángulo: esquinas redondeadas 12" o:spid="_x0000_s1026" style="position:absolute;margin-left:435.75pt;margin-top:47.7pt;width:10.5pt;height:73.75pt;z-index:251976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wdGwfQIAAGYFAAAOAAAAZHJzL2Uyb0RvYy54bWysVMFu2zAMvQ/YPwi6r7aTpmuDOkXQosOA&#10;og3aDj2rslQbkEWNUuJkXz9KdpygK3YYdrFFkXwkn0heXm1bwzYKfQO25MVJzpmyEqrGvpX8x/Pt&#10;l3POfBC2EgasKvlOeX61+PzpsnNzNYEaTKWQEYj1886VvA7BzbPMy1q1wp+AU5aUGrAVgUR8yyoU&#10;HaG3Jpvk+VnWAVYOQSrv6famV/JFwtdayfCgtVeBmZJTbiF9MX1f4zdbXIr5GwpXN3JIQ/xDFq1o&#10;LAUdoW5EEGyNzR9QbSMRPOhwIqHNQOtGqlQDVVPk76p5qoVTqRYix7uRJv//YOX95smtkGjonJ97&#10;OsYqthrb+Kf82DaRtRvJUtvAJF0W0+l0RpRKUl1Mz84ms0hmdnB26MM3BS2Lh5IjrG31SA+SeBKb&#10;Ox96+71dDGjhtjEmPYqx8cKDaap4l4TYFeraINsIek8hpbJhMoQ9sqQkond2KCmdws6oCGPso9Ks&#10;qaiISUomddt73KJX1aJSfbhiluepYQh+9EgVJ8CIrCnREXsA+CjnYsh5sI+uKjXr6Jz/LbGet9Ej&#10;RQYbRue2sYAfAZgwRu7t9yT11ESWXqHarZAh9KPinbxt6P3uhA8rgTQb9OQ07+GBPtpAV3IYTpzV&#10;gL8+uo/21LKk5ayjWSu5/7kWqDgz3y0180VxehqHMwmns68TEvBY83qssev2Guj5C9osTqZjtA9m&#10;f9QI7QuthWWMSiphJcUuuQy4F65DvwNosUi1XCYzGkgnwp19cjKCR1Zjaz5vXwS6oYkDdf897OdS&#10;zN+1cW8bPS0s1wF0k3r8wOvANw1zapxh8cRtcSwnq8N6XPwGAAD//wMAUEsDBBQABgAIAAAAIQD8&#10;88+p4QAAAAoBAAAPAAAAZHJzL2Rvd25yZXYueG1sTI/BToNAEIbvJr7DZky8GLuU0ArI0qgJ8VAv&#10;VmM9TtkRiOwsYbeUvr3rSY8z8+Wf7y82s+nFRKPrLCtYLiIQxLXVHTcK3t+q2xSE88gae8uk4EwO&#10;NuXlRYG5tid+pWnnGxFC2OWooPV+yKV0dUsG3cIOxOH2ZUeDPoxjI/WIpxBuehlH0Voa7Dh8aHGg&#10;p5bq793RKFhvt36/p2p6SZ9vmkf+SM5YfSp1fTU/3IPwNPs/GH71gzqUwelgj6yd6BWkd8tVQBVk&#10;qwREANIsDouDgjiJM5BlIf9XKH8AAAD//wMAUEsBAi0AFAAGAAgAAAAhALaDOJL+AAAA4QEAABMA&#10;AAAAAAAAAAAAAAAAAAAAAFtDb250ZW50X1R5cGVzXS54bWxQSwECLQAUAAYACAAAACEAOP0h/9YA&#10;AACUAQAACwAAAAAAAAAAAAAAAAAvAQAAX3JlbHMvLnJlbHNQSwECLQAUAAYACAAAACEALcHRsH0C&#10;AABmBQAADgAAAAAAAAAAAAAAAAAuAgAAZHJzL2Uyb0RvYy54bWxQSwECLQAUAAYACAAAACEA/PPP&#10;qeEAAAAKAQAADwAAAAAAAAAAAAAAAADXBAAAZHJzL2Rvd25yZXYueG1sUEsFBgAAAAAEAAQA8wAA&#10;AOUFAAAAAA==&#10;" filled="f" strokecolor="#ed7d31 [3205]" strokeweight="1pt">
                <v:stroke joinstyle="miter"/>
              </v:roundrect>
            </w:pict>
          </mc:Fallback>
        </mc:AlternateContent>
      </w:r>
      <w:r w:rsidR="00680EE4">
        <w:rPr>
          <w:noProof/>
        </w:rPr>
        <w:drawing>
          <wp:inline distT="0" distB="0" distL="0" distR="0" wp14:anchorId="4C557765" wp14:editId="7CACE409">
            <wp:extent cx="5753100" cy="3362325"/>
            <wp:effectExtent l="0" t="0" r="0" b="9525"/>
            <wp:docPr id="1289015399" name="Gráfico 1">
              <a:extLst xmlns:a="http://schemas.openxmlformats.org/drawingml/2006/main">
                <a:ext uri="{FF2B5EF4-FFF2-40B4-BE49-F238E27FC236}">
                  <a16:creationId xmlns:a16="http://schemas.microsoft.com/office/drawing/2014/main" id="{C0A65E2C-4D43-4384-92D2-5C09C54D4B9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1F41F73D" w14:textId="72AE4A73" w:rsidR="008775CE" w:rsidRPr="0028631F" w:rsidRDefault="00F735F7" w:rsidP="0028631F">
      <w:pPr>
        <w:pStyle w:val="Figuras"/>
        <w:rPr>
          <w:lang w:val="es-HN"/>
        </w:rPr>
      </w:pPr>
      <w:bookmarkStart w:id="173" w:name="_Toc158142127"/>
      <w:r w:rsidRPr="004E1773">
        <w:rPr>
          <w:lang w:val="es-HN"/>
        </w:rPr>
        <w:t xml:space="preserve">Figura </w:t>
      </w:r>
      <w:r>
        <w:fldChar w:fldCharType="begin"/>
      </w:r>
      <w:r w:rsidRPr="004E1773">
        <w:rPr>
          <w:lang w:val="es-HN"/>
        </w:rPr>
        <w:instrText xml:space="preserve"> SEQ Figura \* ARABIC </w:instrText>
      </w:r>
      <w:r>
        <w:fldChar w:fldCharType="separate"/>
      </w:r>
      <w:r w:rsidR="000F2D33">
        <w:rPr>
          <w:noProof/>
          <w:lang w:val="es-HN"/>
        </w:rPr>
        <w:t>32</w:t>
      </w:r>
      <w:r>
        <w:fldChar w:fldCharType="end"/>
      </w:r>
      <w:r w:rsidRPr="004E1773">
        <w:rPr>
          <w:lang w:val="es-HN"/>
        </w:rPr>
        <w:t xml:space="preserve">.Serie Sin Estacionalidad 2017 a 2022 Banco </w:t>
      </w:r>
      <w:r w:rsidR="00997EFE">
        <w:rPr>
          <w:lang w:val="es-HN"/>
        </w:rPr>
        <w:t>City Bank</w:t>
      </w:r>
      <w:bookmarkEnd w:id="173"/>
    </w:p>
    <w:p w14:paraId="67B2F44A" w14:textId="4A1BFEFE" w:rsidR="008775CE" w:rsidRDefault="008775CE" w:rsidP="008775CE">
      <w:pPr>
        <w:pStyle w:val="Ttulo4"/>
        <w:rPr>
          <w:bCs w:val="0"/>
          <w:lang w:val="es-HN"/>
        </w:rPr>
      </w:pPr>
      <w:bookmarkStart w:id="174" w:name="_Toc158832964"/>
      <w:r w:rsidRPr="00A62774">
        <w:rPr>
          <w:bCs w:val="0"/>
          <w:lang w:val="es-HN"/>
        </w:rPr>
        <w:t>4.</w:t>
      </w:r>
      <w:r>
        <w:rPr>
          <w:bCs w:val="0"/>
          <w:lang w:val="es-HN"/>
        </w:rPr>
        <w:t>2</w:t>
      </w:r>
      <w:r w:rsidRPr="00A62774">
        <w:rPr>
          <w:bCs w:val="0"/>
          <w:lang w:val="es-HN"/>
        </w:rPr>
        <w:t>.1.</w:t>
      </w:r>
      <w:r>
        <w:rPr>
          <w:bCs w:val="0"/>
          <w:lang w:val="es-HN"/>
        </w:rPr>
        <w:t>10</w:t>
      </w:r>
      <w:r w:rsidRPr="00A62774">
        <w:rPr>
          <w:bCs w:val="0"/>
          <w:lang w:val="es-HN"/>
        </w:rPr>
        <w:t xml:space="preserve"> ANÁLISIS EDA BANCO </w:t>
      </w:r>
      <w:r w:rsidRPr="00E8329D">
        <w:rPr>
          <w:bCs w:val="0"/>
          <w:lang w:val="es-HN"/>
        </w:rPr>
        <w:t>BANCAFE</w:t>
      </w:r>
      <w:bookmarkEnd w:id="174"/>
    </w:p>
    <w:p w14:paraId="48AEF988" w14:textId="77777777" w:rsidR="00A677AD" w:rsidRDefault="00A677AD" w:rsidP="00A677AD">
      <w:pPr>
        <w:pStyle w:val="TextoPrincipal"/>
      </w:pPr>
      <w:r>
        <w:t>Los resultados sobre el valor de la cuenta total activo se muestran a continuación:</w:t>
      </w:r>
    </w:p>
    <w:p w14:paraId="06D8061B" w14:textId="56B1BFCA" w:rsidR="00A677AD" w:rsidRPr="00A677AD" w:rsidRDefault="00A677AD" w:rsidP="00A677AD">
      <w:pPr>
        <w:pStyle w:val="Figuras"/>
        <w:rPr>
          <w:lang w:val="es-HN"/>
        </w:rPr>
      </w:pPr>
      <w:bookmarkStart w:id="175" w:name="_Toc158833036"/>
      <w:r w:rsidRPr="00A677AD">
        <w:rPr>
          <w:lang w:val="es-HN"/>
        </w:rPr>
        <w:t xml:space="preserve">Tabla </w:t>
      </w:r>
      <w:r>
        <w:fldChar w:fldCharType="begin"/>
      </w:r>
      <w:r w:rsidRPr="00A677AD">
        <w:rPr>
          <w:lang w:val="es-HN"/>
        </w:rPr>
        <w:instrText xml:space="preserve"> SEQ Tabla \* ARABIC </w:instrText>
      </w:r>
      <w:r>
        <w:fldChar w:fldCharType="separate"/>
      </w:r>
      <w:r w:rsidR="000F2D33">
        <w:rPr>
          <w:noProof/>
          <w:lang w:val="es-HN"/>
        </w:rPr>
        <w:t>22</w:t>
      </w:r>
      <w:r>
        <w:fldChar w:fldCharType="end"/>
      </w:r>
      <w:r w:rsidRPr="00A677AD">
        <w:rPr>
          <w:lang w:val="es-HN"/>
        </w:rPr>
        <w:t>. Resultados Cuenta Total Activo Bancafe</w:t>
      </w:r>
      <w:bookmarkEnd w:id="175"/>
    </w:p>
    <w:tbl>
      <w:tblPr>
        <w:tblW w:w="9209" w:type="dxa"/>
        <w:tblCellMar>
          <w:left w:w="70" w:type="dxa"/>
          <w:right w:w="70" w:type="dxa"/>
        </w:tblCellMar>
        <w:tblLook w:val="04A0" w:firstRow="1" w:lastRow="0" w:firstColumn="1" w:lastColumn="0" w:noHBand="0" w:noVBand="1"/>
      </w:tblPr>
      <w:tblGrid>
        <w:gridCol w:w="520"/>
        <w:gridCol w:w="1318"/>
        <w:gridCol w:w="1559"/>
        <w:gridCol w:w="1418"/>
        <w:gridCol w:w="1559"/>
        <w:gridCol w:w="1418"/>
        <w:gridCol w:w="1417"/>
      </w:tblGrid>
      <w:tr w:rsidR="003A5AF2" w:rsidRPr="00B82183" w14:paraId="67A3A5A5" w14:textId="77777777" w:rsidTr="00317085">
        <w:trPr>
          <w:trHeight w:val="300"/>
        </w:trPr>
        <w:tc>
          <w:tcPr>
            <w:tcW w:w="9209"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C2BCEA6"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Valor Real Cuenta Total Activo</w:t>
            </w:r>
          </w:p>
        </w:tc>
      </w:tr>
      <w:tr w:rsidR="003A5AF2" w:rsidRPr="003A5AF2" w14:paraId="1BA99D85"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C16A826"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Mes</w:t>
            </w:r>
          </w:p>
        </w:tc>
        <w:tc>
          <w:tcPr>
            <w:tcW w:w="1318" w:type="dxa"/>
            <w:tcBorders>
              <w:top w:val="nil"/>
              <w:left w:val="nil"/>
              <w:bottom w:val="single" w:sz="4" w:space="0" w:color="auto"/>
              <w:right w:val="single" w:sz="4" w:space="0" w:color="auto"/>
            </w:tcBorders>
            <w:shd w:val="clear" w:color="auto" w:fill="auto"/>
            <w:noWrap/>
            <w:vAlign w:val="bottom"/>
            <w:hideMark/>
          </w:tcPr>
          <w:p w14:paraId="5C3D8149"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2017</w:t>
            </w:r>
          </w:p>
        </w:tc>
        <w:tc>
          <w:tcPr>
            <w:tcW w:w="1559" w:type="dxa"/>
            <w:tcBorders>
              <w:top w:val="nil"/>
              <w:left w:val="nil"/>
              <w:bottom w:val="single" w:sz="4" w:space="0" w:color="auto"/>
              <w:right w:val="single" w:sz="4" w:space="0" w:color="auto"/>
            </w:tcBorders>
            <w:shd w:val="clear" w:color="auto" w:fill="auto"/>
            <w:noWrap/>
            <w:vAlign w:val="bottom"/>
            <w:hideMark/>
          </w:tcPr>
          <w:p w14:paraId="3E95B24C"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2018</w:t>
            </w:r>
          </w:p>
        </w:tc>
        <w:tc>
          <w:tcPr>
            <w:tcW w:w="1418" w:type="dxa"/>
            <w:tcBorders>
              <w:top w:val="nil"/>
              <w:left w:val="nil"/>
              <w:bottom w:val="single" w:sz="4" w:space="0" w:color="auto"/>
              <w:right w:val="single" w:sz="4" w:space="0" w:color="auto"/>
            </w:tcBorders>
            <w:shd w:val="clear" w:color="auto" w:fill="auto"/>
            <w:noWrap/>
            <w:vAlign w:val="bottom"/>
            <w:hideMark/>
          </w:tcPr>
          <w:p w14:paraId="0FE5F337"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2019</w:t>
            </w:r>
          </w:p>
        </w:tc>
        <w:tc>
          <w:tcPr>
            <w:tcW w:w="1559" w:type="dxa"/>
            <w:tcBorders>
              <w:top w:val="nil"/>
              <w:left w:val="nil"/>
              <w:bottom w:val="single" w:sz="4" w:space="0" w:color="auto"/>
              <w:right w:val="single" w:sz="4" w:space="0" w:color="auto"/>
            </w:tcBorders>
            <w:shd w:val="clear" w:color="auto" w:fill="auto"/>
            <w:noWrap/>
            <w:vAlign w:val="bottom"/>
            <w:hideMark/>
          </w:tcPr>
          <w:p w14:paraId="03B04426"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2020</w:t>
            </w:r>
          </w:p>
        </w:tc>
        <w:tc>
          <w:tcPr>
            <w:tcW w:w="1418" w:type="dxa"/>
            <w:tcBorders>
              <w:top w:val="nil"/>
              <w:left w:val="nil"/>
              <w:bottom w:val="single" w:sz="4" w:space="0" w:color="auto"/>
              <w:right w:val="single" w:sz="4" w:space="0" w:color="auto"/>
            </w:tcBorders>
            <w:shd w:val="clear" w:color="auto" w:fill="auto"/>
            <w:noWrap/>
            <w:vAlign w:val="bottom"/>
            <w:hideMark/>
          </w:tcPr>
          <w:p w14:paraId="1C331E01"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2021</w:t>
            </w:r>
          </w:p>
        </w:tc>
        <w:tc>
          <w:tcPr>
            <w:tcW w:w="1417" w:type="dxa"/>
            <w:tcBorders>
              <w:top w:val="nil"/>
              <w:left w:val="nil"/>
              <w:bottom w:val="single" w:sz="4" w:space="0" w:color="auto"/>
              <w:right w:val="single" w:sz="4" w:space="0" w:color="auto"/>
            </w:tcBorders>
            <w:shd w:val="clear" w:color="auto" w:fill="auto"/>
            <w:noWrap/>
            <w:vAlign w:val="bottom"/>
            <w:hideMark/>
          </w:tcPr>
          <w:p w14:paraId="7012C8AE"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2022</w:t>
            </w:r>
          </w:p>
        </w:tc>
      </w:tr>
      <w:tr w:rsidR="003A5AF2" w:rsidRPr="003A5AF2" w14:paraId="0EFAE8C2"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50CB6C8"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ene</w:t>
            </w:r>
          </w:p>
        </w:tc>
        <w:tc>
          <w:tcPr>
            <w:tcW w:w="1318" w:type="dxa"/>
            <w:tcBorders>
              <w:top w:val="nil"/>
              <w:left w:val="nil"/>
              <w:bottom w:val="single" w:sz="4" w:space="0" w:color="auto"/>
              <w:right w:val="single" w:sz="4" w:space="0" w:color="auto"/>
            </w:tcBorders>
            <w:shd w:val="clear" w:color="auto" w:fill="auto"/>
            <w:vAlign w:val="center"/>
            <w:hideMark/>
          </w:tcPr>
          <w:p w14:paraId="63CCEAB9"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5,178,256,453 </w:t>
            </w:r>
          </w:p>
        </w:tc>
        <w:tc>
          <w:tcPr>
            <w:tcW w:w="1559" w:type="dxa"/>
            <w:tcBorders>
              <w:top w:val="nil"/>
              <w:left w:val="nil"/>
              <w:bottom w:val="single" w:sz="4" w:space="0" w:color="auto"/>
              <w:right w:val="single" w:sz="4" w:space="0" w:color="auto"/>
            </w:tcBorders>
            <w:shd w:val="clear" w:color="auto" w:fill="auto"/>
            <w:vAlign w:val="center"/>
            <w:hideMark/>
          </w:tcPr>
          <w:p w14:paraId="4755B3C4"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4,961,734,300 </w:t>
            </w:r>
          </w:p>
        </w:tc>
        <w:tc>
          <w:tcPr>
            <w:tcW w:w="1418" w:type="dxa"/>
            <w:tcBorders>
              <w:top w:val="nil"/>
              <w:left w:val="nil"/>
              <w:bottom w:val="single" w:sz="4" w:space="0" w:color="auto"/>
              <w:right w:val="single" w:sz="4" w:space="0" w:color="auto"/>
            </w:tcBorders>
            <w:shd w:val="clear" w:color="auto" w:fill="auto"/>
            <w:vAlign w:val="center"/>
            <w:hideMark/>
          </w:tcPr>
          <w:p w14:paraId="3DDE4A02"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5,036,955,720 </w:t>
            </w:r>
          </w:p>
        </w:tc>
        <w:tc>
          <w:tcPr>
            <w:tcW w:w="1559" w:type="dxa"/>
            <w:tcBorders>
              <w:top w:val="nil"/>
              <w:left w:val="nil"/>
              <w:bottom w:val="single" w:sz="4" w:space="0" w:color="auto"/>
              <w:right w:val="single" w:sz="4" w:space="0" w:color="auto"/>
            </w:tcBorders>
            <w:shd w:val="clear" w:color="auto" w:fill="auto"/>
            <w:vAlign w:val="center"/>
            <w:hideMark/>
          </w:tcPr>
          <w:p w14:paraId="13CA0678"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4,987,208,848 </w:t>
            </w:r>
          </w:p>
        </w:tc>
        <w:tc>
          <w:tcPr>
            <w:tcW w:w="1418" w:type="dxa"/>
            <w:tcBorders>
              <w:top w:val="nil"/>
              <w:left w:val="nil"/>
              <w:bottom w:val="single" w:sz="4" w:space="0" w:color="auto"/>
              <w:right w:val="single" w:sz="4" w:space="0" w:color="auto"/>
            </w:tcBorders>
            <w:shd w:val="clear" w:color="auto" w:fill="auto"/>
            <w:vAlign w:val="center"/>
            <w:hideMark/>
          </w:tcPr>
          <w:p w14:paraId="4866F7F8"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5,234,471,920 </w:t>
            </w:r>
          </w:p>
        </w:tc>
        <w:tc>
          <w:tcPr>
            <w:tcW w:w="1417" w:type="dxa"/>
            <w:tcBorders>
              <w:top w:val="nil"/>
              <w:left w:val="nil"/>
              <w:bottom w:val="single" w:sz="4" w:space="0" w:color="auto"/>
              <w:right w:val="single" w:sz="4" w:space="0" w:color="auto"/>
            </w:tcBorders>
            <w:shd w:val="clear" w:color="auto" w:fill="auto"/>
            <w:vAlign w:val="center"/>
            <w:hideMark/>
          </w:tcPr>
          <w:p w14:paraId="3143BEC9"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5,613,344,978 </w:t>
            </w:r>
          </w:p>
        </w:tc>
      </w:tr>
      <w:tr w:rsidR="003A5AF2" w:rsidRPr="003A5AF2" w14:paraId="4C5DDE80"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AC015BF"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feb</w:t>
            </w:r>
          </w:p>
        </w:tc>
        <w:tc>
          <w:tcPr>
            <w:tcW w:w="1318" w:type="dxa"/>
            <w:tcBorders>
              <w:top w:val="nil"/>
              <w:left w:val="nil"/>
              <w:bottom w:val="single" w:sz="4" w:space="0" w:color="auto"/>
              <w:right w:val="single" w:sz="4" w:space="0" w:color="auto"/>
            </w:tcBorders>
            <w:shd w:val="clear" w:color="auto" w:fill="auto"/>
            <w:vAlign w:val="center"/>
            <w:hideMark/>
          </w:tcPr>
          <w:p w14:paraId="460F0DDD"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5,238,466,364 </w:t>
            </w:r>
          </w:p>
        </w:tc>
        <w:tc>
          <w:tcPr>
            <w:tcW w:w="1559" w:type="dxa"/>
            <w:tcBorders>
              <w:top w:val="nil"/>
              <w:left w:val="nil"/>
              <w:bottom w:val="single" w:sz="4" w:space="0" w:color="auto"/>
              <w:right w:val="single" w:sz="4" w:space="0" w:color="auto"/>
            </w:tcBorders>
            <w:shd w:val="clear" w:color="auto" w:fill="auto"/>
            <w:vAlign w:val="center"/>
            <w:hideMark/>
          </w:tcPr>
          <w:p w14:paraId="4A93AA15"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5,165,300,832 </w:t>
            </w:r>
          </w:p>
        </w:tc>
        <w:tc>
          <w:tcPr>
            <w:tcW w:w="1418" w:type="dxa"/>
            <w:tcBorders>
              <w:top w:val="nil"/>
              <w:left w:val="nil"/>
              <w:bottom w:val="single" w:sz="4" w:space="0" w:color="auto"/>
              <w:right w:val="single" w:sz="4" w:space="0" w:color="auto"/>
            </w:tcBorders>
            <w:shd w:val="clear" w:color="auto" w:fill="auto"/>
            <w:vAlign w:val="center"/>
            <w:hideMark/>
          </w:tcPr>
          <w:p w14:paraId="1DF0B675"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4,986,227,083 </w:t>
            </w:r>
          </w:p>
        </w:tc>
        <w:tc>
          <w:tcPr>
            <w:tcW w:w="1559" w:type="dxa"/>
            <w:tcBorders>
              <w:top w:val="nil"/>
              <w:left w:val="nil"/>
              <w:bottom w:val="single" w:sz="4" w:space="0" w:color="auto"/>
              <w:right w:val="single" w:sz="4" w:space="0" w:color="auto"/>
            </w:tcBorders>
            <w:shd w:val="clear" w:color="auto" w:fill="auto"/>
            <w:vAlign w:val="center"/>
            <w:hideMark/>
          </w:tcPr>
          <w:p w14:paraId="36945D47"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4,955,980,298 </w:t>
            </w:r>
          </w:p>
        </w:tc>
        <w:tc>
          <w:tcPr>
            <w:tcW w:w="1418" w:type="dxa"/>
            <w:tcBorders>
              <w:top w:val="nil"/>
              <w:left w:val="nil"/>
              <w:bottom w:val="single" w:sz="4" w:space="0" w:color="auto"/>
              <w:right w:val="single" w:sz="4" w:space="0" w:color="auto"/>
            </w:tcBorders>
            <w:shd w:val="clear" w:color="auto" w:fill="auto"/>
            <w:vAlign w:val="center"/>
            <w:hideMark/>
          </w:tcPr>
          <w:p w14:paraId="74CB3E2A"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5,316,471,282 </w:t>
            </w:r>
          </w:p>
        </w:tc>
        <w:tc>
          <w:tcPr>
            <w:tcW w:w="1417" w:type="dxa"/>
            <w:tcBorders>
              <w:top w:val="nil"/>
              <w:left w:val="nil"/>
              <w:bottom w:val="single" w:sz="4" w:space="0" w:color="auto"/>
              <w:right w:val="single" w:sz="4" w:space="0" w:color="auto"/>
            </w:tcBorders>
            <w:shd w:val="clear" w:color="auto" w:fill="auto"/>
            <w:vAlign w:val="center"/>
            <w:hideMark/>
          </w:tcPr>
          <w:p w14:paraId="341CB523"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5,638,998,376 </w:t>
            </w:r>
          </w:p>
        </w:tc>
      </w:tr>
      <w:tr w:rsidR="003A5AF2" w:rsidRPr="003A5AF2" w14:paraId="443DF597"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82DA5B9"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mar</w:t>
            </w:r>
          </w:p>
        </w:tc>
        <w:tc>
          <w:tcPr>
            <w:tcW w:w="1318" w:type="dxa"/>
            <w:tcBorders>
              <w:top w:val="nil"/>
              <w:left w:val="nil"/>
              <w:bottom w:val="single" w:sz="4" w:space="0" w:color="auto"/>
              <w:right w:val="single" w:sz="4" w:space="0" w:color="auto"/>
            </w:tcBorders>
            <w:shd w:val="clear" w:color="auto" w:fill="auto"/>
            <w:vAlign w:val="center"/>
            <w:hideMark/>
          </w:tcPr>
          <w:p w14:paraId="1A3B8027"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5,222,735,786 </w:t>
            </w:r>
          </w:p>
        </w:tc>
        <w:tc>
          <w:tcPr>
            <w:tcW w:w="1559" w:type="dxa"/>
            <w:tcBorders>
              <w:top w:val="nil"/>
              <w:left w:val="nil"/>
              <w:bottom w:val="single" w:sz="4" w:space="0" w:color="auto"/>
              <w:right w:val="single" w:sz="4" w:space="0" w:color="auto"/>
            </w:tcBorders>
            <w:shd w:val="clear" w:color="auto" w:fill="auto"/>
            <w:vAlign w:val="center"/>
            <w:hideMark/>
          </w:tcPr>
          <w:p w14:paraId="77B018C1"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5,269,688,277 </w:t>
            </w:r>
          </w:p>
        </w:tc>
        <w:tc>
          <w:tcPr>
            <w:tcW w:w="1418" w:type="dxa"/>
            <w:tcBorders>
              <w:top w:val="nil"/>
              <w:left w:val="nil"/>
              <w:bottom w:val="single" w:sz="4" w:space="0" w:color="auto"/>
              <w:right w:val="single" w:sz="4" w:space="0" w:color="auto"/>
            </w:tcBorders>
            <w:shd w:val="clear" w:color="auto" w:fill="auto"/>
            <w:vAlign w:val="center"/>
            <w:hideMark/>
          </w:tcPr>
          <w:p w14:paraId="39B293FB"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4,813,797,842 </w:t>
            </w:r>
          </w:p>
        </w:tc>
        <w:tc>
          <w:tcPr>
            <w:tcW w:w="1559" w:type="dxa"/>
            <w:tcBorders>
              <w:top w:val="nil"/>
              <w:left w:val="nil"/>
              <w:bottom w:val="single" w:sz="4" w:space="0" w:color="auto"/>
              <w:right w:val="single" w:sz="4" w:space="0" w:color="auto"/>
            </w:tcBorders>
            <w:shd w:val="clear" w:color="auto" w:fill="auto"/>
            <w:vAlign w:val="center"/>
            <w:hideMark/>
          </w:tcPr>
          <w:p w14:paraId="12E3E55E"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4,999,649,640 </w:t>
            </w:r>
          </w:p>
        </w:tc>
        <w:tc>
          <w:tcPr>
            <w:tcW w:w="1418" w:type="dxa"/>
            <w:tcBorders>
              <w:top w:val="nil"/>
              <w:left w:val="nil"/>
              <w:bottom w:val="single" w:sz="4" w:space="0" w:color="auto"/>
              <w:right w:val="single" w:sz="4" w:space="0" w:color="auto"/>
            </w:tcBorders>
            <w:shd w:val="clear" w:color="auto" w:fill="auto"/>
            <w:vAlign w:val="center"/>
            <w:hideMark/>
          </w:tcPr>
          <w:p w14:paraId="4BE3112D"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5,411,944,996 </w:t>
            </w:r>
          </w:p>
        </w:tc>
        <w:tc>
          <w:tcPr>
            <w:tcW w:w="1417" w:type="dxa"/>
            <w:tcBorders>
              <w:top w:val="nil"/>
              <w:left w:val="nil"/>
              <w:bottom w:val="single" w:sz="4" w:space="0" w:color="auto"/>
              <w:right w:val="single" w:sz="4" w:space="0" w:color="auto"/>
            </w:tcBorders>
            <w:shd w:val="clear" w:color="auto" w:fill="auto"/>
            <w:vAlign w:val="center"/>
            <w:hideMark/>
          </w:tcPr>
          <w:p w14:paraId="6116D6DE"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5,649,628,928 </w:t>
            </w:r>
          </w:p>
        </w:tc>
      </w:tr>
      <w:tr w:rsidR="003A5AF2" w:rsidRPr="003A5AF2" w14:paraId="25480734"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8036DC3"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abr</w:t>
            </w:r>
          </w:p>
        </w:tc>
        <w:tc>
          <w:tcPr>
            <w:tcW w:w="1318" w:type="dxa"/>
            <w:tcBorders>
              <w:top w:val="nil"/>
              <w:left w:val="nil"/>
              <w:bottom w:val="single" w:sz="4" w:space="0" w:color="auto"/>
              <w:right w:val="single" w:sz="4" w:space="0" w:color="auto"/>
            </w:tcBorders>
            <w:shd w:val="clear" w:color="auto" w:fill="auto"/>
            <w:vAlign w:val="center"/>
            <w:hideMark/>
          </w:tcPr>
          <w:p w14:paraId="56968564"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5,169,590,120 </w:t>
            </w:r>
          </w:p>
        </w:tc>
        <w:tc>
          <w:tcPr>
            <w:tcW w:w="1559" w:type="dxa"/>
            <w:tcBorders>
              <w:top w:val="nil"/>
              <w:left w:val="nil"/>
              <w:bottom w:val="single" w:sz="4" w:space="0" w:color="auto"/>
              <w:right w:val="single" w:sz="4" w:space="0" w:color="auto"/>
            </w:tcBorders>
            <w:shd w:val="clear" w:color="auto" w:fill="auto"/>
            <w:vAlign w:val="center"/>
            <w:hideMark/>
          </w:tcPr>
          <w:p w14:paraId="678825F7"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5,574,737,039 </w:t>
            </w:r>
          </w:p>
        </w:tc>
        <w:tc>
          <w:tcPr>
            <w:tcW w:w="1418" w:type="dxa"/>
            <w:tcBorders>
              <w:top w:val="nil"/>
              <w:left w:val="nil"/>
              <w:bottom w:val="single" w:sz="4" w:space="0" w:color="auto"/>
              <w:right w:val="single" w:sz="4" w:space="0" w:color="auto"/>
            </w:tcBorders>
            <w:shd w:val="clear" w:color="auto" w:fill="auto"/>
            <w:vAlign w:val="center"/>
            <w:hideMark/>
          </w:tcPr>
          <w:p w14:paraId="6D25705C"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4,890,692,248 </w:t>
            </w:r>
          </w:p>
        </w:tc>
        <w:tc>
          <w:tcPr>
            <w:tcW w:w="1559" w:type="dxa"/>
            <w:tcBorders>
              <w:top w:val="nil"/>
              <w:left w:val="nil"/>
              <w:bottom w:val="single" w:sz="4" w:space="0" w:color="auto"/>
              <w:right w:val="single" w:sz="4" w:space="0" w:color="auto"/>
            </w:tcBorders>
            <w:shd w:val="clear" w:color="auto" w:fill="auto"/>
            <w:vAlign w:val="center"/>
            <w:hideMark/>
          </w:tcPr>
          <w:p w14:paraId="50546E62"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5,086,133,548 </w:t>
            </w:r>
          </w:p>
        </w:tc>
        <w:tc>
          <w:tcPr>
            <w:tcW w:w="1418" w:type="dxa"/>
            <w:tcBorders>
              <w:top w:val="nil"/>
              <w:left w:val="nil"/>
              <w:bottom w:val="single" w:sz="4" w:space="0" w:color="auto"/>
              <w:right w:val="single" w:sz="4" w:space="0" w:color="auto"/>
            </w:tcBorders>
            <w:shd w:val="clear" w:color="auto" w:fill="auto"/>
            <w:vAlign w:val="center"/>
            <w:hideMark/>
          </w:tcPr>
          <w:p w14:paraId="521B9445"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5,398,891,645 </w:t>
            </w:r>
          </w:p>
        </w:tc>
        <w:tc>
          <w:tcPr>
            <w:tcW w:w="1417" w:type="dxa"/>
            <w:tcBorders>
              <w:top w:val="nil"/>
              <w:left w:val="nil"/>
              <w:bottom w:val="single" w:sz="4" w:space="0" w:color="auto"/>
              <w:right w:val="single" w:sz="4" w:space="0" w:color="auto"/>
            </w:tcBorders>
            <w:shd w:val="clear" w:color="auto" w:fill="auto"/>
            <w:vAlign w:val="center"/>
            <w:hideMark/>
          </w:tcPr>
          <w:p w14:paraId="0713FFC6"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5,598,236,881 </w:t>
            </w:r>
          </w:p>
        </w:tc>
      </w:tr>
      <w:tr w:rsidR="003A5AF2" w:rsidRPr="003A5AF2" w14:paraId="7E192E0D"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749192D"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may</w:t>
            </w:r>
          </w:p>
        </w:tc>
        <w:tc>
          <w:tcPr>
            <w:tcW w:w="1318" w:type="dxa"/>
            <w:tcBorders>
              <w:top w:val="nil"/>
              <w:left w:val="nil"/>
              <w:bottom w:val="single" w:sz="4" w:space="0" w:color="auto"/>
              <w:right w:val="single" w:sz="4" w:space="0" w:color="auto"/>
            </w:tcBorders>
            <w:shd w:val="clear" w:color="auto" w:fill="auto"/>
            <w:vAlign w:val="center"/>
            <w:hideMark/>
          </w:tcPr>
          <w:p w14:paraId="2A57B189"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5,141,086,277 </w:t>
            </w:r>
          </w:p>
        </w:tc>
        <w:tc>
          <w:tcPr>
            <w:tcW w:w="1559" w:type="dxa"/>
            <w:tcBorders>
              <w:top w:val="nil"/>
              <w:left w:val="nil"/>
              <w:bottom w:val="single" w:sz="4" w:space="0" w:color="auto"/>
              <w:right w:val="single" w:sz="4" w:space="0" w:color="auto"/>
            </w:tcBorders>
            <w:shd w:val="clear" w:color="auto" w:fill="auto"/>
            <w:vAlign w:val="center"/>
            <w:hideMark/>
          </w:tcPr>
          <w:p w14:paraId="0142949D"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5,381,378,190 </w:t>
            </w:r>
          </w:p>
        </w:tc>
        <w:tc>
          <w:tcPr>
            <w:tcW w:w="1418" w:type="dxa"/>
            <w:tcBorders>
              <w:top w:val="nil"/>
              <w:left w:val="nil"/>
              <w:bottom w:val="single" w:sz="4" w:space="0" w:color="auto"/>
              <w:right w:val="single" w:sz="4" w:space="0" w:color="auto"/>
            </w:tcBorders>
            <w:shd w:val="clear" w:color="auto" w:fill="auto"/>
            <w:vAlign w:val="center"/>
            <w:hideMark/>
          </w:tcPr>
          <w:p w14:paraId="724BF538"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4,957,147,727 </w:t>
            </w:r>
          </w:p>
        </w:tc>
        <w:tc>
          <w:tcPr>
            <w:tcW w:w="1559" w:type="dxa"/>
            <w:tcBorders>
              <w:top w:val="nil"/>
              <w:left w:val="nil"/>
              <w:bottom w:val="single" w:sz="4" w:space="0" w:color="auto"/>
              <w:right w:val="single" w:sz="4" w:space="0" w:color="auto"/>
            </w:tcBorders>
            <w:shd w:val="clear" w:color="auto" w:fill="auto"/>
            <w:vAlign w:val="center"/>
            <w:hideMark/>
          </w:tcPr>
          <w:p w14:paraId="670B494C"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5,192,129,806 </w:t>
            </w:r>
          </w:p>
        </w:tc>
        <w:tc>
          <w:tcPr>
            <w:tcW w:w="1418" w:type="dxa"/>
            <w:tcBorders>
              <w:top w:val="nil"/>
              <w:left w:val="nil"/>
              <w:bottom w:val="single" w:sz="4" w:space="0" w:color="auto"/>
              <w:right w:val="single" w:sz="4" w:space="0" w:color="auto"/>
            </w:tcBorders>
            <w:shd w:val="clear" w:color="auto" w:fill="auto"/>
            <w:vAlign w:val="center"/>
            <w:hideMark/>
          </w:tcPr>
          <w:p w14:paraId="3707D9D4"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5,476,889,071 </w:t>
            </w:r>
          </w:p>
        </w:tc>
        <w:tc>
          <w:tcPr>
            <w:tcW w:w="1417" w:type="dxa"/>
            <w:tcBorders>
              <w:top w:val="nil"/>
              <w:left w:val="nil"/>
              <w:bottom w:val="single" w:sz="4" w:space="0" w:color="auto"/>
              <w:right w:val="single" w:sz="4" w:space="0" w:color="auto"/>
            </w:tcBorders>
            <w:shd w:val="clear" w:color="auto" w:fill="auto"/>
            <w:vAlign w:val="center"/>
            <w:hideMark/>
          </w:tcPr>
          <w:p w14:paraId="433C5F1A"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5,575,429,669 </w:t>
            </w:r>
          </w:p>
        </w:tc>
      </w:tr>
      <w:tr w:rsidR="003A5AF2" w:rsidRPr="003A5AF2" w14:paraId="3C41AEEC"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7089F1C"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jun</w:t>
            </w:r>
          </w:p>
        </w:tc>
        <w:tc>
          <w:tcPr>
            <w:tcW w:w="1318" w:type="dxa"/>
            <w:tcBorders>
              <w:top w:val="nil"/>
              <w:left w:val="nil"/>
              <w:bottom w:val="single" w:sz="4" w:space="0" w:color="auto"/>
              <w:right w:val="single" w:sz="4" w:space="0" w:color="auto"/>
            </w:tcBorders>
            <w:shd w:val="clear" w:color="auto" w:fill="auto"/>
            <w:vAlign w:val="center"/>
            <w:hideMark/>
          </w:tcPr>
          <w:p w14:paraId="10CCCEB7"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5,095,389,334 </w:t>
            </w:r>
          </w:p>
        </w:tc>
        <w:tc>
          <w:tcPr>
            <w:tcW w:w="1559" w:type="dxa"/>
            <w:tcBorders>
              <w:top w:val="nil"/>
              <w:left w:val="nil"/>
              <w:bottom w:val="single" w:sz="4" w:space="0" w:color="auto"/>
              <w:right w:val="single" w:sz="4" w:space="0" w:color="auto"/>
            </w:tcBorders>
            <w:shd w:val="clear" w:color="auto" w:fill="auto"/>
            <w:vAlign w:val="center"/>
            <w:hideMark/>
          </w:tcPr>
          <w:p w14:paraId="1C22F848"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5,169,276,822 </w:t>
            </w:r>
          </w:p>
        </w:tc>
        <w:tc>
          <w:tcPr>
            <w:tcW w:w="1418" w:type="dxa"/>
            <w:tcBorders>
              <w:top w:val="nil"/>
              <w:left w:val="nil"/>
              <w:bottom w:val="single" w:sz="4" w:space="0" w:color="auto"/>
              <w:right w:val="single" w:sz="4" w:space="0" w:color="auto"/>
            </w:tcBorders>
            <w:shd w:val="clear" w:color="auto" w:fill="auto"/>
            <w:vAlign w:val="center"/>
            <w:hideMark/>
          </w:tcPr>
          <w:p w14:paraId="049BA5AC"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4,762,900,484 </w:t>
            </w:r>
          </w:p>
        </w:tc>
        <w:tc>
          <w:tcPr>
            <w:tcW w:w="1559" w:type="dxa"/>
            <w:tcBorders>
              <w:top w:val="nil"/>
              <w:left w:val="nil"/>
              <w:bottom w:val="single" w:sz="4" w:space="0" w:color="auto"/>
              <w:right w:val="single" w:sz="4" w:space="0" w:color="auto"/>
            </w:tcBorders>
            <w:shd w:val="clear" w:color="auto" w:fill="auto"/>
            <w:vAlign w:val="center"/>
            <w:hideMark/>
          </w:tcPr>
          <w:p w14:paraId="622F5DD9"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5,114,930,674 </w:t>
            </w:r>
          </w:p>
        </w:tc>
        <w:tc>
          <w:tcPr>
            <w:tcW w:w="1418" w:type="dxa"/>
            <w:tcBorders>
              <w:top w:val="nil"/>
              <w:left w:val="nil"/>
              <w:bottom w:val="single" w:sz="4" w:space="0" w:color="auto"/>
              <w:right w:val="single" w:sz="4" w:space="0" w:color="auto"/>
            </w:tcBorders>
            <w:shd w:val="clear" w:color="auto" w:fill="auto"/>
            <w:vAlign w:val="center"/>
            <w:hideMark/>
          </w:tcPr>
          <w:p w14:paraId="4E3027AC"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5,628,693,636 </w:t>
            </w:r>
          </w:p>
        </w:tc>
        <w:tc>
          <w:tcPr>
            <w:tcW w:w="1417" w:type="dxa"/>
            <w:tcBorders>
              <w:top w:val="nil"/>
              <w:left w:val="nil"/>
              <w:bottom w:val="single" w:sz="4" w:space="0" w:color="auto"/>
              <w:right w:val="single" w:sz="4" w:space="0" w:color="auto"/>
            </w:tcBorders>
            <w:shd w:val="clear" w:color="auto" w:fill="auto"/>
            <w:vAlign w:val="center"/>
            <w:hideMark/>
          </w:tcPr>
          <w:p w14:paraId="286EC328"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5,590,874,818 </w:t>
            </w:r>
          </w:p>
        </w:tc>
      </w:tr>
      <w:tr w:rsidR="003A5AF2" w:rsidRPr="003A5AF2" w14:paraId="262BEB63"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EE061F6"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jul</w:t>
            </w:r>
          </w:p>
        </w:tc>
        <w:tc>
          <w:tcPr>
            <w:tcW w:w="1318" w:type="dxa"/>
            <w:tcBorders>
              <w:top w:val="nil"/>
              <w:left w:val="nil"/>
              <w:bottom w:val="single" w:sz="4" w:space="0" w:color="auto"/>
              <w:right w:val="single" w:sz="4" w:space="0" w:color="auto"/>
            </w:tcBorders>
            <w:shd w:val="clear" w:color="auto" w:fill="auto"/>
            <w:vAlign w:val="center"/>
            <w:hideMark/>
          </w:tcPr>
          <w:p w14:paraId="411AE61F"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5,271,069,212 </w:t>
            </w:r>
          </w:p>
        </w:tc>
        <w:tc>
          <w:tcPr>
            <w:tcW w:w="1559" w:type="dxa"/>
            <w:tcBorders>
              <w:top w:val="nil"/>
              <w:left w:val="nil"/>
              <w:bottom w:val="single" w:sz="4" w:space="0" w:color="auto"/>
              <w:right w:val="single" w:sz="4" w:space="0" w:color="auto"/>
            </w:tcBorders>
            <w:shd w:val="clear" w:color="auto" w:fill="auto"/>
            <w:vAlign w:val="center"/>
            <w:hideMark/>
          </w:tcPr>
          <w:p w14:paraId="3FFAFF3D"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5,234,815,024 </w:t>
            </w:r>
          </w:p>
        </w:tc>
        <w:tc>
          <w:tcPr>
            <w:tcW w:w="1418" w:type="dxa"/>
            <w:tcBorders>
              <w:top w:val="nil"/>
              <w:left w:val="nil"/>
              <w:bottom w:val="single" w:sz="4" w:space="0" w:color="auto"/>
              <w:right w:val="single" w:sz="4" w:space="0" w:color="auto"/>
            </w:tcBorders>
            <w:shd w:val="clear" w:color="auto" w:fill="auto"/>
            <w:vAlign w:val="center"/>
            <w:hideMark/>
          </w:tcPr>
          <w:p w14:paraId="1B1EA80C"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4,763,058,257 </w:t>
            </w:r>
          </w:p>
        </w:tc>
        <w:tc>
          <w:tcPr>
            <w:tcW w:w="1559" w:type="dxa"/>
            <w:tcBorders>
              <w:top w:val="nil"/>
              <w:left w:val="nil"/>
              <w:bottom w:val="single" w:sz="4" w:space="0" w:color="auto"/>
              <w:right w:val="single" w:sz="4" w:space="0" w:color="auto"/>
            </w:tcBorders>
            <w:shd w:val="clear" w:color="auto" w:fill="auto"/>
            <w:vAlign w:val="center"/>
            <w:hideMark/>
          </w:tcPr>
          <w:p w14:paraId="02218285"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5,159,101,276 </w:t>
            </w:r>
          </w:p>
        </w:tc>
        <w:tc>
          <w:tcPr>
            <w:tcW w:w="1418" w:type="dxa"/>
            <w:tcBorders>
              <w:top w:val="nil"/>
              <w:left w:val="nil"/>
              <w:bottom w:val="single" w:sz="4" w:space="0" w:color="auto"/>
              <w:right w:val="single" w:sz="4" w:space="0" w:color="auto"/>
            </w:tcBorders>
            <w:shd w:val="clear" w:color="auto" w:fill="auto"/>
            <w:vAlign w:val="center"/>
            <w:hideMark/>
          </w:tcPr>
          <w:p w14:paraId="5A98D798"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5,500,685,988 </w:t>
            </w:r>
          </w:p>
        </w:tc>
        <w:tc>
          <w:tcPr>
            <w:tcW w:w="1417" w:type="dxa"/>
            <w:tcBorders>
              <w:top w:val="nil"/>
              <w:left w:val="nil"/>
              <w:bottom w:val="single" w:sz="4" w:space="0" w:color="auto"/>
              <w:right w:val="single" w:sz="4" w:space="0" w:color="auto"/>
            </w:tcBorders>
            <w:shd w:val="clear" w:color="auto" w:fill="auto"/>
            <w:vAlign w:val="center"/>
            <w:hideMark/>
          </w:tcPr>
          <w:p w14:paraId="3493D3AA"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5,550,703,125 </w:t>
            </w:r>
          </w:p>
        </w:tc>
      </w:tr>
      <w:tr w:rsidR="003A5AF2" w:rsidRPr="003A5AF2" w14:paraId="7077C37F"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DF20B81"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ago</w:t>
            </w:r>
          </w:p>
        </w:tc>
        <w:tc>
          <w:tcPr>
            <w:tcW w:w="1318" w:type="dxa"/>
            <w:tcBorders>
              <w:top w:val="nil"/>
              <w:left w:val="nil"/>
              <w:bottom w:val="single" w:sz="4" w:space="0" w:color="auto"/>
              <w:right w:val="single" w:sz="4" w:space="0" w:color="auto"/>
            </w:tcBorders>
            <w:shd w:val="clear" w:color="auto" w:fill="auto"/>
            <w:vAlign w:val="center"/>
            <w:hideMark/>
          </w:tcPr>
          <w:p w14:paraId="49B04C33"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5,107,453,164 </w:t>
            </w:r>
          </w:p>
        </w:tc>
        <w:tc>
          <w:tcPr>
            <w:tcW w:w="1559" w:type="dxa"/>
            <w:tcBorders>
              <w:top w:val="nil"/>
              <w:left w:val="nil"/>
              <w:bottom w:val="single" w:sz="4" w:space="0" w:color="auto"/>
              <w:right w:val="single" w:sz="4" w:space="0" w:color="auto"/>
            </w:tcBorders>
            <w:shd w:val="clear" w:color="auto" w:fill="auto"/>
            <w:vAlign w:val="center"/>
            <w:hideMark/>
          </w:tcPr>
          <w:p w14:paraId="0B680F95"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5,164,411,640 </w:t>
            </w:r>
          </w:p>
        </w:tc>
        <w:tc>
          <w:tcPr>
            <w:tcW w:w="1418" w:type="dxa"/>
            <w:tcBorders>
              <w:top w:val="nil"/>
              <w:left w:val="nil"/>
              <w:bottom w:val="single" w:sz="4" w:space="0" w:color="auto"/>
              <w:right w:val="single" w:sz="4" w:space="0" w:color="auto"/>
            </w:tcBorders>
            <w:shd w:val="clear" w:color="auto" w:fill="auto"/>
            <w:vAlign w:val="center"/>
            <w:hideMark/>
          </w:tcPr>
          <w:p w14:paraId="322A6C72"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4,748,542,574 </w:t>
            </w:r>
          </w:p>
        </w:tc>
        <w:tc>
          <w:tcPr>
            <w:tcW w:w="1559" w:type="dxa"/>
            <w:tcBorders>
              <w:top w:val="nil"/>
              <w:left w:val="nil"/>
              <w:bottom w:val="single" w:sz="4" w:space="0" w:color="auto"/>
              <w:right w:val="single" w:sz="4" w:space="0" w:color="auto"/>
            </w:tcBorders>
            <w:shd w:val="clear" w:color="auto" w:fill="auto"/>
            <w:vAlign w:val="center"/>
            <w:hideMark/>
          </w:tcPr>
          <w:p w14:paraId="208F166D"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5,311,862,441 </w:t>
            </w:r>
          </w:p>
        </w:tc>
        <w:tc>
          <w:tcPr>
            <w:tcW w:w="1418" w:type="dxa"/>
            <w:tcBorders>
              <w:top w:val="nil"/>
              <w:left w:val="nil"/>
              <w:bottom w:val="single" w:sz="4" w:space="0" w:color="auto"/>
              <w:right w:val="single" w:sz="4" w:space="0" w:color="auto"/>
            </w:tcBorders>
            <w:shd w:val="clear" w:color="auto" w:fill="auto"/>
            <w:vAlign w:val="center"/>
            <w:hideMark/>
          </w:tcPr>
          <w:p w14:paraId="2C5C123D"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5,246,742,438 </w:t>
            </w:r>
          </w:p>
        </w:tc>
        <w:tc>
          <w:tcPr>
            <w:tcW w:w="1417" w:type="dxa"/>
            <w:tcBorders>
              <w:top w:val="nil"/>
              <w:left w:val="nil"/>
              <w:bottom w:val="single" w:sz="4" w:space="0" w:color="auto"/>
              <w:right w:val="single" w:sz="4" w:space="0" w:color="auto"/>
            </w:tcBorders>
            <w:shd w:val="clear" w:color="auto" w:fill="auto"/>
            <w:vAlign w:val="center"/>
            <w:hideMark/>
          </w:tcPr>
          <w:p w14:paraId="6334824E"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5,772,772,685 </w:t>
            </w:r>
          </w:p>
        </w:tc>
      </w:tr>
      <w:tr w:rsidR="003A5AF2" w:rsidRPr="003A5AF2" w14:paraId="7D58C8B2"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D93E52F"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sep</w:t>
            </w:r>
          </w:p>
        </w:tc>
        <w:tc>
          <w:tcPr>
            <w:tcW w:w="1318" w:type="dxa"/>
            <w:tcBorders>
              <w:top w:val="nil"/>
              <w:left w:val="nil"/>
              <w:bottom w:val="single" w:sz="4" w:space="0" w:color="auto"/>
              <w:right w:val="single" w:sz="4" w:space="0" w:color="auto"/>
            </w:tcBorders>
            <w:shd w:val="clear" w:color="auto" w:fill="auto"/>
            <w:vAlign w:val="center"/>
            <w:hideMark/>
          </w:tcPr>
          <w:p w14:paraId="6DCC1443"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4,726,565,867 </w:t>
            </w:r>
          </w:p>
        </w:tc>
        <w:tc>
          <w:tcPr>
            <w:tcW w:w="1559" w:type="dxa"/>
            <w:tcBorders>
              <w:top w:val="nil"/>
              <w:left w:val="nil"/>
              <w:bottom w:val="single" w:sz="4" w:space="0" w:color="auto"/>
              <w:right w:val="single" w:sz="4" w:space="0" w:color="auto"/>
            </w:tcBorders>
            <w:shd w:val="clear" w:color="auto" w:fill="auto"/>
            <w:vAlign w:val="center"/>
            <w:hideMark/>
          </w:tcPr>
          <w:p w14:paraId="49324686"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4,834,881,834 </w:t>
            </w:r>
          </w:p>
        </w:tc>
        <w:tc>
          <w:tcPr>
            <w:tcW w:w="1418" w:type="dxa"/>
            <w:tcBorders>
              <w:top w:val="nil"/>
              <w:left w:val="nil"/>
              <w:bottom w:val="single" w:sz="4" w:space="0" w:color="auto"/>
              <w:right w:val="single" w:sz="4" w:space="0" w:color="auto"/>
            </w:tcBorders>
            <w:shd w:val="clear" w:color="auto" w:fill="auto"/>
            <w:vAlign w:val="center"/>
            <w:hideMark/>
          </w:tcPr>
          <w:p w14:paraId="28C86A02"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4,701,435,546 </w:t>
            </w:r>
          </w:p>
        </w:tc>
        <w:tc>
          <w:tcPr>
            <w:tcW w:w="1559" w:type="dxa"/>
            <w:tcBorders>
              <w:top w:val="nil"/>
              <w:left w:val="nil"/>
              <w:bottom w:val="single" w:sz="4" w:space="0" w:color="auto"/>
              <w:right w:val="single" w:sz="4" w:space="0" w:color="auto"/>
            </w:tcBorders>
            <w:shd w:val="clear" w:color="auto" w:fill="auto"/>
            <w:vAlign w:val="center"/>
            <w:hideMark/>
          </w:tcPr>
          <w:p w14:paraId="2B9794B6"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5,107,537,662 </w:t>
            </w:r>
          </w:p>
        </w:tc>
        <w:tc>
          <w:tcPr>
            <w:tcW w:w="1418" w:type="dxa"/>
            <w:tcBorders>
              <w:top w:val="nil"/>
              <w:left w:val="nil"/>
              <w:bottom w:val="single" w:sz="4" w:space="0" w:color="auto"/>
              <w:right w:val="single" w:sz="4" w:space="0" w:color="auto"/>
            </w:tcBorders>
            <w:shd w:val="clear" w:color="auto" w:fill="auto"/>
            <w:vAlign w:val="center"/>
            <w:hideMark/>
          </w:tcPr>
          <w:p w14:paraId="7130D69E"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5,053,298,161 </w:t>
            </w:r>
          </w:p>
        </w:tc>
        <w:tc>
          <w:tcPr>
            <w:tcW w:w="1417" w:type="dxa"/>
            <w:tcBorders>
              <w:top w:val="nil"/>
              <w:left w:val="nil"/>
              <w:bottom w:val="single" w:sz="4" w:space="0" w:color="auto"/>
              <w:right w:val="single" w:sz="4" w:space="0" w:color="auto"/>
            </w:tcBorders>
            <w:shd w:val="clear" w:color="auto" w:fill="auto"/>
            <w:vAlign w:val="center"/>
            <w:hideMark/>
          </w:tcPr>
          <w:p w14:paraId="79A656B1"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5,665,905,366 </w:t>
            </w:r>
          </w:p>
        </w:tc>
      </w:tr>
      <w:tr w:rsidR="003A5AF2" w:rsidRPr="003A5AF2" w14:paraId="32FAE34F"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218535E"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oct</w:t>
            </w:r>
          </w:p>
        </w:tc>
        <w:tc>
          <w:tcPr>
            <w:tcW w:w="1318" w:type="dxa"/>
            <w:tcBorders>
              <w:top w:val="nil"/>
              <w:left w:val="nil"/>
              <w:bottom w:val="single" w:sz="4" w:space="0" w:color="auto"/>
              <w:right w:val="single" w:sz="4" w:space="0" w:color="auto"/>
            </w:tcBorders>
            <w:shd w:val="clear" w:color="auto" w:fill="auto"/>
            <w:vAlign w:val="center"/>
            <w:hideMark/>
          </w:tcPr>
          <w:p w14:paraId="0A431CFC"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4,781,855,160 </w:t>
            </w:r>
          </w:p>
        </w:tc>
        <w:tc>
          <w:tcPr>
            <w:tcW w:w="1559" w:type="dxa"/>
            <w:tcBorders>
              <w:top w:val="nil"/>
              <w:left w:val="nil"/>
              <w:bottom w:val="single" w:sz="4" w:space="0" w:color="auto"/>
              <w:right w:val="single" w:sz="4" w:space="0" w:color="auto"/>
            </w:tcBorders>
            <w:shd w:val="clear" w:color="auto" w:fill="auto"/>
            <w:vAlign w:val="center"/>
            <w:hideMark/>
          </w:tcPr>
          <w:p w14:paraId="4BBBAF3C"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4,708,108,653 </w:t>
            </w:r>
          </w:p>
        </w:tc>
        <w:tc>
          <w:tcPr>
            <w:tcW w:w="1418" w:type="dxa"/>
            <w:tcBorders>
              <w:top w:val="nil"/>
              <w:left w:val="nil"/>
              <w:bottom w:val="single" w:sz="4" w:space="0" w:color="auto"/>
              <w:right w:val="single" w:sz="4" w:space="0" w:color="auto"/>
            </w:tcBorders>
            <w:shd w:val="clear" w:color="auto" w:fill="auto"/>
            <w:vAlign w:val="center"/>
            <w:hideMark/>
          </w:tcPr>
          <w:p w14:paraId="7A3E79C5"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4,641,728,249 </w:t>
            </w:r>
          </w:p>
        </w:tc>
        <w:tc>
          <w:tcPr>
            <w:tcW w:w="1559" w:type="dxa"/>
            <w:tcBorders>
              <w:top w:val="nil"/>
              <w:left w:val="nil"/>
              <w:bottom w:val="single" w:sz="4" w:space="0" w:color="auto"/>
              <w:right w:val="single" w:sz="4" w:space="0" w:color="auto"/>
            </w:tcBorders>
            <w:shd w:val="clear" w:color="auto" w:fill="auto"/>
            <w:vAlign w:val="center"/>
            <w:hideMark/>
          </w:tcPr>
          <w:p w14:paraId="49D266C3"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5,060,360,373 </w:t>
            </w:r>
          </w:p>
        </w:tc>
        <w:tc>
          <w:tcPr>
            <w:tcW w:w="1418" w:type="dxa"/>
            <w:tcBorders>
              <w:top w:val="nil"/>
              <w:left w:val="nil"/>
              <w:bottom w:val="single" w:sz="4" w:space="0" w:color="auto"/>
              <w:right w:val="single" w:sz="4" w:space="0" w:color="auto"/>
            </w:tcBorders>
            <w:shd w:val="clear" w:color="auto" w:fill="auto"/>
            <w:vAlign w:val="center"/>
            <w:hideMark/>
          </w:tcPr>
          <w:p w14:paraId="27BD2BC5"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5,516,713,304 </w:t>
            </w:r>
          </w:p>
        </w:tc>
        <w:tc>
          <w:tcPr>
            <w:tcW w:w="1417" w:type="dxa"/>
            <w:tcBorders>
              <w:top w:val="nil"/>
              <w:left w:val="nil"/>
              <w:bottom w:val="single" w:sz="4" w:space="0" w:color="auto"/>
              <w:right w:val="single" w:sz="4" w:space="0" w:color="auto"/>
            </w:tcBorders>
            <w:shd w:val="clear" w:color="auto" w:fill="auto"/>
            <w:vAlign w:val="center"/>
            <w:hideMark/>
          </w:tcPr>
          <w:p w14:paraId="1F44F1BF"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5,603,568,406 </w:t>
            </w:r>
          </w:p>
        </w:tc>
      </w:tr>
      <w:tr w:rsidR="003A5AF2" w:rsidRPr="003A5AF2" w14:paraId="25ACC969"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DEF2D02"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nov</w:t>
            </w:r>
          </w:p>
        </w:tc>
        <w:tc>
          <w:tcPr>
            <w:tcW w:w="1318" w:type="dxa"/>
            <w:tcBorders>
              <w:top w:val="nil"/>
              <w:left w:val="nil"/>
              <w:bottom w:val="single" w:sz="4" w:space="0" w:color="auto"/>
              <w:right w:val="single" w:sz="4" w:space="0" w:color="auto"/>
            </w:tcBorders>
            <w:shd w:val="clear" w:color="auto" w:fill="auto"/>
            <w:vAlign w:val="center"/>
            <w:hideMark/>
          </w:tcPr>
          <w:p w14:paraId="3B9E815D"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5,023,213,513 </w:t>
            </w:r>
          </w:p>
        </w:tc>
        <w:tc>
          <w:tcPr>
            <w:tcW w:w="1559" w:type="dxa"/>
            <w:tcBorders>
              <w:top w:val="nil"/>
              <w:left w:val="nil"/>
              <w:bottom w:val="single" w:sz="4" w:space="0" w:color="auto"/>
              <w:right w:val="single" w:sz="4" w:space="0" w:color="auto"/>
            </w:tcBorders>
            <w:shd w:val="clear" w:color="auto" w:fill="auto"/>
            <w:vAlign w:val="center"/>
            <w:hideMark/>
          </w:tcPr>
          <w:p w14:paraId="4AD5AC3E"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4,678,693,507 </w:t>
            </w:r>
          </w:p>
        </w:tc>
        <w:tc>
          <w:tcPr>
            <w:tcW w:w="1418" w:type="dxa"/>
            <w:tcBorders>
              <w:top w:val="nil"/>
              <w:left w:val="nil"/>
              <w:bottom w:val="single" w:sz="4" w:space="0" w:color="auto"/>
              <w:right w:val="single" w:sz="4" w:space="0" w:color="auto"/>
            </w:tcBorders>
            <w:shd w:val="clear" w:color="auto" w:fill="auto"/>
            <w:vAlign w:val="center"/>
            <w:hideMark/>
          </w:tcPr>
          <w:p w14:paraId="023DB01A"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4,901,291,230 </w:t>
            </w:r>
          </w:p>
        </w:tc>
        <w:tc>
          <w:tcPr>
            <w:tcW w:w="1559" w:type="dxa"/>
            <w:tcBorders>
              <w:top w:val="nil"/>
              <w:left w:val="nil"/>
              <w:bottom w:val="single" w:sz="4" w:space="0" w:color="auto"/>
              <w:right w:val="single" w:sz="4" w:space="0" w:color="auto"/>
            </w:tcBorders>
            <w:shd w:val="clear" w:color="auto" w:fill="auto"/>
            <w:vAlign w:val="center"/>
            <w:hideMark/>
          </w:tcPr>
          <w:p w14:paraId="1399864D"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5,080,719,276 </w:t>
            </w:r>
          </w:p>
        </w:tc>
        <w:tc>
          <w:tcPr>
            <w:tcW w:w="1418" w:type="dxa"/>
            <w:tcBorders>
              <w:top w:val="nil"/>
              <w:left w:val="nil"/>
              <w:bottom w:val="single" w:sz="4" w:space="0" w:color="auto"/>
              <w:right w:val="single" w:sz="4" w:space="0" w:color="auto"/>
            </w:tcBorders>
            <w:shd w:val="clear" w:color="auto" w:fill="auto"/>
            <w:vAlign w:val="center"/>
            <w:hideMark/>
          </w:tcPr>
          <w:p w14:paraId="03C1FBF0"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5,468,469,592 </w:t>
            </w:r>
          </w:p>
        </w:tc>
        <w:tc>
          <w:tcPr>
            <w:tcW w:w="1417" w:type="dxa"/>
            <w:tcBorders>
              <w:top w:val="nil"/>
              <w:left w:val="nil"/>
              <w:bottom w:val="single" w:sz="4" w:space="0" w:color="auto"/>
              <w:right w:val="single" w:sz="4" w:space="0" w:color="auto"/>
            </w:tcBorders>
            <w:shd w:val="clear" w:color="auto" w:fill="auto"/>
            <w:vAlign w:val="center"/>
            <w:hideMark/>
          </w:tcPr>
          <w:p w14:paraId="43EAE700"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5,770,664,904 </w:t>
            </w:r>
          </w:p>
        </w:tc>
      </w:tr>
      <w:tr w:rsidR="003A5AF2" w:rsidRPr="003A5AF2" w14:paraId="3C763F1F"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0B795E3" w14:textId="77777777" w:rsidR="003A5AF2" w:rsidRPr="003A5AF2" w:rsidRDefault="003A5AF2" w:rsidP="003A5AF2">
            <w:pPr>
              <w:widowControl/>
              <w:jc w:val="center"/>
              <w:rPr>
                <w:rFonts w:ascii="Times New Roman" w:eastAsia="Times New Roman" w:hAnsi="Times New Roman" w:cs="Times New Roman"/>
                <w:color w:val="000000"/>
                <w:sz w:val="16"/>
                <w:szCs w:val="16"/>
                <w:lang w:val="es-HN" w:eastAsia="es-HN"/>
              </w:rPr>
            </w:pPr>
            <w:r w:rsidRPr="003A5AF2">
              <w:rPr>
                <w:rFonts w:ascii="Times New Roman" w:eastAsia="Times New Roman" w:hAnsi="Times New Roman" w:cs="Times New Roman"/>
                <w:color w:val="000000"/>
                <w:sz w:val="16"/>
                <w:szCs w:val="16"/>
                <w:lang w:val="es-HN" w:eastAsia="es-HN"/>
              </w:rPr>
              <w:t>dic</w:t>
            </w:r>
          </w:p>
        </w:tc>
        <w:tc>
          <w:tcPr>
            <w:tcW w:w="1318" w:type="dxa"/>
            <w:tcBorders>
              <w:top w:val="nil"/>
              <w:left w:val="nil"/>
              <w:bottom w:val="single" w:sz="4" w:space="0" w:color="auto"/>
              <w:right w:val="single" w:sz="4" w:space="0" w:color="auto"/>
            </w:tcBorders>
            <w:shd w:val="clear" w:color="auto" w:fill="auto"/>
            <w:vAlign w:val="center"/>
            <w:hideMark/>
          </w:tcPr>
          <w:p w14:paraId="4DFE1003"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4,984,334,103 </w:t>
            </w:r>
          </w:p>
        </w:tc>
        <w:tc>
          <w:tcPr>
            <w:tcW w:w="1559" w:type="dxa"/>
            <w:tcBorders>
              <w:top w:val="nil"/>
              <w:left w:val="nil"/>
              <w:bottom w:val="single" w:sz="4" w:space="0" w:color="auto"/>
              <w:right w:val="single" w:sz="4" w:space="0" w:color="auto"/>
            </w:tcBorders>
            <w:shd w:val="clear" w:color="auto" w:fill="auto"/>
            <w:vAlign w:val="center"/>
            <w:hideMark/>
          </w:tcPr>
          <w:p w14:paraId="26B92852"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4,999,213,755 </w:t>
            </w:r>
          </w:p>
        </w:tc>
        <w:tc>
          <w:tcPr>
            <w:tcW w:w="1418" w:type="dxa"/>
            <w:tcBorders>
              <w:top w:val="nil"/>
              <w:left w:val="nil"/>
              <w:bottom w:val="single" w:sz="4" w:space="0" w:color="auto"/>
              <w:right w:val="single" w:sz="4" w:space="0" w:color="auto"/>
            </w:tcBorders>
            <w:shd w:val="clear" w:color="auto" w:fill="auto"/>
            <w:vAlign w:val="center"/>
            <w:hideMark/>
          </w:tcPr>
          <w:p w14:paraId="284C947A"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4,949,615,158 </w:t>
            </w:r>
          </w:p>
        </w:tc>
        <w:tc>
          <w:tcPr>
            <w:tcW w:w="1559" w:type="dxa"/>
            <w:tcBorders>
              <w:top w:val="nil"/>
              <w:left w:val="nil"/>
              <w:bottom w:val="single" w:sz="4" w:space="0" w:color="auto"/>
              <w:right w:val="single" w:sz="4" w:space="0" w:color="auto"/>
            </w:tcBorders>
            <w:shd w:val="clear" w:color="auto" w:fill="auto"/>
            <w:vAlign w:val="center"/>
            <w:hideMark/>
          </w:tcPr>
          <w:p w14:paraId="1CE8D920"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5,062,773,344 </w:t>
            </w:r>
          </w:p>
        </w:tc>
        <w:tc>
          <w:tcPr>
            <w:tcW w:w="1418" w:type="dxa"/>
            <w:tcBorders>
              <w:top w:val="nil"/>
              <w:left w:val="nil"/>
              <w:bottom w:val="single" w:sz="4" w:space="0" w:color="auto"/>
              <w:right w:val="single" w:sz="4" w:space="0" w:color="auto"/>
            </w:tcBorders>
            <w:shd w:val="clear" w:color="auto" w:fill="auto"/>
            <w:vAlign w:val="center"/>
            <w:hideMark/>
          </w:tcPr>
          <w:p w14:paraId="2BDE5B12"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5,489,435,988 </w:t>
            </w:r>
          </w:p>
        </w:tc>
        <w:tc>
          <w:tcPr>
            <w:tcW w:w="1417" w:type="dxa"/>
            <w:tcBorders>
              <w:top w:val="nil"/>
              <w:left w:val="nil"/>
              <w:bottom w:val="single" w:sz="4" w:space="0" w:color="auto"/>
              <w:right w:val="single" w:sz="4" w:space="0" w:color="auto"/>
            </w:tcBorders>
            <w:shd w:val="clear" w:color="auto" w:fill="auto"/>
            <w:vAlign w:val="center"/>
            <w:hideMark/>
          </w:tcPr>
          <w:p w14:paraId="0C588F18" w14:textId="77777777" w:rsidR="003A5AF2" w:rsidRPr="00317085" w:rsidRDefault="003A5AF2" w:rsidP="003A5AF2">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6,233,178,467 </w:t>
            </w:r>
          </w:p>
        </w:tc>
      </w:tr>
    </w:tbl>
    <w:p w14:paraId="2908BE18" w14:textId="77777777" w:rsidR="003A5AF2" w:rsidRDefault="003A5AF2" w:rsidP="00F1144F">
      <w:pPr>
        <w:pStyle w:val="TextoPrincipal"/>
      </w:pPr>
    </w:p>
    <w:p w14:paraId="07951B0D" w14:textId="77777777" w:rsidR="00A677AD" w:rsidRDefault="00A677AD" w:rsidP="00F1144F">
      <w:pPr>
        <w:pStyle w:val="TextoPrincipal"/>
      </w:pPr>
    </w:p>
    <w:p w14:paraId="495D375B" w14:textId="4B20166A" w:rsidR="00F1144F" w:rsidRPr="00076E91" w:rsidRDefault="00F1144F" w:rsidP="00F1144F">
      <w:pPr>
        <w:pStyle w:val="TextoPrincipal"/>
      </w:pPr>
      <w:r w:rsidRPr="00076E91">
        <w:lastRenderedPageBreak/>
        <w:t xml:space="preserve">La gráfica “Tendencia Estimada” </w:t>
      </w:r>
      <w:r>
        <w:t xml:space="preserve">de la figura 33, </w:t>
      </w:r>
      <w:r w:rsidRPr="00076E91">
        <w:t xml:space="preserve">demuestra que </w:t>
      </w:r>
      <w:r w:rsidR="00C27DD1">
        <w:t xml:space="preserve">los </w:t>
      </w:r>
      <w:r w:rsidRPr="00076E91">
        <w:t xml:space="preserve">saldos de la cuenta total activo para banco </w:t>
      </w:r>
      <w:r w:rsidR="00323679">
        <w:t>BANCAFE</w:t>
      </w:r>
      <w:r>
        <w:t xml:space="preserve"> </w:t>
      </w:r>
      <w:r w:rsidR="007E019A">
        <w:t>presentaba una</w:t>
      </w:r>
      <w:r>
        <w:t xml:space="preserve"> tendencia</w:t>
      </w:r>
      <w:r w:rsidR="007E019A">
        <w:t xml:space="preserve"> </w:t>
      </w:r>
      <w:r w:rsidR="009D7454">
        <w:t xml:space="preserve">negativa, </w:t>
      </w:r>
      <w:r w:rsidR="001110A2">
        <w:t>pero se concluye con una tendencia positiva</w:t>
      </w:r>
      <w:r w:rsidR="007E019A">
        <w:t xml:space="preserve"> dado que desde el 2021 se dibuja una línea con inclinación hacia arriba</w:t>
      </w:r>
      <w:r>
        <w:t>, debido</w:t>
      </w:r>
      <w:r w:rsidR="00BB5324">
        <w:t xml:space="preserve"> </w:t>
      </w:r>
      <w:r>
        <w:t>a lo anterior el tipo de tendencia se identifica como multiplicativa dado que la línea de tendencia no se presenta en línea recta, indicando que las variaciones serán exponenciales ya sea a la alta o a la baja a lo largo del periodo.</w:t>
      </w:r>
    </w:p>
    <w:p w14:paraId="67CB1D95" w14:textId="5124940A" w:rsidR="00854A4A" w:rsidRDefault="0028631F" w:rsidP="00854A4A">
      <w:pPr>
        <w:keepNext/>
        <w:widowControl/>
        <w:spacing w:after="160"/>
      </w:pPr>
      <w:r>
        <w:rPr>
          <w:noProof/>
        </w:rPr>
        <mc:AlternateContent>
          <mc:Choice Requires="wps">
            <w:drawing>
              <wp:anchor distT="0" distB="0" distL="114300" distR="114300" simplePos="0" relativeHeight="252001280" behindDoc="0" locked="0" layoutInCell="1" allowOverlap="1" wp14:anchorId="22BF5CC3" wp14:editId="57865AF6">
                <wp:simplePos x="0" y="0"/>
                <wp:positionH relativeFrom="column">
                  <wp:posOffset>0</wp:posOffset>
                </wp:positionH>
                <wp:positionV relativeFrom="paragraph">
                  <wp:posOffset>6350</wp:posOffset>
                </wp:positionV>
                <wp:extent cx="554936" cy="356152"/>
                <wp:effectExtent l="0" t="0" r="0" b="6350"/>
                <wp:wrapNone/>
                <wp:docPr id="440693591"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00ACD2A9" w14:textId="77777777" w:rsidR="0028631F" w:rsidRPr="00055DF7" w:rsidRDefault="0028631F" w:rsidP="0028631F">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22BF5CC3" id="_x0000_s1042" type="#_x0000_t202" style="position:absolute;margin-left:0;margin-top:.5pt;width:43.7pt;height:28.05pt;z-index:25200128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9ftE+wEAAEEEAAAOAAAAZHJzL2Uyb0RvYy54bWysU8Fu2zAMvQ/YPwi6L07SOViDOAXWorsM&#10;67B2H6DIUixMEjVKjZ19/Sg5cYbu1GEX2aLIx8dHcnMzOMsOCqMB3/DFbM6Z8hJa4/cN//50/+4D&#10;ZzEJ3woLXjX8qCK/2b59s+nDWi2hA9sqZATi47oPDe9SCuuqirJTTsQZBOXpUQM6keiK+6pF0RO6&#10;s9VyPl9VPWAbEKSKkax34yPfFnytlUwPWkeVmG04cUvlxHLu8lltN2K9RxE6I080xD+wcMJ4SjpB&#10;3Ykk2DOav6CckQgRdJpJcBVobaQqNVA1i/mLah47EVSphcSJYZIp/j9Y+eXwGL4iS8NHGKiBWZA+&#10;xHUkY65n0Ojyl5gyeicJj5NsakhMkrGu319frTiT9HRVrxb1MqNUl+CAMX1S4Fj+aThSV4pY4vA5&#10;ptH17JJzebg31pbOWM/6hl/Xy5rgXWgbHv2+xE5OlMd6SndhXf7S0aoMZv03pZlpC/lsiBL3u1uL&#10;bJwCGlMq6jwLBYwCsqMmEq+MPYXkaFWG75XxU1DJDz5N8c54wFJ4WQ2VCzgIGur2R+kZEdej/1mK&#10;UYCsRRp2AylA3V2d27uD9khdp8VND3RoCySztCZw1gH+emnraUFI+p/PAhVnmOwtjPskvCT/hqfS&#10;8ZyM5rT0/rRTeRH+vBd2l83f/gYAAP//AwBQSwMEFAAGAAgAAAAhAHZEIk3aAAAABAEAAA8AAABk&#10;cnMvZG93bnJldi54bWxMj09PwzAMxe9I+w6RJ3FjyaaNjVJ3mkBcQYw/Eres8dqKxqmabC3fHnNi&#10;J+v5We/9nG9H36oz9bEJjDCfGVDEZXANVwjvb083G1AxWXa2DUwIPxRhW0yucpu5MPArnfepUhLC&#10;MbMIdUpdpnUsa/I2zkJHLN4x9N4mkX2lXW8HCfetXhhzq71tWBpq29FDTeX3/uQRPp6PX59L81I9&#10;+lU3hNFo9nca8Xo67u5BJRrT/zH84Qs6FMJ0CCd2UbUI8kiSrQwxN+slqAPCaj0HXeT6Er74BQAA&#10;//8DAFBLAQItABQABgAIAAAAIQC2gziS/gAAAOEBAAATAAAAAAAAAAAAAAAAAAAAAABbQ29udGVu&#10;dF9UeXBlc10ueG1sUEsBAi0AFAAGAAgAAAAhADj9If/WAAAAlAEAAAsAAAAAAAAAAAAAAAAALwEA&#10;AF9yZWxzLy5yZWxzUEsBAi0AFAAGAAgAAAAhAPz1+0T7AQAAQQQAAA4AAAAAAAAAAAAAAAAALgIA&#10;AGRycy9lMm9Eb2MueG1sUEsBAi0AFAAGAAgAAAAhAHZEIk3aAAAABAEAAA8AAAAAAAAAAAAAAAAA&#10;VQQAAGRycy9kb3ducmV2LnhtbFBLBQYAAAAABAAEAPMAAABcBQAAAAA=&#10;" filled="f" stroked="f">
                <v:textbox>
                  <w:txbxContent>
                    <w:p w14:paraId="00ACD2A9" w14:textId="77777777" w:rsidR="0028631F" w:rsidRPr="00055DF7" w:rsidRDefault="0028631F" w:rsidP="0028631F">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v:textbox>
              </v:shape>
            </w:pict>
          </mc:Fallback>
        </mc:AlternateContent>
      </w:r>
      <w:r w:rsidR="00B1342A">
        <w:rPr>
          <w:noProof/>
        </w:rPr>
        <w:drawing>
          <wp:inline distT="0" distB="0" distL="0" distR="0" wp14:anchorId="035027F7" wp14:editId="4851730D">
            <wp:extent cx="5943600" cy="3617595"/>
            <wp:effectExtent l="0" t="0" r="0" b="1905"/>
            <wp:docPr id="1389847652" name="Gráfico 1">
              <a:extLst xmlns:a="http://schemas.openxmlformats.org/drawingml/2006/main">
                <a:ext uri="{FF2B5EF4-FFF2-40B4-BE49-F238E27FC236}">
                  <a16:creationId xmlns:a16="http://schemas.microsoft.com/office/drawing/2014/main" id="{C4054FCD-E9A8-4A2E-9A55-56B5524088E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6A4F84AA" w14:textId="0D5D2E81" w:rsidR="0028631F" w:rsidRPr="00854A4A" w:rsidRDefault="00854A4A" w:rsidP="00854A4A">
      <w:pPr>
        <w:pStyle w:val="Figuras"/>
        <w:rPr>
          <w:lang w:val="es-HN"/>
        </w:rPr>
      </w:pPr>
      <w:bookmarkStart w:id="176" w:name="_Toc158142128"/>
      <w:r w:rsidRPr="00854A4A">
        <w:rPr>
          <w:lang w:val="es-HN"/>
        </w:rPr>
        <w:t xml:space="preserve">Figura </w:t>
      </w:r>
      <w:r>
        <w:fldChar w:fldCharType="begin"/>
      </w:r>
      <w:r w:rsidRPr="00854A4A">
        <w:rPr>
          <w:lang w:val="es-HN"/>
        </w:rPr>
        <w:instrText xml:space="preserve"> SEQ Figura \* ARABIC </w:instrText>
      </w:r>
      <w:r>
        <w:fldChar w:fldCharType="separate"/>
      </w:r>
      <w:r w:rsidR="000F2D33">
        <w:rPr>
          <w:noProof/>
          <w:lang w:val="es-HN"/>
        </w:rPr>
        <w:t>33</w:t>
      </w:r>
      <w:r>
        <w:fldChar w:fldCharType="end"/>
      </w:r>
      <w:r w:rsidRPr="00854A4A">
        <w:rPr>
          <w:lang w:val="es-HN"/>
        </w:rPr>
        <w:t>.Tendencia Estimada 2017 a 2022 Banco BANCAFE</w:t>
      </w:r>
      <w:bookmarkEnd w:id="176"/>
    </w:p>
    <w:p w14:paraId="54E099B6" w14:textId="7F317D0D" w:rsidR="0028631F" w:rsidRDefault="0028631F" w:rsidP="0028631F">
      <w:pPr>
        <w:pStyle w:val="TextoPrincipal"/>
      </w:pPr>
      <w:r w:rsidRPr="00FB6268">
        <w:t>La gráfica “</w:t>
      </w:r>
      <w:r>
        <w:t>Serie Sin T</w:t>
      </w:r>
      <w:r w:rsidRPr="00FB6268">
        <w:t>endencia”</w:t>
      </w:r>
      <w:r>
        <w:t xml:space="preserve"> de la figura 3</w:t>
      </w:r>
      <w:r w:rsidR="00554E73">
        <w:t>4</w:t>
      </w:r>
      <w:r>
        <w:t>,</w:t>
      </w:r>
      <w:r w:rsidR="00554E73">
        <w:t xml:space="preserve"> indica una variación estacional en el mes de septiembre</w:t>
      </w:r>
      <w:r>
        <w:t xml:space="preserve"> </w:t>
      </w:r>
      <w:r w:rsidR="00554E73">
        <w:t>a lo</w:t>
      </w:r>
      <w:r>
        <w:t xml:space="preserve"> largo del periodo, al observar la gráfica </w:t>
      </w:r>
      <w:r w:rsidRPr="00740BF3">
        <w:t>“</w:t>
      </w:r>
      <w:r>
        <w:t xml:space="preserve">Factores Estacionales” se identifica que </w:t>
      </w:r>
      <w:r w:rsidR="00F1178C">
        <w:t>los meses</w:t>
      </w:r>
      <w:r>
        <w:t xml:space="preserve"> de </w:t>
      </w:r>
      <w:r w:rsidR="00F1178C">
        <w:t>febrero</w:t>
      </w:r>
      <w:r>
        <w:t>,</w:t>
      </w:r>
      <w:r w:rsidR="00F1178C">
        <w:t xml:space="preserve"> marzo,</w:t>
      </w:r>
      <w:r>
        <w:t xml:space="preserve"> </w:t>
      </w:r>
      <w:r w:rsidR="00EA691F">
        <w:t>abril</w:t>
      </w:r>
      <w:r>
        <w:t xml:space="preserve">, </w:t>
      </w:r>
      <w:r w:rsidR="00EA691F">
        <w:t>julio y</w:t>
      </w:r>
      <w:r>
        <w:t xml:space="preserve"> </w:t>
      </w:r>
      <w:r w:rsidR="00EA691F">
        <w:t>diciembre</w:t>
      </w:r>
      <w:r>
        <w:t xml:space="preserve"> existe una estacionalidad de incremento, y que los meses con estacionalidad de decremento serán </w:t>
      </w:r>
      <w:r w:rsidR="00FC34F3">
        <w:t>enero</w:t>
      </w:r>
      <w:r>
        <w:t xml:space="preserve">, </w:t>
      </w:r>
      <w:r w:rsidR="00FC34F3">
        <w:t>junio</w:t>
      </w:r>
      <w:r w:rsidR="00F1178C">
        <w:t>, agosto</w:t>
      </w:r>
      <w:r>
        <w:t xml:space="preserve"> y </w:t>
      </w:r>
      <w:r w:rsidR="00FC34F3">
        <w:t>septiembre</w:t>
      </w:r>
      <w:r>
        <w:t>.</w:t>
      </w:r>
    </w:p>
    <w:p w14:paraId="08671B4B" w14:textId="0368B1ED" w:rsidR="0028631F" w:rsidRDefault="00ED4DDF" w:rsidP="0028631F">
      <w:pPr>
        <w:pStyle w:val="TextoPrincipal"/>
        <w:keepNext/>
        <w:ind w:firstLine="0"/>
        <w:jc w:val="center"/>
      </w:pPr>
      <w:r>
        <w:rPr>
          <w:noProof/>
        </w:rPr>
        <w:lastRenderedPageBreak/>
        <mc:AlternateContent>
          <mc:Choice Requires="wps">
            <w:drawing>
              <wp:anchor distT="0" distB="0" distL="114300" distR="114300" simplePos="0" relativeHeight="252065792" behindDoc="0" locked="0" layoutInCell="1" allowOverlap="1" wp14:anchorId="1585C3BE" wp14:editId="627E7EBA">
                <wp:simplePos x="0" y="0"/>
                <wp:positionH relativeFrom="column">
                  <wp:posOffset>5448300</wp:posOffset>
                </wp:positionH>
                <wp:positionV relativeFrom="paragraph">
                  <wp:posOffset>247650</wp:posOffset>
                </wp:positionV>
                <wp:extent cx="72000" cy="2143125"/>
                <wp:effectExtent l="0" t="0" r="23495" b="28575"/>
                <wp:wrapNone/>
                <wp:docPr id="2092017348" name="Rectángulo: esquinas redondeadas 12"/>
                <wp:cNvGraphicFramePr/>
                <a:graphic xmlns:a="http://schemas.openxmlformats.org/drawingml/2006/main">
                  <a:graphicData uri="http://schemas.microsoft.com/office/word/2010/wordprocessingShape">
                    <wps:wsp>
                      <wps:cNvSpPr/>
                      <wps:spPr>
                        <a:xfrm>
                          <a:off x="0" y="0"/>
                          <a:ext cx="72000"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E37A952" id="Rectángulo: esquinas redondeadas 12" o:spid="_x0000_s1026" style="position:absolute;margin-left:429pt;margin-top:19.5pt;width:5.65pt;height:168.75pt;z-index:252065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wNoegIAAGYFAAAOAAAAZHJzL2Uyb0RvYy54bWysVEtv2zAMvg/YfxB0Xx1n6R5BnSJo0WFA&#10;0RZth54VWYoFyKJGKXGyXz9KdpygK3YYdrElkfxIfnxcXO5ay7YKgwFX8fJswplyEmrj1hX/8Xzz&#10;4QtnIQpXCwtOVXyvAr9cvH930fm5mkIDtlbICMSFeecr3sTo50URZKNaEc7AK0dCDdiKSFdcFzWK&#10;jtBbW0wnk09FB1h7BKlCoNfrXsgXGV9rJeO91kFFZitOscX8xfxdpW+xuBDzNQrfGDmEIf4hilYY&#10;R05HqGsRBdug+QOqNRIhgI5nEtoCtDZS5Rwom3LyKpunRniVcyFygh9pCv8PVt5tn/wDEg2dD/NA&#10;x5TFTmOb/hQf22Wy9iNZaheZpMfPRD8xKkkyLWcfy+l5IrM4GnsM8ZuClqVDxRE2rn6kgmSexPY2&#10;xF7/oJccOrgx1uaiWJceAlhTp7d8SV2hriyyraB6CimVi9PB7YkmBZGsi2NK+RT3ViUY6x6VZqam&#10;JKY5mNxtr3HLXtSIWvXuyvOUcB/zaJEzzoAJWVOgI/YA8FbM5QAz6CdTlZt1NJ78LbA+htEiewYX&#10;R+PWOMC3AGwcPff6B5J6ahJLK6j3D8gQ+lEJXt4Yqt+tCPFBIM0G1ZzmPd7TR1voKg7DibMG8Ndb&#10;70mfWpaknHU0axUPPzcCFWf2u6Nm/lrOZmk482V2Tp3FGZ5KVqcSt2mvgMpf0mbxMh+TfrSHo0Zo&#10;X2gtLJNXEgknyXfFZcTD5Sr2O4AWi1TLZVajgfQi3ronLxN4YjW15vPuRaAfmjhS99/BYS7F/FUb&#10;97rJ0sFyE0Gb3ONHXge+aZhz4wyLJ22L03vWOq7HxW8AAAD//wMAUEsDBBQABgAIAAAAIQAfNmJL&#10;4QAAAAoBAAAPAAAAZHJzL2Rvd25yZXYueG1sTI9BT8MwDIXvSPyHyEhcEEthrGSl6QRIFYdxYSDG&#10;MWtMW9E4VZN13b+fOcHJst/T8/fy1eQ6MeIQWk8abmYJCKTK25ZqDR/v5bUCEaIhazpPqOGIAVbF&#10;+VluMusP9IbjJtaCQyhkRkMTY59JGaoGnQkz3yOx9u0HZyKvQy3tYA4c7jp5mySpdKYl/tCYHp8b&#10;rH42e6chXa/jdovl+Kperuon+rw7mvJL68uL6fEBRMQp/pnhF5/RoWCmnd+TDaLToBaKu0QN8yVP&#10;Nqh0OQex48N9ugBZ5PJ/heIEAAD//wMAUEsBAi0AFAAGAAgAAAAhALaDOJL+AAAA4QEAABMAAAAA&#10;AAAAAAAAAAAAAAAAAFtDb250ZW50X1R5cGVzXS54bWxQSwECLQAUAAYACAAAACEAOP0h/9YAAACU&#10;AQAACwAAAAAAAAAAAAAAAAAvAQAAX3JlbHMvLnJlbHNQSwECLQAUAAYACAAAACEAzJcDaHoCAABm&#10;BQAADgAAAAAAAAAAAAAAAAAuAgAAZHJzL2Uyb0RvYy54bWxQSwECLQAUAAYACAAAACEAHzZiS+EA&#10;AAAKAQAADwAAAAAAAAAAAAAAAADUBAAAZHJzL2Rvd25yZXYueG1sUEsFBgAAAAAEAAQA8wAAAOIF&#10;AAAAAA==&#10;" filled="f" strokecolor="#ed7d31 [3205]" strokeweight="1pt">
                <v:stroke joinstyle="miter"/>
              </v:roundrect>
            </w:pict>
          </mc:Fallback>
        </mc:AlternateContent>
      </w:r>
      <w:r>
        <w:rPr>
          <w:noProof/>
        </w:rPr>
        <mc:AlternateContent>
          <mc:Choice Requires="wps">
            <w:drawing>
              <wp:anchor distT="0" distB="0" distL="114300" distR="114300" simplePos="0" relativeHeight="252063744" behindDoc="0" locked="0" layoutInCell="1" allowOverlap="1" wp14:anchorId="627F2B09" wp14:editId="4AC0CE84">
                <wp:simplePos x="0" y="0"/>
                <wp:positionH relativeFrom="column">
                  <wp:posOffset>4543425</wp:posOffset>
                </wp:positionH>
                <wp:positionV relativeFrom="paragraph">
                  <wp:posOffset>247650</wp:posOffset>
                </wp:positionV>
                <wp:extent cx="72000" cy="2143125"/>
                <wp:effectExtent l="0" t="0" r="23495" b="28575"/>
                <wp:wrapNone/>
                <wp:docPr id="1597796188" name="Rectángulo: esquinas redondeadas 12"/>
                <wp:cNvGraphicFramePr/>
                <a:graphic xmlns:a="http://schemas.openxmlformats.org/drawingml/2006/main">
                  <a:graphicData uri="http://schemas.microsoft.com/office/word/2010/wordprocessingShape">
                    <wps:wsp>
                      <wps:cNvSpPr/>
                      <wps:spPr>
                        <a:xfrm>
                          <a:off x="0" y="0"/>
                          <a:ext cx="72000"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F0EB306" id="Rectángulo: esquinas redondeadas 12" o:spid="_x0000_s1026" style="position:absolute;margin-left:357.75pt;margin-top:19.5pt;width:5.65pt;height:168.75pt;z-index:252063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wNoegIAAGYFAAAOAAAAZHJzL2Uyb0RvYy54bWysVEtv2zAMvg/YfxB0Xx1n6R5BnSJo0WFA&#10;0RZth54VWYoFyKJGKXGyXz9KdpygK3YYdrElkfxIfnxcXO5ay7YKgwFX8fJswplyEmrj1hX/8Xzz&#10;4QtnIQpXCwtOVXyvAr9cvH930fm5mkIDtlbICMSFeecr3sTo50URZKNaEc7AK0dCDdiKSFdcFzWK&#10;jtBbW0wnk09FB1h7BKlCoNfrXsgXGV9rJeO91kFFZitOscX8xfxdpW+xuBDzNQrfGDmEIf4hilYY&#10;R05HqGsRBdug+QOqNRIhgI5nEtoCtDZS5Rwom3LyKpunRniVcyFygh9pCv8PVt5tn/wDEg2dD/NA&#10;x5TFTmOb/hQf22Wy9iNZaheZpMfPRD8xKkkyLWcfy+l5IrM4GnsM8ZuClqVDxRE2rn6kgmSexPY2&#10;xF7/oJccOrgx1uaiWJceAlhTp7d8SV2hriyyraB6CimVi9PB7YkmBZGsi2NK+RT3ViUY6x6VZqam&#10;JKY5mNxtr3HLXtSIWvXuyvOUcB/zaJEzzoAJWVOgI/YA8FbM5QAz6CdTlZt1NJ78LbA+htEiewYX&#10;R+PWOMC3AGwcPff6B5J6ahJLK6j3D8gQ+lEJXt4Yqt+tCPFBIM0G1ZzmPd7TR1voKg7DibMG8Ndb&#10;70mfWpaknHU0axUPPzcCFWf2u6Nm/lrOZmk482V2Tp3FGZ5KVqcSt2mvgMpf0mbxMh+TfrSHo0Zo&#10;X2gtLJNXEgknyXfFZcTD5Sr2O4AWi1TLZVajgfQi3ronLxN4YjW15vPuRaAfmjhS99/BYS7F/FUb&#10;97rJ0sFyE0Gb3ONHXge+aZhz4wyLJ22L03vWOq7HxW8AAAD//wMAUEsDBBQABgAIAAAAIQALKLEd&#10;4QAAAAoBAAAPAAAAZHJzL2Rvd25yZXYueG1sTI/BTsMwDIbvSLxDZCQuiKUbtB2l6QRIFYdxYZsY&#10;x6wxbUXjVE3WdW+POcHR9qff35+vJtuJEQffOlIwn0UgkCpnWqoV7Lbl7RKED5qM7hyhgjN6WBWX&#10;F7nOjDvRO46bUAsOIZ9pBU0IfSalrxq02s9cj8S3LzdYHXgcamkGfeJw28lFFCXS6pb4Q6N7fGmw&#10;+t4crYJkvQ77PZbj2/L1pn6mj/uzLj+Vur6anh5BBJzCHwy/+qwOBTsd3JGMF52CdB7HjCq4e+BO&#10;DKSLhLsceJEmMcgil/8rFD8AAAD//wMAUEsBAi0AFAAGAAgAAAAhALaDOJL+AAAA4QEAABMAAAAA&#10;AAAAAAAAAAAAAAAAAFtDb250ZW50X1R5cGVzXS54bWxQSwECLQAUAAYACAAAACEAOP0h/9YAAACU&#10;AQAACwAAAAAAAAAAAAAAAAAvAQAAX3JlbHMvLnJlbHNQSwECLQAUAAYACAAAACEAzJcDaHoCAABm&#10;BQAADgAAAAAAAAAAAAAAAAAuAgAAZHJzL2Uyb0RvYy54bWxQSwECLQAUAAYACAAAACEACyixHeEA&#10;AAAKAQAADwAAAAAAAAAAAAAAAADUBAAAZHJzL2Rvd25yZXYueG1sUEsFBgAAAAAEAAQA8wAAAOIF&#10;AAAAAA==&#10;" filled="f" strokecolor="#ed7d31 [3205]" strokeweight="1pt">
                <v:stroke joinstyle="miter"/>
              </v:roundrect>
            </w:pict>
          </mc:Fallback>
        </mc:AlternateContent>
      </w:r>
      <w:r>
        <w:rPr>
          <w:noProof/>
        </w:rPr>
        <mc:AlternateContent>
          <mc:Choice Requires="wps">
            <w:drawing>
              <wp:anchor distT="0" distB="0" distL="114300" distR="114300" simplePos="0" relativeHeight="252061696" behindDoc="0" locked="0" layoutInCell="1" allowOverlap="1" wp14:anchorId="0CB2A79F" wp14:editId="61BF849A">
                <wp:simplePos x="0" y="0"/>
                <wp:positionH relativeFrom="column">
                  <wp:posOffset>3667125</wp:posOffset>
                </wp:positionH>
                <wp:positionV relativeFrom="paragraph">
                  <wp:posOffset>247650</wp:posOffset>
                </wp:positionV>
                <wp:extent cx="72000" cy="2143125"/>
                <wp:effectExtent l="0" t="0" r="23495" b="28575"/>
                <wp:wrapNone/>
                <wp:docPr id="1029580185" name="Rectángulo: esquinas redondeadas 12"/>
                <wp:cNvGraphicFramePr/>
                <a:graphic xmlns:a="http://schemas.openxmlformats.org/drawingml/2006/main">
                  <a:graphicData uri="http://schemas.microsoft.com/office/word/2010/wordprocessingShape">
                    <wps:wsp>
                      <wps:cNvSpPr/>
                      <wps:spPr>
                        <a:xfrm>
                          <a:off x="0" y="0"/>
                          <a:ext cx="72000"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B4C9700" id="Rectángulo: esquinas redondeadas 12" o:spid="_x0000_s1026" style="position:absolute;margin-left:288.75pt;margin-top:19.5pt;width:5.65pt;height:168.75pt;z-index:252061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wNoegIAAGYFAAAOAAAAZHJzL2Uyb0RvYy54bWysVEtv2zAMvg/YfxB0Xx1n6R5BnSJo0WFA&#10;0RZth54VWYoFyKJGKXGyXz9KdpygK3YYdrElkfxIfnxcXO5ay7YKgwFX8fJswplyEmrj1hX/8Xzz&#10;4QtnIQpXCwtOVXyvAr9cvH930fm5mkIDtlbICMSFeecr3sTo50URZKNaEc7AK0dCDdiKSFdcFzWK&#10;jtBbW0wnk09FB1h7BKlCoNfrXsgXGV9rJeO91kFFZitOscX8xfxdpW+xuBDzNQrfGDmEIf4hilYY&#10;R05HqGsRBdug+QOqNRIhgI5nEtoCtDZS5Rwom3LyKpunRniVcyFygh9pCv8PVt5tn/wDEg2dD/NA&#10;x5TFTmOb/hQf22Wy9iNZaheZpMfPRD8xKkkyLWcfy+l5IrM4GnsM8ZuClqVDxRE2rn6kgmSexPY2&#10;xF7/oJccOrgx1uaiWJceAlhTp7d8SV2hriyyraB6CimVi9PB7YkmBZGsi2NK+RT3ViUY6x6VZqam&#10;JKY5mNxtr3HLXtSIWvXuyvOUcB/zaJEzzoAJWVOgI/YA8FbM5QAz6CdTlZt1NJ78LbA+htEiewYX&#10;R+PWOMC3AGwcPff6B5J6ahJLK6j3D8gQ+lEJXt4Yqt+tCPFBIM0G1ZzmPd7TR1voKg7DibMG8Ndb&#10;70mfWpaknHU0axUPPzcCFWf2u6Nm/lrOZmk482V2Tp3FGZ5KVqcSt2mvgMpf0mbxMh+TfrSHo0Zo&#10;X2gtLJNXEgknyXfFZcTD5Sr2O4AWi1TLZVajgfQi3ronLxN4YjW15vPuRaAfmjhS99/BYS7F/FUb&#10;97rJ0sFyE0Gb3ONHXge+aZhz4wyLJ22L03vWOq7HxW8AAAD//wMAUEsDBBQABgAIAAAAIQAC5+NX&#10;4QAAAAoBAAAPAAAAZHJzL2Rvd25yZXYueG1sTI/LTsMwEEX3SPyDNUhsEHV45EGIUwFSxKJsaCvK&#10;0o2HJCIeR7Gbpn/PsILlzBzdObdYzrYXE46+c6TgZhGBQKqd6ahRsN1U1xkIHzQZ3TtCBSf0sCzP&#10;zwqdG3ekd5zWoREcQj7XCtoQhlxKX7dotV+4AYlvX260OvA4NtKM+sjhtpe3UZRIqzviD60e8KXF&#10;+nt9sAqS1SrsdlhNb9nrVfNMH/cnXX0qdXkxPz2CCDiHPxh+9VkdSnbauwMZL3oFcZrGjCq4e+BO&#10;DMRZxl32vEiTGGRZyP8Vyh8AAAD//wMAUEsBAi0AFAAGAAgAAAAhALaDOJL+AAAA4QEAABMAAAAA&#10;AAAAAAAAAAAAAAAAAFtDb250ZW50X1R5cGVzXS54bWxQSwECLQAUAAYACAAAACEAOP0h/9YAAACU&#10;AQAACwAAAAAAAAAAAAAAAAAvAQAAX3JlbHMvLnJlbHNQSwECLQAUAAYACAAAACEAzJcDaHoCAABm&#10;BQAADgAAAAAAAAAAAAAAAAAuAgAAZHJzL2Uyb0RvYy54bWxQSwECLQAUAAYACAAAACEAAufjV+EA&#10;AAAKAQAADwAAAAAAAAAAAAAAAADUBAAAZHJzL2Rvd25yZXYueG1sUEsFBgAAAAAEAAQA8wAAAOIF&#10;AAAAAA==&#10;" filled="f" strokecolor="#ed7d31 [3205]" strokeweight="1pt">
                <v:stroke joinstyle="miter"/>
              </v:roundrect>
            </w:pict>
          </mc:Fallback>
        </mc:AlternateContent>
      </w:r>
      <w:r>
        <w:rPr>
          <w:noProof/>
        </w:rPr>
        <mc:AlternateContent>
          <mc:Choice Requires="wps">
            <w:drawing>
              <wp:anchor distT="0" distB="0" distL="114300" distR="114300" simplePos="0" relativeHeight="252059648" behindDoc="0" locked="0" layoutInCell="1" allowOverlap="1" wp14:anchorId="287315D0" wp14:editId="0B4F024F">
                <wp:simplePos x="0" y="0"/>
                <wp:positionH relativeFrom="column">
                  <wp:posOffset>2762250</wp:posOffset>
                </wp:positionH>
                <wp:positionV relativeFrom="paragraph">
                  <wp:posOffset>247650</wp:posOffset>
                </wp:positionV>
                <wp:extent cx="72000" cy="2143125"/>
                <wp:effectExtent l="0" t="0" r="23495" b="28575"/>
                <wp:wrapNone/>
                <wp:docPr id="799505300" name="Rectángulo: esquinas redondeadas 12"/>
                <wp:cNvGraphicFramePr/>
                <a:graphic xmlns:a="http://schemas.openxmlformats.org/drawingml/2006/main">
                  <a:graphicData uri="http://schemas.microsoft.com/office/word/2010/wordprocessingShape">
                    <wps:wsp>
                      <wps:cNvSpPr/>
                      <wps:spPr>
                        <a:xfrm>
                          <a:off x="0" y="0"/>
                          <a:ext cx="72000"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D251E31" id="Rectángulo: esquinas redondeadas 12" o:spid="_x0000_s1026" style="position:absolute;margin-left:217.5pt;margin-top:19.5pt;width:5.65pt;height:168.75pt;z-index:252059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wNoegIAAGYFAAAOAAAAZHJzL2Uyb0RvYy54bWysVEtv2zAMvg/YfxB0Xx1n6R5BnSJo0WFA&#10;0RZth54VWYoFyKJGKXGyXz9KdpygK3YYdrElkfxIfnxcXO5ay7YKgwFX8fJswplyEmrj1hX/8Xzz&#10;4QtnIQpXCwtOVXyvAr9cvH930fm5mkIDtlbICMSFeecr3sTo50URZKNaEc7AK0dCDdiKSFdcFzWK&#10;jtBbW0wnk09FB1h7BKlCoNfrXsgXGV9rJeO91kFFZitOscX8xfxdpW+xuBDzNQrfGDmEIf4hilYY&#10;R05HqGsRBdug+QOqNRIhgI5nEtoCtDZS5Rwom3LyKpunRniVcyFygh9pCv8PVt5tn/wDEg2dD/NA&#10;x5TFTmOb/hQf22Wy9iNZaheZpMfPRD8xKkkyLWcfy+l5IrM4GnsM8ZuClqVDxRE2rn6kgmSexPY2&#10;xF7/oJccOrgx1uaiWJceAlhTp7d8SV2hriyyraB6CimVi9PB7YkmBZGsi2NK+RT3ViUY6x6VZqam&#10;JKY5mNxtr3HLXtSIWvXuyvOUcB/zaJEzzoAJWVOgI/YA8FbM5QAz6CdTlZt1NJ78LbA+htEiewYX&#10;R+PWOMC3AGwcPff6B5J6ahJLK6j3D8gQ+lEJXt4Yqt+tCPFBIM0G1ZzmPd7TR1voKg7DibMG8Ndb&#10;70mfWpaknHU0axUPPzcCFWf2u6Nm/lrOZmk482V2Tp3FGZ5KVqcSt2mvgMpf0mbxMh+TfrSHo0Zo&#10;X2gtLJNXEgknyXfFZcTD5Sr2O4AWi1TLZVajgfQi3ronLxN4YjW15vPuRaAfmjhS99/BYS7F/FUb&#10;97rJ0sFyE0Gb3ONHXge+aZhz4wyLJ22L03vWOq7HxW8AAAD//wMAUEsDBBQABgAIAAAAIQCWFNdc&#10;4gAAAAoBAAAPAAAAZHJzL2Rvd25yZXYueG1sTI9BT8MwDIXvSPyHyEhc0JZCuzJK0wmQKg7jwoYY&#10;x6wxbUXjVE3Wdf9+5gQny35Pz9/LV5PtxIiDbx0puJ1HIJAqZ1qqFXxsy9kShA+ajO4coYITelgV&#10;lxe5zow70juOm1ALDiGfaQVNCH0mpa8atNrPXY/E2rcbrA68DrU0gz5yuO3kXRSl0uqW+EOje3xp&#10;sPrZHKyCdL0Oux2W49vy9aZ+ps/kpMsvpa6vpqdHEAGn8GeGX3xGh4KZ9u5AxotOQRIvuEtQED/w&#10;ZEOSpDGIPR/u0wXIIpf/KxRnAAAA//8DAFBLAQItABQABgAIAAAAIQC2gziS/gAAAOEBAAATAAAA&#10;AAAAAAAAAAAAAAAAAABbQ29udGVudF9UeXBlc10ueG1sUEsBAi0AFAAGAAgAAAAhADj9If/WAAAA&#10;lAEAAAsAAAAAAAAAAAAAAAAALwEAAF9yZWxzLy5yZWxzUEsBAi0AFAAGAAgAAAAhAMyXA2h6AgAA&#10;ZgUAAA4AAAAAAAAAAAAAAAAALgIAAGRycy9lMm9Eb2MueG1sUEsBAi0AFAAGAAgAAAAhAJYU11zi&#10;AAAACgEAAA8AAAAAAAAAAAAAAAAA1AQAAGRycy9kb3ducmV2LnhtbFBLBQYAAAAABAAEAPMAAADj&#10;BQAAAAA=&#10;" filled="f" strokecolor="#ed7d31 [3205]" strokeweight="1pt">
                <v:stroke joinstyle="miter"/>
              </v:roundrect>
            </w:pict>
          </mc:Fallback>
        </mc:AlternateContent>
      </w:r>
      <w:r>
        <w:rPr>
          <w:noProof/>
        </w:rPr>
        <mc:AlternateContent>
          <mc:Choice Requires="wps">
            <w:drawing>
              <wp:anchor distT="0" distB="0" distL="114300" distR="114300" simplePos="0" relativeHeight="252057600" behindDoc="0" locked="0" layoutInCell="1" allowOverlap="1" wp14:anchorId="5E745802" wp14:editId="71183590">
                <wp:simplePos x="0" y="0"/>
                <wp:positionH relativeFrom="column">
                  <wp:posOffset>1876425</wp:posOffset>
                </wp:positionH>
                <wp:positionV relativeFrom="paragraph">
                  <wp:posOffset>247650</wp:posOffset>
                </wp:positionV>
                <wp:extent cx="72000" cy="2143125"/>
                <wp:effectExtent l="0" t="0" r="23495" b="28575"/>
                <wp:wrapNone/>
                <wp:docPr id="1320626900" name="Rectángulo: esquinas redondeadas 12"/>
                <wp:cNvGraphicFramePr/>
                <a:graphic xmlns:a="http://schemas.openxmlformats.org/drawingml/2006/main">
                  <a:graphicData uri="http://schemas.microsoft.com/office/word/2010/wordprocessingShape">
                    <wps:wsp>
                      <wps:cNvSpPr/>
                      <wps:spPr>
                        <a:xfrm>
                          <a:off x="0" y="0"/>
                          <a:ext cx="72000"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FE47B2D" id="Rectángulo: esquinas redondeadas 12" o:spid="_x0000_s1026" style="position:absolute;margin-left:147.75pt;margin-top:19.5pt;width:5.65pt;height:168.75pt;z-index:252057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wNoegIAAGYFAAAOAAAAZHJzL2Uyb0RvYy54bWysVEtv2zAMvg/YfxB0Xx1n6R5BnSJo0WFA&#10;0RZth54VWYoFyKJGKXGyXz9KdpygK3YYdrElkfxIfnxcXO5ay7YKgwFX8fJswplyEmrj1hX/8Xzz&#10;4QtnIQpXCwtOVXyvAr9cvH930fm5mkIDtlbICMSFeecr3sTo50URZKNaEc7AK0dCDdiKSFdcFzWK&#10;jtBbW0wnk09FB1h7BKlCoNfrXsgXGV9rJeO91kFFZitOscX8xfxdpW+xuBDzNQrfGDmEIf4hilYY&#10;R05HqGsRBdug+QOqNRIhgI5nEtoCtDZS5Rwom3LyKpunRniVcyFygh9pCv8PVt5tn/wDEg2dD/NA&#10;x5TFTmOb/hQf22Wy9iNZaheZpMfPRD8xKkkyLWcfy+l5IrM4GnsM8ZuClqVDxRE2rn6kgmSexPY2&#10;xF7/oJccOrgx1uaiWJceAlhTp7d8SV2hriyyraB6CimVi9PB7YkmBZGsi2NK+RT3ViUY6x6VZqam&#10;JKY5mNxtr3HLXtSIWvXuyvOUcB/zaJEzzoAJWVOgI/YA8FbM5QAz6CdTlZt1NJ78LbA+htEiewYX&#10;R+PWOMC3AGwcPff6B5J6ahJLK6j3D8gQ+lEJXt4Yqt+tCPFBIM0G1ZzmPd7TR1voKg7DibMG8Ndb&#10;70mfWpaknHU0axUPPzcCFWf2u6Nm/lrOZmk482V2Tp3FGZ5KVqcSt2mvgMpf0mbxMh+TfrSHo0Zo&#10;X2gtLJNXEgknyXfFZcTD5Sr2O4AWi1TLZVajgfQi3ronLxN4YjW15vPuRaAfmjhS99/BYS7F/FUb&#10;97rJ0sFyE0Gb3ONHXge+aZhz4wyLJ22L03vWOq7HxW8AAAD//wMAUEsDBBQABgAIAAAAIQBZRbNo&#10;4QAAAAoBAAAPAAAAZHJzL2Rvd25yZXYueG1sTI/BToNAEIbvJr7DZky8GLvYCrbI0qgJ8VAvVmM9&#10;TmEEIjtL2C2lb+940ttM5ss/35+tJ9upkQbfOjZwM4tAEZeuark28P5WXC9B+YBcYeeYDJzIwzo/&#10;P8swrdyRX2nchlpJCPsUDTQh9KnWvmzIop+5nlhuX26wGGQdal0NeJRw2+l5FCXaYsvyocGenhoq&#10;v7cHayDZbMJuR8X4sny+qh/54/aExacxlxfTwz2oQFP4g+FXX9QhF6e9O3DlVWdgvopjQQ0sVtJJ&#10;gEWUSJe9DHdJDDrP9P8K+Q8AAAD//wMAUEsBAi0AFAAGAAgAAAAhALaDOJL+AAAA4QEAABMAAAAA&#10;AAAAAAAAAAAAAAAAAFtDb250ZW50X1R5cGVzXS54bWxQSwECLQAUAAYACAAAACEAOP0h/9YAAACU&#10;AQAACwAAAAAAAAAAAAAAAAAvAQAAX3JlbHMvLnJlbHNQSwECLQAUAAYACAAAACEAzJcDaHoCAABm&#10;BQAADgAAAAAAAAAAAAAAAAAuAgAAZHJzL2Uyb0RvYy54bWxQSwECLQAUAAYACAAAACEAWUWzaOEA&#10;AAAKAQAADwAAAAAAAAAAAAAAAADUBAAAZHJzL2Rvd25yZXYueG1sUEsFBgAAAAAEAAQA8wAAAOIF&#10;AAAAAA==&#10;" filled="f" strokecolor="#ed7d31 [3205]" strokeweight="1pt">
                <v:stroke joinstyle="miter"/>
              </v:roundrect>
            </w:pict>
          </mc:Fallback>
        </mc:AlternateContent>
      </w:r>
      <w:r w:rsidR="00617D21">
        <w:rPr>
          <w:noProof/>
        </w:rPr>
        <mc:AlternateContent>
          <mc:Choice Requires="wps">
            <w:drawing>
              <wp:anchor distT="0" distB="0" distL="114300" distR="114300" simplePos="0" relativeHeight="252008448" behindDoc="0" locked="0" layoutInCell="1" allowOverlap="1" wp14:anchorId="14976818" wp14:editId="48CBBD3D">
                <wp:simplePos x="0" y="0"/>
                <wp:positionH relativeFrom="column">
                  <wp:posOffset>981075</wp:posOffset>
                </wp:positionH>
                <wp:positionV relativeFrom="paragraph">
                  <wp:posOffset>247650</wp:posOffset>
                </wp:positionV>
                <wp:extent cx="72000" cy="2143125"/>
                <wp:effectExtent l="0" t="0" r="23495" b="28575"/>
                <wp:wrapNone/>
                <wp:docPr id="88147055" name="Rectángulo: esquinas redondeadas 12"/>
                <wp:cNvGraphicFramePr/>
                <a:graphic xmlns:a="http://schemas.openxmlformats.org/drawingml/2006/main">
                  <a:graphicData uri="http://schemas.microsoft.com/office/word/2010/wordprocessingShape">
                    <wps:wsp>
                      <wps:cNvSpPr/>
                      <wps:spPr>
                        <a:xfrm>
                          <a:off x="0" y="0"/>
                          <a:ext cx="72000"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21BED4E" id="Rectángulo: esquinas redondeadas 12" o:spid="_x0000_s1026" style="position:absolute;margin-left:77.25pt;margin-top:19.5pt;width:5.65pt;height:168.75pt;z-index:2520084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wNoegIAAGYFAAAOAAAAZHJzL2Uyb0RvYy54bWysVEtv2zAMvg/YfxB0Xx1n6R5BnSJo0WFA&#10;0RZth54VWYoFyKJGKXGyXz9KdpygK3YYdrElkfxIfnxcXO5ay7YKgwFX8fJswplyEmrj1hX/8Xzz&#10;4QtnIQpXCwtOVXyvAr9cvH930fm5mkIDtlbICMSFeecr3sTo50URZKNaEc7AK0dCDdiKSFdcFzWK&#10;jtBbW0wnk09FB1h7BKlCoNfrXsgXGV9rJeO91kFFZitOscX8xfxdpW+xuBDzNQrfGDmEIf4hilYY&#10;R05HqGsRBdug+QOqNRIhgI5nEtoCtDZS5Rwom3LyKpunRniVcyFygh9pCv8PVt5tn/wDEg2dD/NA&#10;x5TFTmOb/hQf22Wy9iNZaheZpMfPRD8xKkkyLWcfy+l5IrM4GnsM8ZuClqVDxRE2rn6kgmSexPY2&#10;xF7/oJccOrgx1uaiWJceAlhTp7d8SV2hriyyraB6CimVi9PB7YkmBZGsi2NK+RT3ViUY6x6VZqam&#10;JKY5mNxtr3HLXtSIWvXuyvOUcB/zaJEzzoAJWVOgI/YA8FbM5QAz6CdTlZt1NJ78LbA+htEiewYX&#10;R+PWOMC3AGwcPff6B5J6ahJLK6j3D8gQ+lEJXt4Yqt+tCPFBIM0G1ZzmPd7TR1voKg7DibMG8Ndb&#10;70mfWpaknHU0axUPPzcCFWf2u6Nm/lrOZmk482V2Tp3FGZ5KVqcSt2mvgMpf0mbxMh+TfrSHo0Zo&#10;X2gtLJNXEgknyXfFZcTD5Sr2O4AWi1TLZVajgfQi3ronLxN4YjW15vPuRaAfmjhS99/BYS7F/FUb&#10;97rJ0sFyE0Gb3ONHXge+aZhz4wyLJ22L03vWOq7HxW8AAAD//wMAUEsDBBQABgAIAAAAIQAvZ5Lj&#10;3wAAAAoBAAAPAAAAZHJzL2Rvd25yZXYueG1sTI9BT4NAEIXvJv6HzZh4MXZRC1ZkadSEeKgXq7Ee&#10;pzACkZ0l7JbSf9/pSY/vzZc372XLyXZqpMG3jg3czCJQxKWrWq4NfH4U1wtQPiBX2DkmAwfysMzP&#10;zzJMK7fndxrXoVYSwj5FA00Ifaq1Lxuy6GeuJ5bbjxssBpFDrasB9xJuO30bRYm22LJ8aLCnl4bK&#10;3/XOGkhWq7DZUDG+LV6v6mf+mh+w+Dbm8mJ6egQVaAp/MJzqS3XIpdPW7bjyqhMdz2NBDdw9yKYT&#10;kMSyZSvGfRKDzjP9f0J+BAAA//8DAFBLAQItABQABgAIAAAAIQC2gziS/gAAAOEBAAATAAAAAAAA&#10;AAAAAAAAAAAAAABbQ29udGVudF9UeXBlc10ueG1sUEsBAi0AFAAGAAgAAAAhADj9If/WAAAAlAEA&#10;AAsAAAAAAAAAAAAAAAAALwEAAF9yZWxzLy5yZWxzUEsBAi0AFAAGAAgAAAAhAMyXA2h6AgAAZgUA&#10;AA4AAAAAAAAAAAAAAAAALgIAAGRycy9lMm9Eb2MueG1sUEsBAi0AFAAGAAgAAAAhAC9nkuPfAAAA&#10;CgEAAA8AAAAAAAAAAAAAAAAA1AQAAGRycy9kb3ducmV2LnhtbFBLBQYAAAAABAAEAPMAAADgBQAA&#10;AAA=&#10;" filled="f" strokecolor="#ed7d31 [3205]" strokeweight="1pt">
                <v:stroke joinstyle="miter"/>
              </v:roundrect>
            </w:pict>
          </mc:Fallback>
        </mc:AlternateContent>
      </w:r>
      <w:r w:rsidR="001C3635">
        <w:rPr>
          <w:noProof/>
        </w:rPr>
        <w:drawing>
          <wp:inline distT="0" distB="0" distL="0" distR="0" wp14:anchorId="26D3996D" wp14:editId="4CF0F7D1">
            <wp:extent cx="5781871" cy="2861310"/>
            <wp:effectExtent l="19050" t="19050" r="28575" b="15240"/>
            <wp:docPr id="94021816" name="Imagen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5792527" cy="2866584"/>
                    </a:xfrm>
                    <a:prstGeom prst="rect">
                      <a:avLst/>
                    </a:prstGeom>
                    <a:noFill/>
                    <a:ln>
                      <a:solidFill>
                        <a:schemeClr val="tx1"/>
                      </a:solidFill>
                    </a:ln>
                  </pic:spPr>
                </pic:pic>
              </a:graphicData>
            </a:graphic>
          </wp:inline>
        </w:drawing>
      </w:r>
    </w:p>
    <w:p w14:paraId="768EC497" w14:textId="07325FA5" w:rsidR="0028631F" w:rsidRPr="00F84FDA" w:rsidRDefault="0028631F" w:rsidP="0028631F">
      <w:pPr>
        <w:pStyle w:val="Figuras"/>
        <w:rPr>
          <w:lang w:val="es-HN"/>
        </w:rPr>
      </w:pPr>
      <w:bookmarkStart w:id="177" w:name="_Toc158142129"/>
      <w:r w:rsidRPr="009952B7">
        <w:rPr>
          <w:lang w:val="es-HN"/>
        </w:rPr>
        <w:t xml:space="preserve">Figura </w:t>
      </w:r>
      <w:r>
        <w:fldChar w:fldCharType="begin"/>
      </w:r>
      <w:r w:rsidRPr="009952B7">
        <w:rPr>
          <w:lang w:val="es-HN"/>
        </w:rPr>
        <w:instrText xml:space="preserve"> SEQ Figura \* ARABIC </w:instrText>
      </w:r>
      <w:r>
        <w:fldChar w:fldCharType="separate"/>
      </w:r>
      <w:r w:rsidR="000F2D33">
        <w:rPr>
          <w:noProof/>
          <w:lang w:val="es-HN"/>
        </w:rPr>
        <w:t>34</w:t>
      </w:r>
      <w:r>
        <w:fldChar w:fldCharType="end"/>
      </w:r>
      <w:r w:rsidRPr="009952B7">
        <w:rPr>
          <w:lang w:val="es-HN"/>
        </w:rPr>
        <w:t xml:space="preserve">.Serie </w:t>
      </w:r>
      <w:r>
        <w:rPr>
          <w:lang w:val="es-HN"/>
        </w:rPr>
        <w:t>S</w:t>
      </w:r>
      <w:r w:rsidRPr="009952B7">
        <w:rPr>
          <w:lang w:val="es-HN"/>
        </w:rPr>
        <w:t xml:space="preserve">in </w:t>
      </w:r>
      <w:r>
        <w:rPr>
          <w:lang w:val="es-HN"/>
        </w:rPr>
        <w:t>T</w:t>
      </w:r>
      <w:r w:rsidRPr="009952B7">
        <w:rPr>
          <w:lang w:val="es-HN"/>
        </w:rPr>
        <w:t xml:space="preserve">endencia y Factores Estacionales 2017 a 2022 Banco </w:t>
      </w:r>
      <w:r w:rsidR="000735AB">
        <w:rPr>
          <w:lang w:val="es-HN"/>
        </w:rPr>
        <w:t>BANCAFE</w:t>
      </w:r>
      <w:bookmarkEnd w:id="177"/>
    </w:p>
    <w:p w14:paraId="5BAA4466" w14:textId="5D4CF214" w:rsidR="003A5AF2" w:rsidRPr="00A0376A" w:rsidRDefault="003A5AF2" w:rsidP="003A5AF2">
      <w:pPr>
        <w:pStyle w:val="Figuras"/>
        <w:rPr>
          <w:lang w:val="es-HN"/>
        </w:rPr>
      </w:pPr>
      <w:bookmarkStart w:id="178" w:name="_Toc158833037"/>
      <w:r w:rsidRPr="00A0376A">
        <w:rPr>
          <w:lang w:val="es-HN"/>
        </w:rPr>
        <w:t xml:space="preserve">Tabla </w:t>
      </w:r>
      <w:r>
        <w:fldChar w:fldCharType="begin"/>
      </w:r>
      <w:r w:rsidRPr="00A0376A">
        <w:rPr>
          <w:lang w:val="es-HN"/>
        </w:rPr>
        <w:instrText xml:space="preserve"> SEQ Tabla \* ARABIC </w:instrText>
      </w:r>
      <w:r>
        <w:fldChar w:fldCharType="separate"/>
      </w:r>
      <w:r w:rsidR="000F2D33">
        <w:rPr>
          <w:noProof/>
          <w:lang w:val="es-HN"/>
        </w:rPr>
        <w:t>23</w:t>
      </w:r>
      <w:r>
        <w:fldChar w:fldCharType="end"/>
      </w:r>
      <w:r w:rsidRPr="00A0376A">
        <w:rPr>
          <w:lang w:val="es-HN"/>
        </w:rPr>
        <w:t>. Tabla Factores Estacionales Bancafe</w:t>
      </w:r>
      <w:bookmarkEnd w:id="178"/>
    </w:p>
    <w:tbl>
      <w:tblPr>
        <w:tblW w:w="3200" w:type="dxa"/>
        <w:tblCellMar>
          <w:left w:w="70" w:type="dxa"/>
          <w:right w:w="70" w:type="dxa"/>
        </w:tblCellMar>
        <w:tblLook w:val="04A0" w:firstRow="1" w:lastRow="0" w:firstColumn="1" w:lastColumn="0" w:noHBand="0" w:noVBand="1"/>
      </w:tblPr>
      <w:tblGrid>
        <w:gridCol w:w="1000"/>
        <w:gridCol w:w="2200"/>
      </w:tblGrid>
      <w:tr w:rsidR="003A5AF2" w:rsidRPr="003A5AF2" w14:paraId="303CC840" w14:textId="77777777" w:rsidTr="003A5AF2">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2AADF14"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Factores Estacionales</w:t>
            </w:r>
          </w:p>
        </w:tc>
      </w:tr>
      <w:tr w:rsidR="003A5AF2" w:rsidRPr="003A5AF2" w14:paraId="17949A66" w14:textId="77777777" w:rsidTr="003A5AF2">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6DB0BC1"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3C5EB00C"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Valor</w:t>
            </w:r>
          </w:p>
        </w:tc>
      </w:tr>
      <w:tr w:rsidR="003A5AF2" w:rsidRPr="003A5AF2" w14:paraId="4A268DF3" w14:textId="77777777" w:rsidTr="003A5AF2">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AF3ECF5" w14:textId="77777777" w:rsidR="003A5AF2" w:rsidRPr="003A5AF2" w:rsidRDefault="003A5AF2" w:rsidP="003A5AF2">
            <w:pPr>
              <w:widowControl/>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3AD64BCB"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1.0017832</w:t>
            </w:r>
          </w:p>
        </w:tc>
      </w:tr>
      <w:tr w:rsidR="003A5AF2" w:rsidRPr="003A5AF2" w14:paraId="4C682BE0" w14:textId="77777777" w:rsidTr="003A5AF2">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4209000" w14:textId="77777777" w:rsidR="003A5AF2" w:rsidRPr="003A5AF2" w:rsidRDefault="003A5AF2" w:rsidP="003A5AF2">
            <w:pPr>
              <w:widowControl/>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304118FB"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1.0103190</w:t>
            </w:r>
          </w:p>
        </w:tc>
      </w:tr>
      <w:tr w:rsidR="003A5AF2" w:rsidRPr="003A5AF2" w14:paraId="385FAE34" w14:textId="77777777" w:rsidTr="003A5AF2">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3681048" w14:textId="77777777" w:rsidR="003A5AF2" w:rsidRPr="003A5AF2" w:rsidRDefault="003A5AF2" w:rsidP="003A5AF2">
            <w:pPr>
              <w:widowControl/>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5A45872D"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1.0113466</w:t>
            </w:r>
          </w:p>
        </w:tc>
      </w:tr>
      <w:tr w:rsidR="003A5AF2" w:rsidRPr="003A5AF2" w14:paraId="4CEAF958" w14:textId="77777777" w:rsidTr="003A5AF2">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9AAC719" w14:textId="77777777" w:rsidR="003A5AF2" w:rsidRPr="003A5AF2" w:rsidRDefault="003A5AF2" w:rsidP="003A5AF2">
            <w:pPr>
              <w:widowControl/>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37A4EB7D"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1.0222373</w:t>
            </w:r>
          </w:p>
        </w:tc>
      </w:tr>
      <w:tr w:rsidR="003A5AF2" w:rsidRPr="003A5AF2" w14:paraId="169B4EB7" w14:textId="77777777" w:rsidTr="003A5AF2">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D6C8420" w14:textId="77777777" w:rsidR="003A5AF2" w:rsidRPr="003A5AF2" w:rsidRDefault="003A5AF2" w:rsidP="003A5AF2">
            <w:pPr>
              <w:widowControl/>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7715B3B0"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1.0211170</w:t>
            </w:r>
          </w:p>
        </w:tc>
      </w:tr>
      <w:tr w:rsidR="003A5AF2" w:rsidRPr="003A5AF2" w14:paraId="1D8EA718" w14:textId="77777777" w:rsidTr="003A5AF2">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F278BFC" w14:textId="77777777" w:rsidR="003A5AF2" w:rsidRPr="003A5AF2" w:rsidRDefault="003A5AF2" w:rsidP="003A5AF2">
            <w:pPr>
              <w:widowControl/>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0B3223A8"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1.0072248</w:t>
            </w:r>
          </w:p>
        </w:tc>
      </w:tr>
      <w:tr w:rsidR="003A5AF2" w:rsidRPr="003A5AF2" w14:paraId="767AEB50" w14:textId="77777777" w:rsidTr="003A5AF2">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4AD0D01" w14:textId="77777777" w:rsidR="003A5AF2" w:rsidRPr="003A5AF2" w:rsidRDefault="003A5AF2" w:rsidP="003A5AF2">
            <w:pPr>
              <w:widowControl/>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7DD88533"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1.0098078</w:t>
            </w:r>
          </w:p>
        </w:tc>
      </w:tr>
      <w:tr w:rsidR="003A5AF2" w:rsidRPr="003A5AF2" w14:paraId="394273F0" w14:textId="77777777" w:rsidTr="003A5AF2">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4A24A94" w14:textId="77777777" w:rsidR="003A5AF2" w:rsidRPr="003A5AF2" w:rsidRDefault="003A5AF2" w:rsidP="003A5AF2">
            <w:pPr>
              <w:widowControl/>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41140CF9"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1.0034347</w:t>
            </w:r>
          </w:p>
        </w:tc>
      </w:tr>
      <w:tr w:rsidR="003A5AF2" w:rsidRPr="003A5AF2" w14:paraId="06007969" w14:textId="77777777" w:rsidTr="003A5AF2">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566A2F7" w14:textId="77777777" w:rsidR="003A5AF2" w:rsidRPr="003A5AF2" w:rsidRDefault="003A5AF2" w:rsidP="003A5AF2">
            <w:pPr>
              <w:widowControl/>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0D86C356"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0.9606778</w:t>
            </w:r>
          </w:p>
        </w:tc>
      </w:tr>
      <w:tr w:rsidR="003A5AF2" w:rsidRPr="003A5AF2" w14:paraId="5B0FFFD3" w14:textId="77777777" w:rsidTr="003A5AF2">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B3E6957" w14:textId="77777777" w:rsidR="003A5AF2" w:rsidRPr="003A5AF2" w:rsidRDefault="003A5AF2" w:rsidP="003A5AF2">
            <w:pPr>
              <w:widowControl/>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045C114A"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0.9651170</w:t>
            </w:r>
          </w:p>
        </w:tc>
      </w:tr>
      <w:tr w:rsidR="003A5AF2" w:rsidRPr="003A5AF2" w14:paraId="3C40574F" w14:textId="77777777" w:rsidTr="003A5AF2">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FD6277C" w14:textId="77777777" w:rsidR="003A5AF2" w:rsidRPr="003A5AF2" w:rsidRDefault="003A5AF2" w:rsidP="003A5AF2">
            <w:pPr>
              <w:widowControl/>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25B56DC1"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0.9824826</w:t>
            </w:r>
          </w:p>
        </w:tc>
      </w:tr>
      <w:tr w:rsidR="003A5AF2" w:rsidRPr="003A5AF2" w14:paraId="3051C1AF" w14:textId="77777777" w:rsidTr="003A5AF2">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B625582" w14:textId="77777777" w:rsidR="003A5AF2" w:rsidRPr="003A5AF2" w:rsidRDefault="003A5AF2" w:rsidP="003A5AF2">
            <w:pPr>
              <w:widowControl/>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56770D9A" w14:textId="77777777" w:rsidR="003A5AF2" w:rsidRPr="003A5AF2" w:rsidRDefault="003A5AF2" w:rsidP="003A5AF2">
            <w:pPr>
              <w:widowControl/>
              <w:jc w:val="center"/>
              <w:rPr>
                <w:rFonts w:ascii="Times New Roman" w:eastAsia="Times New Roman" w:hAnsi="Times New Roman" w:cs="Times New Roman"/>
                <w:color w:val="000000"/>
                <w:lang w:val="es-HN" w:eastAsia="es-HN"/>
              </w:rPr>
            </w:pPr>
            <w:r w:rsidRPr="003A5AF2">
              <w:rPr>
                <w:rFonts w:ascii="Times New Roman" w:eastAsia="Times New Roman" w:hAnsi="Times New Roman" w:cs="Times New Roman"/>
                <w:color w:val="000000"/>
                <w:lang w:val="es-HN" w:eastAsia="es-HN"/>
              </w:rPr>
              <w:t>1.0043720</w:t>
            </w:r>
          </w:p>
        </w:tc>
      </w:tr>
    </w:tbl>
    <w:p w14:paraId="1D7BFE85" w14:textId="77777777" w:rsidR="003A5AF2" w:rsidRDefault="003A5AF2" w:rsidP="0028631F">
      <w:pPr>
        <w:pStyle w:val="TextoPrincipal"/>
      </w:pPr>
    </w:p>
    <w:p w14:paraId="5E18C579" w14:textId="6E6B17C6" w:rsidR="0028631F" w:rsidRDefault="0028631F" w:rsidP="0028631F">
      <w:pPr>
        <w:pStyle w:val="TextoPrincipal"/>
      </w:pPr>
      <w:r>
        <w:t xml:space="preserve">La </w:t>
      </w:r>
      <w:r w:rsidRPr="00FB6268">
        <w:t>gráfica “</w:t>
      </w:r>
      <w:r>
        <w:t>Serie Sin Estacionalidad</w:t>
      </w:r>
      <w:r w:rsidRPr="00FB6268">
        <w:t>”</w:t>
      </w:r>
      <w:r>
        <w:t xml:space="preserve"> de la figura 3</w:t>
      </w:r>
      <w:r w:rsidR="00964BD0">
        <w:t>5</w:t>
      </w:r>
      <w:r>
        <w:t xml:space="preserve">, se logra identificar de manera enfática la estacionalidad para banco </w:t>
      </w:r>
      <w:r w:rsidR="00173335">
        <w:t>BANCAFE</w:t>
      </w:r>
      <w:r>
        <w:t xml:space="preserve">, al observar las líneas graficas se idéntica que los meses de </w:t>
      </w:r>
      <w:r w:rsidR="00631E49">
        <w:t>marzo</w:t>
      </w:r>
      <w:r w:rsidR="008C1CE5">
        <w:t xml:space="preserve"> </w:t>
      </w:r>
      <w:r>
        <w:t xml:space="preserve">y </w:t>
      </w:r>
      <w:r w:rsidR="00964BD0">
        <w:t>septiembre</w:t>
      </w:r>
      <w:r>
        <w:t xml:space="preserve"> son factores estacionales dado que presentan variaciones en la variable ValorCuenta con respecto a la variable Serie Sin Estacionalidad.</w:t>
      </w:r>
      <w:r w:rsidRPr="00196A4A">
        <w:rPr>
          <w:noProof/>
        </w:rPr>
        <w:t xml:space="preserve"> </w:t>
      </w:r>
    </w:p>
    <w:p w14:paraId="775C8D18" w14:textId="116BD8E8" w:rsidR="0028631F" w:rsidRDefault="00625D84" w:rsidP="0028631F">
      <w:pPr>
        <w:pStyle w:val="TextoPrincipal"/>
        <w:keepNext/>
        <w:ind w:firstLine="0"/>
        <w:jc w:val="center"/>
      </w:pPr>
      <w:r>
        <w:rPr>
          <w:noProof/>
        </w:rPr>
        <w:lastRenderedPageBreak/>
        <mc:AlternateContent>
          <mc:Choice Requires="wps">
            <w:drawing>
              <wp:anchor distT="0" distB="0" distL="114300" distR="114300" simplePos="0" relativeHeight="252067840" behindDoc="0" locked="0" layoutInCell="1" allowOverlap="1" wp14:anchorId="1793006E" wp14:editId="5A1FC574">
                <wp:simplePos x="0" y="0"/>
                <wp:positionH relativeFrom="column">
                  <wp:posOffset>5105400</wp:posOffset>
                </wp:positionH>
                <wp:positionV relativeFrom="paragraph">
                  <wp:posOffset>682625</wp:posOffset>
                </wp:positionV>
                <wp:extent cx="107950" cy="1511935"/>
                <wp:effectExtent l="0" t="0" r="25400" b="12065"/>
                <wp:wrapNone/>
                <wp:docPr id="1164198258"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5BB1834" id="Rectángulo: esquinas redondeadas 12" o:spid="_x0000_s1026" style="position:absolute;margin-left:402pt;margin-top:53.75pt;width:8.5pt;height:119.05pt;z-index:2520678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DZ&#10;enXp4gAAAAsBAAAPAAAAZHJzL2Rvd25yZXYueG1sTI/BTsMwEETvSPyDtUhcELVb0hCFOBUgRRza&#10;C6VqObrJkkTE6yh20/TvWU5w3JnR7JtsNdlOjDj41pGG+UyBQCpd1VKtYfdR3CcgfDBUmc4Rarig&#10;h1V+fZWZtHJnesdxG2rBJeRTo6EJoU+l9GWD1viZ65HY+3KDNYHPoZbVYM5cbju5UCqW1rTEHxrT&#10;42uD5ff2ZDXE63U4HLAYN8nbXf1C++hiik+tb2+m5ycQAafwF4ZffEaHnJmO7kSVF52GREW8JbCh&#10;HpcgOJEs5qwcNTxEyxhknsn/G/IfAAAA//8DAFBLAQItABQABgAIAAAAIQC2gziS/gAAAOEBAAAT&#10;AAAAAAAAAAAAAAAAAAAAAABbQ29udGVudF9UeXBlc10ueG1sUEsBAi0AFAAGAAgAAAAhADj9If/W&#10;AAAAlAEAAAsAAAAAAAAAAAAAAAAALwEAAF9yZWxzLy5yZWxzUEsBAi0AFAAGAAgAAAAhACQIzJt9&#10;AgAAZwUAAA4AAAAAAAAAAAAAAAAALgIAAGRycy9lMm9Eb2MueG1sUEsBAi0AFAAGAAgAAAAhANl6&#10;deniAAAACwEAAA8AAAAAAAAAAAAAAAAA1w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071936" behindDoc="0" locked="0" layoutInCell="1" allowOverlap="1" wp14:anchorId="76EAFC03" wp14:editId="716CEBEF">
                <wp:simplePos x="0" y="0"/>
                <wp:positionH relativeFrom="column">
                  <wp:posOffset>4171950</wp:posOffset>
                </wp:positionH>
                <wp:positionV relativeFrom="paragraph">
                  <wp:posOffset>682625</wp:posOffset>
                </wp:positionV>
                <wp:extent cx="107950" cy="1511935"/>
                <wp:effectExtent l="0" t="0" r="25400" b="12065"/>
                <wp:wrapNone/>
                <wp:docPr id="296803671"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7B32695" id="Rectángulo: esquinas redondeadas 12" o:spid="_x0000_s1026" style="position:absolute;margin-left:328.5pt;margin-top:53.75pt;width:8.5pt;height:119.05pt;z-index:252071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Cf&#10;W7gF4QAAAAsBAAAPAAAAZHJzL2Rvd25yZXYueG1sTI/NTsMwEITvSLyDtUhcEHWA/FQhTgVIEYdy&#10;oaC2Rzdekoh4HcVumr49ywmOOzP6dqZYzbYXE46+c6TgbhGBQKqd6ahR8PlR3S5B+KDJ6N4RKjij&#10;h1V5eVHo3LgTveO0CY1gCPlcK2hDGHIpfd2i1X7hBiT2vtxodeBzbKQZ9Ynhtpf3UZRKqzviD60e&#10;8KXF+ntztArS9TrsdlhNb8vXm+aZtvFZV3ulrq/mp0cQAefwF4bf+lwdSu50cEcyXvTMSDLeEtiI&#10;sgQEJ9IsZuWg4CFOUpBlIf9vKH8AAAD//wMAUEsBAi0AFAAGAAgAAAAhALaDOJL+AAAA4QEAABMA&#10;AAAAAAAAAAAAAAAAAAAAAFtDb250ZW50X1R5cGVzXS54bWxQSwECLQAUAAYACAAAACEAOP0h/9YA&#10;AACUAQAACwAAAAAAAAAAAAAAAAAvAQAAX3JlbHMvLnJlbHNQSwECLQAUAAYACAAAACEAJAjMm30C&#10;AABnBQAADgAAAAAAAAAAAAAAAAAuAgAAZHJzL2Uyb0RvYy54bWxQSwECLQAUAAYACAAAACEAn1u4&#10;BeEAAAAL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088320" behindDoc="0" locked="0" layoutInCell="1" allowOverlap="1" wp14:anchorId="61369F08" wp14:editId="437813B2">
                <wp:simplePos x="0" y="0"/>
                <wp:positionH relativeFrom="column">
                  <wp:posOffset>762000</wp:posOffset>
                </wp:positionH>
                <wp:positionV relativeFrom="paragraph">
                  <wp:posOffset>682625</wp:posOffset>
                </wp:positionV>
                <wp:extent cx="107950" cy="1511935"/>
                <wp:effectExtent l="0" t="0" r="25400" b="12065"/>
                <wp:wrapNone/>
                <wp:docPr id="155619383"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1683527" id="Rectángulo: esquinas redondeadas 12" o:spid="_x0000_s1026" style="position:absolute;margin-left:60pt;margin-top:53.75pt;width:8.5pt;height:119.05pt;z-index:2520883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Bx&#10;V+UW4AAAAAsBAAAPAAAAZHJzL2Rvd25yZXYueG1sTI9BT8JAEIXvJv6HzZh4MbJVoJDaLVGTxgNe&#10;RAMch3ZsG7uzTXcp5d87nPQ2b+blzffS1WhbNVDvG8cGHiYRKOLClQ1XBr4+8/slKB+QS2wdk4Ez&#10;eVhl11cpJqU78QcNm1ApCWGfoIE6hC7R2hc1WfQT1xHL7dv1FoPIvtJljycJt61+jKJYW2xYPtTY&#10;0WtNxc/maA3E63XY7Sgf3pdvd9ULb2dnzPfG3N6Mz0+gAo3hzwwXfEGHTJgO7silV61oiRerDNFi&#10;DurimC5kczAwnc1j0Fmq/3fIfgEAAP//AwBQSwECLQAUAAYACAAAACEAtoM4kv4AAADhAQAAEwAA&#10;AAAAAAAAAAAAAAAAAAAAW0NvbnRlbnRfVHlwZXNdLnhtbFBLAQItABQABgAIAAAAIQA4/SH/1gAA&#10;AJQBAAALAAAAAAAAAAAAAAAAAC8BAABfcmVscy8ucmVsc1BLAQItABQABgAIAAAAIQAkCMybfQIA&#10;AGcFAAAOAAAAAAAAAAAAAAAAAC4CAABkcnMvZTJvRG9jLnhtbFBLAQItABQABgAIAAAAIQBxV+UW&#10;4AAAAAsBAAAPAAAAAAAAAAAAAAAAANcEAABkcnMvZG93bnJldi54bWxQSwUGAAAAAAQABADzAAAA&#10;5AUAAAAA&#10;" filled="f" strokecolor="#ed7d31 [3205]" strokeweight="1pt">
                <v:stroke joinstyle="miter"/>
              </v:roundrect>
            </w:pict>
          </mc:Fallback>
        </mc:AlternateContent>
      </w:r>
      <w:r w:rsidR="009245CE">
        <w:rPr>
          <w:noProof/>
        </w:rPr>
        <mc:AlternateContent>
          <mc:Choice Requires="wps">
            <w:drawing>
              <wp:anchor distT="0" distB="0" distL="114300" distR="114300" simplePos="0" relativeHeight="252009472" behindDoc="0" locked="0" layoutInCell="1" allowOverlap="1" wp14:anchorId="476F4D39" wp14:editId="480CD929">
                <wp:simplePos x="0" y="0"/>
                <wp:positionH relativeFrom="column">
                  <wp:posOffset>5457825</wp:posOffset>
                </wp:positionH>
                <wp:positionV relativeFrom="paragraph">
                  <wp:posOffset>681990</wp:posOffset>
                </wp:positionV>
                <wp:extent cx="107950" cy="1511935"/>
                <wp:effectExtent l="0" t="0" r="25400" b="12065"/>
                <wp:wrapNone/>
                <wp:docPr id="1678269168"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A9A692A" id="Rectángulo: esquinas redondeadas 12" o:spid="_x0000_s1026" style="position:absolute;margin-left:429.75pt;margin-top:53.7pt;width:8.5pt;height:119.05pt;z-index:2520094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C7&#10;XxqI4QAAAAsBAAAPAAAAZHJzL2Rvd25yZXYueG1sTI/BToNAEIbvJr7DZky8GLuoQBFZGjUhHurF&#10;aqzHLTsCkZ0l7JbSt+940uPM/+Wfb4rVbHsx4eg7RwpuFhEIpNqZjhoFH+/VdQbCB01G945QwRE9&#10;rMrzs0Lnxh3oDadNaASXkM+1gjaEIZfS1y1a7RduQOLs241WBx7HRppRH7jc9vI2ilJpdUd8odUD&#10;PrdY/2z2VkG6XoftFqvpNXu5ap7oMz7q6kupy4v58QFEwDn8wfCrz+pQstPO7cl40SvIkvuEUQ6i&#10;ZQyCiWyZ8man4C5OEpBlIf//UJ4AAAD//wMAUEsBAi0AFAAGAAgAAAAhALaDOJL+AAAA4QEAABMA&#10;AAAAAAAAAAAAAAAAAAAAAFtDb250ZW50X1R5cGVzXS54bWxQSwECLQAUAAYACAAAACEAOP0h/9YA&#10;AACUAQAACwAAAAAAAAAAAAAAAAAvAQAAX3JlbHMvLnJlbHNQSwECLQAUAAYACAAAACEAJAjMm30C&#10;AABnBQAADgAAAAAAAAAAAAAAAAAuAgAAZHJzL2Uyb0RvYy54bWxQSwECLQAUAAYACAAAACEAu18a&#10;iOEAAAALAQAADwAAAAAAAAAAAAAAAADXBAAAZHJzL2Rvd25yZXYueG1sUEsFBgAAAAAEAAQA8wAA&#10;AOUFAAAAAA==&#10;" filled="f" strokecolor="#ed7d31 [3205]" strokeweight="1pt">
                <v:stroke joinstyle="miter"/>
              </v:roundrect>
            </w:pict>
          </mc:Fallback>
        </mc:AlternateContent>
      </w:r>
      <w:r w:rsidR="009245CE">
        <w:rPr>
          <w:noProof/>
        </w:rPr>
        <mc:AlternateContent>
          <mc:Choice Requires="wps">
            <w:drawing>
              <wp:anchor distT="0" distB="0" distL="114300" distR="114300" simplePos="0" relativeHeight="252069888" behindDoc="0" locked="0" layoutInCell="1" allowOverlap="1" wp14:anchorId="65331454" wp14:editId="6C4F9E91">
                <wp:simplePos x="0" y="0"/>
                <wp:positionH relativeFrom="column">
                  <wp:posOffset>4533900</wp:posOffset>
                </wp:positionH>
                <wp:positionV relativeFrom="paragraph">
                  <wp:posOffset>682625</wp:posOffset>
                </wp:positionV>
                <wp:extent cx="107950" cy="1511935"/>
                <wp:effectExtent l="0" t="0" r="25400" b="12065"/>
                <wp:wrapNone/>
                <wp:docPr id="1331592743"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280C289" id="Rectángulo: esquinas redondeadas 12" o:spid="_x0000_s1026" style="position:absolute;margin-left:357pt;margin-top:53.75pt;width:8.5pt;height:119.05pt;z-index:252069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BX&#10;BaEM4QAAAAsBAAAPAAAAZHJzL2Rvd25yZXYueG1sTI9BT4NAEIXvJv6HzZh4MXbBUmiQpVET4qFe&#10;rMZ63LIjENlZwm4p/feOJz3Oey9vvldsZtuLCUffOVIQLyIQSLUzHTUK3t+q2zUIHzQZ3TtCBWf0&#10;sCkvLwqdG3eiV5x2oRFcQj7XCtoQhlxKX7dotV+4AYm9LzdaHfgcG2lGfeJy28u7KEql1R3xh1YP&#10;+NRi/b07WgXpdhv2e6yml/XzTfNIH8lZV59KXV/ND/cgAs7hLwy/+IwOJTMd3JGMF72CLE54S2Aj&#10;ylYgOJEtY1YOCpbJKgVZFvL/hvIHAAD//wMAUEsBAi0AFAAGAAgAAAAhALaDOJL+AAAA4QEAABMA&#10;AAAAAAAAAAAAAAAAAAAAAFtDb250ZW50X1R5cGVzXS54bWxQSwECLQAUAAYACAAAACEAOP0h/9YA&#10;AACUAQAACwAAAAAAAAAAAAAAAAAvAQAAX3JlbHMvLnJlbHNQSwECLQAUAAYACAAAACEAJAjMm30C&#10;AABnBQAADgAAAAAAAAAAAAAAAAAuAgAAZHJzL2Uyb0RvYy54bWxQSwECLQAUAAYACAAAACEAVwWh&#10;DOEAAAALAQAADwAAAAAAAAAAAAAAAADXBAAAZHJzL2Rvd25yZXYueG1sUEsFBgAAAAAEAAQA8wAA&#10;AOUFAAAAAA==&#10;" filled="f" strokecolor="#ed7d31 [3205]" strokeweight="1pt">
                <v:stroke joinstyle="miter"/>
              </v:roundrect>
            </w:pict>
          </mc:Fallback>
        </mc:AlternateContent>
      </w:r>
      <w:r w:rsidR="009245CE">
        <w:rPr>
          <w:noProof/>
        </w:rPr>
        <mc:AlternateContent>
          <mc:Choice Requires="wps">
            <w:drawing>
              <wp:anchor distT="0" distB="0" distL="114300" distR="114300" simplePos="0" relativeHeight="252084224" behindDoc="0" locked="0" layoutInCell="1" allowOverlap="1" wp14:anchorId="2BEF2590" wp14:editId="40E8817E">
                <wp:simplePos x="0" y="0"/>
                <wp:positionH relativeFrom="column">
                  <wp:posOffset>1600200</wp:posOffset>
                </wp:positionH>
                <wp:positionV relativeFrom="paragraph">
                  <wp:posOffset>682625</wp:posOffset>
                </wp:positionV>
                <wp:extent cx="107950" cy="1511935"/>
                <wp:effectExtent l="0" t="0" r="25400" b="12065"/>
                <wp:wrapNone/>
                <wp:docPr id="1508244390"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8C922D9" id="Rectángulo: esquinas redondeadas 12" o:spid="_x0000_s1026" style="position:absolute;margin-left:126pt;margin-top:53.75pt;width:8.5pt;height:119.05pt;z-index:2520842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C7&#10;8+3f4gAAAAsBAAAPAAAAZHJzL2Rvd25yZXYueG1sTI/BTsMwEETvSPyDtUhcUOsQmlBCnAqQIg7l&#10;QosoRzdekoh4HcVumv59lxMcd2Y0+yZfTbYTIw6+daTgdh6BQKqcaalW8LEtZ0sQPmgyunOECk7o&#10;YVVcXuQ6M+5I7zhuQi24hHymFTQh9JmUvmrQaj93PRJ7326wOvA51NIM+sjltpNxFKXS6pb4Q6N7&#10;fGmw+tkcrIJ0vQ67HZbj2/L1pn6mz8VJl19KXV9NT48gAk7hLwy/+IwOBTPt3YGMF52COIl5S2Aj&#10;uk9AcCJOH1jZK7hbJCnIIpf/NxRnAAAA//8DAFBLAQItABQABgAIAAAAIQC2gziS/gAAAOEBAAAT&#10;AAAAAAAAAAAAAAAAAAAAAABbQ29udGVudF9UeXBlc10ueG1sUEsBAi0AFAAGAAgAAAAhADj9If/W&#10;AAAAlAEAAAsAAAAAAAAAAAAAAAAALwEAAF9yZWxzLy5yZWxzUEsBAi0AFAAGAAgAAAAhACQIzJt9&#10;AgAAZwUAAA4AAAAAAAAAAAAAAAAALgIAAGRycy9lMm9Eb2MueG1sUEsBAi0AFAAGAAgAAAAhALvz&#10;7d/iAAAACwEAAA8AAAAAAAAAAAAAAAAA1wQAAGRycy9kb3ducmV2LnhtbFBLBQYAAAAABAAEAPMA&#10;AADmBQAAAAA=&#10;" filled="f" strokecolor="#ed7d31 [3205]" strokeweight="1pt">
                <v:stroke joinstyle="miter"/>
              </v:roundrect>
            </w:pict>
          </mc:Fallback>
        </mc:AlternateContent>
      </w:r>
      <w:r w:rsidR="009245CE">
        <w:rPr>
          <w:noProof/>
        </w:rPr>
        <mc:AlternateContent>
          <mc:Choice Requires="wps">
            <w:drawing>
              <wp:anchor distT="0" distB="0" distL="114300" distR="114300" simplePos="0" relativeHeight="252086272" behindDoc="0" locked="0" layoutInCell="1" allowOverlap="1" wp14:anchorId="4A6B32C3" wp14:editId="43F6A078">
                <wp:simplePos x="0" y="0"/>
                <wp:positionH relativeFrom="column">
                  <wp:posOffset>1095375</wp:posOffset>
                </wp:positionH>
                <wp:positionV relativeFrom="paragraph">
                  <wp:posOffset>682625</wp:posOffset>
                </wp:positionV>
                <wp:extent cx="107950" cy="1511935"/>
                <wp:effectExtent l="0" t="0" r="25400" b="12065"/>
                <wp:wrapNone/>
                <wp:docPr id="1270706869"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20436C7" id="Rectángulo: esquinas redondeadas 12" o:spid="_x0000_s1026" style="position:absolute;margin-left:86.25pt;margin-top:53.75pt;width:8.5pt;height:119.05pt;z-index:2520862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DC&#10;yvcQ4AAAAAsBAAAPAAAAZHJzL2Rvd25yZXYueG1sTI/BTsMwEETvSPyDtUhcUOtQ2jSEOBUgRRzK&#10;hRZRjm68JBHxOordNP37bk9wm9GOZt9kq9G2YsDeN44U3E8jEEilMw1VCj63xSQB4YMmo1tHqOCE&#10;Hlb59VWmU+OO9IHDJlSCS8inWkEdQpdK6csarfZT1yHx7cf1Vge2fSVNr49cbls5i6JYWt0Qf6h1&#10;h681lr+bg1UQr9dht8NieE/e7qoX+pqfdPGt1O3N+PwEIuAY/sJwwWd0yJlp7w5kvGjZL2cLjrKI&#10;liwuieSRxV7Bw3wRg8wz+X9DfgYAAP//AwBQSwECLQAUAAYACAAAACEAtoM4kv4AAADhAQAAEwAA&#10;AAAAAAAAAAAAAAAAAAAAW0NvbnRlbnRfVHlwZXNdLnhtbFBLAQItABQABgAIAAAAIQA4/SH/1gAA&#10;AJQBAAALAAAAAAAAAAAAAAAAAC8BAABfcmVscy8ucmVsc1BLAQItABQABgAIAAAAIQAkCMybfQIA&#10;AGcFAAAOAAAAAAAAAAAAAAAAAC4CAABkcnMvZTJvRG9jLnhtbFBLAQItABQABgAIAAAAIQDCyvcQ&#10;4AAAAAsBAAAPAAAAAAAAAAAAAAAAANcEAABkcnMvZG93bnJldi54bWxQSwUGAAAAAAQABADzAAAA&#10;5AUAAAAA&#10;" filled="f" strokecolor="#ed7d31 [3205]" strokeweight="1pt">
                <v:stroke joinstyle="miter"/>
              </v:roundrect>
            </w:pict>
          </mc:Fallback>
        </mc:AlternateContent>
      </w:r>
      <w:r w:rsidR="009245CE">
        <w:rPr>
          <w:noProof/>
        </w:rPr>
        <mc:AlternateContent>
          <mc:Choice Requires="wps">
            <w:drawing>
              <wp:anchor distT="0" distB="0" distL="114300" distR="114300" simplePos="0" relativeHeight="252073984" behindDoc="0" locked="0" layoutInCell="1" allowOverlap="1" wp14:anchorId="4BC131B9" wp14:editId="1B577FFC">
                <wp:simplePos x="0" y="0"/>
                <wp:positionH relativeFrom="column">
                  <wp:posOffset>3686175</wp:posOffset>
                </wp:positionH>
                <wp:positionV relativeFrom="paragraph">
                  <wp:posOffset>682625</wp:posOffset>
                </wp:positionV>
                <wp:extent cx="107950" cy="1511935"/>
                <wp:effectExtent l="0" t="0" r="25400" b="12065"/>
                <wp:wrapNone/>
                <wp:docPr id="1458276194"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5770CBE" id="Rectángulo: esquinas redondeadas 12" o:spid="_x0000_s1026" style="position:absolute;margin-left:290.25pt;margin-top:53.75pt;width:8.5pt;height:119.05pt;z-index:252073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BF&#10;2V8s4QAAAAsBAAAPAAAAZHJzL2Rvd25yZXYueG1sTI/BTsMwEETvSPyDtUhcUGsDTQghTgVIEYdy&#10;oUWUo5ssSUS8jmI3Tf++2xPcZjVPszPZcrKdGHHwrSMNt3MFAql0VUu1hs9NMUtA+GCoMp0j1HBE&#10;D8v88iIzaeUO9IHjOtSCQ8inRkMTQp9K6csGrfFz1yOx9+MGawKfQy2rwRw43HbyTqlYWtMSf2hM&#10;j68Nlr/rvdUQr1Zhu8VifE/ebuoX+locTfGt9fXV9PwEIuAU/mA41+fqkHOnndtT5UWnIUpUxCgb&#10;6oEFE9HjWew03C+iGGSeyf8b8hMAAAD//wMAUEsBAi0AFAAGAAgAAAAhALaDOJL+AAAA4QEAABMA&#10;AAAAAAAAAAAAAAAAAAAAAFtDb250ZW50X1R5cGVzXS54bWxQSwECLQAUAAYACAAAACEAOP0h/9YA&#10;AACUAQAACwAAAAAAAAAAAAAAAAAvAQAAX3JlbHMvLnJlbHNQSwECLQAUAAYACAAAACEAJAjMm30C&#10;AABnBQAADgAAAAAAAAAAAAAAAAAuAgAAZHJzL2Uyb0RvYy54bWxQSwECLQAUAAYACAAAACEARdlf&#10;LOEAAAALAQAADwAAAAAAAAAAAAAAAADXBAAAZHJzL2Rvd25yZXYueG1sUEsFBgAAAAAEAAQA8wAA&#10;AOUFAAAAAA==&#10;" filled="f" strokecolor="#ed7d31 [3205]" strokeweight="1pt">
                <v:stroke joinstyle="miter"/>
              </v:roundrect>
            </w:pict>
          </mc:Fallback>
        </mc:AlternateContent>
      </w:r>
      <w:r w:rsidR="00D4665C">
        <w:rPr>
          <w:noProof/>
        </w:rPr>
        <mc:AlternateContent>
          <mc:Choice Requires="wps">
            <w:drawing>
              <wp:anchor distT="0" distB="0" distL="114300" distR="114300" simplePos="0" relativeHeight="252082176" behindDoc="0" locked="0" layoutInCell="1" allowOverlap="1" wp14:anchorId="07A3C89D" wp14:editId="38C83D1F">
                <wp:simplePos x="0" y="0"/>
                <wp:positionH relativeFrom="column">
                  <wp:posOffset>2019300</wp:posOffset>
                </wp:positionH>
                <wp:positionV relativeFrom="paragraph">
                  <wp:posOffset>682625</wp:posOffset>
                </wp:positionV>
                <wp:extent cx="108000" cy="1512000"/>
                <wp:effectExtent l="0" t="0" r="25400" b="12065"/>
                <wp:wrapNone/>
                <wp:docPr id="1956263001" name="Rectángulo: esquinas redondeadas 12"/>
                <wp:cNvGraphicFramePr/>
                <a:graphic xmlns:a="http://schemas.openxmlformats.org/drawingml/2006/main">
                  <a:graphicData uri="http://schemas.microsoft.com/office/word/2010/wordprocessingShape">
                    <wps:wsp>
                      <wps:cNvSpPr/>
                      <wps:spPr>
                        <a:xfrm>
                          <a:off x="0" y="0"/>
                          <a:ext cx="108000" cy="151200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9E3FC97" id="Rectángulo: esquinas redondeadas 12" o:spid="_x0000_s1026" style="position:absolute;margin-left:159pt;margin-top:53.75pt;width:8.5pt;height:119.05pt;z-index:2520821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AR5oegIAAGcFAAAOAAAAZHJzL2Uyb0RvYy54bWysVE1v2zAMvQ/YfxB0X20H7dYFdYqgRYcB&#10;RVs0HXpWZakWIIsapcTJfv0o2XGCrthh2MWWRPKRfPy4uNx2lm0UBgOu5tVJyZlyEhrjXmv+4+nm&#10;0zlnIQrXCAtO1XynAr9cfPxw0fu5mkELtlHICMSFee9r3sbo50URZKs6EU7AK0dCDdiJSFd8LRoU&#10;PaF3tpiV5eeiB2w8glQh0Ov1IOSLjK+1kvFe66AiszWn2GL+Yv6+pG+xuBDzVxS+NXIMQ/xDFJ0w&#10;jpxOUNciCrZG8wdUZyRCAB1PJHQFaG2kyjlQNlX5JptVK7zKuRA5wU80hf8HK+82K/+AREPvwzzQ&#10;MWWx1dilP8XHtpms3USW2kYm6bEqz8uSKJUkqs4qKkZmszhYewzxm4KOpUPNEdaueaSKZKLE5jZE&#10;ckv6e73k0cGNsTZXxbr0EMCaJr3lS2oLdWWRbQQVVEipXJylIhLMkSbdknVxyCmf4s6qBGPdo9LM&#10;NJTFLAeT2+0tbjWIWtGowV11dshxssiuM2BC1hTohD0CvBdzNcY86idTlbt1Mi7/FtiQ8GSRPYOL&#10;k3FnHOB7ADZOngf9PUkDNYmlF2h2D8gQhlkJXt4Yqt+tCPFBIA0H1ZwGPt7TR1voaw7jibMW8Nd7&#10;70mfepaknPU0bDUPP9cCFWf2u6Nu/lqdnqbpzJfTsy8zuuCx5OVY4tbdFVD5K1otXuZj0o92f9QI&#10;3TPthWXySiLhJPmuuYy4v1zFYQnQZpFqucxqNJFexFu38jKBJ1ZTaz5tnwX6sYkjtf8d7AdTzN+0&#10;8aCbLB0s1xG0yT1+4HXkm6Y5N864edK6OL5nrcN+XPwGAAD//wMAUEsDBBQABgAIAAAAIQAyDhyz&#10;4QAAAAsBAAAPAAAAZHJzL2Rvd25yZXYueG1sTI9BT4NAEIXvJv6HzZh4MXapFCTI0qgJ8dBerMZ6&#10;3LIjENlZwm4p/feOJ73NzHt5871iPdteTDj6zpGC5SICgVQ701Gj4P2tus1A+KDJ6N4RKjijh3V5&#10;eVHo3LgTveK0C43gEPK5VtCGMORS+rpFq/3CDUisfbnR6sDr2Egz6hOH217eRVEqre6IP7R6wOcW&#10;6+/d0SpIN5uw32M1bbOXm+aJPlZnXX0qdX01Pz6ACDiHPzP84jM6lMx0cEcyXvQK4mXGXQIL0X0C&#10;gh1xnPDlwMMqSUGWhfzfofwBAAD//wMAUEsBAi0AFAAGAAgAAAAhALaDOJL+AAAA4QEAABMAAAAA&#10;AAAAAAAAAAAAAAAAAFtDb250ZW50X1R5cGVzXS54bWxQSwECLQAUAAYACAAAACEAOP0h/9YAAACU&#10;AQAACwAAAAAAAAAAAAAAAAAvAQAAX3JlbHMvLnJlbHNQSwECLQAUAAYACAAAACEAIgEeaHoCAABn&#10;BQAADgAAAAAAAAAAAAAAAAAuAgAAZHJzL2Uyb0RvYy54bWxQSwECLQAUAAYACAAAACEAMg4cs+EA&#10;AAALAQAADwAAAAAAAAAAAAAAAADUBAAAZHJzL2Rvd25yZXYueG1sUEsFBgAAAAAEAAQA8wAAAOIF&#10;AAAAAA==&#10;" filled="f" strokecolor="#ed7d31 [3205]" strokeweight="1pt">
                <v:stroke joinstyle="miter"/>
              </v:roundrect>
            </w:pict>
          </mc:Fallback>
        </mc:AlternateContent>
      </w:r>
      <w:r w:rsidR="00D4665C">
        <w:rPr>
          <w:noProof/>
        </w:rPr>
        <mc:AlternateContent>
          <mc:Choice Requires="wps">
            <w:drawing>
              <wp:anchor distT="0" distB="0" distL="114300" distR="114300" simplePos="0" relativeHeight="252080128" behindDoc="0" locked="0" layoutInCell="1" allowOverlap="1" wp14:anchorId="2B902892" wp14:editId="74DD94FE">
                <wp:simplePos x="0" y="0"/>
                <wp:positionH relativeFrom="column">
                  <wp:posOffset>2514600</wp:posOffset>
                </wp:positionH>
                <wp:positionV relativeFrom="paragraph">
                  <wp:posOffset>682625</wp:posOffset>
                </wp:positionV>
                <wp:extent cx="108000" cy="1512000"/>
                <wp:effectExtent l="0" t="0" r="25400" b="12065"/>
                <wp:wrapNone/>
                <wp:docPr id="1159326860" name="Rectángulo: esquinas redondeadas 12"/>
                <wp:cNvGraphicFramePr/>
                <a:graphic xmlns:a="http://schemas.openxmlformats.org/drawingml/2006/main">
                  <a:graphicData uri="http://schemas.microsoft.com/office/word/2010/wordprocessingShape">
                    <wps:wsp>
                      <wps:cNvSpPr/>
                      <wps:spPr>
                        <a:xfrm>
                          <a:off x="0" y="0"/>
                          <a:ext cx="108000" cy="151200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8995AD4" id="Rectángulo: esquinas redondeadas 12" o:spid="_x0000_s1026" style="position:absolute;margin-left:198pt;margin-top:53.75pt;width:8.5pt;height:119.05pt;z-index:2520801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AR5oegIAAGcFAAAOAAAAZHJzL2Uyb0RvYy54bWysVE1v2zAMvQ/YfxB0X20H7dYFdYqgRYcB&#10;RVs0HXpWZakWIIsapcTJfv0o2XGCrthh2MWWRPKRfPy4uNx2lm0UBgOu5tVJyZlyEhrjXmv+4+nm&#10;0zlnIQrXCAtO1XynAr9cfPxw0fu5mkELtlHICMSFee9r3sbo50URZKs6EU7AK0dCDdiJSFd8LRoU&#10;PaF3tpiV5eeiB2w8glQh0Ov1IOSLjK+1kvFe66AiszWn2GL+Yv6+pG+xuBDzVxS+NXIMQ/xDFJ0w&#10;jpxOUNciCrZG8wdUZyRCAB1PJHQFaG2kyjlQNlX5JptVK7zKuRA5wU80hf8HK+82K/+AREPvwzzQ&#10;MWWx1dilP8XHtpms3USW2kYm6bEqz8uSKJUkqs4qKkZmszhYewzxm4KOpUPNEdaueaSKZKLE5jZE&#10;ckv6e73k0cGNsTZXxbr0EMCaJr3lS2oLdWWRbQQVVEipXJylIhLMkSbdknVxyCmf4s6qBGPdo9LM&#10;NJTFLAeT2+0tbjWIWtGowV11dshxssiuM2BC1hTohD0CvBdzNcY86idTlbt1Mi7/FtiQ8GSRPYOL&#10;k3FnHOB7ADZOngf9PUkDNYmlF2h2D8gQhlkJXt4Yqt+tCPFBIA0H1ZwGPt7TR1voaw7jibMW8Nd7&#10;70mfepaknPU0bDUPP9cCFWf2u6Nu/lqdnqbpzJfTsy8zuuCx5OVY4tbdFVD5K1otXuZj0o92f9QI&#10;3TPthWXySiLhJPmuuYy4v1zFYQnQZpFqucxqNJFexFu38jKBJ1ZTaz5tnwX6sYkjtf8d7AdTzN+0&#10;8aCbLB0s1xG0yT1+4HXkm6Y5N864edK6OL5nrcN+XPwGAAD//wMAUEsDBBQABgAIAAAAIQCYiLgV&#10;4QAAAAsBAAAPAAAAZHJzL2Rvd25yZXYueG1sTI9BT4NAEIXvJv6HzZh4MXappViRpVET4qFerMZ6&#10;nMIIRHaWsFtK/73jSY/zvpc372XryXZqpMG3jg3MZxEo4tJVLdcG3t+K6xUoH5Ar7ByTgRN5WOfn&#10;ZxmmlTvyK43bUCsJYZ+igSaEPtXalw1Z9DPXEwv7coPFIOdQ62rAo4TbTt9EUaIttiwfGuzpqaHy&#10;e3uwBpLNJux2VIwvq+er+pE/4hMWn8ZcXkwP96ACTeHPDL/1pTrk0mnvDlx51RlY3CWyJQiIbpeg&#10;xBHPF6LsBcXLBHSe6f8b8h8AAAD//wMAUEsBAi0AFAAGAAgAAAAhALaDOJL+AAAA4QEAABMAAAAA&#10;AAAAAAAAAAAAAAAAAFtDb250ZW50X1R5cGVzXS54bWxQSwECLQAUAAYACAAAACEAOP0h/9YAAACU&#10;AQAACwAAAAAAAAAAAAAAAAAvAQAAX3JlbHMvLnJlbHNQSwECLQAUAAYACAAAACEAIgEeaHoCAABn&#10;BQAADgAAAAAAAAAAAAAAAAAuAgAAZHJzL2Uyb0RvYy54bWxQSwECLQAUAAYACAAAACEAmIi4FeEA&#10;AAALAQAADwAAAAAAAAAAAAAAAADUBAAAZHJzL2Rvd25yZXYueG1sUEsFBgAAAAAEAAQA8wAAAOIF&#10;AAAAAA==&#10;" filled="f" strokecolor="#ed7d31 [3205]" strokeweight="1pt">
                <v:stroke joinstyle="miter"/>
              </v:roundrect>
            </w:pict>
          </mc:Fallback>
        </mc:AlternateContent>
      </w:r>
      <w:r w:rsidR="00D4665C">
        <w:rPr>
          <w:noProof/>
        </w:rPr>
        <mc:AlternateContent>
          <mc:Choice Requires="wps">
            <w:drawing>
              <wp:anchor distT="0" distB="0" distL="114300" distR="114300" simplePos="0" relativeHeight="252078080" behindDoc="0" locked="0" layoutInCell="1" allowOverlap="1" wp14:anchorId="3DD11496" wp14:editId="73A9C018">
                <wp:simplePos x="0" y="0"/>
                <wp:positionH relativeFrom="column">
                  <wp:posOffset>2876550</wp:posOffset>
                </wp:positionH>
                <wp:positionV relativeFrom="paragraph">
                  <wp:posOffset>682625</wp:posOffset>
                </wp:positionV>
                <wp:extent cx="108000" cy="1512000"/>
                <wp:effectExtent l="0" t="0" r="25400" b="12065"/>
                <wp:wrapNone/>
                <wp:docPr id="377235936" name="Rectángulo: esquinas redondeadas 12"/>
                <wp:cNvGraphicFramePr/>
                <a:graphic xmlns:a="http://schemas.openxmlformats.org/drawingml/2006/main">
                  <a:graphicData uri="http://schemas.microsoft.com/office/word/2010/wordprocessingShape">
                    <wps:wsp>
                      <wps:cNvSpPr/>
                      <wps:spPr>
                        <a:xfrm>
                          <a:off x="0" y="0"/>
                          <a:ext cx="108000" cy="151200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0534982" id="Rectángulo: esquinas redondeadas 12" o:spid="_x0000_s1026" style="position:absolute;margin-left:226.5pt;margin-top:53.75pt;width:8.5pt;height:119.05pt;z-index:252078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AR5oegIAAGcFAAAOAAAAZHJzL2Uyb0RvYy54bWysVE1v2zAMvQ/YfxB0X20H7dYFdYqgRYcB&#10;RVs0HXpWZakWIIsapcTJfv0o2XGCrthh2MWWRPKRfPy4uNx2lm0UBgOu5tVJyZlyEhrjXmv+4+nm&#10;0zlnIQrXCAtO1XynAr9cfPxw0fu5mkELtlHICMSFee9r3sbo50URZKs6EU7AK0dCDdiJSFd8LRoU&#10;PaF3tpiV5eeiB2w8glQh0Ov1IOSLjK+1kvFe66AiszWn2GL+Yv6+pG+xuBDzVxS+NXIMQ/xDFJ0w&#10;jpxOUNciCrZG8wdUZyRCAB1PJHQFaG2kyjlQNlX5JptVK7zKuRA5wU80hf8HK+82K/+AREPvwzzQ&#10;MWWx1dilP8XHtpms3USW2kYm6bEqz8uSKJUkqs4qKkZmszhYewzxm4KOpUPNEdaueaSKZKLE5jZE&#10;ckv6e73k0cGNsTZXxbr0EMCaJr3lS2oLdWWRbQQVVEipXJylIhLMkSbdknVxyCmf4s6qBGPdo9LM&#10;NJTFLAeT2+0tbjWIWtGowV11dshxssiuM2BC1hTohD0CvBdzNcY86idTlbt1Mi7/FtiQ8GSRPYOL&#10;k3FnHOB7ADZOngf9PUkDNYmlF2h2D8gQhlkJXt4Yqt+tCPFBIA0H1ZwGPt7TR1voaw7jibMW8Nd7&#10;70mfepaknPU0bDUPP9cCFWf2u6Nu/lqdnqbpzJfTsy8zuuCx5OVY4tbdFVD5K1otXuZj0o92f9QI&#10;3TPthWXySiLhJPmuuYy4v1zFYQnQZpFqucxqNJFexFu38jKBJ1ZTaz5tnwX6sYkjtf8d7AdTzN+0&#10;8aCbLB0s1xG0yT1+4HXkm6Y5N864edK6OL5nrcN+XPwGAAD//wMAUEsDBBQABgAIAAAAIQBem030&#10;4gAAAAsBAAAPAAAAZHJzL2Rvd25yZXYueG1sTI/BTsMwEETvSPyDtUhcELWhSVqFOBUgRRzaC6Vq&#10;ObrJkkTE6yh20/TvWU5w3JnR7JtsNdlOjDj41pGGh5kCgVS6qqVaw+6juF+C8MFQZTpHqOGCHlb5&#10;9VVm0sqd6R3HbagFl5BPjYYmhD6V0pcNWuNnrkdi78sN1gQ+h1pWgzlzue3ko1KJtKYl/tCYHl8b&#10;LL+3J6shWa/D4YDFuFm+3dUvtI8upvjU+vZmen4CEXAKf2H4xWd0yJnp6E5UedFpiOI5bwlsqEUM&#10;ghPRQrFy1DCP4gRknsn/G/IfAAAA//8DAFBLAQItABQABgAIAAAAIQC2gziS/gAAAOEBAAATAAAA&#10;AAAAAAAAAAAAAAAAAABbQ29udGVudF9UeXBlc10ueG1sUEsBAi0AFAAGAAgAAAAhADj9If/WAAAA&#10;lAEAAAsAAAAAAAAAAAAAAAAALwEAAF9yZWxzLy5yZWxzUEsBAi0AFAAGAAgAAAAhACIBHmh6AgAA&#10;ZwUAAA4AAAAAAAAAAAAAAAAALgIAAGRycy9lMm9Eb2MueG1sUEsBAi0AFAAGAAgAAAAhAF6bTfTi&#10;AAAACwEAAA8AAAAAAAAAAAAAAAAA1AQAAGRycy9kb3ducmV2LnhtbFBLBQYAAAAABAAEAPMAAADj&#10;BQAAAAA=&#10;" filled="f" strokecolor="#ed7d31 [3205]" strokeweight="1pt">
                <v:stroke joinstyle="miter"/>
              </v:roundrect>
            </w:pict>
          </mc:Fallback>
        </mc:AlternateContent>
      </w:r>
      <w:r w:rsidR="00D4665C">
        <w:rPr>
          <w:noProof/>
        </w:rPr>
        <mc:AlternateContent>
          <mc:Choice Requires="wps">
            <w:drawing>
              <wp:anchor distT="0" distB="0" distL="114300" distR="114300" simplePos="0" relativeHeight="252076032" behindDoc="0" locked="0" layoutInCell="1" allowOverlap="1" wp14:anchorId="011EC889" wp14:editId="768CD7DE">
                <wp:simplePos x="0" y="0"/>
                <wp:positionH relativeFrom="column">
                  <wp:posOffset>3390900</wp:posOffset>
                </wp:positionH>
                <wp:positionV relativeFrom="paragraph">
                  <wp:posOffset>682625</wp:posOffset>
                </wp:positionV>
                <wp:extent cx="108000" cy="1512000"/>
                <wp:effectExtent l="0" t="0" r="25400" b="12065"/>
                <wp:wrapNone/>
                <wp:docPr id="303432601" name="Rectángulo: esquinas redondeadas 12"/>
                <wp:cNvGraphicFramePr/>
                <a:graphic xmlns:a="http://schemas.openxmlformats.org/drawingml/2006/main">
                  <a:graphicData uri="http://schemas.microsoft.com/office/word/2010/wordprocessingShape">
                    <wps:wsp>
                      <wps:cNvSpPr/>
                      <wps:spPr>
                        <a:xfrm>
                          <a:off x="0" y="0"/>
                          <a:ext cx="108000" cy="1512000"/>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9810C63" id="Rectángulo: esquinas redondeadas 12" o:spid="_x0000_s1026" style="position:absolute;margin-left:267pt;margin-top:53.75pt;width:8.5pt;height:119.05pt;z-index:252076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AR5oegIAAGcFAAAOAAAAZHJzL2Uyb0RvYy54bWysVE1v2zAMvQ/YfxB0X20H7dYFdYqgRYcB&#10;RVs0HXpWZakWIIsapcTJfv0o2XGCrthh2MWWRPKRfPy4uNx2lm0UBgOu5tVJyZlyEhrjXmv+4+nm&#10;0zlnIQrXCAtO1XynAr9cfPxw0fu5mkELtlHICMSFee9r3sbo50URZKs6EU7AK0dCDdiJSFd8LRoU&#10;PaF3tpiV5eeiB2w8glQh0Ov1IOSLjK+1kvFe66AiszWn2GL+Yv6+pG+xuBDzVxS+NXIMQ/xDFJ0w&#10;jpxOUNciCrZG8wdUZyRCAB1PJHQFaG2kyjlQNlX5JptVK7zKuRA5wU80hf8HK+82K/+AREPvwzzQ&#10;MWWx1dilP8XHtpms3USW2kYm6bEqz8uSKJUkqs4qKkZmszhYewzxm4KOpUPNEdaueaSKZKLE5jZE&#10;ckv6e73k0cGNsTZXxbr0EMCaJr3lS2oLdWWRbQQVVEipXJylIhLMkSbdknVxyCmf4s6qBGPdo9LM&#10;NJTFLAeT2+0tbjWIWtGowV11dshxssiuM2BC1hTohD0CvBdzNcY86idTlbt1Mi7/FtiQ8GSRPYOL&#10;k3FnHOB7ADZOngf9PUkDNYmlF2h2D8gQhlkJXt4Yqt+tCPFBIA0H1ZwGPt7TR1voaw7jibMW8Nd7&#10;70mfepaknPU0bDUPP9cCFWf2u6Nu/lqdnqbpzJfTsy8zuuCx5OVY4tbdFVD5K1otXuZj0o92f9QI&#10;3TPthWXySiLhJPmuuYy4v1zFYQnQZpFqucxqNJFexFu38jKBJ1ZTaz5tnwX6sYkjtf8d7AdTzN+0&#10;8aCbLB0s1xG0yT1+4HXkm6Y5N864edK6OL5nrcN+XPwGAAD//wMAUEsDBBQABgAIAAAAIQAaH44m&#10;4gAAAAsBAAAPAAAAZHJzL2Rvd25yZXYueG1sTI/BTsMwEETvSPyDtUhcEHVK41CFOBUgRRzaC6Vq&#10;ObrJkkTE6yh20/TvWU5w3JnR7JtsNdlOjDj41pGG+SwCgVS6qqVaw+6juF+C8MFQZTpHqOGCHlb5&#10;9VVm0sqd6R3HbagFl5BPjYYmhD6V0pcNWuNnrkdi78sN1gQ+h1pWgzlzue3kQxQl0pqW+ENjenxt&#10;sPzenqyGZL0OhwMW42b5dle/0D6+mOJT69ub6fkJRMAp/IXhF5/RIWemoztR5UWnQS1i3hLYiB4V&#10;CE4oNWflqGERqwRknsn/G/IfAAAA//8DAFBLAQItABQABgAIAAAAIQC2gziS/gAAAOEBAAATAAAA&#10;AAAAAAAAAAAAAAAAAABbQ29udGVudF9UeXBlc10ueG1sUEsBAi0AFAAGAAgAAAAhADj9If/WAAAA&#10;lAEAAAsAAAAAAAAAAAAAAAAALwEAAF9yZWxzLy5yZWxzUEsBAi0AFAAGAAgAAAAhACIBHmh6AgAA&#10;ZwUAAA4AAAAAAAAAAAAAAAAALgIAAGRycy9lMm9Eb2MueG1sUEsBAi0AFAAGAAgAAAAhABofjibi&#10;AAAACwEAAA8AAAAAAAAAAAAAAAAA1AQAAGRycy9kb3ducmV2LnhtbFBLBQYAAAAABAAEAPMAAADj&#10;BQAAAAA=&#10;" filled="f" strokecolor="#ed7d31 [3205]" strokeweight="1pt">
                <v:stroke joinstyle="miter"/>
              </v:roundrect>
            </w:pict>
          </mc:Fallback>
        </mc:AlternateContent>
      </w:r>
      <w:r w:rsidR="008E06E1">
        <w:rPr>
          <w:noProof/>
        </w:rPr>
        <w:drawing>
          <wp:inline distT="0" distB="0" distL="0" distR="0" wp14:anchorId="1E535843" wp14:editId="77B7859F">
            <wp:extent cx="5724525" cy="3322320"/>
            <wp:effectExtent l="0" t="0" r="9525" b="11430"/>
            <wp:docPr id="477525508" name="Gráfico 1">
              <a:extLst xmlns:a="http://schemas.openxmlformats.org/drawingml/2006/main">
                <a:ext uri="{FF2B5EF4-FFF2-40B4-BE49-F238E27FC236}">
                  <a16:creationId xmlns:a16="http://schemas.microsoft.com/office/drawing/2014/main" id="{3BB4567C-8CE6-4E5D-BAAC-08992718934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4EC7569C" w14:textId="07AFC5C7" w:rsidR="008775CE" w:rsidRPr="00E33946" w:rsidRDefault="0028631F" w:rsidP="00E33946">
      <w:pPr>
        <w:pStyle w:val="Figuras"/>
        <w:rPr>
          <w:lang w:val="es-HN"/>
        </w:rPr>
      </w:pPr>
      <w:bookmarkStart w:id="179" w:name="_Toc158142130"/>
      <w:r w:rsidRPr="004E1773">
        <w:rPr>
          <w:lang w:val="es-HN"/>
        </w:rPr>
        <w:t xml:space="preserve">Figura </w:t>
      </w:r>
      <w:r>
        <w:fldChar w:fldCharType="begin"/>
      </w:r>
      <w:r w:rsidRPr="004E1773">
        <w:rPr>
          <w:lang w:val="es-HN"/>
        </w:rPr>
        <w:instrText xml:space="preserve"> SEQ Figura \* ARABIC </w:instrText>
      </w:r>
      <w:r>
        <w:fldChar w:fldCharType="separate"/>
      </w:r>
      <w:r w:rsidR="000F2D33">
        <w:rPr>
          <w:noProof/>
          <w:lang w:val="es-HN"/>
        </w:rPr>
        <w:t>35</w:t>
      </w:r>
      <w:r>
        <w:fldChar w:fldCharType="end"/>
      </w:r>
      <w:r w:rsidRPr="004E1773">
        <w:rPr>
          <w:lang w:val="es-HN"/>
        </w:rPr>
        <w:t xml:space="preserve">.Serie Sin Estacionalidad 2017 a 2022 Banco </w:t>
      </w:r>
      <w:r w:rsidR="00340B27">
        <w:rPr>
          <w:lang w:val="es-HN"/>
        </w:rPr>
        <w:t>BANCAFE</w:t>
      </w:r>
      <w:bookmarkEnd w:id="179"/>
    </w:p>
    <w:p w14:paraId="5592BCA3" w14:textId="1838467D" w:rsidR="008775CE" w:rsidRDefault="008775CE" w:rsidP="008775CE">
      <w:pPr>
        <w:pStyle w:val="Ttulo4"/>
        <w:rPr>
          <w:bCs w:val="0"/>
          <w:lang w:val="es-HN"/>
        </w:rPr>
      </w:pPr>
      <w:bookmarkStart w:id="180" w:name="_Toc158832965"/>
      <w:r w:rsidRPr="00A62774">
        <w:rPr>
          <w:bCs w:val="0"/>
          <w:lang w:val="es-HN"/>
        </w:rPr>
        <w:t>4.</w:t>
      </w:r>
      <w:r>
        <w:rPr>
          <w:bCs w:val="0"/>
          <w:lang w:val="es-HN"/>
        </w:rPr>
        <w:t>2</w:t>
      </w:r>
      <w:r w:rsidRPr="00A62774">
        <w:rPr>
          <w:bCs w:val="0"/>
          <w:lang w:val="es-HN"/>
        </w:rPr>
        <w:t>.1.</w:t>
      </w:r>
      <w:r>
        <w:rPr>
          <w:bCs w:val="0"/>
          <w:lang w:val="es-HN"/>
        </w:rPr>
        <w:t>11</w:t>
      </w:r>
      <w:r w:rsidRPr="00A62774">
        <w:rPr>
          <w:bCs w:val="0"/>
          <w:lang w:val="es-HN"/>
        </w:rPr>
        <w:t xml:space="preserve"> ANÁLISIS EDA BANCO </w:t>
      </w:r>
      <w:r w:rsidRPr="00E8329D">
        <w:rPr>
          <w:bCs w:val="0"/>
          <w:lang w:val="es-HN"/>
        </w:rPr>
        <w:t>PROMERICA</w:t>
      </w:r>
      <w:bookmarkEnd w:id="180"/>
    </w:p>
    <w:p w14:paraId="1160EA00" w14:textId="77777777" w:rsidR="00A677AD" w:rsidRDefault="00A677AD" w:rsidP="00A677AD">
      <w:pPr>
        <w:pStyle w:val="TextoPrincipal"/>
      </w:pPr>
      <w:r>
        <w:t>Los resultados sobre el valor de la cuenta total activo se muestran a continuación:</w:t>
      </w:r>
    </w:p>
    <w:p w14:paraId="3DCF41AF" w14:textId="574D44B9" w:rsidR="00A677AD" w:rsidRPr="00A677AD" w:rsidRDefault="00A677AD" w:rsidP="00A677AD">
      <w:pPr>
        <w:pStyle w:val="Figuras"/>
        <w:rPr>
          <w:lang w:val="es-HN"/>
        </w:rPr>
      </w:pPr>
      <w:bookmarkStart w:id="181" w:name="_Toc158833038"/>
      <w:r w:rsidRPr="00A677AD">
        <w:rPr>
          <w:lang w:val="es-HN"/>
        </w:rPr>
        <w:t xml:space="preserve">Tabla </w:t>
      </w:r>
      <w:r>
        <w:fldChar w:fldCharType="begin"/>
      </w:r>
      <w:r w:rsidRPr="00A677AD">
        <w:rPr>
          <w:lang w:val="es-HN"/>
        </w:rPr>
        <w:instrText xml:space="preserve"> SEQ Tabla \* ARABIC </w:instrText>
      </w:r>
      <w:r>
        <w:fldChar w:fldCharType="separate"/>
      </w:r>
      <w:r w:rsidR="000F2D33">
        <w:rPr>
          <w:noProof/>
          <w:lang w:val="es-HN"/>
        </w:rPr>
        <w:t>24</w:t>
      </w:r>
      <w:r>
        <w:fldChar w:fldCharType="end"/>
      </w:r>
      <w:r w:rsidRPr="00A677AD">
        <w:rPr>
          <w:lang w:val="es-HN"/>
        </w:rPr>
        <w:t>. Resultados Cuenta Total Activo Banco Promerica</w:t>
      </w:r>
      <w:bookmarkEnd w:id="181"/>
    </w:p>
    <w:tbl>
      <w:tblPr>
        <w:tblW w:w="9067" w:type="dxa"/>
        <w:tblCellMar>
          <w:left w:w="70" w:type="dxa"/>
          <w:right w:w="70" w:type="dxa"/>
        </w:tblCellMar>
        <w:tblLook w:val="04A0" w:firstRow="1" w:lastRow="0" w:firstColumn="1" w:lastColumn="0" w:noHBand="0" w:noVBand="1"/>
      </w:tblPr>
      <w:tblGrid>
        <w:gridCol w:w="520"/>
        <w:gridCol w:w="1176"/>
        <w:gridCol w:w="1560"/>
        <w:gridCol w:w="1417"/>
        <w:gridCol w:w="1418"/>
        <w:gridCol w:w="1559"/>
        <w:gridCol w:w="1417"/>
      </w:tblGrid>
      <w:tr w:rsidR="004D0904" w:rsidRPr="00B82183" w14:paraId="282A8ABC" w14:textId="77777777" w:rsidTr="00317085">
        <w:trPr>
          <w:trHeight w:val="300"/>
        </w:trPr>
        <w:tc>
          <w:tcPr>
            <w:tcW w:w="9067"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4DDB30B"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Valor Real Cuenta Total Activo</w:t>
            </w:r>
          </w:p>
        </w:tc>
      </w:tr>
      <w:tr w:rsidR="004D0904" w:rsidRPr="004D0904" w14:paraId="4958CC05"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3190AB1"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Mes</w:t>
            </w:r>
          </w:p>
        </w:tc>
        <w:tc>
          <w:tcPr>
            <w:tcW w:w="1176" w:type="dxa"/>
            <w:tcBorders>
              <w:top w:val="nil"/>
              <w:left w:val="nil"/>
              <w:bottom w:val="single" w:sz="4" w:space="0" w:color="auto"/>
              <w:right w:val="single" w:sz="4" w:space="0" w:color="auto"/>
            </w:tcBorders>
            <w:shd w:val="clear" w:color="auto" w:fill="auto"/>
            <w:noWrap/>
            <w:vAlign w:val="bottom"/>
            <w:hideMark/>
          </w:tcPr>
          <w:p w14:paraId="72BBEB35"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2017</w:t>
            </w:r>
          </w:p>
        </w:tc>
        <w:tc>
          <w:tcPr>
            <w:tcW w:w="1560" w:type="dxa"/>
            <w:tcBorders>
              <w:top w:val="nil"/>
              <w:left w:val="nil"/>
              <w:bottom w:val="single" w:sz="4" w:space="0" w:color="auto"/>
              <w:right w:val="single" w:sz="4" w:space="0" w:color="auto"/>
            </w:tcBorders>
            <w:shd w:val="clear" w:color="auto" w:fill="auto"/>
            <w:noWrap/>
            <w:vAlign w:val="bottom"/>
            <w:hideMark/>
          </w:tcPr>
          <w:p w14:paraId="2E3B5854"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2018</w:t>
            </w:r>
          </w:p>
        </w:tc>
        <w:tc>
          <w:tcPr>
            <w:tcW w:w="1417" w:type="dxa"/>
            <w:tcBorders>
              <w:top w:val="nil"/>
              <w:left w:val="nil"/>
              <w:bottom w:val="single" w:sz="4" w:space="0" w:color="auto"/>
              <w:right w:val="single" w:sz="4" w:space="0" w:color="auto"/>
            </w:tcBorders>
            <w:shd w:val="clear" w:color="auto" w:fill="auto"/>
            <w:noWrap/>
            <w:vAlign w:val="bottom"/>
            <w:hideMark/>
          </w:tcPr>
          <w:p w14:paraId="35B853AD"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2019</w:t>
            </w:r>
          </w:p>
        </w:tc>
        <w:tc>
          <w:tcPr>
            <w:tcW w:w="1418" w:type="dxa"/>
            <w:tcBorders>
              <w:top w:val="nil"/>
              <w:left w:val="nil"/>
              <w:bottom w:val="single" w:sz="4" w:space="0" w:color="auto"/>
              <w:right w:val="single" w:sz="4" w:space="0" w:color="auto"/>
            </w:tcBorders>
            <w:shd w:val="clear" w:color="auto" w:fill="auto"/>
            <w:noWrap/>
            <w:vAlign w:val="bottom"/>
            <w:hideMark/>
          </w:tcPr>
          <w:p w14:paraId="7B6EE06C"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2020</w:t>
            </w:r>
          </w:p>
        </w:tc>
        <w:tc>
          <w:tcPr>
            <w:tcW w:w="1559" w:type="dxa"/>
            <w:tcBorders>
              <w:top w:val="nil"/>
              <w:left w:val="nil"/>
              <w:bottom w:val="single" w:sz="4" w:space="0" w:color="auto"/>
              <w:right w:val="single" w:sz="4" w:space="0" w:color="auto"/>
            </w:tcBorders>
            <w:shd w:val="clear" w:color="auto" w:fill="auto"/>
            <w:noWrap/>
            <w:vAlign w:val="bottom"/>
            <w:hideMark/>
          </w:tcPr>
          <w:p w14:paraId="67A4817F"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2021</w:t>
            </w:r>
          </w:p>
        </w:tc>
        <w:tc>
          <w:tcPr>
            <w:tcW w:w="1417" w:type="dxa"/>
            <w:tcBorders>
              <w:top w:val="nil"/>
              <w:left w:val="nil"/>
              <w:bottom w:val="single" w:sz="4" w:space="0" w:color="auto"/>
              <w:right w:val="single" w:sz="4" w:space="0" w:color="auto"/>
            </w:tcBorders>
            <w:shd w:val="clear" w:color="auto" w:fill="auto"/>
            <w:noWrap/>
            <w:vAlign w:val="bottom"/>
            <w:hideMark/>
          </w:tcPr>
          <w:p w14:paraId="2D08E57E"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2022</w:t>
            </w:r>
          </w:p>
        </w:tc>
      </w:tr>
      <w:tr w:rsidR="004D0904" w:rsidRPr="004D0904" w14:paraId="072316ED"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E97ACF6"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ene</w:t>
            </w:r>
          </w:p>
        </w:tc>
        <w:tc>
          <w:tcPr>
            <w:tcW w:w="1176" w:type="dxa"/>
            <w:tcBorders>
              <w:top w:val="nil"/>
              <w:left w:val="nil"/>
              <w:bottom w:val="single" w:sz="4" w:space="0" w:color="auto"/>
              <w:right w:val="single" w:sz="4" w:space="0" w:color="auto"/>
            </w:tcBorders>
            <w:shd w:val="clear" w:color="auto" w:fill="auto"/>
            <w:vAlign w:val="center"/>
            <w:hideMark/>
          </w:tcPr>
          <w:p w14:paraId="4BD34EB4"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L14,901,438,133 </w:t>
            </w:r>
          </w:p>
        </w:tc>
        <w:tc>
          <w:tcPr>
            <w:tcW w:w="1560" w:type="dxa"/>
            <w:tcBorders>
              <w:top w:val="nil"/>
              <w:left w:val="nil"/>
              <w:bottom w:val="single" w:sz="4" w:space="0" w:color="auto"/>
              <w:right w:val="single" w:sz="4" w:space="0" w:color="auto"/>
            </w:tcBorders>
            <w:shd w:val="clear" w:color="auto" w:fill="auto"/>
            <w:vAlign w:val="center"/>
            <w:hideMark/>
          </w:tcPr>
          <w:p w14:paraId="047F3A9E"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15,652,512,989 </w:t>
            </w:r>
          </w:p>
        </w:tc>
        <w:tc>
          <w:tcPr>
            <w:tcW w:w="1417" w:type="dxa"/>
            <w:tcBorders>
              <w:top w:val="nil"/>
              <w:left w:val="nil"/>
              <w:bottom w:val="single" w:sz="4" w:space="0" w:color="auto"/>
              <w:right w:val="single" w:sz="4" w:space="0" w:color="auto"/>
            </w:tcBorders>
            <w:shd w:val="clear" w:color="auto" w:fill="auto"/>
            <w:vAlign w:val="center"/>
            <w:hideMark/>
          </w:tcPr>
          <w:p w14:paraId="1FF8701B"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15,417,521,955 </w:t>
            </w:r>
          </w:p>
        </w:tc>
        <w:tc>
          <w:tcPr>
            <w:tcW w:w="1418" w:type="dxa"/>
            <w:tcBorders>
              <w:top w:val="nil"/>
              <w:left w:val="nil"/>
              <w:bottom w:val="single" w:sz="4" w:space="0" w:color="auto"/>
              <w:right w:val="single" w:sz="4" w:space="0" w:color="auto"/>
            </w:tcBorders>
            <w:shd w:val="clear" w:color="auto" w:fill="auto"/>
            <w:vAlign w:val="center"/>
            <w:hideMark/>
          </w:tcPr>
          <w:p w14:paraId="18F171D6"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14,858,728,357 </w:t>
            </w:r>
          </w:p>
        </w:tc>
        <w:tc>
          <w:tcPr>
            <w:tcW w:w="1559" w:type="dxa"/>
            <w:tcBorders>
              <w:top w:val="nil"/>
              <w:left w:val="nil"/>
              <w:bottom w:val="single" w:sz="4" w:space="0" w:color="auto"/>
              <w:right w:val="single" w:sz="4" w:space="0" w:color="auto"/>
            </w:tcBorders>
            <w:shd w:val="clear" w:color="auto" w:fill="auto"/>
            <w:vAlign w:val="center"/>
            <w:hideMark/>
          </w:tcPr>
          <w:p w14:paraId="01A8D0CC"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16,166,383,085 </w:t>
            </w:r>
          </w:p>
        </w:tc>
        <w:tc>
          <w:tcPr>
            <w:tcW w:w="1417" w:type="dxa"/>
            <w:tcBorders>
              <w:top w:val="nil"/>
              <w:left w:val="nil"/>
              <w:bottom w:val="single" w:sz="4" w:space="0" w:color="auto"/>
              <w:right w:val="single" w:sz="4" w:space="0" w:color="auto"/>
            </w:tcBorders>
            <w:shd w:val="clear" w:color="auto" w:fill="auto"/>
            <w:vAlign w:val="center"/>
            <w:hideMark/>
          </w:tcPr>
          <w:p w14:paraId="445EE279"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17,691,520,650 </w:t>
            </w:r>
          </w:p>
        </w:tc>
      </w:tr>
      <w:tr w:rsidR="004D0904" w:rsidRPr="004D0904" w14:paraId="173B69ED"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8332E4E"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feb</w:t>
            </w:r>
          </w:p>
        </w:tc>
        <w:tc>
          <w:tcPr>
            <w:tcW w:w="1176" w:type="dxa"/>
            <w:tcBorders>
              <w:top w:val="nil"/>
              <w:left w:val="nil"/>
              <w:bottom w:val="single" w:sz="4" w:space="0" w:color="auto"/>
              <w:right w:val="single" w:sz="4" w:space="0" w:color="auto"/>
            </w:tcBorders>
            <w:shd w:val="clear" w:color="auto" w:fill="auto"/>
            <w:vAlign w:val="center"/>
            <w:hideMark/>
          </w:tcPr>
          <w:p w14:paraId="0E84469F"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L15,184,933,231 </w:t>
            </w:r>
          </w:p>
        </w:tc>
        <w:tc>
          <w:tcPr>
            <w:tcW w:w="1560" w:type="dxa"/>
            <w:tcBorders>
              <w:top w:val="nil"/>
              <w:left w:val="nil"/>
              <w:bottom w:val="single" w:sz="4" w:space="0" w:color="auto"/>
              <w:right w:val="single" w:sz="4" w:space="0" w:color="auto"/>
            </w:tcBorders>
            <w:shd w:val="clear" w:color="auto" w:fill="auto"/>
            <w:vAlign w:val="center"/>
            <w:hideMark/>
          </w:tcPr>
          <w:p w14:paraId="039604E7"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15,663,824,199 </w:t>
            </w:r>
          </w:p>
        </w:tc>
        <w:tc>
          <w:tcPr>
            <w:tcW w:w="1417" w:type="dxa"/>
            <w:tcBorders>
              <w:top w:val="nil"/>
              <w:left w:val="nil"/>
              <w:bottom w:val="single" w:sz="4" w:space="0" w:color="auto"/>
              <w:right w:val="single" w:sz="4" w:space="0" w:color="auto"/>
            </w:tcBorders>
            <w:shd w:val="clear" w:color="auto" w:fill="auto"/>
            <w:vAlign w:val="center"/>
            <w:hideMark/>
          </w:tcPr>
          <w:p w14:paraId="2D46BBCE"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15,337,274,530 </w:t>
            </w:r>
          </w:p>
        </w:tc>
        <w:tc>
          <w:tcPr>
            <w:tcW w:w="1418" w:type="dxa"/>
            <w:tcBorders>
              <w:top w:val="nil"/>
              <w:left w:val="nil"/>
              <w:bottom w:val="single" w:sz="4" w:space="0" w:color="auto"/>
              <w:right w:val="single" w:sz="4" w:space="0" w:color="auto"/>
            </w:tcBorders>
            <w:shd w:val="clear" w:color="auto" w:fill="auto"/>
            <w:vAlign w:val="center"/>
            <w:hideMark/>
          </w:tcPr>
          <w:p w14:paraId="0D9F95EC"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15,037,254,615 </w:t>
            </w:r>
          </w:p>
        </w:tc>
        <w:tc>
          <w:tcPr>
            <w:tcW w:w="1559" w:type="dxa"/>
            <w:tcBorders>
              <w:top w:val="nil"/>
              <w:left w:val="nil"/>
              <w:bottom w:val="single" w:sz="4" w:space="0" w:color="auto"/>
              <w:right w:val="single" w:sz="4" w:space="0" w:color="auto"/>
            </w:tcBorders>
            <w:shd w:val="clear" w:color="auto" w:fill="auto"/>
            <w:vAlign w:val="center"/>
            <w:hideMark/>
          </w:tcPr>
          <w:p w14:paraId="3E47282C"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16,149,020,626 </w:t>
            </w:r>
          </w:p>
        </w:tc>
        <w:tc>
          <w:tcPr>
            <w:tcW w:w="1417" w:type="dxa"/>
            <w:tcBorders>
              <w:top w:val="nil"/>
              <w:left w:val="nil"/>
              <w:bottom w:val="single" w:sz="4" w:space="0" w:color="auto"/>
              <w:right w:val="single" w:sz="4" w:space="0" w:color="auto"/>
            </w:tcBorders>
            <w:shd w:val="clear" w:color="auto" w:fill="auto"/>
            <w:vAlign w:val="center"/>
            <w:hideMark/>
          </w:tcPr>
          <w:p w14:paraId="4ADCE49E"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17,776,922,379 </w:t>
            </w:r>
          </w:p>
        </w:tc>
      </w:tr>
      <w:tr w:rsidR="004D0904" w:rsidRPr="004D0904" w14:paraId="61AF8E29"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D5B6B7C"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mar</w:t>
            </w:r>
          </w:p>
        </w:tc>
        <w:tc>
          <w:tcPr>
            <w:tcW w:w="1176" w:type="dxa"/>
            <w:tcBorders>
              <w:top w:val="nil"/>
              <w:left w:val="nil"/>
              <w:bottom w:val="single" w:sz="4" w:space="0" w:color="auto"/>
              <w:right w:val="single" w:sz="4" w:space="0" w:color="auto"/>
            </w:tcBorders>
            <w:shd w:val="clear" w:color="auto" w:fill="auto"/>
            <w:vAlign w:val="center"/>
            <w:hideMark/>
          </w:tcPr>
          <w:p w14:paraId="17374B57"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L15,170,216,795 </w:t>
            </w:r>
          </w:p>
        </w:tc>
        <w:tc>
          <w:tcPr>
            <w:tcW w:w="1560" w:type="dxa"/>
            <w:tcBorders>
              <w:top w:val="nil"/>
              <w:left w:val="nil"/>
              <w:bottom w:val="single" w:sz="4" w:space="0" w:color="auto"/>
              <w:right w:val="single" w:sz="4" w:space="0" w:color="auto"/>
            </w:tcBorders>
            <w:shd w:val="clear" w:color="auto" w:fill="auto"/>
            <w:vAlign w:val="center"/>
            <w:hideMark/>
          </w:tcPr>
          <w:p w14:paraId="3F521389"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15,727,546,514 </w:t>
            </w:r>
          </w:p>
        </w:tc>
        <w:tc>
          <w:tcPr>
            <w:tcW w:w="1417" w:type="dxa"/>
            <w:tcBorders>
              <w:top w:val="nil"/>
              <w:left w:val="nil"/>
              <w:bottom w:val="single" w:sz="4" w:space="0" w:color="auto"/>
              <w:right w:val="single" w:sz="4" w:space="0" w:color="auto"/>
            </w:tcBorders>
            <w:shd w:val="clear" w:color="auto" w:fill="auto"/>
            <w:vAlign w:val="center"/>
            <w:hideMark/>
          </w:tcPr>
          <w:p w14:paraId="4AC43AD2"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15,475,797,153 </w:t>
            </w:r>
          </w:p>
        </w:tc>
        <w:tc>
          <w:tcPr>
            <w:tcW w:w="1418" w:type="dxa"/>
            <w:tcBorders>
              <w:top w:val="nil"/>
              <w:left w:val="nil"/>
              <w:bottom w:val="single" w:sz="4" w:space="0" w:color="auto"/>
              <w:right w:val="single" w:sz="4" w:space="0" w:color="auto"/>
            </w:tcBorders>
            <w:shd w:val="clear" w:color="auto" w:fill="auto"/>
            <w:vAlign w:val="center"/>
            <w:hideMark/>
          </w:tcPr>
          <w:p w14:paraId="65117223"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15,355,926,441 </w:t>
            </w:r>
          </w:p>
        </w:tc>
        <w:tc>
          <w:tcPr>
            <w:tcW w:w="1559" w:type="dxa"/>
            <w:tcBorders>
              <w:top w:val="nil"/>
              <w:left w:val="nil"/>
              <w:bottom w:val="single" w:sz="4" w:space="0" w:color="auto"/>
              <w:right w:val="single" w:sz="4" w:space="0" w:color="auto"/>
            </w:tcBorders>
            <w:shd w:val="clear" w:color="auto" w:fill="auto"/>
            <w:vAlign w:val="center"/>
            <w:hideMark/>
          </w:tcPr>
          <w:p w14:paraId="69549F79"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15,919,912,997 </w:t>
            </w:r>
          </w:p>
        </w:tc>
        <w:tc>
          <w:tcPr>
            <w:tcW w:w="1417" w:type="dxa"/>
            <w:tcBorders>
              <w:top w:val="nil"/>
              <w:left w:val="nil"/>
              <w:bottom w:val="single" w:sz="4" w:space="0" w:color="auto"/>
              <w:right w:val="single" w:sz="4" w:space="0" w:color="auto"/>
            </w:tcBorders>
            <w:shd w:val="clear" w:color="auto" w:fill="auto"/>
            <w:vAlign w:val="center"/>
            <w:hideMark/>
          </w:tcPr>
          <w:p w14:paraId="6E76E156"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18,250,269,211 </w:t>
            </w:r>
          </w:p>
        </w:tc>
      </w:tr>
      <w:tr w:rsidR="004D0904" w:rsidRPr="004D0904" w14:paraId="35058260"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6EDA6B8"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abr</w:t>
            </w:r>
          </w:p>
        </w:tc>
        <w:tc>
          <w:tcPr>
            <w:tcW w:w="1176" w:type="dxa"/>
            <w:tcBorders>
              <w:top w:val="nil"/>
              <w:left w:val="nil"/>
              <w:bottom w:val="single" w:sz="4" w:space="0" w:color="auto"/>
              <w:right w:val="single" w:sz="4" w:space="0" w:color="auto"/>
            </w:tcBorders>
            <w:shd w:val="clear" w:color="auto" w:fill="auto"/>
            <w:vAlign w:val="center"/>
            <w:hideMark/>
          </w:tcPr>
          <w:p w14:paraId="0621A2EF"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L15,043,642,565 </w:t>
            </w:r>
          </w:p>
        </w:tc>
        <w:tc>
          <w:tcPr>
            <w:tcW w:w="1560" w:type="dxa"/>
            <w:tcBorders>
              <w:top w:val="nil"/>
              <w:left w:val="nil"/>
              <w:bottom w:val="single" w:sz="4" w:space="0" w:color="auto"/>
              <w:right w:val="single" w:sz="4" w:space="0" w:color="auto"/>
            </w:tcBorders>
            <w:shd w:val="clear" w:color="auto" w:fill="auto"/>
            <w:vAlign w:val="center"/>
            <w:hideMark/>
          </w:tcPr>
          <w:p w14:paraId="5374663E"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15,526,486,194 </w:t>
            </w:r>
          </w:p>
        </w:tc>
        <w:tc>
          <w:tcPr>
            <w:tcW w:w="1417" w:type="dxa"/>
            <w:tcBorders>
              <w:top w:val="nil"/>
              <w:left w:val="nil"/>
              <w:bottom w:val="single" w:sz="4" w:space="0" w:color="auto"/>
              <w:right w:val="single" w:sz="4" w:space="0" w:color="auto"/>
            </w:tcBorders>
            <w:shd w:val="clear" w:color="auto" w:fill="auto"/>
            <w:vAlign w:val="center"/>
            <w:hideMark/>
          </w:tcPr>
          <w:p w14:paraId="338333F0"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15,321,725,617 </w:t>
            </w:r>
          </w:p>
        </w:tc>
        <w:tc>
          <w:tcPr>
            <w:tcW w:w="1418" w:type="dxa"/>
            <w:tcBorders>
              <w:top w:val="nil"/>
              <w:left w:val="nil"/>
              <w:bottom w:val="single" w:sz="4" w:space="0" w:color="auto"/>
              <w:right w:val="single" w:sz="4" w:space="0" w:color="auto"/>
            </w:tcBorders>
            <w:shd w:val="clear" w:color="auto" w:fill="auto"/>
            <w:vAlign w:val="center"/>
            <w:hideMark/>
          </w:tcPr>
          <w:p w14:paraId="4B6C48BE"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15,450,108,633 </w:t>
            </w:r>
          </w:p>
        </w:tc>
        <w:tc>
          <w:tcPr>
            <w:tcW w:w="1559" w:type="dxa"/>
            <w:tcBorders>
              <w:top w:val="nil"/>
              <w:left w:val="nil"/>
              <w:bottom w:val="single" w:sz="4" w:space="0" w:color="auto"/>
              <w:right w:val="single" w:sz="4" w:space="0" w:color="auto"/>
            </w:tcBorders>
            <w:shd w:val="clear" w:color="auto" w:fill="auto"/>
            <w:vAlign w:val="center"/>
            <w:hideMark/>
          </w:tcPr>
          <w:p w14:paraId="142F709A"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15,994,224,427 </w:t>
            </w:r>
          </w:p>
        </w:tc>
        <w:tc>
          <w:tcPr>
            <w:tcW w:w="1417" w:type="dxa"/>
            <w:tcBorders>
              <w:top w:val="nil"/>
              <w:left w:val="nil"/>
              <w:bottom w:val="single" w:sz="4" w:space="0" w:color="auto"/>
              <w:right w:val="single" w:sz="4" w:space="0" w:color="auto"/>
            </w:tcBorders>
            <w:shd w:val="clear" w:color="auto" w:fill="auto"/>
            <w:vAlign w:val="center"/>
            <w:hideMark/>
          </w:tcPr>
          <w:p w14:paraId="7AFF73AC"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17,993,521,349 </w:t>
            </w:r>
          </w:p>
        </w:tc>
      </w:tr>
      <w:tr w:rsidR="004D0904" w:rsidRPr="004D0904" w14:paraId="2979D4A4"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F675E24"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may</w:t>
            </w:r>
          </w:p>
        </w:tc>
        <w:tc>
          <w:tcPr>
            <w:tcW w:w="1176" w:type="dxa"/>
            <w:tcBorders>
              <w:top w:val="nil"/>
              <w:left w:val="nil"/>
              <w:bottom w:val="single" w:sz="4" w:space="0" w:color="auto"/>
              <w:right w:val="single" w:sz="4" w:space="0" w:color="auto"/>
            </w:tcBorders>
            <w:shd w:val="clear" w:color="auto" w:fill="auto"/>
            <w:vAlign w:val="center"/>
            <w:hideMark/>
          </w:tcPr>
          <w:p w14:paraId="2B934693"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L14,973,060,381 </w:t>
            </w:r>
          </w:p>
        </w:tc>
        <w:tc>
          <w:tcPr>
            <w:tcW w:w="1560" w:type="dxa"/>
            <w:tcBorders>
              <w:top w:val="nil"/>
              <w:left w:val="nil"/>
              <w:bottom w:val="single" w:sz="4" w:space="0" w:color="auto"/>
              <w:right w:val="single" w:sz="4" w:space="0" w:color="auto"/>
            </w:tcBorders>
            <w:shd w:val="clear" w:color="auto" w:fill="auto"/>
            <w:vAlign w:val="center"/>
            <w:hideMark/>
          </w:tcPr>
          <w:p w14:paraId="4C07316B"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15,637,219,031 </w:t>
            </w:r>
          </w:p>
        </w:tc>
        <w:tc>
          <w:tcPr>
            <w:tcW w:w="1417" w:type="dxa"/>
            <w:tcBorders>
              <w:top w:val="nil"/>
              <w:left w:val="nil"/>
              <w:bottom w:val="single" w:sz="4" w:space="0" w:color="auto"/>
              <w:right w:val="single" w:sz="4" w:space="0" w:color="auto"/>
            </w:tcBorders>
            <w:shd w:val="clear" w:color="auto" w:fill="auto"/>
            <w:vAlign w:val="center"/>
            <w:hideMark/>
          </w:tcPr>
          <w:p w14:paraId="4AFFC2AB"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15,033,755,106 </w:t>
            </w:r>
          </w:p>
        </w:tc>
        <w:tc>
          <w:tcPr>
            <w:tcW w:w="1418" w:type="dxa"/>
            <w:tcBorders>
              <w:top w:val="nil"/>
              <w:left w:val="nil"/>
              <w:bottom w:val="single" w:sz="4" w:space="0" w:color="auto"/>
              <w:right w:val="single" w:sz="4" w:space="0" w:color="auto"/>
            </w:tcBorders>
            <w:shd w:val="clear" w:color="auto" w:fill="auto"/>
            <w:vAlign w:val="center"/>
            <w:hideMark/>
          </w:tcPr>
          <w:p w14:paraId="50DBEA12"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15,663,676,525 </w:t>
            </w:r>
          </w:p>
        </w:tc>
        <w:tc>
          <w:tcPr>
            <w:tcW w:w="1559" w:type="dxa"/>
            <w:tcBorders>
              <w:top w:val="nil"/>
              <w:left w:val="nil"/>
              <w:bottom w:val="single" w:sz="4" w:space="0" w:color="auto"/>
              <w:right w:val="single" w:sz="4" w:space="0" w:color="auto"/>
            </w:tcBorders>
            <w:shd w:val="clear" w:color="auto" w:fill="auto"/>
            <w:vAlign w:val="center"/>
            <w:hideMark/>
          </w:tcPr>
          <w:p w14:paraId="1FAF871D"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16,110,921,026 </w:t>
            </w:r>
          </w:p>
        </w:tc>
        <w:tc>
          <w:tcPr>
            <w:tcW w:w="1417" w:type="dxa"/>
            <w:tcBorders>
              <w:top w:val="nil"/>
              <w:left w:val="nil"/>
              <w:bottom w:val="single" w:sz="4" w:space="0" w:color="auto"/>
              <w:right w:val="single" w:sz="4" w:space="0" w:color="auto"/>
            </w:tcBorders>
            <w:shd w:val="clear" w:color="auto" w:fill="auto"/>
            <w:vAlign w:val="center"/>
            <w:hideMark/>
          </w:tcPr>
          <w:p w14:paraId="2BDF1D75"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17,765,719,639 </w:t>
            </w:r>
          </w:p>
        </w:tc>
      </w:tr>
      <w:tr w:rsidR="004D0904" w:rsidRPr="004D0904" w14:paraId="05EE0A1B"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1DF67D4"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jun</w:t>
            </w:r>
          </w:p>
        </w:tc>
        <w:tc>
          <w:tcPr>
            <w:tcW w:w="1176" w:type="dxa"/>
            <w:tcBorders>
              <w:top w:val="nil"/>
              <w:left w:val="nil"/>
              <w:bottom w:val="single" w:sz="4" w:space="0" w:color="auto"/>
              <w:right w:val="single" w:sz="4" w:space="0" w:color="auto"/>
            </w:tcBorders>
            <w:shd w:val="clear" w:color="auto" w:fill="auto"/>
            <w:vAlign w:val="center"/>
            <w:hideMark/>
          </w:tcPr>
          <w:p w14:paraId="329EF819"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L15,075,609,289 </w:t>
            </w:r>
          </w:p>
        </w:tc>
        <w:tc>
          <w:tcPr>
            <w:tcW w:w="1560" w:type="dxa"/>
            <w:tcBorders>
              <w:top w:val="nil"/>
              <w:left w:val="nil"/>
              <w:bottom w:val="single" w:sz="4" w:space="0" w:color="auto"/>
              <w:right w:val="single" w:sz="4" w:space="0" w:color="auto"/>
            </w:tcBorders>
            <w:shd w:val="clear" w:color="auto" w:fill="auto"/>
            <w:vAlign w:val="center"/>
            <w:hideMark/>
          </w:tcPr>
          <w:p w14:paraId="17A0A6E2"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15,678,288,008 </w:t>
            </w:r>
          </w:p>
        </w:tc>
        <w:tc>
          <w:tcPr>
            <w:tcW w:w="1417" w:type="dxa"/>
            <w:tcBorders>
              <w:top w:val="nil"/>
              <w:left w:val="nil"/>
              <w:bottom w:val="single" w:sz="4" w:space="0" w:color="auto"/>
              <w:right w:val="single" w:sz="4" w:space="0" w:color="auto"/>
            </w:tcBorders>
            <w:shd w:val="clear" w:color="auto" w:fill="auto"/>
            <w:vAlign w:val="center"/>
            <w:hideMark/>
          </w:tcPr>
          <w:p w14:paraId="092EF0BD"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15,032,376,816 </w:t>
            </w:r>
          </w:p>
        </w:tc>
        <w:tc>
          <w:tcPr>
            <w:tcW w:w="1418" w:type="dxa"/>
            <w:tcBorders>
              <w:top w:val="nil"/>
              <w:left w:val="nil"/>
              <w:bottom w:val="single" w:sz="4" w:space="0" w:color="auto"/>
              <w:right w:val="single" w:sz="4" w:space="0" w:color="auto"/>
            </w:tcBorders>
            <w:shd w:val="clear" w:color="auto" w:fill="auto"/>
            <w:vAlign w:val="center"/>
            <w:hideMark/>
          </w:tcPr>
          <w:p w14:paraId="68D644D2"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15,559,730,558 </w:t>
            </w:r>
          </w:p>
        </w:tc>
        <w:tc>
          <w:tcPr>
            <w:tcW w:w="1559" w:type="dxa"/>
            <w:tcBorders>
              <w:top w:val="nil"/>
              <w:left w:val="nil"/>
              <w:bottom w:val="single" w:sz="4" w:space="0" w:color="auto"/>
              <w:right w:val="single" w:sz="4" w:space="0" w:color="auto"/>
            </w:tcBorders>
            <w:shd w:val="clear" w:color="auto" w:fill="auto"/>
            <w:vAlign w:val="center"/>
            <w:hideMark/>
          </w:tcPr>
          <w:p w14:paraId="7F1B1509"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16,241,194,954 </w:t>
            </w:r>
          </w:p>
        </w:tc>
        <w:tc>
          <w:tcPr>
            <w:tcW w:w="1417" w:type="dxa"/>
            <w:tcBorders>
              <w:top w:val="nil"/>
              <w:left w:val="nil"/>
              <w:bottom w:val="single" w:sz="4" w:space="0" w:color="auto"/>
              <w:right w:val="single" w:sz="4" w:space="0" w:color="auto"/>
            </w:tcBorders>
            <w:shd w:val="clear" w:color="auto" w:fill="auto"/>
            <w:vAlign w:val="center"/>
            <w:hideMark/>
          </w:tcPr>
          <w:p w14:paraId="4D02F7EC"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17,675,045,600 </w:t>
            </w:r>
          </w:p>
        </w:tc>
      </w:tr>
      <w:tr w:rsidR="004D0904" w:rsidRPr="004D0904" w14:paraId="71693764"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8065A78"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jul</w:t>
            </w:r>
          </w:p>
        </w:tc>
        <w:tc>
          <w:tcPr>
            <w:tcW w:w="1176" w:type="dxa"/>
            <w:tcBorders>
              <w:top w:val="nil"/>
              <w:left w:val="nil"/>
              <w:bottom w:val="single" w:sz="4" w:space="0" w:color="auto"/>
              <w:right w:val="single" w:sz="4" w:space="0" w:color="auto"/>
            </w:tcBorders>
            <w:shd w:val="clear" w:color="auto" w:fill="auto"/>
            <w:vAlign w:val="center"/>
            <w:hideMark/>
          </w:tcPr>
          <w:p w14:paraId="46C96AF6"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L15,375,144,049 </w:t>
            </w:r>
          </w:p>
        </w:tc>
        <w:tc>
          <w:tcPr>
            <w:tcW w:w="1560" w:type="dxa"/>
            <w:tcBorders>
              <w:top w:val="nil"/>
              <w:left w:val="nil"/>
              <w:bottom w:val="single" w:sz="4" w:space="0" w:color="auto"/>
              <w:right w:val="single" w:sz="4" w:space="0" w:color="auto"/>
            </w:tcBorders>
            <w:shd w:val="clear" w:color="auto" w:fill="auto"/>
            <w:vAlign w:val="center"/>
            <w:hideMark/>
          </w:tcPr>
          <w:p w14:paraId="38193024"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15,535,656,588 </w:t>
            </w:r>
          </w:p>
        </w:tc>
        <w:tc>
          <w:tcPr>
            <w:tcW w:w="1417" w:type="dxa"/>
            <w:tcBorders>
              <w:top w:val="nil"/>
              <w:left w:val="nil"/>
              <w:bottom w:val="single" w:sz="4" w:space="0" w:color="auto"/>
              <w:right w:val="single" w:sz="4" w:space="0" w:color="auto"/>
            </w:tcBorders>
            <w:shd w:val="clear" w:color="auto" w:fill="auto"/>
            <w:vAlign w:val="center"/>
            <w:hideMark/>
          </w:tcPr>
          <w:p w14:paraId="3958A793"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15,102,954,764 </w:t>
            </w:r>
          </w:p>
        </w:tc>
        <w:tc>
          <w:tcPr>
            <w:tcW w:w="1418" w:type="dxa"/>
            <w:tcBorders>
              <w:top w:val="nil"/>
              <w:left w:val="nil"/>
              <w:bottom w:val="single" w:sz="4" w:space="0" w:color="auto"/>
              <w:right w:val="single" w:sz="4" w:space="0" w:color="auto"/>
            </w:tcBorders>
            <w:shd w:val="clear" w:color="auto" w:fill="auto"/>
            <w:vAlign w:val="center"/>
            <w:hideMark/>
          </w:tcPr>
          <w:p w14:paraId="19218BB8"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15,694,231,578 </w:t>
            </w:r>
          </w:p>
        </w:tc>
        <w:tc>
          <w:tcPr>
            <w:tcW w:w="1559" w:type="dxa"/>
            <w:tcBorders>
              <w:top w:val="nil"/>
              <w:left w:val="nil"/>
              <w:bottom w:val="single" w:sz="4" w:space="0" w:color="auto"/>
              <w:right w:val="single" w:sz="4" w:space="0" w:color="auto"/>
            </w:tcBorders>
            <w:shd w:val="clear" w:color="auto" w:fill="auto"/>
            <w:vAlign w:val="center"/>
            <w:hideMark/>
          </w:tcPr>
          <w:p w14:paraId="36F9D91A"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16,164,088,432 </w:t>
            </w:r>
          </w:p>
        </w:tc>
        <w:tc>
          <w:tcPr>
            <w:tcW w:w="1417" w:type="dxa"/>
            <w:tcBorders>
              <w:top w:val="nil"/>
              <w:left w:val="nil"/>
              <w:bottom w:val="single" w:sz="4" w:space="0" w:color="auto"/>
              <w:right w:val="single" w:sz="4" w:space="0" w:color="auto"/>
            </w:tcBorders>
            <w:shd w:val="clear" w:color="auto" w:fill="auto"/>
            <w:vAlign w:val="center"/>
            <w:hideMark/>
          </w:tcPr>
          <w:p w14:paraId="2A0A8A52"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18,077,674,203 </w:t>
            </w:r>
          </w:p>
        </w:tc>
      </w:tr>
      <w:tr w:rsidR="004D0904" w:rsidRPr="004D0904" w14:paraId="7B6C1BFE"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C7EDBBB"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ago</w:t>
            </w:r>
          </w:p>
        </w:tc>
        <w:tc>
          <w:tcPr>
            <w:tcW w:w="1176" w:type="dxa"/>
            <w:tcBorders>
              <w:top w:val="nil"/>
              <w:left w:val="nil"/>
              <w:bottom w:val="single" w:sz="4" w:space="0" w:color="auto"/>
              <w:right w:val="single" w:sz="4" w:space="0" w:color="auto"/>
            </w:tcBorders>
            <w:shd w:val="clear" w:color="auto" w:fill="auto"/>
            <w:vAlign w:val="center"/>
            <w:hideMark/>
          </w:tcPr>
          <w:p w14:paraId="59C07E0F"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L15,376,398,616 </w:t>
            </w:r>
          </w:p>
        </w:tc>
        <w:tc>
          <w:tcPr>
            <w:tcW w:w="1560" w:type="dxa"/>
            <w:tcBorders>
              <w:top w:val="nil"/>
              <w:left w:val="nil"/>
              <w:bottom w:val="single" w:sz="4" w:space="0" w:color="auto"/>
              <w:right w:val="single" w:sz="4" w:space="0" w:color="auto"/>
            </w:tcBorders>
            <w:shd w:val="clear" w:color="auto" w:fill="auto"/>
            <w:vAlign w:val="center"/>
            <w:hideMark/>
          </w:tcPr>
          <w:p w14:paraId="48B0D94B"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15,695,566,125 </w:t>
            </w:r>
          </w:p>
        </w:tc>
        <w:tc>
          <w:tcPr>
            <w:tcW w:w="1417" w:type="dxa"/>
            <w:tcBorders>
              <w:top w:val="nil"/>
              <w:left w:val="nil"/>
              <w:bottom w:val="single" w:sz="4" w:space="0" w:color="auto"/>
              <w:right w:val="single" w:sz="4" w:space="0" w:color="auto"/>
            </w:tcBorders>
            <w:shd w:val="clear" w:color="auto" w:fill="auto"/>
            <w:vAlign w:val="center"/>
            <w:hideMark/>
          </w:tcPr>
          <w:p w14:paraId="438CF5E7"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15,275,712,489 </w:t>
            </w:r>
          </w:p>
        </w:tc>
        <w:tc>
          <w:tcPr>
            <w:tcW w:w="1418" w:type="dxa"/>
            <w:tcBorders>
              <w:top w:val="nil"/>
              <w:left w:val="nil"/>
              <w:bottom w:val="single" w:sz="4" w:space="0" w:color="auto"/>
              <w:right w:val="single" w:sz="4" w:space="0" w:color="auto"/>
            </w:tcBorders>
            <w:shd w:val="clear" w:color="auto" w:fill="auto"/>
            <w:vAlign w:val="center"/>
            <w:hideMark/>
          </w:tcPr>
          <w:p w14:paraId="11C268BA"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15,575,233,530 </w:t>
            </w:r>
          </w:p>
        </w:tc>
        <w:tc>
          <w:tcPr>
            <w:tcW w:w="1559" w:type="dxa"/>
            <w:tcBorders>
              <w:top w:val="nil"/>
              <w:left w:val="nil"/>
              <w:bottom w:val="single" w:sz="4" w:space="0" w:color="auto"/>
              <w:right w:val="single" w:sz="4" w:space="0" w:color="auto"/>
            </w:tcBorders>
            <w:shd w:val="clear" w:color="auto" w:fill="auto"/>
            <w:vAlign w:val="center"/>
            <w:hideMark/>
          </w:tcPr>
          <w:p w14:paraId="6A3857D2"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16,358,661,050 </w:t>
            </w:r>
          </w:p>
        </w:tc>
        <w:tc>
          <w:tcPr>
            <w:tcW w:w="1417" w:type="dxa"/>
            <w:tcBorders>
              <w:top w:val="nil"/>
              <w:left w:val="nil"/>
              <w:bottom w:val="single" w:sz="4" w:space="0" w:color="auto"/>
              <w:right w:val="single" w:sz="4" w:space="0" w:color="auto"/>
            </w:tcBorders>
            <w:shd w:val="clear" w:color="auto" w:fill="auto"/>
            <w:vAlign w:val="center"/>
            <w:hideMark/>
          </w:tcPr>
          <w:p w14:paraId="0E8E1298"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18,116,953,472 </w:t>
            </w:r>
          </w:p>
        </w:tc>
      </w:tr>
      <w:tr w:rsidR="004D0904" w:rsidRPr="004D0904" w14:paraId="43C8EDED"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D7AEA1D"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sep</w:t>
            </w:r>
          </w:p>
        </w:tc>
        <w:tc>
          <w:tcPr>
            <w:tcW w:w="1176" w:type="dxa"/>
            <w:tcBorders>
              <w:top w:val="nil"/>
              <w:left w:val="nil"/>
              <w:bottom w:val="single" w:sz="4" w:space="0" w:color="auto"/>
              <w:right w:val="single" w:sz="4" w:space="0" w:color="auto"/>
            </w:tcBorders>
            <w:shd w:val="clear" w:color="auto" w:fill="auto"/>
            <w:vAlign w:val="center"/>
            <w:hideMark/>
          </w:tcPr>
          <w:p w14:paraId="6F744AB3"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L15,545,585,302 </w:t>
            </w:r>
          </w:p>
        </w:tc>
        <w:tc>
          <w:tcPr>
            <w:tcW w:w="1560" w:type="dxa"/>
            <w:tcBorders>
              <w:top w:val="nil"/>
              <w:left w:val="nil"/>
              <w:bottom w:val="single" w:sz="4" w:space="0" w:color="auto"/>
              <w:right w:val="single" w:sz="4" w:space="0" w:color="auto"/>
            </w:tcBorders>
            <w:shd w:val="clear" w:color="auto" w:fill="auto"/>
            <w:vAlign w:val="center"/>
            <w:hideMark/>
          </w:tcPr>
          <w:p w14:paraId="5B62B215"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15,660,975,563 </w:t>
            </w:r>
          </w:p>
        </w:tc>
        <w:tc>
          <w:tcPr>
            <w:tcW w:w="1417" w:type="dxa"/>
            <w:tcBorders>
              <w:top w:val="nil"/>
              <w:left w:val="nil"/>
              <w:bottom w:val="single" w:sz="4" w:space="0" w:color="auto"/>
              <w:right w:val="single" w:sz="4" w:space="0" w:color="auto"/>
            </w:tcBorders>
            <w:shd w:val="clear" w:color="auto" w:fill="auto"/>
            <w:vAlign w:val="center"/>
            <w:hideMark/>
          </w:tcPr>
          <w:p w14:paraId="7456AF9C"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14,943,465,277 </w:t>
            </w:r>
          </w:p>
        </w:tc>
        <w:tc>
          <w:tcPr>
            <w:tcW w:w="1418" w:type="dxa"/>
            <w:tcBorders>
              <w:top w:val="nil"/>
              <w:left w:val="nil"/>
              <w:bottom w:val="single" w:sz="4" w:space="0" w:color="auto"/>
              <w:right w:val="single" w:sz="4" w:space="0" w:color="auto"/>
            </w:tcBorders>
            <w:shd w:val="clear" w:color="auto" w:fill="auto"/>
            <w:vAlign w:val="center"/>
            <w:hideMark/>
          </w:tcPr>
          <w:p w14:paraId="3C9BE7A9"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15,683,578,229 </w:t>
            </w:r>
          </w:p>
        </w:tc>
        <w:tc>
          <w:tcPr>
            <w:tcW w:w="1559" w:type="dxa"/>
            <w:tcBorders>
              <w:top w:val="nil"/>
              <w:left w:val="nil"/>
              <w:bottom w:val="single" w:sz="4" w:space="0" w:color="auto"/>
              <w:right w:val="single" w:sz="4" w:space="0" w:color="auto"/>
            </w:tcBorders>
            <w:shd w:val="clear" w:color="auto" w:fill="auto"/>
            <w:vAlign w:val="center"/>
            <w:hideMark/>
          </w:tcPr>
          <w:p w14:paraId="44131F21"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16,748,688,498 </w:t>
            </w:r>
          </w:p>
        </w:tc>
        <w:tc>
          <w:tcPr>
            <w:tcW w:w="1417" w:type="dxa"/>
            <w:tcBorders>
              <w:top w:val="nil"/>
              <w:left w:val="nil"/>
              <w:bottom w:val="single" w:sz="4" w:space="0" w:color="auto"/>
              <w:right w:val="single" w:sz="4" w:space="0" w:color="auto"/>
            </w:tcBorders>
            <w:shd w:val="clear" w:color="auto" w:fill="auto"/>
            <w:vAlign w:val="center"/>
            <w:hideMark/>
          </w:tcPr>
          <w:p w14:paraId="2C9DFB92"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18,266,314,014 </w:t>
            </w:r>
          </w:p>
        </w:tc>
      </w:tr>
      <w:tr w:rsidR="004D0904" w:rsidRPr="004D0904" w14:paraId="468D2C03"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E5C676E"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oct</w:t>
            </w:r>
          </w:p>
        </w:tc>
        <w:tc>
          <w:tcPr>
            <w:tcW w:w="1176" w:type="dxa"/>
            <w:tcBorders>
              <w:top w:val="nil"/>
              <w:left w:val="nil"/>
              <w:bottom w:val="single" w:sz="4" w:space="0" w:color="auto"/>
              <w:right w:val="single" w:sz="4" w:space="0" w:color="auto"/>
            </w:tcBorders>
            <w:shd w:val="clear" w:color="auto" w:fill="auto"/>
            <w:vAlign w:val="center"/>
            <w:hideMark/>
          </w:tcPr>
          <w:p w14:paraId="09F8A1A2"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L15,400,354,338 </w:t>
            </w:r>
          </w:p>
        </w:tc>
        <w:tc>
          <w:tcPr>
            <w:tcW w:w="1560" w:type="dxa"/>
            <w:tcBorders>
              <w:top w:val="nil"/>
              <w:left w:val="nil"/>
              <w:bottom w:val="single" w:sz="4" w:space="0" w:color="auto"/>
              <w:right w:val="single" w:sz="4" w:space="0" w:color="auto"/>
            </w:tcBorders>
            <w:shd w:val="clear" w:color="auto" w:fill="auto"/>
            <w:vAlign w:val="center"/>
            <w:hideMark/>
          </w:tcPr>
          <w:p w14:paraId="225D7FF2"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15,559,293,049 </w:t>
            </w:r>
          </w:p>
        </w:tc>
        <w:tc>
          <w:tcPr>
            <w:tcW w:w="1417" w:type="dxa"/>
            <w:tcBorders>
              <w:top w:val="nil"/>
              <w:left w:val="nil"/>
              <w:bottom w:val="single" w:sz="4" w:space="0" w:color="auto"/>
              <w:right w:val="single" w:sz="4" w:space="0" w:color="auto"/>
            </w:tcBorders>
            <w:shd w:val="clear" w:color="auto" w:fill="auto"/>
            <w:vAlign w:val="center"/>
            <w:hideMark/>
          </w:tcPr>
          <w:p w14:paraId="78023450"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14,829,747,236 </w:t>
            </w:r>
          </w:p>
        </w:tc>
        <w:tc>
          <w:tcPr>
            <w:tcW w:w="1418" w:type="dxa"/>
            <w:tcBorders>
              <w:top w:val="nil"/>
              <w:left w:val="nil"/>
              <w:bottom w:val="single" w:sz="4" w:space="0" w:color="auto"/>
              <w:right w:val="single" w:sz="4" w:space="0" w:color="auto"/>
            </w:tcBorders>
            <w:shd w:val="clear" w:color="auto" w:fill="auto"/>
            <w:vAlign w:val="center"/>
            <w:hideMark/>
          </w:tcPr>
          <w:p w14:paraId="079DD342"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15,754,111,161 </w:t>
            </w:r>
          </w:p>
        </w:tc>
        <w:tc>
          <w:tcPr>
            <w:tcW w:w="1559" w:type="dxa"/>
            <w:tcBorders>
              <w:top w:val="nil"/>
              <w:left w:val="nil"/>
              <w:bottom w:val="single" w:sz="4" w:space="0" w:color="auto"/>
              <w:right w:val="single" w:sz="4" w:space="0" w:color="auto"/>
            </w:tcBorders>
            <w:shd w:val="clear" w:color="auto" w:fill="auto"/>
            <w:vAlign w:val="center"/>
            <w:hideMark/>
          </w:tcPr>
          <w:p w14:paraId="4CBE378F"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16,774,380,148 </w:t>
            </w:r>
          </w:p>
        </w:tc>
        <w:tc>
          <w:tcPr>
            <w:tcW w:w="1417" w:type="dxa"/>
            <w:tcBorders>
              <w:top w:val="nil"/>
              <w:left w:val="nil"/>
              <w:bottom w:val="single" w:sz="4" w:space="0" w:color="auto"/>
              <w:right w:val="single" w:sz="4" w:space="0" w:color="auto"/>
            </w:tcBorders>
            <w:shd w:val="clear" w:color="auto" w:fill="auto"/>
            <w:vAlign w:val="center"/>
            <w:hideMark/>
          </w:tcPr>
          <w:p w14:paraId="386645B6"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18,493,564,311 </w:t>
            </w:r>
          </w:p>
        </w:tc>
      </w:tr>
      <w:tr w:rsidR="004D0904" w:rsidRPr="004D0904" w14:paraId="3E74511F"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0DE4136"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nov</w:t>
            </w:r>
          </w:p>
        </w:tc>
        <w:tc>
          <w:tcPr>
            <w:tcW w:w="1176" w:type="dxa"/>
            <w:tcBorders>
              <w:top w:val="nil"/>
              <w:left w:val="nil"/>
              <w:bottom w:val="single" w:sz="4" w:space="0" w:color="auto"/>
              <w:right w:val="single" w:sz="4" w:space="0" w:color="auto"/>
            </w:tcBorders>
            <w:shd w:val="clear" w:color="auto" w:fill="auto"/>
            <w:vAlign w:val="center"/>
            <w:hideMark/>
          </w:tcPr>
          <w:p w14:paraId="59789174"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L15,255,104,145 </w:t>
            </w:r>
          </w:p>
        </w:tc>
        <w:tc>
          <w:tcPr>
            <w:tcW w:w="1560" w:type="dxa"/>
            <w:tcBorders>
              <w:top w:val="nil"/>
              <w:left w:val="nil"/>
              <w:bottom w:val="single" w:sz="4" w:space="0" w:color="auto"/>
              <w:right w:val="single" w:sz="4" w:space="0" w:color="auto"/>
            </w:tcBorders>
            <w:shd w:val="clear" w:color="auto" w:fill="auto"/>
            <w:vAlign w:val="center"/>
            <w:hideMark/>
          </w:tcPr>
          <w:p w14:paraId="0170EB02"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15,511,292,721 </w:t>
            </w:r>
          </w:p>
        </w:tc>
        <w:tc>
          <w:tcPr>
            <w:tcW w:w="1417" w:type="dxa"/>
            <w:tcBorders>
              <w:top w:val="nil"/>
              <w:left w:val="nil"/>
              <w:bottom w:val="single" w:sz="4" w:space="0" w:color="auto"/>
              <w:right w:val="single" w:sz="4" w:space="0" w:color="auto"/>
            </w:tcBorders>
            <w:shd w:val="clear" w:color="auto" w:fill="auto"/>
            <w:vAlign w:val="center"/>
            <w:hideMark/>
          </w:tcPr>
          <w:p w14:paraId="63F4535D"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15,185,034,479 </w:t>
            </w:r>
          </w:p>
        </w:tc>
        <w:tc>
          <w:tcPr>
            <w:tcW w:w="1418" w:type="dxa"/>
            <w:tcBorders>
              <w:top w:val="nil"/>
              <w:left w:val="nil"/>
              <w:bottom w:val="single" w:sz="4" w:space="0" w:color="auto"/>
              <w:right w:val="single" w:sz="4" w:space="0" w:color="auto"/>
            </w:tcBorders>
            <w:shd w:val="clear" w:color="auto" w:fill="auto"/>
            <w:vAlign w:val="center"/>
            <w:hideMark/>
          </w:tcPr>
          <w:p w14:paraId="2F2EF400"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15,724,700,544 </w:t>
            </w:r>
          </w:p>
        </w:tc>
        <w:tc>
          <w:tcPr>
            <w:tcW w:w="1559" w:type="dxa"/>
            <w:tcBorders>
              <w:top w:val="nil"/>
              <w:left w:val="nil"/>
              <w:bottom w:val="single" w:sz="4" w:space="0" w:color="auto"/>
              <w:right w:val="single" w:sz="4" w:space="0" w:color="auto"/>
            </w:tcBorders>
            <w:shd w:val="clear" w:color="auto" w:fill="auto"/>
            <w:vAlign w:val="center"/>
            <w:hideMark/>
          </w:tcPr>
          <w:p w14:paraId="37536171"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17,089,062,225 </w:t>
            </w:r>
          </w:p>
        </w:tc>
        <w:tc>
          <w:tcPr>
            <w:tcW w:w="1417" w:type="dxa"/>
            <w:tcBorders>
              <w:top w:val="nil"/>
              <w:left w:val="nil"/>
              <w:bottom w:val="single" w:sz="4" w:space="0" w:color="auto"/>
              <w:right w:val="single" w:sz="4" w:space="0" w:color="auto"/>
            </w:tcBorders>
            <w:shd w:val="clear" w:color="auto" w:fill="auto"/>
            <w:vAlign w:val="center"/>
            <w:hideMark/>
          </w:tcPr>
          <w:p w14:paraId="14CE03CB"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18,254,094,629 </w:t>
            </w:r>
          </w:p>
        </w:tc>
      </w:tr>
      <w:tr w:rsidR="004D0904" w:rsidRPr="004D0904" w14:paraId="2DF837B2"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F58EBF4" w14:textId="77777777" w:rsidR="004D0904" w:rsidRPr="004D0904" w:rsidRDefault="004D0904" w:rsidP="004D0904">
            <w:pPr>
              <w:widowControl/>
              <w:jc w:val="center"/>
              <w:rPr>
                <w:rFonts w:ascii="Times New Roman" w:eastAsia="Times New Roman" w:hAnsi="Times New Roman" w:cs="Times New Roman"/>
                <w:color w:val="000000"/>
                <w:sz w:val="16"/>
                <w:szCs w:val="16"/>
                <w:lang w:val="es-HN" w:eastAsia="es-HN"/>
              </w:rPr>
            </w:pPr>
            <w:r w:rsidRPr="004D0904">
              <w:rPr>
                <w:rFonts w:ascii="Times New Roman" w:eastAsia="Times New Roman" w:hAnsi="Times New Roman" w:cs="Times New Roman"/>
                <w:color w:val="000000"/>
                <w:sz w:val="16"/>
                <w:szCs w:val="16"/>
                <w:lang w:val="es-HN" w:eastAsia="es-HN"/>
              </w:rPr>
              <w:t>dic</w:t>
            </w:r>
          </w:p>
        </w:tc>
        <w:tc>
          <w:tcPr>
            <w:tcW w:w="1176" w:type="dxa"/>
            <w:tcBorders>
              <w:top w:val="nil"/>
              <w:left w:val="nil"/>
              <w:bottom w:val="single" w:sz="4" w:space="0" w:color="auto"/>
              <w:right w:val="single" w:sz="4" w:space="0" w:color="auto"/>
            </w:tcBorders>
            <w:shd w:val="clear" w:color="auto" w:fill="auto"/>
            <w:vAlign w:val="center"/>
            <w:hideMark/>
          </w:tcPr>
          <w:p w14:paraId="6160B360"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L15,725,560,567 </w:t>
            </w:r>
          </w:p>
        </w:tc>
        <w:tc>
          <w:tcPr>
            <w:tcW w:w="1560" w:type="dxa"/>
            <w:tcBorders>
              <w:top w:val="nil"/>
              <w:left w:val="nil"/>
              <w:bottom w:val="single" w:sz="4" w:space="0" w:color="auto"/>
              <w:right w:val="single" w:sz="4" w:space="0" w:color="auto"/>
            </w:tcBorders>
            <w:shd w:val="clear" w:color="auto" w:fill="auto"/>
            <w:vAlign w:val="center"/>
            <w:hideMark/>
          </w:tcPr>
          <w:p w14:paraId="55CE4B81"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15,499,660,024 </w:t>
            </w:r>
          </w:p>
        </w:tc>
        <w:tc>
          <w:tcPr>
            <w:tcW w:w="1417" w:type="dxa"/>
            <w:tcBorders>
              <w:top w:val="nil"/>
              <w:left w:val="nil"/>
              <w:bottom w:val="single" w:sz="4" w:space="0" w:color="auto"/>
              <w:right w:val="single" w:sz="4" w:space="0" w:color="auto"/>
            </w:tcBorders>
            <w:shd w:val="clear" w:color="auto" w:fill="auto"/>
            <w:vAlign w:val="center"/>
            <w:hideMark/>
          </w:tcPr>
          <w:p w14:paraId="663387B3"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14,881,391,155 </w:t>
            </w:r>
          </w:p>
        </w:tc>
        <w:tc>
          <w:tcPr>
            <w:tcW w:w="1418" w:type="dxa"/>
            <w:tcBorders>
              <w:top w:val="nil"/>
              <w:left w:val="nil"/>
              <w:bottom w:val="single" w:sz="4" w:space="0" w:color="auto"/>
              <w:right w:val="single" w:sz="4" w:space="0" w:color="auto"/>
            </w:tcBorders>
            <w:shd w:val="clear" w:color="auto" w:fill="auto"/>
            <w:vAlign w:val="center"/>
            <w:hideMark/>
          </w:tcPr>
          <w:p w14:paraId="61E9D72F"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15,914,599,685 </w:t>
            </w:r>
          </w:p>
        </w:tc>
        <w:tc>
          <w:tcPr>
            <w:tcW w:w="1559" w:type="dxa"/>
            <w:tcBorders>
              <w:top w:val="nil"/>
              <w:left w:val="nil"/>
              <w:bottom w:val="single" w:sz="4" w:space="0" w:color="auto"/>
              <w:right w:val="single" w:sz="4" w:space="0" w:color="auto"/>
            </w:tcBorders>
            <w:shd w:val="clear" w:color="auto" w:fill="auto"/>
            <w:vAlign w:val="center"/>
            <w:hideMark/>
          </w:tcPr>
          <w:p w14:paraId="62F11B43"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17,461,765,899 </w:t>
            </w:r>
          </w:p>
        </w:tc>
        <w:tc>
          <w:tcPr>
            <w:tcW w:w="1417" w:type="dxa"/>
            <w:tcBorders>
              <w:top w:val="nil"/>
              <w:left w:val="nil"/>
              <w:bottom w:val="single" w:sz="4" w:space="0" w:color="auto"/>
              <w:right w:val="single" w:sz="4" w:space="0" w:color="auto"/>
            </w:tcBorders>
            <w:shd w:val="clear" w:color="auto" w:fill="auto"/>
            <w:vAlign w:val="center"/>
            <w:hideMark/>
          </w:tcPr>
          <w:p w14:paraId="56AFB67A" w14:textId="77777777" w:rsidR="004D0904" w:rsidRPr="00317085" w:rsidRDefault="004D0904" w:rsidP="004D0904">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19,057,497,693 </w:t>
            </w:r>
          </w:p>
        </w:tc>
      </w:tr>
    </w:tbl>
    <w:p w14:paraId="22B86CED" w14:textId="77777777" w:rsidR="004D0904" w:rsidRDefault="004D0904" w:rsidP="00E33946">
      <w:pPr>
        <w:pStyle w:val="TextoPrincipal"/>
      </w:pPr>
    </w:p>
    <w:p w14:paraId="4DFA1639" w14:textId="77777777" w:rsidR="00A677AD" w:rsidRDefault="00A677AD" w:rsidP="00E33946">
      <w:pPr>
        <w:pStyle w:val="TextoPrincipal"/>
      </w:pPr>
    </w:p>
    <w:p w14:paraId="64488964" w14:textId="1B86F02B" w:rsidR="00E33946" w:rsidRPr="00076E91" w:rsidRDefault="00E33946" w:rsidP="00E33946">
      <w:pPr>
        <w:pStyle w:val="TextoPrincipal"/>
      </w:pPr>
      <w:r w:rsidRPr="00076E91">
        <w:lastRenderedPageBreak/>
        <w:t xml:space="preserve">La gráfica “Tendencia Estimada” </w:t>
      </w:r>
      <w:r>
        <w:t>de la figura 3</w:t>
      </w:r>
      <w:r w:rsidR="000140B8">
        <w:t>6</w:t>
      </w:r>
      <w:r>
        <w:t xml:space="preserve">, </w:t>
      </w:r>
      <w:r w:rsidRPr="00076E91">
        <w:t xml:space="preserve">demuestra que </w:t>
      </w:r>
      <w:r>
        <w:t xml:space="preserve">los </w:t>
      </w:r>
      <w:r w:rsidRPr="00076E91">
        <w:t xml:space="preserve">saldos de la cuenta total activo para banco </w:t>
      </w:r>
      <w:r w:rsidR="00DD7ACB">
        <w:t>Promerica</w:t>
      </w:r>
      <w:r>
        <w:t xml:space="preserve"> </w:t>
      </w:r>
      <w:r w:rsidR="00B33C64">
        <w:t xml:space="preserve">no </w:t>
      </w:r>
      <w:r>
        <w:t>presentaba una tendencia, pero se concluye con una tendencia positiva dado que desde el 2021 se dibuja una línea con inclinación hacia arriba, debido a lo anterior el tipo de tendencia se identifica como multiplicativa dado que la línea de tendencia no se presenta en línea recta, indicando que las variaciones serán exponenciales ya sea a la alta o a la baja a lo largo del periodo.</w:t>
      </w:r>
    </w:p>
    <w:p w14:paraId="11D4E976" w14:textId="77777777" w:rsidR="00275787" w:rsidRDefault="00E33946" w:rsidP="00275787">
      <w:pPr>
        <w:keepNext/>
        <w:widowControl/>
        <w:spacing w:after="160"/>
      </w:pPr>
      <w:r>
        <w:rPr>
          <w:noProof/>
        </w:rPr>
        <mc:AlternateContent>
          <mc:Choice Requires="wps">
            <w:drawing>
              <wp:anchor distT="0" distB="0" distL="114300" distR="114300" simplePos="0" relativeHeight="252090368" behindDoc="0" locked="0" layoutInCell="1" allowOverlap="1" wp14:anchorId="0ADB5E10" wp14:editId="1CB440A4">
                <wp:simplePos x="0" y="0"/>
                <wp:positionH relativeFrom="column">
                  <wp:posOffset>0</wp:posOffset>
                </wp:positionH>
                <wp:positionV relativeFrom="paragraph">
                  <wp:posOffset>6350</wp:posOffset>
                </wp:positionV>
                <wp:extent cx="554936" cy="356152"/>
                <wp:effectExtent l="0" t="0" r="0" b="6350"/>
                <wp:wrapNone/>
                <wp:docPr id="867683322"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0CBB9277" w14:textId="77777777" w:rsidR="00E33946" w:rsidRPr="00055DF7" w:rsidRDefault="00E33946" w:rsidP="00E33946">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0ADB5E10" id="_x0000_s1043" type="#_x0000_t202" style="position:absolute;margin-left:0;margin-top:.5pt;width:43.7pt;height:28.05pt;z-index:25209036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16Un/AEAAEEEAAAOAAAAZHJzL2Uyb0RvYy54bWysU8Fu2zAMvQ/YPwi6L07SOVuDOAXWorsM&#10;67BuH6DIUixMEjVKjZ19/Sg5cYbu1GEX2aLIx8dHcnMzOMsOCqMB3/DFbM6Z8hJa4/cN//7t/s17&#10;zmISvhUWvGr4UUV+s339atOHtVpCB7ZVyAjEx3UfGt6lFNZVFWWnnIgzCMrTowZ0ItEV91WLoid0&#10;Z6vlfL6qesA2IEgVI1nvxke+LfhaK5ketI4qMdtw4pbKieXc5bPabsR6jyJ0Rp5oiH9g4YTxlHSC&#10;uhNJsCc0f0E5IxEi6DST4CrQ2khVaqBqFvNn1Tx2IqhSC4kTwyRT/H+w8vPhMXxBloYPMFADsyB9&#10;iOtIxlzPoNHlLzFl9E4SHifZ1JCYJGNdv72+WnEm6emqXi3qZUapLsEBY/qowLH803CkrhSxxOFT&#10;TKPr2SXn8nBvrC2dsZ71Db+ulzXBu9A2PPp9iZ2cKI/1lO7Cuvylo1UZzPqvSjPTFvLZECXud7cW&#10;2TgFNKZU1HkWChgFZEdNJF4YewrJ0aoM3wvjp6CSH3ya4p3xgKXwshoqF3AQNNTtj9IzIq5H/7MU&#10;owBZizTsBlKAuvvu3N4dtEfqOi1ueqBDWyCZpTWBsw7w13NbTwtC0v98Eqg4w2RvYdwn4SX5NzyV&#10;judkNKel96edyovw572wu2z+9jcAAAD//wMAUEsDBBQABgAIAAAAIQB2RCJN2gAAAAQBAAAPAAAA&#10;ZHJzL2Rvd25yZXYueG1sTI9PT8MwDMXvSPsOkSdxY8mmjY1Sd5pAXEGMPxK3rPHaisapmmwt3x5z&#10;Yifr+Vnv/ZxvR9+qM/WxCYwwnxlQxGVwDVcI729PNxtQMVl2tg1MCD8UYVtMrnKbuTDwK533qVIS&#10;wjGzCHVKXaZ1LGvyNs5CRyzeMfTeJpF9pV1vBwn3rV4Yc6u9bVgaatvRQ03l9/7kET6ej1+fS/NS&#10;PfpVN4TRaPZ3GvF6Ou7uQSUa0/8x/OELOhTCdAgndlG1CPJIkq0MMTfrJagDwmo9B13k+hK++AUA&#10;AP//AwBQSwECLQAUAAYACAAAACEAtoM4kv4AAADhAQAAEwAAAAAAAAAAAAAAAAAAAAAAW0NvbnRl&#10;bnRfVHlwZXNdLnhtbFBLAQItABQABgAIAAAAIQA4/SH/1gAAAJQBAAALAAAAAAAAAAAAAAAAAC8B&#10;AABfcmVscy8ucmVsc1BLAQItABQABgAIAAAAIQDe16Un/AEAAEEEAAAOAAAAAAAAAAAAAAAAAC4C&#10;AABkcnMvZTJvRG9jLnhtbFBLAQItABQABgAIAAAAIQB2RCJN2gAAAAQBAAAPAAAAAAAAAAAAAAAA&#10;AFYEAABkcnMvZG93bnJldi54bWxQSwUGAAAAAAQABADzAAAAXQUAAAAA&#10;" filled="f" stroked="f">
                <v:textbox>
                  <w:txbxContent>
                    <w:p w14:paraId="0CBB9277" w14:textId="77777777" w:rsidR="00E33946" w:rsidRPr="00055DF7" w:rsidRDefault="00E33946" w:rsidP="00E33946">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v:textbox>
              </v:shape>
            </w:pict>
          </mc:Fallback>
        </mc:AlternateContent>
      </w:r>
      <w:r w:rsidR="009E1F74">
        <w:rPr>
          <w:noProof/>
        </w:rPr>
        <w:drawing>
          <wp:inline distT="0" distB="0" distL="0" distR="0" wp14:anchorId="11B2FBDD" wp14:editId="0F752055">
            <wp:extent cx="5943600" cy="3778885"/>
            <wp:effectExtent l="0" t="0" r="0" b="12065"/>
            <wp:docPr id="1073478799" name="Gráfico 1">
              <a:extLst xmlns:a="http://schemas.openxmlformats.org/drawingml/2006/main">
                <a:ext uri="{FF2B5EF4-FFF2-40B4-BE49-F238E27FC236}">
                  <a16:creationId xmlns:a16="http://schemas.microsoft.com/office/drawing/2014/main" id="{056E0EB2-8DDB-46E0-98BF-476923EBA34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4DCBB1CC" w14:textId="76015CD1" w:rsidR="00E33946" w:rsidRPr="00275787" w:rsidRDefault="00275787" w:rsidP="00275787">
      <w:pPr>
        <w:pStyle w:val="Figuras"/>
        <w:rPr>
          <w:lang w:val="es-HN"/>
        </w:rPr>
      </w:pPr>
      <w:bookmarkStart w:id="182" w:name="_Toc158142131"/>
      <w:r w:rsidRPr="00275787">
        <w:rPr>
          <w:lang w:val="es-HN"/>
        </w:rPr>
        <w:t xml:space="preserve">Figura </w:t>
      </w:r>
      <w:r>
        <w:fldChar w:fldCharType="begin"/>
      </w:r>
      <w:r w:rsidRPr="00275787">
        <w:rPr>
          <w:lang w:val="es-HN"/>
        </w:rPr>
        <w:instrText xml:space="preserve"> SEQ Figura \* ARABIC </w:instrText>
      </w:r>
      <w:r>
        <w:fldChar w:fldCharType="separate"/>
      </w:r>
      <w:r w:rsidR="000F2D33">
        <w:rPr>
          <w:noProof/>
          <w:lang w:val="es-HN"/>
        </w:rPr>
        <w:t>36</w:t>
      </w:r>
      <w:r>
        <w:fldChar w:fldCharType="end"/>
      </w:r>
      <w:r w:rsidRPr="00275787">
        <w:rPr>
          <w:lang w:val="es-HN"/>
        </w:rPr>
        <w:t xml:space="preserve">.Tendencia Estimada 2017 a 2022 Banco </w:t>
      </w:r>
      <w:r w:rsidR="00E265B0">
        <w:rPr>
          <w:lang w:val="es-HN"/>
        </w:rPr>
        <w:t>Promerica</w:t>
      </w:r>
      <w:bookmarkEnd w:id="182"/>
    </w:p>
    <w:p w14:paraId="6F660B9D" w14:textId="53ADCAE3" w:rsidR="00E33946" w:rsidRDefault="00E33946" w:rsidP="00E33946">
      <w:pPr>
        <w:pStyle w:val="TextoPrincipal"/>
      </w:pPr>
      <w:r w:rsidRPr="00FB6268">
        <w:t>La gráfica “</w:t>
      </w:r>
      <w:r>
        <w:t>Serie Sin T</w:t>
      </w:r>
      <w:r w:rsidRPr="00FB6268">
        <w:t>endencia”</w:t>
      </w:r>
      <w:r>
        <w:t xml:space="preserve"> de la figura 3</w:t>
      </w:r>
      <w:r w:rsidR="000140B8">
        <w:t>7</w:t>
      </w:r>
      <w:r>
        <w:t xml:space="preserve">, </w:t>
      </w:r>
      <w:r w:rsidR="00DA0C8E">
        <w:t>se logra identificar un</w:t>
      </w:r>
      <w:r>
        <w:t xml:space="preserve">a variación estacional en el mes de </w:t>
      </w:r>
      <w:r w:rsidR="00165771">
        <w:t>marzo</w:t>
      </w:r>
      <w:r>
        <w:t xml:space="preserve"> a lo largo del periodo, al observar la gráfica </w:t>
      </w:r>
      <w:r w:rsidRPr="00740BF3">
        <w:t>“</w:t>
      </w:r>
      <w:r>
        <w:t xml:space="preserve">Factores Estacionales” se identifica que </w:t>
      </w:r>
      <w:r w:rsidR="0020172A">
        <w:t>los meses</w:t>
      </w:r>
      <w:r>
        <w:t xml:space="preserve"> de </w:t>
      </w:r>
      <w:r w:rsidR="00D44751">
        <w:t>marzo</w:t>
      </w:r>
      <w:r>
        <w:t>,</w:t>
      </w:r>
      <w:r w:rsidR="0020172A">
        <w:t>julio,</w:t>
      </w:r>
      <w:r>
        <w:t xml:space="preserve"> </w:t>
      </w:r>
      <w:r w:rsidR="00D44751">
        <w:t xml:space="preserve">septiembre </w:t>
      </w:r>
      <w:r>
        <w:t>y diciembre existe una estacionalidad de incremento, y que los meses con estacionalidad de decremento serán enero, junio</w:t>
      </w:r>
      <w:r w:rsidR="00296556">
        <w:t xml:space="preserve">, </w:t>
      </w:r>
      <w:r w:rsidR="003C3172">
        <w:t>octubre</w:t>
      </w:r>
      <w:r w:rsidR="00296556">
        <w:t xml:space="preserve"> y noviembre.</w:t>
      </w:r>
    </w:p>
    <w:p w14:paraId="639A5B63" w14:textId="3873C647" w:rsidR="00E33946" w:rsidRDefault="000B7BA6" w:rsidP="00E33946">
      <w:pPr>
        <w:pStyle w:val="TextoPrincipal"/>
        <w:keepNext/>
        <w:ind w:firstLine="0"/>
        <w:jc w:val="center"/>
      </w:pPr>
      <w:r>
        <w:rPr>
          <w:noProof/>
        </w:rPr>
        <w:lastRenderedPageBreak/>
        <mc:AlternateContent>
          <mc:Choice Requires="wps">
            <w:drawing>
              <wp:anchor distT="0" distB="0" distL="114300" distR="114300" simplePos="0" relativeHeight="252126208" behindDoc="0" locked="0" layoutInCell="1" allowOverlap="1" wp14:anchorId="4C8A566D" wp14:editId="3E4B35ED">
                <wp:simplePos x="0" y="0"/>
                <wp:positionH relativeFrom="column">
                  <wp:posOffset>3219450</wp:posOffset>
                </wp:positionH>
                <wp:positionV relativeFrom="paragraph">
                  <wp:posOffset>285750</wp:posOffset>
                </wp:positionV>
                <wp:extent cx="71755" cy="2143125"/>
                <wp:effectExtent l="0" t="0" r="23495" b="28575"/>
                <wp:wrapNone/>
                <wp:docPr id="1870313347"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5F469BD" id="Rectángulo: esquinas redondeadas 12" o:spid="_x0000_s1026" style="position:absolute;margin-left:253.5pt;margin-top:22.5pt;width:5.65pt;height:168.75pt;z-index:252126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C1&#10;FyAF4gAAAAoBAAAPAAAAZHJzL2Rvd25yZXYueG1sTI9PT4NAEMXvJn6HzZh4MXbpHypBlkZNiId6&#10;sRrrcQojENlZwm4p/faOJz29TN7Lm9/LNpPt1EiDbx0bmM8iUMSlq1quDby/FbcJKB+QK+wck4Ez&#10;edjklxcZppU78SuNu1ArKWGfooEmhD7V2pcNWfQz1xOL9+UGi0HOodbVgCcpt51eRNFaW2xZPjTY&#10;01ND5ffuaA2st9uw31MxviTPN/Ujf6zOWHwac301PdyDCjSFvzD84gs65MJ0cEeuvOoMxNGdbAkG&#10;VrGoBOJ5sgR1MLBMFjHoPNP/J+Q/AAAA//8DAFBLAQItABQABgAIAAAAIQC2gziS/gAAAOEBAAAT&#10;AAAAAAAAAAAAAAAAAAAAAABbQ29udGVudF9UeXBlc10ueG1sUEsBAi0AFAAGAAgAAAAhADj9If/W&#10;AAAAlAEAAAsAAAAAAAAAAAAAAAAALwEAAF9yZWxzLy5yZWxzUEsBAi0AFAAGAAgAAAAhAAG3cwV9&#10;AgAAZgUAAA4AAAAAAAAAAAAAAAAALgIAAGRycy9lMm9Eb2MueG1sUEsBAi0AFAAGAAgAAAAhALUX&#10;IAXiAAAACgEAAA8AAAAAAAAAAAAAAAAA1w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097536" behindDoc="0" locked="0" layoutInCell="1" allowOverlap="1" wp14:anchorId="147FEBB3" wp14:editId="01948C37">
                <wp:simplePos x="0" y="0"/>
                <wp:positionH relativeFrom="column">
                  <wp:posOffset>2317750</wp:posOffset>
                </wp:positionH>
                <wp:positionV relativeFrom="paragraph">
                  <wp:posOffset>257175</wp:posOffset>
                </wp:positionV>
                <wp:extent cx="71755" cy="2143125"/>
                <wp:effectExtent l="0" t="0" r="23495" b="28575"/>
                <wp:wrapNone/>
                <wp:docPr id="1380771514"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4B7A74E" id="Rectángulo: esquinas redondeadas 12" o:spid="_x0000_s1026" style="position:absolute;margin-left:182.5pt;margin-top:20.25pt;width:5.65pt;height:168.75pt;z-index:2520975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AK&#10;uc5W4QAAAAoBAAAPAAAAZHJzL2Rvd25yZXYueG1sTI/BTsMwEETvSPyDtUhcELUhbYhCnAqQIg7t&#10;hVK1HLfJkkTE6yh20/TvcU9wm9WMZt9ky8l0YqTBtZY1PMwUCOLSVi3XGrafxX0CwnnkCjvLpOFM&#10;Dpb59VWGaWVP/EHjxtcilLBLUUPjfZ9K6cqGDLqZ7YmD920Hgz6cQy2rAU+h3HTyUalYGmw5fGiw&#10;p7eGyp/N0WiIVyu/31MxrpP3u/qVd/MzFl9a395ML88gPE3+LwwX/IAOeWA62CNXTnQaongRtngN&#10;c7UAEQLRUxyBOFxEokDmmfw/If8FAAD//wMAUEsBAi0AFAAGAAgAAAAhALaDOJL+AAAA4QEAABMA&#10;AAAAAAAAAAAAAAAAAAAAAFtDb250ZW50X1R5cGVzXS54bWxQSwECLQAUAAYACAAAACEAOP0h/9YA&#10;AACUAQAACwAAAAAAAAAAAAAAAAAvAQAAX3JlbHMvLnJlbHNQSwECLQAUAAYACAAAACEAAbdzBX0C&#10;AABmBQAADgAAAAAAAAAAAAAAAAAuAgAAZHJzL2Uyb0RvYy54bWxQSwECLQAUAAYACAAAACEACrnO&#10;Vu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093440" behindDoc="0" locked="0" layoutInCell="1" allowOverlap="1" wp14:anchorId="4DE6AF29" wp14:editId="2456C8CA">
                <wp:simplePos x="0" y="0"/>
                <wp:positionH relativeFrom="column">
                  <wp:posOffset>485775</wp:posOffset>
                </wp:positionH>
                <wp:positionV relativeFrom="paragraph">
                  <wp:posOffset>257175</wp:posOffset>
                </wp:positionV>
                <wp:extent cx="71755" cy="2143125"/>
                <wp:effectExtent l="0" t="0" r="23495" b="28575"/>
                <wp:wrapNone/>
                <wp:docPr id="599869365"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4DFE876" id="Rectángulo: esquinas redondeadas 12" o:spid="_x0000_s1026" style="position:absolute;margin-left:38.25pt;margin-top:20.25pt;width:5.65pt;height:168.75pt;z-index:2520934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DK&#10;4WfQ3wAAAAgBAAAPAAAAZHJzL2Rvd25yZXYueG1sTI/BTsMwEETvSPyDtUhcELWBkkQhTgVIEYf2&#10;QkGUoxsvSUS8jmI3Tf+e5QSn1WhGs2+K1ex6MeEYOk8abhYKBFLtbUeNhve36joDEaIha3pPqOGE&#10;AVbl+VlhcuuP9IrTNjaCSyjkRkMb45BLGeoWnQkLPyCx9+VHZyLLsZF2NEcud728VSqRznTEH1oz&#10;4HOL9ff24DQk63Xc7bCaNtnLVfNEH8uTqT61vryYHx9ARJzjXxh+8RkdSmba+wPZIHoNaXLPSQ1L&#10;xZf9LOUlew13aaZAloX8P6D8AQAA//8DAFBLAQItABQABgAIAAAAIQC2gziS/gAAAOEBAAATAAAA&#10;AAAAAAAAAAAAAAAAAABbQ29udGVudF9UeXBlc10ueG1sUEsBAi0AFAAGAAgAAAAhADj9If/WAAAA&#10;lAEAAAsAAAAAAAAAAAAAAAAALwEAAF9yZWxzLy5yZWxzUEsBAi0AFAAGAAgAAAAhAAG3cwV9AgAA&#10;ZgUAAA4AAAAAAAAAAAAAAAAALgIAAGRycy9lMm9Eb2MueG1sUEsBAi0AFAAGAAgAAAAhAMrhZ9Df&#10;AAAACAEAAA8AAAAAAAAAAAAAAAAA1wQAAGRycy9kb3ducmV2LnhtbFBLBQYAAAAABAAEAPMAAADj&#10;BQAAAAA=&#10;" filled="f" strokecolor="#ed7d31 [3205]" strokeweight="1pt">
                <v:stroke joinstyle="miter"/>
              </v:roundrect>
            </w:pict>
          </mc:Fallback>
        </mc:AlternateContent>
      </w:r>
      <w:r>
        <w:rPr>
          <w:noProof/>
        </w:rPr>
        <mc:AlternateContent>
          <mc:Choice Requires="wps">
            <w:drawing>
              <wp:anchor distT="0" distB="0" distL="114300" distR="114300" simplePos="0" relativeHeight="252094464" behindDoc="0" locked="0" layoutInCell="1" allowOverlap="1" wp14:anchorId="66DD4C1B" wp14:editId="204E1064">
                <wp:simplePos x="0" y="0"/>
                <wp:positionH relativeFrom="column">
                  <wp:posOffset>1400175</wp:posOffset>
                </wp:positionH>
                <wp:positionV relativeFrom="paragraph">
                  <wp:posOffset>257175</wp:posOffset>
                </wp:positionV>
                <wp:extent cx="71755" cy="2143125"/>
                <wp:effectExtent l="0" t="0" r="23495" b="28575"/>
                <wp:wrapNone/>
                <wp:docPr id="1127923295"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A3544D8" id="Rectángulo: esquinas redondeadas 12" o:spid="_x0000_s1026" style="position:absolute;margin-left:110.25pt;margin-top:20.25pt;width:5.65pt;height:168.75pt;z-index:252094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Ch&#10;jFoM4QAAAAoBAAAPAAAAZHJzL2Rvd25yZXYueG1sTI/BTsMwDIbvSLxDZCQuiCXrxqhK0wmQKg7j&#10;wkCMY9aYtqJxqibrurfHO8HJsvzp9/fn68l1YsQhtJ40zGcKBFLlbUu1ho/38jYFEaIhazpPqOGE&#10;AdbF5UVuMuuP9IbjNtaCQyhkRkMTY59JGaoGnQkz3yPx7dsPzkReh1rawRw53HUyUWolnWmJPzSm&#10;x+cGq5/twWlYbTZxt8NyfE1fbuon+lyeTPml9fXV9PgAIuIU/2A467M6FOy09weyQXQakkTdMaph&#10;eZ4MJIs5d9lrWNynCmSRy/8Vil8AAAD//wMAUEsBAi0AFAAGAAgAAAAhALaDOJL+AAAA4QEAABMA&#10;AAAAAAAAAAAAAAAAAAAAAFtDb250ZW50X1R5cGVzXS54bWxQSwECLQAUAAYACAAAACEAOP0h/9YA&#10;AACUAQAACwAAAAAAAAAAAAAAAAAvAQAAX3JlbHMvLnJlbHNQSwECLQAUAAYACAAAACEAAbdzBX0C&#10;AABmBQAADgAAAAAAAAAAAAAAAAAuAgAAZHJzL2Uyb0RvYy54bWxQSwECLQAUAAYACAAAACEAoYxa&#10;DO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095488" behindDoc="0" locked="0" layoutInCell="1" allowOverlap="1" wp14:anchorId="1A5B5D18" wp14:editId="28F3E2A7">
                <wp:simplePos x="0" y="0"/>
                <wp:positionH relativeFrom="column">
                  <wp:posOffset>5038725</wp:posOffset>
                </wp:positionH>
                <wp:positionV relativeFrom="paragraph">
                  <wp:posOffset>257175</wp:posOffset>
                </wp:positionV>
                <wp:extent cx="71755" cy="2143125"/>
                <wp:effectExtent l="0" t="0" r="23495" b="28575"/>
                <wp:wrapNone/>
                <wp:docPr id="1140175774"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8D20E09" id="Rectángulo: esquinas redondeadas 12" o:spid="_x0000_s1026" style="position:absolute;margin-left:396.75pt;margin-top:20.25pt;width:5.65pt;height:168.75pt;z-index:2520954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B6&#10;PO8b4QAAAAoBAAAPAAAAZHJzL2Rvd25yZXYueG1sTI/BTsMwDIbvSLxDZCQuiCWwspXSdAKkisO4&#10;MBDjmDWmrWicqsm67u1nTnCyLH/6/f35anKdGHEIrScNNzMFAqnytqVaw8d7eZ2CCNGQNZ0n1HDE&#10;AKvi/Cw3mfUHesNxE2vBIRQyo6GJsc+kDFWDzoSZ75H49u0HZyKvQy3tYA4c7jp5q9RCOtMSf2hM&#10;j88NVj+bvdOwWK/jdovl+Jq+XNVP9JkcTfml9eXF9PgAIuIU/2D41Wd1KNhp5/dkg+g0LO/nd4xq&#10;SBRPBlKVcJedhvkyVSCLXP6vUJwAAAD//wMAUEsBAi0AFAAGAAgAAAAhALaDOJL+AAAA4QEAABMA&#10;AAAAAAAAAAAAAAAAAAAAAFtDb250ZW50X1R5cGVzXS54bWxQSwECLQAUAAYACAAAACEAOP0h/9YA&#10;AACUAQAACwAAAAAAAAAAAAAAAAAvAQAAX3JlbHMvLnJlbHNQSwECLQAUAAYACAAAACEAAbdzBX0C&#10;AABmBQAADgAAAAAAAAAAAAAAAAAuAgAAZHJzL2Uyb0RvYy54bWxQSwECLQAUAAYACAAAACEAejzv&#10;G+EAAAAKAQAADwAAAAAAAAAAAAAAAADXBAAAZHJzL2Rvd25yZXYueG1sUEsFBgAAAAAEAAQA8wAA&#10;AOUFAAAAAA==&#10;" filled="f" strokecolor="#ed7d31 [3205]" strokeweight="1pt">
                <v:stroke joinstyle="miter"/>
              </v:roundrect>
            </w:pict>
          </mc:Fallback>
        </mc:AlternateContent>
      </w:r>
      <w:r>
        <w:rPr>
          <w:noProof/>
        </w:rPr>
        <w:drawing>
          <wp:inline distT="0" distB="0" distL="0" distR="0" wp14:anchorId="4F90B66F" wp14:editId="2EACD900">
            <wp:extent cx="5905500" cy="2922491"/>
            <wp:effectExtent l="19050" t="19050" r="19050" b="11430"/>
            <wp:docPr id="978115500" name="Imagen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5"/>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5911237" cy="2925330"/>
                    </a:xfrm>
                    <a:prstGeom prst="rect">
                      <a:avLst/>
                    </a:prstGeom>
                    <a:noFill/>
                    <a:ln>
                      <a:solidFill>
                        <a:schemeClr val="tx1"/>
                      </a:solidFill>
                    </a:ln>
                  </pic:spPr>
                </pic:pic>
              </a:graphicData>
            </a:graphic>
          </wp:inline>
        </w:drawing>
      </w:r>
    </w:p>
    <w:p w14:paraId="33B0DD4D" w14:textId="43F5263F" w:rsidR="00E33946" w:rsidRPr="00F84FDA" w:rsidRDefault="00E33946" w:rsidP="00E33946">
      <w:pPr>
        <w:pStyle w:val="Figuras"/>
        <w:rPr>
          <w:lang w:val="es-HN"/>
        </w:rPr>
      </w:pPr>
      <w:bookmarkStart w:id="183" w:name="_Toc158142132"/>
      <w:r w:rsidRPr="009952B7">
        <w:rPr>
          <w:lang w:val="es-HN"/>
        </w:rPr>
        <w:t xml:space="preserve">Figura </w:t>
      </w:r>
      <w:r>
        <w:fldChar w:fldCharType="begin"/>
      </w:r>
      <w:r w:rsidRPr="009952B7">
        <w:rPr>
          <w:lang w:val="es-HN"/>
        </w:rPr>
        <w:instrText xml:space="preserve"> SEQ Figura \* ARABIC </w:instrText>
      </w:r>
      <w:r>
        <w:fldChar w:fldCharType="separate"/>
      </w:r>
      <w:r w:rsidR="000F2D33">
        <w:rPr>
          <w:noProof/>
          <w:lang w:val="es-HN"/>
        </w:rPr>
        <w:t>37</w:t>
      </w:r>
      <w:r>
        <w:fldChar w:fldCharType="end"/>
      </w:r>
      <w:r w:rsidRPr="009952B7">
        <w:rPr>
          <w:lang w:val="es-HN"/>
        </w:rPr>
        <w:t xml:space="preserve">.Serie </w:t>
      </w:r>
      <w:r>
        <w:rPr>
          <w:lang w:val="es-HN"/>
        </w:rPr>
        <w:t>S</w:t>
      </w:r>
      <w:r w:rsidRPr="009952B7">
        <w:rPr>
          <w:lang w:val="es-HN"/>
        </w:rPr>
        <w:t xml:space="preserve">in </w:t>
      </w:r>
      <w:r>
        <w:rPr>
          <w:lang w:val="es-HN"/>
        </w:rPr>
        <w:t>T</w:t>
      </w:r>
      <w:r w:rsidRPr="009952B7">
        <w:rPr>
          <w:lang w:val="es-HN"/>
        </w:rPr>
        <w:t xml:space="preserve">endencia y Factores Estacionales 2017 a 2022 Banco </w:t>
      </w:r>
      <w:r w:rsidR="00E265B0">
        <w:rPr>
          <w:lang w:val="es-HN"/>
        </w:rPr>
        <w:t>Promerica</w:t>
      </w:r>
      <w:bookmarkEnd w:id="183"/>
    </w:p>
    <w:p w14:paraId="5D65FE65" w14:textId="0998EBF7" w:rsidR="004D0904" w:rsidRPr="004D0904" w:rsidRDefault="004D0904" w:rsidP="004D0904">
      <w:pPr>
        <w:pStyle w:val="Figuras"/>
        <w:rPr>
          <w:lang w:val="es-HN"/>
        </w:rPr>
      </w:pPr>
      <w:bookmarkStart w:id="184" w:name="_Toc158833039"/>
      <w:r w:rsidRPr="004D0904">
        <w:rPr>
          <w:lang w:val="es-HN"/>
        </w:rPr>
        <w:t xml:space="preserve">Tabla </w:t>
      </w:r>
      <w:r>
        <w:fldChar w:fldCharType="begin"/>
      </w:r>
      <w:r w:rsidRPr="004D0904">
        <w:rPr>
          <w:lang w:val="es-HN"/>
        </w:rPr>
        <w:instrText xml:space="preserve"> SEQ Tabla \* ARABIC </w:instrText>
      </w:r>
      <w:r>
        <w:fldChar w:fldCharType="separate"/>
      </w:r>
      <w:r w:rsidR="000F2D33">
        <w:rPr>
          <w:noProof/>
          <w:lang w:val="es-HN"/>
        </w:rPr>
        <w:t>25</w:t>
      </w:r>
      <w:r>
        <w:fldChar w:fldCharType="end"/>
      </w:r>
      <w:r w:rsidRPr="004D0904">
        <w:rPr>
          <w:lang w:val="es-HN"/>
        </w:rPr>
        <w:t>. Tabla Factores Estacionales Banco Promerica</w:t>
      </w:r>
      <w:bookmarkEnd w:id="184"/>
    </w:p>
    <w:tbl>
      <w:tblPr>
        <w:tblW w:w="3200" w:type="dxa"/>
        <w:tblCellMar>
          <w:left w:w="70" w:type="dxa"/>
          <w:right w:w="70" w:type="dxa"/>
        </w:tblCellMar>
        <w:tblLook w:val="04A0" w:firstRow="1" w:lastRow="0" w:firstColumn="1" w:lastColumn="0" w:noHBand="0" w:noVBand="1"/>
      </w:tblPr>
      <w:tblGrid>
        <w:gridCol w:w="1000"/>
        <w:gridCol w:w="2200"/>
      </w:tblGrid>
      <w:tr w:rsidR="004D0904" w:rsidRPr="004D0904" w14:paraId="40FA4EAC" w14:textId="77777777" w:rsidTr="004D0904">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769CD6B"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Factores Estacionales</w:t>
            </w:r>
          </w:p>
        </w:tc>
      </w:tr>
      <w:tr w:rsidR="004D0904" w:rsidRPr="004D0904" w14:paraId="13DAB2E0" w14:textId="77777777" w:rsidTr="004D090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DA8FD4A"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3709F3CC"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Valor</w:t>
            </w:r>
          </w:p>
        </w:tc>
      </w:tr>
      <w:tr w:rsidR="004D0904" w:rsidRPr="004D0904" w14:paraId="743D4224" w14:textId="77777777" w:rsidTr="004D090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80D0614" w14:textId="77777777" w:rsidR="004D0904" w:rsidRPr="004D0904" w:rsidRDefault="004D0904" w:rsidP="004D0904">
            <w:pPr>
              <w:widowControl/>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36AF0AC7"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1.0027766</w:t>
            </w:r>
          </w:p>
        </w:tc>
      </w:tr>
      <w:tr w:rsidR="004D0904" w:rsidRPr="004D0904" w14:paraId="6EC3F1A3" w14:textId="77777777" w:rsidTr="004D090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D1F54B7" w14:textId="77777777" w:rsidR="004D0904" w:rsidRPr="004D0904" w:rsidRDefault="004D0904" w:rsidP="004D0904">
            <w:pPr>
              <w:widowControl/>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6601D136"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1.0049692</w:t>
            </w:r>
          </w:p>
        </w:tc>
      </w:tr>
      <w:tr w:rsidR="004D0904" w:rsidRPr="004D0904" w14:paraId="2890EF9D" w14:textId="77777777" w:rsidTr="004D090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E19DF11" w14:textId="77777777" w:rsidR="004D0904" w:rsidRPr="004D0904" w:rsidRDefault="004D0904" w:rsidP="004D0904">
            <w:pPr>
              <w:widowControl/>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718F7BE5"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1.0097543</w:t>
            </w:r>
          </w:p>
        </w:tc>
      </w:tr>
      <w:tr w:rsidR="004D0904" w:rsidRPr="004D0904" w14:paraId="0410620C" w14:textId="77777777" w:rsidTr="004D090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B451168" w14:textId="77777777" w:rsidR="004D0904" w:rsidRPr="004D0904" w:rsidRDefault="004D0904" w:rsidP="004D0904">
            <w:pPr>
              <w:widowControl/>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03B9A58A"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1.0009123</w:t>
            </w:r>
          </w:p>
        </w:tc>
      </w:tr>
      <w:tr w:rsidR="004D0904" w:rsidRPr="004D0904" w14:paraId="3905426B" w14:textId="77777777" w:rsidTr="004D090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38E21B5" w14:textId="77777777" w:rsidR="004D0904" w:rsidRPr="004D0904" w:rsidRDefault="004D0904" w:rsidP="004D0904">
            <w:pPr>
              <w:widowControl/>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7EAFCAD5"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0.9965330</w:t>
            </w:r>
          </w:p>
        </w:tc>
      </w:tr>
      <w:tr w:rsidR="004D0904" w:rsidRPr="004D0904" w14:paraId="76D54D14" w14:textId="77777777" w:rsidTr="004D090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9D1D239" w14:textId="77777777" w:rsidR="004D0904" w:rsidRPr="004D0904" w:rsidRDefault="004D0904" w:rsidP="004D0904">
            <w:pPr>
              <w:widowControl/>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217A95E6"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0.9943205</w:t>
            </w:r>
          </w:p>
        </w:tc>
      </w:tr>
      <w:tr w:rsidR="004D0904" w:rsidRPr="004D0904" w14:paraId="04825AAD" w14:textId="77777777" w:rsidTr="004D090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FFADEC4" w14:textId="77777777" w:rsidR="004D0904" w:rsidRPr="004D0904" w:rsidRDefault="004D0904" w:rsidP="004D0904">
            <w:pPr>
              <w:widowControl/>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0640F1A1"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0.9979133</w:t>
            </w:r>
          </w:p>
        </w:tc>
      </w:tr>
      <w:tr w:rsidR="004D0904" w:rsidRPr="004D0904" w14:paraId="3304C765" w14:textId="77777777" w:rsidTr="004D090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7DD4045" w14:textId="77777777" w:rsidR="004D0904" w:rsidRPr="004D0904" w:rsidRDefault="004D0904" w:rsidP="004D0904">
            <w:pPr>
              <w:widowControl/>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1DF74AFE"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0.9991877</w:t>
            </w:r>
          </w:p>
        </w:tc>
      </w:tr>
      <w:tr w:rsidR="004D0904" w:rsidRPr="004D0904" w14:paraId="5CDB2364" w14:textId="77777777" w:rsidTr="004D090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9622E5A" w14:textId="77777777" w:rsidR="004D0904" w:rsidRPr="004D0904" w:rsidRDefault="004D0904" w:rsidP="004D0904">
            <w:pPr>
              <w:widowControl/>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26992989"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0.9999178</w:t>
            </w:r>
          </w:p>
        </w:tc>
      </w:tr>
      <w:tr w:rsidR="004D0904" w:rsidRPr="004D0904" w14:paraId="6A183D58" w14:textId="77777777" w:rsidTr="004D090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DE99D20" w14:textId="77777777" w:rsidR="004D0904" w:rsidRPr="004D0904" w:rsidRDefault="004D0904" w:rsidP="004D0904">
            <w:pPr>
              <w:widowControl/>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663DC0BF"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0.9953236</w:t>
            </w:r>
          </w:p>
        </w:tc>
      </w:tr>
      <w:tr w:rsidR="004D0904" w:rsidRPr="004D0904" w14:paraId="6D8EE4E2" w14:textId="77777777" w:rsidTr="004D090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EF650A1" w14:textId="77777777" w:rsidR="004D0904" w:rsidRPr="004D0904" w:rsidRDefault="004D0904" w:rsidP="004D0904">
            <w:pPr>
              <w:widowControl/>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0A800D67"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0.9939010</w:t>
            </w:r>
          </w:p>
        </w:tc>
      </w:tr>
      <w:tr w:rsidR="004D0904" w:rsidRPr="004D0904" w14:paraId="1B4CC726" w14:textId="77777777" w:rsidTr="004D0904">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DEFA259" w14:textId="77777777" w:rsidR="004D0904" w:rsidRPr="004D0904" w:rsidRDefault="004D0904" w:rsidP="004D0904">
            <w:pPr>
              <w:widowControl/>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0D33E7B5" w14:textId="77777777" w:rsidR="004D0904" w:rsidRPr="004D0904" w:rsidRDefault="004D0904" w:rsidP="004D0904">
            <w:pPr>
              <w:widowControl/>
              <w:jc w:val="center"/>
              <w:rPr>
                <w:rFonts w:ascii="Times New Roman" w:eastAsia="Times New Roman" w:hAnsi="Times New Roman" w:cs="Times New Roman"/>
                <w:color w:val="000000"/>
                <w:lang w:val="es-HN" w:eastAsia="es-HN"/>
              </w:rPr>
            </w:pPr>
            <w:r w:rsidRPr="004D0904">
              <w:rPr>
                <w:rFonts w:ascii="Times New Roman" w:eastAsia="Times New Roman" w:hAnsi="Times New Roman" w:cs="Times New Roman"/>
                <w:color w:val="000000"/>
                <w:lang w:val="es-HN" w:eastAsia="es-HN"/>
              </w:rPr>
              <w:t>1.0042171</w:t>
            </w:r>
          </w:p>
        </w:tc>
      </w:tr>
    </w:tbl>
    <w:p w14:paraId="7CC4FF6C" w14:textId="77777777" w:rsidR="004D0904" w:rsidRDefault="004D0904" w:rsidP="00E33946">
      <w:pPr>
        <w:pStyle w:val="TextoPrincipal"/>
      </w:pPr>
    </w:p>
    <w:p w14:paraId="2326A1E0" w14:textId="5DF0DFC2" w:rsidR="00E33946" w:rsidRDefault="00E33946" w:rsidP="00E33946">
      <w:pPr>
        <w:pStyle w:val="TextoPrincipal"/>
      </w:pPr>
      <w:r>
        <w:t xml:space="preserve">La </w:t>
      </w:r>
      <w:r w:rsidRPr="00FB6268">
        <w:t>gráfica “</w:t>
      </w:r>
      <w:r>
        <w:t>Serie Sin Estacionalidad</w:t>
      </w:r>
      <w:r w:rsidRPr="00FB6268">
        <w:t>”</w:t>
      </w:r>
      <w:r>
        <w:t xml:space="preserve"> de la figura 3</w:t>
      </w:r>
      <w:r w:rsidR="007E2E23">
        <w:t>8</w:t>
      </w:r>
      <w:r>
        <w:t xml:space="preserve">, se logra identificar de manera enfática la estacionalidad para banco </w:t>
      </w:r>
      <w:r w:rsidR="007174D2">
        <w:t>Promerica</w:t>
      </w:r>
      <w:r>
        <w:t xml:space="preserve">, al observar las líneas graficas se idéntica que los meses de marzo, </w:t>
      </w:r>
      <w:r w:rsidR="00056C88">
        <w:t>junio</w:t>
      </w:r>
      <w:r>
        <w:t xml:space="preserve"> y </w:t>
      </w:r>
      <w:r w:rsidR="00056C88">
        <w:t>noviembre</w:t>
      </w:r>
      <w:r>
        <w:t xml:space="preserve"> son factores estacionales dado que presentan variaciones en la variable ValorCuenta con respecto a la variable Serie Sin Estacionalidad.</w:t>
      </w:r>
      <w:r w:rsidRPr="00196A4A">
        <w:rPr>
          <w:noProof/>
        </w:rPr>
        <w:t xml:space="preserve"> </w:t>
      </w:r>
    </w:p>
    <w:p w14:paraId="1C1CCC1E" w14:textId="104D9D03" w:rsidR="00E33946" w:rsidRDefault="009F4C1C" w:rsidP="00E33946">
      <w:pPr>
        <w:pStyle w:val="TextoPrincipal"/>
        <w:keepNext/>
        <w:ind w:firstLine="0"/>
        <w:jc w:val="center"/>
      </w:pPr>
      <w:r>
        <w:rPr>
          <w:noProof/>
        </w:rPr>
        <w:lastRenderedPageBreak/>
        <mc:AlternateContent>
          <mc:Choice Requires="wps">
            <w:drawing>
              <wp:anchor distT="0" distB="0" distL="114300" distR="114300" simplePos="0" relativeHeight="252106752" behindDoc="0" locked="0" layoutInCell="1" allowOverlap="1" wp14:anchorId="0C8D27C7" wp14:editId="67D4D7F0">
                <wp:simplePos x="0" y="0"/>
                <wp:positionH relativeFrom="column">
                  <wp:posOffset>4371975</wp:posOffset>
                </wp:positionH>
                <wp:positionV relativeFrom="paragraph">
                  <wp:posOffset>682625</wp:posOffset>
                </wp:positionV>
                <wp:extent cx="107950" cy="1511935"/>
                <wp:effectExtent l="0" t="0" r="25400" b="12065"/>
                <wp:wrapNone/>
                <wp:docPr id="2080168053"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A13A58D" id="Rectángulo: esquinas redondeadas 12" o:spid="_x0000_s1026" style="position:absolute;margin-left:344.25pt;margin-top:53.75pt;width:8.5pt;height:119.05pt;z-index:252106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B4&#10;ZzpE4AAAAAsBAAAPAAAAZHJzL2Rvd25yZXYueG1sTI/BTsMwEETvSPyDtUhcELWBJo1CnAqQIg7l&#10;QkGUoxsvSUS8jmI3Tf+e5QS3Wc3T7Eyxnl0vJhxD50nDzUKBQKq97ajR8P5WXWcgQjRkTe8JNZww&#10;wLo8PytMbv2RXnHaxkZwCIXcaGhjHHIpQ92iM2HhByT2vvzoTORzbKQdzZHDXS9vlUqlMx3xh9YM&#10;+NRi/b09OA3pZhN3O6yml+z5qnmkj+XJVJ9aX17MD/cgIs7xD4bf+lwdSu609weyQfSckWUJo2yo&#10;FQsmViphsddwt0xSkGUh/28ofwAAAP//AwBQSwECLQAUAAYACAAAACEAtoM4kv4AAADhAQAAEwAA&#10;AAAAAAAAAAAAAAAAAAAAW0NvbnRlbnRfVHlwZXNdLnhtbFBLAQItABQABgAIAAAAIQA4/SH/1gAA&#10;AJQBAAALAAAAAAAAAAAAAAAAAC8BAABfcmVscy8ucmVsc1BLAQItABQABgAIAAAAIQAkCMybfQIA&#10;AGcFAAAOAAAAAAAAAAAAAAAAAC4CAABkcnMvZTJvRG9jLnhtbFBLAQItABQABgAIAAAAIQB4ZzpE&#10;4AAAAAsBAAAPAAAAAAAAAAAAAAAAANcEAABkcnMvZG93bnJldi54bWxQSwUGAAAAAAQABADzAAAA&#10;5AUAAAAA&#10;" filled="f" strokecolor="#ed7d31 [3205]" strokeweight="1pt">
                <v:stroke joinstyle="miter"/>
              </v:roundrect>
            </w:pict>
          </mc:Fallback>
        </mc:AlternateContent>
      </w:r>
      <w:r w:rsidR="00085882">
        <w:rPr>
          <w:noProof/>
        </w:rPr>
        <mc:AlternateContent>
          <mc:Choice Requires="wps">
            <w:drawing>
              <wp:anchor distT="0" distB="0" distL="114300" distR="114300" simplePos="0" relativeHeight="252104704" behindDoc="0" locked="0" layoutInCell="1" allowOverlap="1" wp14:anchorId="112E6889" wp14:editId="018F6DFC">
                <wp:simplePos x="0" y="0"/>
                <wp:positionH relativeFrom="column">
                  <wp:posOffset>3276600</wp:posOffset>
                </wp:positionH>
                <wp:positionV relativeFrom="paragraph">
                  <wp:posOffset>682625</wp:posOffset>
                </wp:positionV>
                <wp:extent cx="107950" cy="1511935"/>
                <wp:effectExtent l="0" t="0" r="25400" b="12065"/>
                <wp:wrapNone/>
                <wp:docPr id="1285762002"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52AADF1" id="Rectángulo: esquinas redondeadas 12" o:spid="_x0000_s1026" style="position:absolute;margin-left:258pt;margin-top:53.75pt;width:8.5pt;height:119.05pt;z-index:252104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Q&#10;KFLA4gAAAAsBAAAPAAAAZHJzL2Rvd25yZXYueG1sTI/BTsMwEETvSPyDtUhcEHVKmlCFOBUgRRza&#10;C6VqObrxkkTE6yh20/TvWU5w3JnR7Jt8NdlOjDj41pGC+SwCgVQ501KtYPdR3i9B+KDJ6M4RKrig&#10;h1VxfZXrzLgzveO4DbXgEvKZVtCE0GdS+qpBq/3M9UjsfbnB6sDnUEsz6DOX204+RFEqrW6JPzS6&#10;x9cGq+/tySpI1+twOGA5bpZvd/UL7RcXXX4qdXszPT+BCDiFvzD84jM6FMx0dCcyXnQKknnKWwIb&#10;0WMCghNJHLNyVBAvkhRkkcv/G4ofAAAA//8DAFBLAQItABQABgAIAAAAIQC2gziS/gAAAOEBAAAT&#10;AAAAAAAAAAAAAAAAAAAAAABbQ29udGVudF9UeXBlc10ueG1sUEsBAi0AFAAGAAgAAAAhADj9If/W&#10;AAAAlAEAAAsAAAAAAAAAAAAAAAAALwEAAF9yZWxzLy5yZWxzUEsBAi0AFAAGAAgAAAAhACQIzJt9&#10;AgAAZwUAAA4AAAAAAAAAAAAAAAAALgIAAGRycy9lMm9Eb2MueG1sUEsBAi0AFAAGAAgAAAAhABAo&#10;UsDiAAAACwEAAA8AAAAAAAAAAAAAAAAA1wQAAGRycy9kb3ducmV2LnhtbFBLBQYAAAAABAAEAPMA&#10;AADmBQAAAAA=&#10;" filled="f" strokecolor="#ed7d31 [3205]" strokeweight="1pt">
                <v:stroke joinstyle="miter"/>
              </v:roundrect>
            </w:pict>
          </mc:Fallback>
        </mc:AlternateContent>
      </w:r>
      <w:r w:rsidR="00085882">
        <w:rPr>
          <w:noProof/>
        </w:rPr>
        <mc:AlternateContent>
          <mc:Choice Requires="wps">
            <w:drawing>
              <wp:anchor distT="0" distB="0" distL="114300" distR="114300" simplePos="0" relativeHeight="252103680" behindDoc="0" locked="0" layoutInCell="1" allowOverlap="1" wp14:anchorId="3ED18629" wp14:editId="06C61CC4">
                <wp:simplePos x="0" y="0"/>
                <wp:positionH relativeFrom="column">
                  <wp:posOffset>3514725</wp:posOffset>
                </wp:positionH>
                <wp:positionV relativeFrom="paragraph">
                  <wp:posOffset>682625</wp:posOffset>
                </wp:positionV>
                <wp:extent cx="107950" cy="1511935"/>
                <wp:effectExtent l="0" t="0" r="25400" b="12065"/>
                <wp:wrapNone/>
                <wp:docPr id="730459892"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E7F7B65" id="Rectángulo: esquinas redondeadas 12" o:spid="_x0000_s1026" style="position:absolute;margin-left:276.75pt;margin-top:53.75pt;width:8.5pt;height:119.05pt;z-index:252103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Br&#10;pg4p4QAAAAsBAAAPAAAAZHJzL2Rvd25yZXYueG1sTI/BTsMwEETvSPyDtUhcELWhTVqFOBUgRRza&#10;CwVRjm68JBHxOordNP17lhPcZjVPszP5enKdGHEIrScNdzMFAqnytqVaw/tbebsCEaIhazpPqOGM&#10;AdbF5UVuMutP9IrjLtaCQyhkRkMTY59JGaoGnQkz3yOx9+UHZyKfQy3tYE4c7jp5r1QqnWmJPzSm&#10;x+cGq+/d0WlIN5u432M5blcvN/UTfSzOpvzU+vpqenwAEXGKfzD81ufqUHCngz+SDaLTkCTzhFE2&#10;1JIFE8lSsThomC+SFGSRy/8bih8AAAD//wMAUEsBAi0AFAAGAAgAAAAhALaDOJL+AAAA4QEAABMA&#10;AAAAAAAAAAAAAAAAAAAAAFtDb250ZW50X1R5cGVzXS54bWxQSwECLQAUAAYACAAAACEAOP0h/9YA&#10;AACUAQAACwAAAAAAAAAAAAAAAAAvAQAAX3JlbHMvLnJlbHNQSwECLQAUAAYACAAAACEAJAjMm30C&#10;AABnBQAADgAAAAAAAAAAAAAAAAAuAgAAZHJzL2Uyb0RvYy54bWxQSwECLQAUAAYACAAAACEAa6YO&#10;KeEAAAALAQAADwAAAAAAAAAAAAAAAADXBAAAZHJzL2Rvd25yZXYueG1sUEsFBgAAAAAEAAQA8wAA&#10;AOUFAAAAAA==&#10;" filled="f" strokecolor="#ed7d31 [3205]" strokeweight="1pt">
                <v:stroke joinstyle="miter"/>
              </v:roundrect>
            </w:pict>
          </mc:Fallback>
        </mc:AlternateContent>
      </w:r>
      <w:r w:rsidR="00085882">
        <w:rPr>
          <w:noProof/>
        </w:rPr>
        <mc:AlternateContent>
          <mc:Choice Requires="wps">
            <w:drawing>
              <wp:anchor distT="0" distB="0" distL="114300" distR="114300" simplePos="0" relativeHeight="252102656" behindDoc="0" locked="0" layoutInCell="1" allowOverlap="1" wp14:anchorId="3E7B823F" wp14:editId="2CF9226B">
                <wp:simplePos x="0" y="0"/>
                <wp:positionH relativeFrom="column">
                  <wp:posOffset>3857625</wp:posOffset>
                </wp:positionH>
                <wp:positionV relativeFrom="paragraph">
                  <wp:posOffset>682625</wp:posOffset>
                </wp:positionV>
                <wp:extent cx="107950" cy="1511935"/>
                <wp:effectExtent l="0" t="0" r="25400" b="12065"/>
                <wp:wrapNone/>
                <wp:docPr id="1517464727"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153C82B" id="Rectángulo: esquinas redondeadas 12" o:spid="_x0000_s1026" style="position:absolute;margin-left:303.75pt;margin-top:53.75pt;width:8.5pt;height:119.05pt;z-index:252102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Ds&#10;kdFf4AAAAAsBAAAPAAAAZHJzL2Rvd25yZXYueG1sTI9BT4NAEIXvJv6HzZh4MXaxUmyQpVET4qG9&#10;WI31OIURiOwsYbeU/ntHL3qbmffy5nvZarKdGmnwrWMDN7MIFHHpqpZrA2+vxfUSlA/IFXaOycCJ&#10;PKzy87MM08od+YXGbaiVhLBP0UATQp9q7cuGLPqZ64lF+3SDxSDrUOtqwKOE207PoyjRFluWDw32&#10;9NRQ+bU9WAPJeh12OyrGzfL5qn7k9/iExYcxlxfTwz2oQFP4M8MPvqBDLkx7d+DKq04yoruFWEX4&#10;HcSRzGO57A3cxosEdJ7p/x3ybwAAAP//AwBQSwECLQAUAAYACAAAACEAtoM4kv4AAADhAQAAEwAA&#10;AAAAAAAAAAAAAAAAAAAAW0NvbnRlbnRfVHlwZXNdLnhtbFBLAQItABQABgAIAAAAIQA4/SH/1gAA&#10;AJQBAAALAAAAAAAAAAAAAAAAAC8BAABfcmVscy8ucmVsc1BLAQItABQABgAIAAAAIQAkCMybfQIA&#10;AGcFAAAOAAAAAAAAAAAAAAAAAC4CAABkcnMvZTJvRG9jLnhtbFBLAQItABQABgAIAAAAIQDskdFf&#10;4AAAAAsBAAAPAAAAAAAAAAAAAAAAANcEAABkcnMvZG93bnJldi54bWxQSwUGAAAAAAQABADzAAAA&#10;5AUAAAAA&#10;" filled="f" strokecolor="#ed7d31 [3205]" strokeweight="1pt">
                <v:stroke joinstyle="miter"/>
              </v:roundrect>
            </w:pict>
          </mc:Fallback>
        </mc:AlternateContent>
      </w:r>
      <w:r w:rsidR="00085882">
        <w:rPr>
          <w:noProof/>
        </w:rPr>
        <mc:AlternateContent>
          <mc:Choice Requires="wps">
            <w:drawing>
              <wp:anchor distT="0" distB="0" distL="114300" distR="114300" simplePos="0" relativeHeight="252101632" behindDoc="0" locked="0" layoutInCell="1" allowOverlap="1" wp14:anchorId="3A940265" wp14:editId="0DE670E2">
                <wp:simplePos x="0" y="0"/>
                <wp:positionH relativeFrom="column">
                  <wp:posOffset>4162425</wp:posOffset>
                </wp:positionH>
                <wp:positionV relativeFrom="paragraph">
                  <wp:posOffset>682625</wp:posOffset>
                </wp:positionV>
                <wp:extent cx="107950" cy="1511935"/>
                <wp:effectExtent l="0" t="0" r="25400" b="12065"/>
                <wp:wrapNone/>
                <wp:docPr id="84106626"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A837706" id="Rectángulo: esquinas redondeadas 12" o:spid="_x0000_s1026" style="position:absolute;margin-left:327.75pt;margin-top:53.75pt;width:8.5pt;height:119.05pt;z-index:252101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7&#10;Z9ca4AAAAAsBAAAPAAAAZHJzL2Rvd25yZXYueG1sTI9BT4NAEIXvJv6HzZh4MXaxFtogS6MmxEN7&#10;sRrrcQojENlZwm4p/feOJ729yfvy5r1sPdlOjTT41rGBu1kEirh0Vcu1gfe34nYFygfkCjvHZOBM&#10;Htb55UWGaeVO/ErjLtRKQtinaKAJoU+19mVDFv3M9cTifbnBYpBzqHU14EnCbafnUZRoiy3LhwZ7&#10;em6o/N4drYFkswn7PRXjdvVyUz/xx+KMxacx11fT4wOoQFP4g+G3vlSHXDod3JErrzrJiONYUDGi&#10;pQghkuVcxMHA/SJOQOeZ/r8h/wEAAP//AwBQSwECLQAUAAYACAAAACEAtoM4kv4AAADhAQAAEwAA&#10;AAAAAAAAAAAAAAAAAAAAW0NvbnRlbnRfVHlwZXNdLnhtbFBLAQItABQABgAIAAAAIQA4/SH/1gAA&#10;AJQBAAALAAAAAAAAAAAAAAAAAC8BAABfcmVscy8ucmVsc1BLAQItABQABgAIAAAAIQAkCMybfQIA&#10;AGcFAAAOAAAAAAAAAAAAAAAAAC4CAABkcnMvZTJvRG9jLnhtbFBLAQItABQABgAIAAAAIQA7Z9ca&#10;4AAAAAsBAAAPAAAAAAAAAAAAAAAAANcEAABkcnMvZG93bnJldi54bWxQSwUGAAAAAAQABADzAAAA&#10;5AUAAAAA&#10;" filled="f" strokecolor="#ed7d31 [3205]" strokeweight="1pt">
                <v:stroke joinstyle="miter"/>
              </v:roundrect>
            </w:pict>
          </mc:Fallback>
        </mc:AlternateContent>
      </w:r>
      <w:r w:rsidR="00085882">
        <w:rPr>
          <w:noProof/>
        </w:rPr>
        <mc:AlternateContent>
          <mc:Choice Requires="wps">
            <w:drawing>
              <wp:anchor distT="0" distB="0" distL="114300" distR="114300" simplePos="0" relativeHeight="252100608" behindDoc="0" locked="0" layoutInCell="1" allowOverlap="1" wp14:anchorId="41C01993" wp14:editId="628247D4">
                <wp:simplePos x="0" y="0"/>
                <wp:positionH relativeFrom="column">
                  <wp:posOffset>4667250</wp:posOffset>
                </wp:positionH>
                <wp:positionV relativeFrom="paragraph">
                  <wp:posOffset>682625</wp:posOffset>
                </wp:positionV>
                <wp:extent cx="107950" cy="1511935"/>
                <wp:effectExtent l="0" t="0" r="25400" b="12065"/>
                <wp:wrapNone/>
                <wp:docPr id="1492612894"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B55CBA1" id="Rectángulo: esquinas redondeadas 12" o:spid="_x0000_s1026" style="position:absolute;margin-left:367.5pt;margin-top:53.75pt;width:8.5pt;height:119.05pt;z-index:2521006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DW&#10;9vEy4gAAAAsBAAAPAAAAZHJzL2Rvd25yZXYueG1sTI/BTsMwEETvSPyDtUhcEHVom6QKcSpAijiU&#10;CwW1PbrxkkTE6yh20/TvWU5w3JnR7Jt8PdlOjDj41pGCh1kEAqlypqVawedHeb8C4YMmoztHqOCC&#10;HtbF9VWuM+PO9I7jNtSCS8hnWkETQp9J6asGrfYz1yOx9+UGqwOfQy3NoM9cbjs5j6JEWt0Sf2h0&#10;jy8NVt/bk1WQbDZhv8dyfFu93tXPtFtedHlQ6vZmenoEEXAKf2H4xWd0KJjp6E5kvOgUpIuYtwQ2&#10;ojQGwYk0nrNyVLBYxgnIIpf/NxQ/AAAA//8DAFBLAQItABQABgAIAAAAIQC2gziS/gAAAOEBAAAT&#10;AAAAAAAAAAAAAAAAAAAAAABbQ29udGVudF9UeXBlc10ueG1sUEsBAi0AFAAGAAgAAAAhADj9If/W&#10;AAAAlAEAAAsAAAAAAAAAAAAAAAAALwEAAF9yZWxzLy5yZWxzUEsBAi0AFAAGAAgAAAAhACQIzJt9&#10;AgAAZwUAAA4AAAAAAAAAAAAAAAAALgIAAGRycy9lMm9Eb2MueG1sUEsBAi0AFAAGAAgAAAAhANb2&#10;8TLiAAAACwEAAA8AAAAAAAAAAAAAAAAA1wQAAGRycy9kb3ducmV2LnhtbFBLBQYAAAAABAAEAPMA&#10;AADmBQAAAAA=&#10;" filled="f" strokecolor="#ed7d31 [3205]" strokeweight="1pt">
                <v:stroke joinstyle="miter"/>
              </v:roundrect>
            </w:pict>
          </mc:Fallback>
        </mc:AlternateContent>
      </w:r>
      <w:r w:rsidR="00085882">
        <w:rPr>
          <w:noProof/>
        </w:rPr>
        <mc:AlternateContent>
          <mc:Choice Requires="wps">
            <w:drawing>
              <wp:anchor distT="0" distB="0" distL="114300" distR="114300" simplePos="0" relativeHeight="252099584" behindDoc="0" locked="0" layoutInCell="1" allowOverlap="1" wp14:anchorId="57E8214F" wp14:editId="7DF36D5F">
                <wp:simplePos x="0" y="0"/>
                <wp:positionH relativeFrom="column">
                  <wp:posOffset>5000625</wp:posOffset>
                </wp:positionH>
                <wp:positionV relativeFrom="paragraph">
                  <wp:posOffset>682625</wp:posOffset>
                </wp:positionV>
                <wp:extent cx="107950" cy="1511935"/>
                <wp:effectExtent l="0" t="0" r="25400" b="12065"/>
                <wp:wrapNone/>
                <wp:docPr id="515636359"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58004B4" id="Rectángulo: esquinas redondeadas 12" o:spid="_x0000_s1026" style="position:absolute;margin-left:393.75pt;margin-top:53.75pt;width:8.5pt;height:119.05pt;z-index:2520995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g&#10;LNnP4QAAAAsBAAAPAAAAZHJzL2Rvd25yZXYueG1sTI/BTsMwEETvSPyDtUhcELWBNI1CnAqQIg7t&#10;hVK1HN1kSSLidRS7afr3bE9wm9U8zc5ky8l2YsTBt440PMwUCKTSVS3VGrafxX0CwgdDlekcoYYz&#10;eljm11eZSSt3og8cN6EWHEI+NRqaEPpUSl82aI2fuR6JvW83WBP4HGpZDebE4baTj0rF0pqW+ENj&#10;enxrsPzZHK2GeLUK+z0W4zp5v6tfaRedTfGl9e3N9PIMIuAU/mC41OfqkHOngztS5UWnYZEs5oyy&#10;oS6CiURFLA4anqJ5DDLP5P8N+S8AAAD//wMAUEsBAi0AFAAGAAgAAAAhALaDOJL+AAAA4QEAABMA&#10;AAAAAAAAAAAAAAAAAAAAAFtDb250ZW50X1R5cGVzXS54bWxQSwECLQAUAAYACAAAACEAOP0h/9YA&#10;AACUAQAACwAAAAAAAAAAAAAAAAAvAQAAX3JlbHMvLnJlbHNQSwECLQAUAAYACAAAACEAJAjMm30C&#10;AABnBQAADgAAAAAAAAAAAAAAAAAuAgAAZHJzL2Uyb0RvYy54bWxQSwECLQAUAAYACAAAACEAICzZ&#10;z+EAAAALAQAADwAAAAAAAAAAAAAAAADXBAAAZHJzL2Rvd25yZXYueG1sUEsFBgAAAAAEAAQA8wAA&#10;AOUFAAAAAA==&#10;" filled="f" strokecolor="#ed7d31 [3205]" strokeweight="1pt">
                <v:stroke joinstyle="miter"/>
              </v:roundrect>
            </w:pict>
          </mc:Fallback>
        </mc:AlternateContent>
      </w:r>
      <w:r w:rsidR="00085882">
        <w:rPr>
          <w:noProof/>
        </w:rPr>
        <mc:AlternateContent>
          <mc:Choice Requires="wps">
            <w:drawing>
              <wp:anchor distT="0" distB="0" distL="114300" distR="114300" simplePos="0" relativeHeight="252098560" behindDoc="0" locked="0" layoutInCell="1" allowOverlap="1" wp14:anchorId="288E352F" wp14:editId="33F0A3A6">
                <wp:simplePos x="0" y="0"/>
                <wp:positionH relativeFrom="column">
                  <wp:posOffset>5210175</wp:posOffset>
                </wp:positionH>
                <wp:positionV relativeFrom="paragraph">
                  <wp:posOffset>682625</wp:posOffset>
                </wp:positionV>
                <wp:extent cx="107950" cy="1511935"/>
                <wp:effectExtent l="0" t="0" r="25400" b="12065"/>
                <wp:wrapNone/>
                <wp:docPr id="247090131"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01505B0" id="Rectángulo: esquinas redondeadas 12" o:spid="_x0000_s1026" style="position:absolute;margin-left:410.25pt;margin-top:53.75pt;width:8.5pt;height:119.05pt;z-index:2520985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DS&#10;QX4d4AAAAAsBAAAPAAAAZHJzL2Rvd25yZXYueG1sTI/NTsMwEITvSLyDtUhcELXpT4hCnAqQIg7l&#10;QkGUoxsvSUS8jmI3Td+e7Qlus5pPszP5enKdGHEIrScNdzMFAqnytqVaw8d7eZuCCNGQNZ0n1HDC&#10;AOvi8iI3mfVHesNxG2vBIRQyo6GJsc+kDFWDzoSZ75HY+/aDM5HPoZZ2MEcOd52cK5VIZ1riD43p&#10;8bnB6md7cBqSzSbudliOr+nLTf1En8uTKb+0vr6aHh9ARJziHwzn+lwdCu609weyQXQa0rlaMcqG&#10;umfBRLo4i72GxXKVgCxy+X9D8QsAAP//AwBQSwECLQAUAAYACAAAACEAtoM4kv4AAADhAQAAEwAA&#10;AAAAAAAAAAAAAAAAAAAAW0NvbnRlbnRfVHlwZXNdLnhtbFBLAQItABQABgAIAAAAIQA4/SH/1gAA&#10;AJQBAAALAAAAAAAAAAAAAAAAAC8BAABfcmVscy8ucmVsc1BLAQItABQABgAIAAAAIQAkCMybfQIA&#10;AGcFAAAOAAAAAAAAAAAAAAAAAC4CAABkcnMvZTJvRG9jLnhtbFBLAQItABQABgAIAAAAIQDSQX4d&#10;4AAAAAsBAAAPAAAAAAAAAAAAAAAAANcEAABkcnMvZG93bnJldi54bWxQSwUGAAAAAAQABADzAAAA&#10;5AUAAAAA&#10;" filled="f" strokecolor="#ed7d31 [3205]" strokeweight="1pt">
                <v:stroke joinstyle="miter"/>
              </v:roundrect>
            </w:pict>
          </mc:Fallback>
        </mc:AlternateContent>
      </w:r>
      <w:r w:rsidR="00085882">
        <w:rPr>
          <w:noProof/>
        </w:rPr>
        <mc:AlternateContent>
          <mc:Choice Requires="wps">
            <w:drawing>
              <wp:anchor distT="0" distB="0" distL="114300" distR="114300" simplePos="0" relativeHeight="252092416" behindDoc="0" locked="0" layoutInCell="1" allowOverlap="1" wp14:anchorId="3C23AEB8" wp14:editId="7EF5C55F">
                <wp:simplePos x="0" y="0"/>
                <wp:positionH relativeFrom="column">
                  <wp:posOffset>5572125</wp:posOffset>
                </wp:positionH>
                <wp:positionV relativeFrom="paragraph">
                  <wp:posOffset>681990</wp:posOffset>
                </wp:positionV>
                <wp:extent cx="107950" cy="1511935"/>
                <wp:effectExtent l="0" t="0" r="25400" b="12065"/>
                <wp:wrapNone/>
                <wp:docPr id="1792357732"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991E36F" id="Rectángulo: esquinas redondeadas 12" o:spid="_x0000_s1026" style="position:absolute;margin-left:438.75pt;margin-top:53.7pt;width:8.5pt;height:119.05pt;z-index:2520924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DP&#10;Cg/V4QAAAAsBAAAPAAAAZHJzL2Rvd25yZXYueG1sTI/BToNAEIbvJr7DZky8GLuoUBBZGjUhHurF&#10;aqzHLTsCkZ0l7JbSt+940uPM/+Wfb4rVbHsx4eg7RwpuFhEIpNqZjhoFH+/VdQbCB01G945QwRE9&#10;rMrzs0Lnxh3oDadNaASXkM+1gjaEIZfS1y1a7RduQOLs241WBx7HRppRH7jc9vI2ipbS6o74QqsH&#10;fG6x/tnsrYLleh22W6ym1+zlqnmiz/ioqy+lLi/mxwcQAefwB8OvPqtDyU47tyfjRa8gS9OEUQ6i&#10;NAbBRHYf82an4C5OEpBlIf//UJ4AAAD//wMAUEsBAi0AFAAGAAgAAAAhALaDOJL+AAAA4QEAABMA&#10;AAAAAAAAAAAAAAAAAAAAAFtDb250ZW50X1R5cGVzXS54bWxQSwECLQAUAAYACAAAACEAOP0h/9YA&#10;AACUAQAACwAAAAAAAAAAAAAAAAAvAQAAX3JlbHMvLnJlbHNQSwECLQAUAAYACAAAACEAJAjMm30C&#10;AABnBQAADgAAAAAAAAAAAAAAAAAuAgAAZHJzL2Uyb0RvYy54bWxQSwECLQAUAAYACAAAACEAzwoP&#10;1eEAAAALAQAADwAAAAAAAAAAAAAAAADXBAAAZHJzL2Rvd25yZXYueG1sUEsFBgAAAAAEAAQA8wAA&#10;AOUFAAAAAA==&#10;" filled="f" strokecolor="#ed7d31 [3205]" strokeweight="1pt">
                <v:stroke joinstyle="miter"/>
              </v:roundrect>
            </w:pict>
          </mc:Fallback>
        </mc:AlternateContent>
      </w:r>
      <w:r w:rsidR="002B2C30" w:rsidRPr="002B2C30">
        <w:rPr>
          <w:noProof/>
        </w:rPr>
        <w:t xml:space="preserve"> </w:t>
      </w:r>
      <w:r w:rsidR="002B2C30">
        <w:rPr>
          <w:noProof/>
        </w:rPr>
        <w:drawing>
          <wp:inline distT="0" distB="0" distL="0" distR="0" wp14:anchorId="7F74F5E5" wp14:editId="1B661407">
            <wp:extent cx="5781675" cy="3238500"/>
            <wp:effectExtent l="0" t="0" r="9525" b="0"/>
            <wp:docPr id="1653952341" name="Gráfico 1">
              <a:extLst xmlns:a="http://schemas.openxmlformats.org/drawingml/2006/main">
                <a:ext uri="{FF2B5EF4-FFF2-40B4-BE49-F238E27FC236}">
                  <a16:creationId xmlns:a16="http://schemas.microsoft.com/office/drawing/2014/main" id="{5226E3CF-62A9-4688-9BBE-A4D90A31C50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14:paraId="17CF6827" w14:textId="4B2099E9" w:rsidR="00E33946" w:rsidRPr="00E33946" w:rsidRDefault="00E33946" w:rsidP="00E33946">
      <w:pPr>
        <w:pStyle w:val="Figuras"/>
        <w:rPr>
          <w:lang w:val="es-HN"/>
        </w:rPr>
      </w:pPr>
      <w:bookmarkStart w:id="185" w:name="_Toc158142133"/>
      <w:r w:rsidRPr="004E1773">
        <w:rPr>
          <w:lang w:val="es-HN"/>
        </w:rPr>
        <w:t xml:space="preserve">Figura </w:t>
      </w:r>
      <w:r>
        <w:fldChar w:fldCharType="begin"/>
      </w:r>
      <w:r w:rsidRPr="004E1773">
        <w:rPr>
          <w:lang w:val="es-HN"/>
        </w:rPr>
        <w:instrText xml:space="preserve"> SEQ Figura \* ARABIC </w:instrText>
      </w:r>
      <w:r>
        <w:fldChar w:fldCharType="separate"/>
      </w:r>
      <w:r w:rsidR="000F2D33">
        <w:rPr>
          <w:noProof/>
          <w:lang w:val="es-HN"/>
        </w:rPr>
        <w:t>38</w:t>
      </w:r>
      <w:r>
        <w:fldChar w:fldCharType="end"/>
      </w:r>
      <w:r w:rsidRPr="004E1773">
        <w:rPr>
          <w:lang w:val="es-HN"/>
        </w:rPr>
        <w:t xml:space="preserve">.Serie Sin Estacionalidad 2017 a 2022 Banco </w:t>
      </w:r>
      <w:r w:rsidR="008D1629">
        <w:rPr>
          <w:lang w:val="es-HN"/>
        </w:rPr>
        <w:t>P</w:t>
      </w:r>
      <w:r w:rsidR="00E265B0">
        <w:rPr>
          <w:lang w:val="es-HN"/>
        </w:rPr>
        <w:t>romerica</w:t>
      </w:r>
      <w:bookmarkEnd w:id="185"/>
    </w:p>
    <w:p w14:paraId="758034C3" w14:textId="755428F2" w:rsidR="008775CE" w:rsidRDefault="008775CE" w:rsidP="008775CE">
      <w:pPr>
        <w:pStyle w:val="Ttulo4"/>
        <w:rPr>
          <w:bCs w:val="0"/>
          <w:lang w:val="es-HN"/>
        </w:rPr>
      </w:pPr>
      <w:bookmarkStart w:id="186" w:name="_Toc158832966"/>
      <w:r w:rsidRPr="00A62774">
        <w:rPr>
          <w:bCs w:val="0"/>
          <w:lang w:val="es-HN"/>
        </w:rPr>
        <w:t>4.</w:t>
      </w:r>
      <w:r>
        <w:rPr>
          <w:bCs w:val="0"/>
          <w:lang w:val="es-HN"/>
        </w:rPr>
        <w:t>2</w:t>
      </w:r>
      <w:r w:rsidRPr="00A62774">
        <w:rPr>
          <w:bCs w:val="0"/>
          <w:lang w:val="es-HN"/>
        </w:rPr>
        <w:t>.1.</w:t>
      </w:r>
      <w:r>
        <w:rPr>
          <w:bCs w:val="0"/>
          <w:lang w:val="es-HN"/>
        </w:rPr>
        <w:t>1</w:t>
      </w:r>
      <w:r w:rsidR="004156F1">
        <w:rPr>
          <w:bCs w:val="0"/>
          <w:lang w:val="es-HN"/>
        </w:rPr>
        <w:t>2</w:t>
      </w:r>
      <w:r w:rsidRPr="00A62774">
        <w:rPr>
          <w:bCs w:val="0"/>
          <w:lang w:val="es-HN"/>
        </w:rPr>
        <w:t xml:space="preserve"> ANÁLISIS EDA BANCO </w:t>
      </w:r>
      <w:r w:rsidRPr="00E8329D">
        <w:rPr>
          <w:bCs w:val="0"/>
          <w:lang w:val="es-HN"/>
        </w:rPr>
        <w:t>FICENSA</w:t>
      </w:r>
      <w:bookmarkEnd w:id="186"/>
    </w:p>
    <w:p w14:paraId="244442F2" w14:textId="77777777" w:rsidR="00A677AD" w:rsidRDefault="00A677AD" w:rsidP="00A677AD">
      <w:pPr>
        <w:pStyle w:val="TextoPrincipal"/>
      </w:pPr>
      <w:r>
        <w:t>Los resultados sobre el valor de la cuenta total activo se muestran a continuación:</w:t>
      </w:r>
    </w:p>
    <w:p w14:paraId="722F7E68" w14:textId="2CBDF62A" w:rsidR="00A677AD" w:rsidRPr="00A677AD" w:rsidRDefault="00A677AD" w:rsidP="00A677AD">
      <w:pPr>
        <w:pStyle w:val="Figuras"/>
        <w:rPr>
          <w:lang w:val="es-HN"/>
        </w:rPr>
      </w:pPr>
      <w:bookmarkStart w:id="187" w:name="_Toc158833040"/>
      <w:r w:rsidRPr="00A677AD">
        <w:rPr>
          <w:lang w:val="es-HN"/>
        </w:rPr>
        <w:t xml:space="preserve">Tabla </w:t>
      </w:r>
      <w:r>
        <w:fldChar w:fldCharType="begin"/>
      </w:r>
      <w:r w:rsidRPr="00A677AD">
        <w:rPr>
          <w:lang w:val="es-HN"/>
        </w:rPr>
        <w:instrText xml:space="preserve"> SEQ Tabla \* ARABIC </w:instrText>
      </w:r>
      <w:r>
        <w:fldChar w:fldCharType="separate"/>
      </w:r>
      <w:r w:rsidR="000F2D33">
        <w:rPr>
          <w:noProof/>
          <w:lang w:val="es-HN"/>
        </w:rPr>
        <w:t>26</w:t>
      </w:r>
      <w:r>
        <w:fldChar w:fldCharType="end"/>
      </w:r>
      <w:r w:rsidRPr="00A677AD">
        <w:rPr>
          <w:lang w:val="es-HN"/>
        </w:rPr>
        <w:t>. Resultado Cuenta Total Activo Banco Ficensa</w:t>
      </w:r>
      <w:bookmarkEnd w:id="187"/>
    </w:p>
    <w:tbl>
      <w:tblPr>
        <w:tblW w:w="9634" w:type="dxa"/>
        <w:tblCellMar>
          <w:left w:w="70" w:type="dxa"/>
          <w:right w:w="70" w:type="dxa"/>
        </w:tblCellMar>
        <w:tblLook w:val="04A0" w:firstRow="1" w:lastRow="0" w:firstColumn="1" w:lastColumn="0" w:noHBand="0" w:noVBand="1"/>
      </w:tblPr>
      <w:tblGrid>
        <w:gridCol w:w="520"/>
        <w:gridCol w:w="1176"/>
        <w:gridCol w:w="1418"/>
        <w:gridCol w:w="1701"/>
        <w:gridCol w:w="1559"/>
        <w:gridCol w:w="1701"/>
        <w:gridCol w:w="1559"/>
      </w:tblGrid>
      <w:tr w:rsidR="00A0376A" w:rsidRPr="00B82183" w14:paraId="5B1AAF4D" w14:textId="77777777" w:rsidTr="00317085">
        <w:trPr>
          <w:trHeight w:val="300"/>
        </w:trPr>
        <w:tc>
          <w:tcPr>
            <w:tcW w:w="9634"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4BABE14" w14:textId="77777777" w:rsidR="00A0376A" w:rsidRPr="00A0376A" w:rsidRDefault="00A0376A" w:rsidP="00A0376A">
            <w:pPr>
              <w:widowControl/>
              <w:jc w:val="center"/>
              <w:rPr>
                <w:rFonts w:ascii="Times New Roman" w:eastAsia="Times New Roman" w:hAnsi="Times New Roman" w:cs="Times New Roman"/>
                <w:color w:val="000000"/>
                <w:sz w:val="16"/>
                <w:szCs w:val="16"/>
                <w:lang w:val="es-HN" w:eastAsia="es-HN"/>
              </w:rPr>
            </w:pPr>
            <w:r w:rsidRPr="00A0376A">
              <w:rPr>
                <w:rFonts w:ascii="Times New Roman" w:eastAsia="Times New Roman" w:hAnsi="Times New Roman" w:cs="Times New Roman"/>
                <w:color w:val="000000"/>
                <w:sz w:val="16"/>
                <w:szCs w:val="16"/>
                <w:lang w:val="es-HN" w:eastAsia="es-HN"/>
              </w:rPr>
              <w:t>Valor Real Cuenta Total Activo</w:t>
            </w:r>
          </w:p>
        </w:tc>
      </w:tr>
      <w:tr w:rsidR="00A0376A" w:rsidRPr="00317085" w14:paraId="040E34E5"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9C3F2FE"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Mes</w:t>
            </w:r>
          </w:p>
        </w:tc>
        <w:tc>
          <w:tcPr>
            <w:tcW w:w="1176" w:type="dxa"/>
            <w:tcBorders>
              <w:top w:val="nil"/>
              <w:left w:val="nil"/>
              <w:bottom w:val="single" w:sz="4" w:space="0" w:color="auto"/>
              <w:right w:val="single" w:sz="4" w:space="0" w:color="auto"/>
            </w:tcBorders>
            <w:shd w:val="clear" w:color="auto" w:fill="auto"/>
            <w:noWrap/>
            <w:vAlign w:val="bottom"/>
            <w:hideMark/>
          </w:tcPr>
          <w:p w14:paraId="5D4DC1D4"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2017</w:t>
            </w:r>
          </w:p>
        </w:tc>
        <w:tc>
          <w:tcPr>
            <w:tcW w:w="1418" w:type="dxa"/>
            <w:tcBorders>
              <w:top w:val="nil"/>
              <w:left w:val="nil"/>
              <w:bottom w:val="single" w:sz="4" w:space="0" w:color="auto"/>
              <w:right w:val="single" w:sz="4" w:space="0" w:color="auto"/>
            </w:tcBorders>
            <w:shd w:val="clear" w:color="auto" w:fill="auto"/>
            <w:noWrap/>
            <w:vAlign w:val="bottom"/>
            <w:hideMark/>
          </w:tcPr>
          <w:p w14:paraId="0B11CDC4"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2018</w:t>
            </w:r>
          </w:p>
        </w:tc>
        <w:tc>
          <w:tcPr>
            <w:tcW w:w="1701" w:type="dxa"/>
            <w:tcBorders>
              <w:top w:val="nil"/>
              <w:left w:val="nil"/>
              <w:bottom w:val="single" w:sz="4" w:space="0" w:color="auto"/>
              <w:right w:val="single" w:sz="4" w:space="0" w:color="auto"/>
            </w:tcBorders>
            <w:shd w:val="clear" w:color="auto" w:fill="auto"/>
            <w:noWrap/>
            <w:vAlign w:val="bottom"/>
            <w:hideMark/>
          </w:tcPr>
          <w:p w14:paraId="450F9352"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2019</w:t>
            </w:r>
          </w:p>
        </w:tc>
        <w:tc>
          <w:tcPr>
            <w:tcW w:w="1559" w:type="dxa"/>
            <w:tcBorders>
              <w:top w:val="nil"/>
              <w:left w:val="nil"/>
              <w:bottom w:val="single" w:sz="4" w:space="0" w:color="auto"/>
              <w:right w:val="single" w:sz="4" w:space="0" w:color="auto"/>
            </w:tcBorders>
            <w:shd w:val="clear" w:color="auto" w:fill="auto"/>
            <w:noWrap/>
            <w:vAlign w:val="bottom"/>
            <w:hideMark/>
          </w:tcPr>
          <w:p w14:paraId="019396B2"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2020</w:t>
            </w:r>
          </w:p>
        </w:tc>
        <w:tc>
          <w:tcPr>
            <w:tcW w:w="1701" w:type="dxa"/>
            <w:tcBorders>
              <w:top w:val="nil"/>
              <w:left w:val="nil"/>
              <w:bottom w:val="single" w:sz="4" w:space="0" w:color="auto"/>
              <w:right w:val="single" w:sz="4" w:space="0" w:color="auto"/>
            </w:tcBorders>
            <w:shd w:val="clear" w:color="auto" w:fill="auto"/>
            <w:noWrap/>
            <w:vAlign w:val="bottom"/>
            <w:hideMark/>
          </w:tcPr>
          <w:p w14:paraId="1608DF57"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2021</w:t>
            </w:r>
          </w:p>
        </w:tc>
        <w:tc>
          <w:tcPr>
            <w:tcW w:w="1559" w:type="dxa"/>
            <w:tcBorders>
              <w:top w:val="nil"/>
              <w:left w:val="nil"/>
              <w:bottom w:val="single" w:sz="4" w:space="0" w:color="auto"/>
              <w:right w:val="single" w:sz="4" w:space="0" w:color="auto"/>
            </w:tcBorders>
            <w:shd w:val="clear" w:color="auto" w:fill="auto"/>
            <w:noWrap/>
            <w:vAlign w:val="bottom"/>
            <w:hideMark/>
          </w:tcPr>
          <w:p w14:paraId="6D6CDAAE"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2022</w:t>
            </w:r>
          </w:p>
        </w:tc>
      </w:tr>
      <w:tr w:rsidR="00A0376A" w:rsidRPr="00317085" w14:paraId="38A4486C"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00FF1CF"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ene</w:t>
            </w:r>
          </w:p>
        </w:tc>
        <w:tc>
          <w:tcPr>
            <w:tcW w:w="1176" w:type="dxa"/>
            <w:tcBorders>
              <w:top w:val="nil"/>
              <w:left w:val="nil"/>
              <w:bottom w:val="single" w:sz="4" w:space="0" w:color="auto"/>
              <w:right w:val="single" w:sz="4" w:space="0" w:color="auto"/>
            </w:tcBorders>
            <w:shd w:val="clear" w:color="auto" w:fill="auto"/>
            <w:vAlign w:val="center"/>
            <w:hideMark/>
          </w:tcPr>
          <w:p w14:paraId="6EBC6A03"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L11,260,140,282 </w:t>
            </w:r>
          </w:p>
        </w:tc>
        <w:tc>
          <w:tcPr>
            <w:tcW w:w="1418" w:type="dxa"/>
            <w:tcBorders>
              <w:top w:val="nil"/>
              <w:left w:val="nil"/>
              <w:bottom w:val="single" w:sz="4" w:space="0" w:color="auto"/>
              <w:right w:val="single" w:sz="4" w:space="0" w:color="auto"/>
            </w:tcBorders>
            <w:shd w:val="clear" w:color="auto" w:fill="auto"/>
            <w:vAlign w:val="center"/>
            <w:hideMark/>
          </w:tcPr>
          <w:p w14:paraId="4D3BF0CC"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12,675,030,315 </w:t>
            </w:r>
          </w:p>
        </w:tc>
        <w:tc>
          <w:tcPr>
            <w:tcW w:w="1701" w:type="dxa"/>
            <w:tcBorders>
              <w:top w:val="nil"/>
              <w:left w:val="nil"/>
              <w:bottom w:val="single" w:sz="4" w:space="0" w:color="auto"/>
              <w:right w:val="single" w:sz="4" w:space="0" w:color="auto"/>
            </w:tcBorders>
            <w:shd w:val="clear" w:color="auto" w:fill="auto"/>
            <w:vAlign w:val="center"/>
            <w:hideMark/>
          </w:tcPr>
          <w:p w14:paraId="0F9197C1"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15,245,266,082 </w:t>
            </w:r>
          </w:p>
        </w:tc>
        <w:tc>
          <w:tcPr>
            <w:tcW w:w="1559" w:type="dxa"/>
            <w:tcBorders>
              <w:top w:val="nil"/>
              <w:left w:val="nil"/>
              <w:bottom w:val="single" w:sz="4" w:space="0" w:color="auto"/>
              <w:right w:val="single" w:sz="4" w:space="0" w:color="auto"/>
            </w:tcBorders>
            <w:shd w:val="clear" w:color="auto" w:fill="auto"/>
            <w:vAlign w:val="center"/>
            <w:hideMark/>
          </w:tcPr>
          <w:p w14:paraId="5F779231"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15,258,521,998 </w:t>
            </w:r>
          </w:p>
        </w:tc>
        <w:tc>
          <w:tcPr>
            <w:tcW w:w="1701" w:type="dxa"/>
            <w:tcBorders>
              <w:top w:val="nil"/>
              <w:left w:val="nil"/>
              <w:bottom w:val="single" w:sz="4" w:space="0" w:color="auto"/>
              <w:right w:val="single" w:sz="4" w:space="0" w:color="auto"/>
            </w:tcBorders>
            <w:shd w:val="clear" w:color="auto" w:fill="auto"/>
            <w:vAlign w:val="center"/>
            <w:hideMark/>
          </w:tcPr>
          <w:p w14:paraId="09303BCB"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15,200,058,953 </w:t>
            </w:r>
          </w:p>
        </w:tc>
        <w:tc>
          <w:tcPr>
            <w:tcW w:w="1559" w:type="dxa"/>
            <w:tcBorders>
              <w:top w:val="nil"/>
              <w:left w:val="nil"/>
              <w:bottom w:val="single" w:sz="4" w:space="0" w:color="auto"/>
              <w:right w:val="single" w:sz="4" w:space="0" w:color="auto"/>
            </w:tcBorders>
            <w:shd w:val="clear" w:color="auto" w:fill="auto"/>
            <w:vAlign w:val="center"/>
            <w:hideMark/>
          </w:tcPr>
          <w:p w14:paraId="1A7293FE"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16,077,957,224 </w:t>
            </w:r>
          </w:p>
        </w:tc>
      </w:tr>
      <w:tr w:rsidR="00A0376A" w:rsidRPr="00317085" w14:paraId="5DCF1F1D"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17B2636"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feb</w:t>
            </w:r>
          </w:p>
        </w:tc>
        <w:tc>
          <w:tcPr>
            <w:tcW w:w="1176" w:type="dxa"/>
            <w:tcBorders>
              <w:top w:val="nil"/>
              <w:left w:val="nil"/>
              <w:bottom w:val="single" w:sz="4" w:space="0" w:color="auto"/>
              <w:right w:val="single" w:sz="4" w:space="0" w:color="auto"/>
            </w:tcBorders>
            <w:shd w:val="clear" w:color="auto" w:fill="auto"/>
            <w:vAlign w:val="center"/>
            <w:hideMark/>
          </w:tcPr>
          <w:p w14:paraId="3C75AA54"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L11,805,494,454 </w:t>
            </w:r>
          </w:p>
        </w:tc>
        <w:tc>
          <w:tcPr>
            <w:tcW w:w="1418" w:type="dxa"/>
            <w:tcBorders>
              <w:top w:val="nil"/>
              <w:left w:val="nil"/>
              <w:bottom w:val="single" w:sz="4" w:space="0" w:color="auto"/>
              <w:right w:val="single" w:sz="4" w:space="0" w:color="auto"/>
            </w:tcBorders>
            <w:shd w:val="clear" w:color="auto" w:fill="auto"/>
            <w:vAlign w:val="center"/>
            <w:hideMark/>
          </w:tcPr>
          <w:p w14:paraId="091421A6"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12,749,913,856 </w:t>
            </w:r>
          </w:p>
        </w:tc>
        <w:tc>
          <w:tcPr>
            <w:tcW w:w="1701" w:type="dxa"/>
            <w:tcBorders>
              <w:top w:val="nil"/>
              <w:left w:val="nil"/>
              <w:bottom w:val="single" w:sz="4" w:space="0" w:color="auto"/>
              <w:right w:val="single" w:sz="4" w:space="0" w:color="auto"/>
            </w:tcBorders>
            <w:shd w:val="clear" w:color="auto" w:fill="auto"/>
            <w:vAlign w:val="center"/>
            <w:hideMark/>
          </w:tcPr>
          <w:p w14:paraId="645B9B91"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15,162,331,689 </w:t>
            </w:r>
          </w:p>
        </w:tc>
        <w:tc>
          <w:tcPr>
            <w:tcW w:w="1559" w:type="dxa"/>
            <w:tcBorders>
              <w:top w:val="nil"/>
              <w:left w:val="nil"/>
              <w:bottom w:val="single" w:sz="4" w:space="0" w:color="auto"/>
              <w:right w:val="single" w:sz="4" w:space="0" w:color="auto"/>
            </w:tcBorders>
            <w:shd w:val="clear" w:color="auto" w:fill="auto"/>
            <w:vAlign w:val="center"/>
            <w:hideMark/>
          </w:tcPr>
          <w:p w14:paraId="296C07B5"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15,425,649,709 </w:t>
            </w:r>
          </w:p>
        </w:tc>
        <w:tc>
          <w:tcPr>
            <w:tcW w:w="1701" w:type="dxa"/>
            <w:tcBorders>
              <w:top w:val="nil"/>
              <w:left w:val="nil"/>
              <w:bottom w:val="single" w:sz="4" w:space="0" w:color="auto"/>
              <w:right w:val="single" w:sz="4" w:space="0" w:color="auto"/>
            </w:tcBorders>
            <w:shd w:val="clear" w:color="auto" w:fill="auto"/>
            <w:vAlign w:val="center"/>
            <w:hideMark/>
          </w:tcPr>
          <w:p w14:paraId="30707229"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15,276,101,064 </w:t>
            </w:r>
          </w:p>
        </w:tc>
        <w:tc>
          <w:tcPr>
            <w:tcW w:w="1559" w:type="dxa"/>
            <w:tcBorders>
              <w:top w:val="nil"/>
              <w:left w:val="nil"/>
              <w:bottom w:val="single" w:sz="4" w:space="0" w:color="auto"/>
              <w:right w:val="single" w:sz="4" w:space="0" w:color="auto"/>
            </w:tcBorders>
            <w:shd w:val="clear" w:color="auto" w:fill="auto"/>
            <w:vAlign w:val="center"/>
            <w:hideMark/>
          </w:tcPr>
          <w:p w14:paraId="64D86CB4"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15,785,345,784 </w:t>
            </w:r>
          </w:p>
        </w:tc>
      </w:tr>
      <w:tr w:rsidR="00A0376A" w:rsidRPr="00317085" w14:paraId="07FA7065"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DE980B0"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mar</w:t>
            </w:r>
          </w:p>
        </w:tc>
        <w:tc>
          <w:tcPr>
            <w:tcW w:w="1176" w:type="dxa"/>
            <w:tcBorders>
              <w:top w:val="nil"/>
              <w:left w:val="nil"/>
              <w:bottom w:val="single" w:sz="4" w:space="0" w:color="auto"/>
              <w:right w:val="single" w:sz="4" w:space="0" w:color="auto"/>
            </w:tcBorders>
            <w:shd w:val="clear" w:color="auto" w:fill="auto"/>
            <w:vAlign w:val="center"/>
            <w:hideMark/>
          </w:tcPr>
          <w:p w14:paraId="31FAC205"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L11,279,221,694 </w:t>
            </w:r>
          </w:p>
        </w:tc>
        <w:tc>
          <w:tcPr>
            <w:tcW w:w="1418" w:type="dxa"/>
            <w:tcBorders>
              <w:top w:val="nil"/>
              <w:left w:val="nil"/>
              <w:bottom w:val="single" w:sz="4" w:space="0" w:color="auto"/>
              <w:right w:val="single" w:sz="4" w:space="0" w:color="auto"/>
            </w:tcBorders>
            <w:shd w:val="clear" w:color="auto" w:fill="auto"/>
            <w:vAlign w:val="center"/>
            <w:hideMark/>
          </w:tcPr>
          <w:p w14:paraId="7BF20AD0"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12,759,041,968 </w:t>
            </w:r>
          </w:p>
        </w:tc>
        <w:tc>
          <w:tcPr>
            <w:tcW w:w="1701" w:type="dxa"/>
            <w:tcBorders>
              <w:top w:val="nil"/>
              <w:left w:val="nil"/>
              <w:bottom w:val="single" w:sz="4" w:space="0" w:color="auto"/>
              <w:right w:val="single" w:sz="4" w:space="0" w:color="auto"/>
            </w:tcBorders>
            <w:shd w:val="clear" w:color="auto" w:fill="auto"/>
            <w:vAlign w:val="center"/>
            <w:hideMark/>
          </w:tcPr>
          <w:p w14:paraId="0F95B4F8"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15,419,706,534 </w:t>
            </w:r>
          </w:p>
        </w:tc>
        <w:tc>
          <w:tcPr>
            <w:tcW w:w="1559" w:type="dxa"/>
            <w:tcBorders>
              <w:top w:val="nil"/>
              <w:left w:val="nil"/>
              <w:bottom w:val="single" w:sz="4" w:space="0" w:color="auto"/>
              <w:right w:val="single" w:sz="4" w:space="0" w:color="auto"/>
            </w:tcBorders>
            <w:shd w:val="clear" w:color="auto" w:fill="auto"/>
            <w:vAlign w:val="center"/>
            <w:hideMark/>
          </w:tcPr>
          <w:p w14:paraId="7D4C34AE"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15,650,336,024 </w:t>
            </w:r>
          </w:p>
        </w:tc>
        <w:tc>
          <w:tcPr>
            <w:tcW w:w="1701" w:type="dxa"/>
            <w:tcBorders>
              <w:top w:val="nil"/>
              <w:left w:val="nil"/>
              <w:bottom w:val="single" w:sz="4" w:space="0" w:color="auto"/>
              <w:right w:val="single" w:sz="4" w:space="0" w:color="auto"/>
            </w:tcBorders>
            <w:shd w:val="clear" w:color="auto" w:fill="auto"/>
            <w:vAlign w:val="center"/>
            <w:hideMark/>
          </w:tcPr>
          <w:p w14:paraId="6F8DE5F4"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15,563,401,373 </w:t>
            </w:r>
          </w:p>
        </w:tc>
        <w:tc>
          <w:tcPr>
            <w:tcW w:w="1559" w:type="dxa"/>
            <w:tcBorders>
              <w:top w:val="nil"/>
              <w:left w:val="nil"/>
              <w:bottom w:val="single" w:sz="4" w:space="0" w:color="auto"/>
              <w:right w:val="single" w:sz="4" w:space="0" w:color="auto"/>
            </w:tcBorders>
            <w:shd w:val="clear" w:color="auto" w:fill="auto"/>
            <w:vAlign w:val="center"/>
            <w:hideMark/>
          </w:tcPr>
          <w:p w14:paraId="31BBAD77"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15,716,174,855 </w:t>
            </w:r>
          </w:p>
        </w:tc>
      </w:tr>
      <w:tr w:rsidR="00A0376A" w:rsidRPr="00317085" w14:paraId="1B8F9349"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DB69514"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abr</w:t>
            </w:r>
          </w:p>
        </w:tc>
        <w:tc>
          <w:tcPr>
            <w:tcW w:w="1176" w:type="dxa"/>
            <w:tcBorders>
              <w:top w:val="nil"/>
              <w:left w:val="nil"/>
              <w:bottom w:val="single" w:sz="4" w:space="0" w:color="auto"/>
              <w:right w:val="single" w:sz="4" w:space="0" w:color="auto"/>
            </w:tcBorders>
            <w:shd w:val="clear" w:color="auto" w:fill="auto"/>
            <w:vAlign w:val="center"/>
            <w:hideMark/>
          </w:tcPr>
          <w:p w14:paraId="5081F78E"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L11,582,557,411 </w:t>
            </w:r>
          </w:p>
        </w:tc>
        <w:tc>
          <w:tcPr>
            <w:tcW w:w="1418" w:type="dxa"/>
            <w:tcBorders>
              <w:top w:val="nil"/>
              <w:left w:val="nil"/>
              <w:bottom w:val="single" w:sz="4" w:space="0" w:color="auto"/>
              <w:right w:val="single" w:sz="4" w:space="0" w:color="auto"/>
            </w:tcBorders>
            <w:shd w:val="clear" w:color="auto" w:fill="auto"/>
            <w:vAlign w:val="center"/>
            <w:hideMark/>
          </w:tcPr>
          <w:p w14:paraId="2502F3E1"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12,751,304,331 </w:t>
            </w:r>
          </w:p>
        </w:tc>
        <w:tc>
          <w:tcPr>
            <w:tcW w:w="1701" w:type="dxa"/>
            <w:tcBorders>
              <w:top w:val="nil"/>
              <w:left w:val="nil"/>
              <w:bottom w:val="single" w:sz="4" w:space="0" w:color="auto"/>
              <w:right w:val="single" w:sz="4" w:space="0" w:color="auto"/>
            </w:tcBorders>
            <w:shd w:val="clear" w:color="auto" w:fill="auto"/>
            <w:vAlign w:val="center"/>
            <w:hideMark/>
          </w:tcPr>
          <w:p w14:paraId="7D52CAC9"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15,259,817,548 </w:t>
            </w:r>
          </w:p>
        </w:tc>
        <w:tc>
          <w:tcPr>
            <w:tcW w:w="1559" w:type="dxa"/>
            <w:tcBorders>
              <w:top w:val="nil"/>
              <w:left w:val="nil"/>
              <w:bottom w:val="single" w:sz="4" w:space="0" w:color="auto"/>
              <w:right w:val="single" w:sz="4" w:space="0" w:color="auto"/>
            </w:tcBorders>
            <w:shd w:val="clear" w:color="auto" w:fill="auto"/>
            <w:vAlign w:val="center"/>
            <w:hideMark/>
          </w:tcPr>
          <w:p w14:paraId="6C3A8F3B"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15,752,025,067 </w:t>
            </w:r>
          </w:p>
        </w:tc>
        <w:tc>
          <w:tcPr>
            <w:tcW w:w="1701" w:type="dxa"/>
            <w:tcBorders>
              <w:top w:val="nil"/>
              <w:left w:val="nil"/>
              <w:bottom w:val="single" w:sz="4" w:space="0" w:color="auto"/>
              <w:right w:val="single" w:sz="4" w:space="0" w:color="auto"/>
            </w:tcBorders>
            <w:shd w:val="clear" w:color="auto" w:fill="auto"/>
            <w:vAlign w:val="center"/>
            <w:hideMark/>
          </w:tcPr>
          <w:p w14:paraId="1D95C159"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15,762,731,069 </w:t>
            </w:r>
          </w:p>
        </w:tc>
        <w:tc>
          <w:tcPr>
            <w:tcW w:w="1559" w:type="dxa"/>
            <w:tcBorders>
              <w:top w:val="nil"/>
              <w:left w:val="nil"/>
              <w:bottom w:val="single" w:sz="4" w:space="0" w:color="auto"/>
              <w:right w:val="single" w:sz="4" w:space="0" w:color="auto"/>
            </w:tcBorders>
            <w:shd w:val="clear" w:color="auto" w:fill="auto"/>
            <w:vAlign w:val="center"/>
            <w:hideMark/>
          </w:tcPr>
          <w:p w14:paraId="15273100"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15,492,612,612 </w:t>
            </w:r>
          </w:p>
        </w:tc>
      </w:tr>
      <w:tr w:rsidR="00A0376A" w:rsidRPr="00317085" w14:paraId="2B30D068"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E121987"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may</w:t>
            </w:r>
          </w:p>
        </w:tc>
        <w:tc>
          <w:tcPr>
            <w:tcW w:w="1176" w:type="dxa"/>
            <w:tcBorders>
              <w:top w:val="nil"/>
              <w:left w:val="nil"/>
              <w:bottom w:val="single" w:sz="4" w:space="0" w:color="auto"/>
              <w:right w:val="single" w:sz="4" w:space="0" w:color="auto"/>
            </w:tcBorders>
            <w:shd w:val="clear" w:color="auto" w:fill="auto"/>
            <w:vAlign w:val="center"/>
            <w:hideMark/>
          </w:tcPr>
          <w:p w14:paraId="476A5138"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L11,210,271,826 </w:t>
            </w:r>
          </w:p>
        </w:tc>
        <w:tc>
          <w:tcPr>
            <w:tcW w:w="1418" w:type="dxa"/>
            <w:tcBorders>
              <w:top w:val="nil"/>
              <w:left w:val="nil"/>
              <w:bottom w:val="single" w:sz="4" w:space="0" w:color="auto"/>
              <w:right w:val="single" w:sz="4" w:space="0" w:color="auto"/>
            </w:tcBorders>
            <w:shd w:val="clear" w:color="auto" w:fill="auto"/>
            <w:vAlign w:val="center"/>
            <w:hideMark/>
          </w:tcPr>
          <w:p w14:paraId="54BAB0E0"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12,827,756,696 </w:t>
            </w:r>
          </w:p>
        </w:tc>
        <w:tc>
          <w:tcPr>
            <w:tcW w:w="1701" w:type="dxa"/>
            <w:tcBorders>
              <w:top w:val="nil"/>
              <w:left w:val="nil"/>
              <w:bottom w:val="single" w:sz="4" w:space="0" w:color="auto"/>
              <w:right w:val="single" w:sz="4" w:space="0" w:color="auto"/>
            </w:tcBorders>
            <w:shd w:val="clear" w:color="auto" w:fill="auto"/>
            <w:vAlign w:val="center"/>
            <w:hideMark/>
          </w:tcPr>
          <w:p w14:paraId="192071EC"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14,978,887,927 </w:t>
            </w:r>
          </w:p>
        </w:tc>
        <w:tc>
          <w:tcPr>
            <w:tcW w:w="1559" w:type="dxa"/>
            <w:tcBorders>
              <w:top w:val="nil"/>
              <w:left w:val="nil"/>
              <w:bottom w:val="single" w:sz="4" w:space="0" w:color="auto"/>
              <w:right w:val="single" w:sz="4" w:space="0" w:color="auto"/>
            </w:tcBorders>
            <w:shd w:val="clear" w:color="auto" w:fill="auto"/>
            <w:vAlign w:val="center"/>
            <w:hideMark/>
          </w:tcPr>
          <w:p w14:paraId="0CBF1778"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15,957,743,143 </w:t>
            </w:r>
          </w:p>
        </w:tc>
        <w:tc>
          <w:tcPr>
            <w:tcW w:w="1701" w:type="dxa"/>
            <w:tcBorders>
              <w:top w:val="nil"/>
              <w:left w:val="nil"/>
              <w:bottom w:val="single" w:sz="4" w:space="0" w:color="auto"/>
              <w:right w:val="single" w:sz="4" w:space="0" w:color="auto"/>
            </w:tcBorders>
            <w:shd w:val="clear" w:color="auto" w:fill="auto"/>
            <w:vAlign w:val="center"/>
            <w:hideMark/>
          </w:tcPr>
          <w:p w14:paraId="19F41AEE"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15,736,980,578 </w:t>
            </w:r>
          </w:p>
        </w:tc>
        <w:tc>
          <w:tcPr>
            <w:tcW w:w="1559" w:type="dxa"/>
            <w:tcBorders>
              <w:top w:val="nil"/>
              <w:left w:val="nil"/>
              <w:bottom w:val="single" w:sz="4" w:space="0" w:color="auto"/>
              <w:right w:val="single" w:sz="4" w:space="0" w:color="auto"/>
            </w:tcBorders>
            <w:shd w:val="clear" w:color="auto" w:fill="auto"/>
            <w:vAlign w:val="center"/>
            <w:hideMark/>
          </w:tcPr>
          <w:p w14:paraId="44B9E91D"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15,512,273,561 </w:t>
            </w:r>
          </w:p>
        </w:tc>
      </w:tr>
      <w:tr w:rsidR="00A0376A" w:rsidRPr="00317085" w14:paraId="741BBC99"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AB7FB94"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jun</w:t>
            </w:r>
          </w:p>
        </w:tc>
        <w:tc>
          <w:tcPr>
            <w:tcW w:w="1176" w:type="dxa"/>
            <w:tcBorders>
              <w:top w:val="nil"/>
              <w:left w:val="nil"/>
              <w:bottom w:val="single" w:sz="4" w:space="0" w:color="auto"/>
              <w:right w:val="single" w:sz="4" w:space="0" w:color="auto"/>
            </w:tcBorders>
            <w:shd w:val="clear" w:color="auto" w:fill="auto"/>
            <w:vAlign w:val="center"/>
            <w:hideMark/>
          </w:tcPr>
          <w:p w14:paraId="4F3B0F6B"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L11,532,550,832 </w:t>
            </w:r>
          </w:p>
        </w:tc>
        <w:tc>
          <w:tcPr>
            <w:tcW w:w="1418" w:type="dxa"/>
            <w:tcBorders>
              <w:top w:val="nil"/>
              <w:left w:val="nil"/>
              <w:bottom w:val="single" w:sz="4" w:space="0" w:color="auto"/>
              <w:right w:val="single" w:sz="4" w:space="0" w:color="auto"/>
            </w:tcBorders>
            <w:shd w:val="clear" w:color="auto" w:fill="auto"/>
            <w:vAlign w:val="center"/>
            <w:hideMark/>
          </w:tcPr>
          <w:p w14:paraId="27CB4D9F"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13,066,965,676 </w:t>
            </w:r>
          </w:p>
        </w:tc>
        <w:tc>
          <w:tcPr>
            <w:tcW w:w="1701" w:type="dxa"/>
            <w:tcBorders>
              <w:top w:val="nil"/>
              <w:left w:val="nil"/>
              <w:bottom w:val="single" w:sz="4" w:space="0" w:color="auto"/>
              <w:right w:val="single" w:sz="4" w:space="0" w:color="auto"/>
            </w:tcBorders>
            <w:shd w:val="clear" w:color="auto" w:fill="auto"/>
            <w:vAlign w:val="center"/>
            <w:hideMark/>
          </w:tcPr>
          <w:p w14:paraId="3D6D86C2"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15,074,589,207 </w:t>
            </w:r>
          </w:p>
        </w:tc>
        <w:tc>
          <w:tcPr>
            <w:tcW w:w="1559" w:type="dxa"/>
            <w:tcBorders>
              <w:top w:val="nil"/>
              <w:left w:val="nil"/>
              <w:bottom w:val="single" w:sz="4" w:space="0" w:color="auto"/>
              <w:right w:val="single" w:sz="4" w:space="0" w:color="auto"/>
            </w:tcBorders>
            <w:shd w:val="clear" w:color="auto" w:fill="auto"/>
            <w:vAlign w:val="center"/>
            <w:hideMark/>
          </w:tcPr>
          <w:p w14:paraId="2DD78A95"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16,273,064,477 </w:t>
            </w:r>
          </w:p>
        </w:tc>
        <w:tc>
          <w:tcPr>
            <w:tcW w:w="1701" w:type="dxa"/>
            <w:tcBorders>
              <w:top w:val="nil"/>
              <w:left w:val="nil"/>
              <w:bottom w:val="single" w:sz="4" w:space="0" w:color="auto"/>
              <w:right w:val="single" w:sz="4" w:space="0" w:color="auto"/>
            </w:tcBorders>
            <w:shd w:val="clear" w:color="auto" w:fill="auto"/>
            <w:vAlign w:val="center"/>
            <w:hideMark/>
          </w:tcPr>
          <w:p w14:paraId="40EC4242"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15,595,453,924 </w:t>
            </w:r>
          </w:p>
        </w:tc>
        <w:tc>
          <w:tcPr>
            <w:tcW w:w="1559" w:type="dxa"/>
            <w:tcBorders>
              <w:top w:val="nil"/>
              <w:left w:val="nil"/>
              <w:bottom w:val="single" w:sz="4" w:space="0" w:color="auto"/>
              <w:right w:val="single" w:sz="4" w:space="0" w:color="auto"/>
            </w:tcBorders>
            <w:shd w:val="clear" w:color="auto" w:fill="auto"/>
            <w:vAlign w:val="center"/>
            <w:hideMark/>
          </w:tcPr>
          <w:p w14:paraId="42B6A66F"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15,388,397,804 </w:t>
            </w:r>
          </w:p>
        </w:tc>
      </w:tr>
      <w:tr w:rsidR="00A0376A" w:rsidRPr="00317085" w14:paraId="06189F97"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71F3656"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jul</w:t>
            </w:r>
          </w:p>
        </w:tc>
        <w:tc>
          <w:tcPr>
            <w:tcW w:w="1176" w:type="dxa"/>
            <w:tcBorders>
              <w:top w:val="nil"/>
              <w:left w:val="nil"/>
              <w:bottom w:val="single" w:sz="4" w:space="0" w:color="auto"/>
              <w:right w:val="single" w:sz="4" w:space="0" w:color="auto"/>
            </w:tcBorders>
            <w:shd w:val="clear" w:color="auto" w:fill="auto"/>
            <w:vAlign w:val="center"/>
            <w:hideMark/>
          </w:tcPr>
          <w:p w14:paraId="33746BB7"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L11,563,561,911 </w:t>
            </w:r>
          </w:p>
        </w:tc>
        <w:tc>
          <w:tcPr>
            <w:tcW w:w="1418" w:type="dxa"/>
            <w:tcBorders>
              <w:top w:val="nil"/>
              <w:left w:val="nil"/>
              <w:bottom w:val="single" w:sz="4" w:space="0" w:color="auto"/>
              <w:right w:val="single" w:sz="4" w:space="0" w:color="auto"/>
            </w:tcBorders>
            <w:shd w:val="clear" w:color="auto" w:fill="auto"/>
            <w:vAlign w:val="center"/>
            <w:hideMark/>
          </w:tcPr>
          <w:p w14:paraId="14552998"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13,351,333,652 </w:t>
            </w:r>
          </w:p>
        </w:tc>
        <w:tc>
          <w:tcPr>
            <w:tcW w:w="1701" w:type="dxa"/>
            <w:tcBorders>
              <w:top w:val="nil"/>
              <w:left w:val="nil"/>
              <w:bottom w:val="single" w:sz="4" w:space="0" w:color="auto"/>
              <w:right w:val="single" w:sz="4" w:space="0" w:color="auto"/>
            </w:tcBorders>
            <w:shd w:val="clear" w:color="auto" w:fill="auto"/>
            <w:vAlign w:val="center"/>
            <w:hideMark/>
          </w:tcPr>
          <w:p w14:paraId="22296517"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15,018,364,614 </w:t>
            </w:r>
          </w:p>
        </w:tc>
        <w:tc>
          <w:tcPr>
            <w:tcW w:w="1559" w:type="dxa"/>
            <w:tcBorders>
              <w:top w:val="nil"/>
              <w:left w:val="nil"/>
              <w:bottom w:val="single" w:sz="4" w:space="0" w:color="auto"/>
              <w:right w:val="single" w:sz="4" w:space="0" w:color="auto"/>
            </w:tcBorders>
            <w:shd w:val="clear" w:color="auto" w:fill="auto"/>
            <w:vAlign w:val="center"/>
            <w:hideMark/>
          </w:tcPr>
          <w:p w14:paraId="2917F807"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16,435,579,603 </w:t>
            </w:r>
          </w:p>
        </w:tc>
        <w:tc>
          <w:tcPr>
            <w:tcW w:w="1701" w:type="dxa"/>
            <w:tcBorders>
              <w:top w:val="nil"/>
              <w:left w:val="nil"/>
              <w:bottom w:val="single" w:sz="4" w:space="0" w:color="auto"/>
              <w:right w:val="single" w:sz="4" w:space="0" w:color="auto"/>
            </w:tcBorders>
            <w:shd w:val="clear" w:color="auto" w:fill="auto"/>
            <w:vAlign w:val="center"/>
            <w:hideMark/>
          </w:tcPr>
          <w:p w14:paraId="1792E1C3"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15,524,528,208 </w:t>
            </w:r>
          </w:p>
        </w:tc>
        <w:tc>
          <w:tcPr>
            <w:tcW w:w="1559" w:type="dxa"/>
            <w:tcBorders>
              <w:top w:val="nil"/>
              <w:left w:val="nil"/>
              <w:bottom w:val="single" w:sz="4" w:space="0" w:color="auto"/>
              <w:right w:val="single" w:sz="4" w:space="0" w:color="auto"/>
            </w:tcBorders>
            <w:shd w:val="clear" w:color="auto" w:fill="auto"/>
            <w:vAlign w:val="center"/>
            <w:hideMark/>
          </w:tcPr>
          <w:p w14:paraId="78EBB8AC"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15,770,952,133 </w:t>
            </w:r>
          </w:p>
        </w:tc>
      </w:tr>
      <w:tr w:rsidR="00A0376A" w:rsidRPr="00317085" w14:paraId="084481B9"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9AF1621"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ago</w:t>
            </w:r>
          </w:p>
        </w:tc>
        <w:tc>
          <w:tcPr>
            <w:tcW w:w="1176" w:type="dxa"/>
            <w:tcBorders>
              <w:top w:val="nil"/>
              <w:left w:val="nil"/>
              <w:bottom w:val="single" w:sz="4" w:space="0" w:color="auto"/>
              <w:right w:val="single" w:sz="4" w:space="0" w:color="auto"/>
            </w:tcBorders>
            <w:shd w:val="clear" w:color="auto" w:fill="auto"/>
            <w:vAlign w:val="center"/>
            <w:hideMark/>
          </w:tcPr>
          <w:p w14:paraId="4CF0EB9F"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L11,557,187,387 </w:t>
            </w:r>
          </w:p>
        </w:tc>
        <w:tc>
          <w:tcPr>
            <w:tcW w:w="1418" w:type="dxa"/>
            <w:tcBorders>
              <w:top w:val="nil"/>
              <w:left w:val="nil"/>
              <w:bottom w:val="single" w:sz="4" w:space="0" w:color="auto"/>
              <w:right w:val="single" w:sz="4" w:space="0" w:color="auto"/>
            </w:tcBorders>
            <w:shd w:val="clear" w:color="auto" w:fill="auto"/>
            <w:vAlign w:val="center"/>
            <w:hideMark/>
          </w:tcPr>
          <w:p w14:paraId="518C0183"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13,469,026,135 </w:t>
            </w:r>
          </w:p>
        </w:tc>
        <w:tc>
          <w:tcPr>
            <w:tcW w:w="1701" w:type="dxa"/>
            <w:tcBorders>
              <w:top w:val="nil"/>
              <w:left w:val="nil"/>
              <w:bottom w:val="single" w:sz="4" w:space="0" w:color="auto"/>
              <w:right w:val="single" w:sz="4" w:space="0" w:color="auto"/>
            </w:tcBorders>
            <w:shd w:val="clear" w:color="auto" w:fill="auto"/>
            <w:vAlign w:val="center"/>
            <w:hideMark/>
          </w:tcPr>
          <w:p w14:paraId="0322D4C3"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15,110,228,786 </w:t>
            </w:r>
          </w:p>
        </w:tc>
        <w:tc>
          <w:tcPr>
            <w:tcW w:w="1559" w:type="dxa"/>
            <w:tcBorders>
              <w:top w:val="nil"/>
              <w:left w:val="nil"/>
              <w:bottom w:val="single" w:sz="4" w:space="0" w:color="auto"/>
              <w:right w:val="single" w:sz="4" w:space="0" w:color="auto"/>
            </w:tcBorders>
            <w:shd w:val="clear" w:color="auto" w:fill="auto"/>
            <w:vAlign w:val="center"/>
            <w:hideMark/>
          </w:tcPr>
          <w:p w14:paraId="6A48EBF8"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16,217,264,442 </w:t>
            </w:r>
          </w:p>
        </w:tc>
        <w:tc>
          <w:tcPr>
            <w:tcW w:w="1701" w:type="dxa"/>
            <w:tcBorders>
              <w:top w:val="nil"/>
              <w:left w:val="nil"/>
              <w:bottom w:val="single" w:sz="4" w:space="0" w:color="auto"/>
              <w:right w:val="single" w:sz="4" w:space="0" w:color="auto"/>
            </w:tcBorders>
            <w:shd w:val="clear" w:color="auto" w:fill="auto"/>
            <w:vAlign w:val="center"/>
            <w:hideMark/>
          </w:tcPr>
          <w:p w14:paraId="0A916C9B"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15,493,645,033 </w:t>
            </w:r>
          </w:p>
        </w:tc>
        <w:tc>
          <w:tcPr>
            <w:tcW w:w="1559" w:type="dxa"/>
            <w:tcBorders>
              <w:top w:val="nil"/>
              <w:left w:val="nil"/>
              <w:bottom w:val="single" w:sz="4" w:space="0" w:color="auto"/>
              <w:right w:val="single" w:sz="4" w:space="0" w:color="auto"/>
            </w:tcBorders>
            <w:shd w:val="clear" w:color="auto" w:fill="auto"/>
            <w:vAlign w:val="center"/>
            <w:hideMark/>
          </w:tcPr>
          <w:p w14:paraId="080022D2"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15,339,171,041 </w:t>
            </w:r>
          </w:p>
        </w:tc>
      </w:tr>
      <w:tr w:rsidR="00A0376A" w:rsidRPr="00317085" w14:paraId="0B8BCB9C"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73148DC"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sep</w:t>
            </w:r>
          </w:p>
        </w:tc>
        <w:tc>
          <w:tcPr>
            <w:tcW w:w="1176" w:type="dxa"/>
            <w:tcBorders>
              <w:top w:val="nil"/>
              <w:left w:val="nil"/>
              <w:bottom w:val="single" w:sz="4" w:space="0" w:color="auto"/>
              <w:right w:val="single" w:sz="4" w:space="0" w:color="auto"/>
            </w:tcBorders>
            <w:shd w:val="clear" w:color="auto" w:fill="auto"/>
            <w:vAlign w:val="center"/>
            <w:hideMark/>
          </w:tcPr>
          <w:p w14:paraId="48C4F1AB"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L11,876,882,761 </w:t>
            </w:r>
          </w:p>
        </w:tc>
        <w:tc>
          <w:tcPr>
            <w:tcW w:w="1418" w:type="dxa"/>
            <w:tcBorders>
              <w:top w:val="nil"/>
              <w:left w:val="nil"/>
              <w:bottom w:val="single" w:sz="4" w:space="0" w:color="auto"/>
              <w:right w:val="single" w:sz="4" w:space="0" w:color="auto"/>
            </w:tcBorders>
            <w:shd w:val="clear" w:color="auto" w:fill="auto"/>
            <w:vAlign w:val="center"/>
            <w:hideMark/>
          </w:tcPr>
          <w:p w14:paraId="46780D7B"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13,856,153,722 </w:t>
            </w:r>
          </w:p>
        </w:tc>
        <w:tc>
          <w:tcPr>
            <w:tcW w:w="1701" w:type="dxa"/>
            <w:tcBorders>
              <w:top w:val="nil"/>
              <w:left w:val="nil"/>
              <w:bottom w:val="single" w:sz="4" w:space="0" w:color="auto"/>
              <w:right w:val="single" w:sz="4" w:space="0" w:color="auto"/>
            </w:tcBorders>
            <w:shd w:val="clear" w:color="auto" w:fill="auto"/>
            <w:vAlign w:val="center"/>
            <w:hideMark/>
          </w:tcPr>
          <w:p w14:paraId="06A9F1CB"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15,227,182,676 </w:t>
            </w:r>
          </w:p>
        </w:tc>
        <w:tc>
          <w:tcPr>
            <w:tcW w:w="1559" w:type="dxa"/>
            <w:tcBorders>
              <w:top w:val="nil"/>
              <w:left w:val="nil"/>
              <w:bottom w:val="single" w:sz="4" w:space="0" w:color="auto"/>
              <w:right w:val="single" w:sz="4" w:space="0" w:color="auto"/>
            </w:tcBorders>
            <w:shd w:val="clear" w:color="auto" w:fill="auto"/>
            <w:vAlign w:val="center"/>
            <w:hideMark/>
          </w:tcPr>
          <w:p w14:paraId="40AD9E83"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15,882,855,309 </w:t>
            </w:r>
          </w:p>
        </w:tc>
        <w:tc>
          <w:tcPr>
            <w:tcW w:w="1701" w:type="dxa"/>
            <w:tcBorders>
              <w:top w:val="nil"/>
              <w:left w:val="nil"/>
              <w:bottom w:val="single" w:sz="4" w:space="0" w:color="auto"/>
              <w:right w:val="single" w:sz="4" w:space="0" w:color="auto"/>
            </w:tcBorders>
            <w:shd w:val="clear" w:color="auto" w:fill="auto"/>
            <w:vAlign w:val="center"/>
            <w:hideMark/>
          </w:tcPr>
          <w:p w14:paraId="5FA6D00B"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15,202,559,999 </w:t>
            </w:r>
          </w:p>
        </w:tc>
        <w:tc>
          <w:tcPr>
            <w:tcW w:w="1559" w:type="dxa"/>
            <w:tcBorders>
              <w:top w:val="nil"/>
              <w:left w:val="nil"/>
              <w:bottom w:val="single" w:sz="4" w:space="0" w:color="auto"/>
              <w:right w:val="single" w:sz="4" w:space="0" w:color="auto"/>
            </w:tcBorders>
            <w:shd w:val="clear" w:color="auto" w:fill="auto"/>
            <w:vAlign w:val="center"/>
            <w:hideMark/>
          </w:tcPr>
          <w:p w14:paraId="1D8828A4"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15,878,019,139 </w:t>
            </w:r>
          </w:p>
        </w:tc>
      </w:tr>
      <w:tr w:rsidR="00A0376A" w:rsidRPr="00317085" w14:paraId="33498976"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D0EE3B6"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oct</w:t>
            </w:r>
          </w:p>
        </w:tc>
        <w:tc>
          <w:tcPr>
            <w:tcW w:w="1176" w:type="dxa"/>
            <w:tcBorders>
              <w:top w:val="nil"/>
              <w:left w:val="nil"/>
              <w:bottom w:val="single" w:sz="4" w:space="0" w:color="auto"/>
              <w:right w:val="single" w:sz="4" w:space="0" w:color="auto"/>
            </w:tcBorders>
            <w:shd w:val="clear" w:color="auto" w:fill="auto"/>
            <w:vAlign w:val="center"/>
            <w:hideMark/>
          </w:tcPr>
          <w:p w14:paraId="0F426DE6"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L12,308,790,214 </w:t>
            </w:r>
          </w:p>
        </w:tc>
        <w:tc>
          <w:tcPr>
            <w:tcW w:w="1418" w:type="dxa"/>
            <w:tcBorders>
              <w:top w:val="nil"/>
              <w:left w:val="nil"/>
              <w:bottom w:val="single" w:sz="4" w:space="0" w:color="auto"/>
              <w:right w:val="single" w:sz="4" w:space="0" w:color="auto"/>
            </w:tcBorders>
            <w:shd w:val="clear" w:color="auto" w:fill="auto"/>
            <w:vAlign w:val="center"/>
            <w:hideMark/>
          </w:tcPr>
          <w:p w14:paraId="027ECD8D"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14,034,866,202 </w:t>
            </w:r>
          </w:p>
        </w:tc>
        <w:tc>
          <w:tcPr>
            <w:tcW w:w="1701" w:type="dxa"/>
            <w:tcBorders>
              <w:top w:val="nil"/>
              <w:left w:val="nil"/>
              <w:bottom w:val="single" w:sz="4" w:space="0" w:color="auto"/>
              <w:right w:val="single" w:sz="4" w:space="0" w:color="auto"/>
            </w:tcBorders>
            <w:shd w:val="clear" w:color="auto" w:fill="auto"/>
            <w:vAlign w:val="center"/>
            <w:hideMark/>
          </w:tcPr>
          <w:p w14:paraId="55A04827"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15,590,094,794 </w:t>
            </w:r>
          </w:p>
        </w:tc>
        <w:tc>
          <w:tcPr>
            <w:tcW w:w="1559" w:type="dxa"/>
            <w:tcBorders>
              <w:top w:val="nil"/>
              <w:left w:val="nil"/>
              <w:bottom w:val="single" w:sz="4" w:space="0" w:color="auto"/>
              <w:right w:val="single" w:sz="4" w:space="0" w:color="auto"/>
            </w:tcBorders>
            <w:shd w:val="clear" w:color="auto" w:fill="auto"/>
            <w:vAlign w:val="center"/>
            <w:hideMark/>
          </w:tcPr>
          <w:p w14:paraId="00FCE747"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15,440,376,099 </w:t>
            </w:r>
          </w:p>
        </w:tc>
        <w:tc>
          <w:tcPr>
            <w:tcW w:w="1701" w:type="dxa"/>
            <w:tcBorders>
              <w:top w:val="nil"/>
              <w:left w:val="nil"/>
              <w:bottom w:val="single" w:sz="4" w:space="0" w:color="auto"/>
              <w:right w:val="single" w:sz="4" w:space="0" w:color="auto"/>
            </w:tcBorders>
            <w:shd w:val="clear" w:color="auto" w:fill="auto"/>
            <w:vAlign w:val="center"/>
            <w:hideMark/>
          </w:tcPr>
          <w:p w14:paraId="01413084"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15,288,748,796 </w:t>
            </w:r>
          </w:p>
        </w:tc>
        <w:tc>
          <w:tcPr>
            <w:tcW w:w="1559" w:type="dxa"/>
            <w:tcBorders>
              <w:top w:val="nil"/>
              <w:left w:val="nil"/>
              <w:bottom w:val="single" w:sz="4" w:space="0" w:color="auto"/>
              <w:right w:val="single" w:sz="4" w:space="0" w:color="auto"/>
            </w:tcBorders>
            <w:shd w:val="clear" w:color="auto" w:fill="auto"/>
            <w:vAlign w:val="center"/>
            <w:hideMark/>
          </w:tcPr>
          <w:p w14:paraId="3CEEE164"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16,019,713,796 </w:t>
            </w:r>
          </w:p>
        </w:tc>
      </w:tr>
      <w:tr w:rsidR="00A0376A" w:rsidRPr="00317085" w14:paraId="312CD2B8"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72B5414"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nov</w:t>
            </w:r>
          </w:p>
        </w:tc>
        <w:tc>
          <w:tcPr>
            <w:tcW w:w="1176" w:type="dxa"/>
            <w:tcBorders>
              <w:top w:val="nil"/>
              <w:left w:val="nil"/>
              <w:bottom w:val="single" w:sz="4" w:space="0" w:color="auto"/>
              <w:right w:val="single" w:sz="4" w:space="0" w:color="auto"/>
            </w:tcBorders>
            <w:shd w:val="clear" w:color="auto" w:fill="auto"/>
            <w:vAlign w:val="center"/>
            <w:hideMark/>
          </w:tcPr>
          <w:p w14:paraId="44453F6F"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L11,967,670,058 </w:t>
            </w:r>
          </w:p>
        </w:tc>
        <w:tc>
          <w:tcPr>
            <w:tcW w:w="1418" w:type="dxa"/>
            <w:tcBorders>
              <w:top w:val="nil"/>
              <w:left w:val="nil"/>
              <w:bottom w:val="single" w:sz="4" w:space="0" w:color="auto"/>
              <w:right w:val="single" w:sz="4" w:space="0" w:color="auto"/>
            </w:tcBorders>
            <w:shd w:val="clear" w:color="auto" w:fill="auto"/>
            <w:vAlign w:val="center"/>
            <w:hideMark/>
          </w:tcPr>
          <w:p w14:paraId="2F9F59B2"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13,997,735,068 </w:t>
            </w:r>
          </w:p>
        </w:tc>
        <w:tc>
          <w:tcPr>
            <w:tcW w:w="1701" w:type="dxa"/>
            <w:tcBorders>
              <w:top w:val="nil"/>
              <w:left w:val="nil"/>
              <w:bottom w:val="single" w:sz="4" w:space="0" w:color="auto"/>
              <w:right w:val="single" w:sz="4" w:space="0" w:color="auto"/>
            </w:tcBorders>
            <w:shd w:val="clear" w:color="auto" w:fill="auto"/>
            <w:vAlign w:val="center"/>
            <w:hideMark/>
          </w:tcPr>
          <w:p w14:paraId="0F40C960"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15,144,454,115 </w:t>
            </w:r>
          </w:p>
        </w:tc>
        <w:tc>
          <w:tcPr>
            <w:tcW w:w="1559" w:type="dxa"/>
            <w:tcBorders>
              <w:top w:val="nil"/>
              <w:left w:val="nil"/>
              <w:bottom w:val="single" w:sz="4" w:space="0" w:color="auto"/>
              <w:right w:val="single" w:sz="4" w:space="0" w:color="auto"/>
            </w:tcBorders>
            <w:shd w:val="clear" w:color="auto" w:fill="auto"/>
            <w:vAlign w:val="center"/>
            <w:hideMark/>
          </w:tcPr>
          <w:p w14:paraId="437A14D5"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15,357,734,717 </w:t>
            </w:r>
          </w:p>
        </w:tc>
        <w:tc>
          <w:tcPr>
            <w:tcW w:w="1701" w:type="dxa"/>
            <w:tcBorders>
              <w:top w:val="nil"/>
              <w:left w:val="nil"/>
              <w:bottom w:val="single" w:sz="4" w:space="0" w:color="auto"/>
              <w:right w:val="single" w:sz="4" w:space="0" w:color="auto"/>
            </w:tcBorders>
            <w:shd w:val="clear" w:color="auto" w:fill="auto"/>
            <w:vAlign w:val="center"/>
            <w:hideMark/>
          </w:tcPr>
          <w:p w14:paraId="3D7E089E"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15,530,566,495 </w:t>
            </w:r>
          </w:p>
        </w:tc>
        <w:tc>
          <w:tcPr>
            <w:tcW w:w="1559" w:type="dxa"/>
            <w:tcBorders>
              <w:top w:val="nil"/>
              <w:left w:val="nil"/>
              <w:bottom w:val="single" w:sz="4" w:space="0" w:color="auto"/>
              <w:right w:val="single" w:sz="4" w:space="0" w:color="auto"/>
            </w:tcBorders>
            <w:shd w:val="clear" w:color="auto" w:fill="auto"/>
            <w:vAlign w:val="center"/>
            <w:hideMark/>
          </w:tcPr>
          <w:p w14:paraId="271D7C0D"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16,121,791,914 </w:t>
            </w:r>
          </w:p>
        </w:tc>
      </w:tr>
      <w:tr w:rsidR="00A0376A" w:rsidRPr="00317085" w14:paraId="7FBA72C1"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F9CA813"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dic</w:t>
            </w:r>
          </w:p>
        </w:tc>
        <w:tc>
          <w:tcPr>
            <w:tcW w:w="1176" w:type="dxa"/>
            <w:tcBorders>
              <w:top w:val="nil"/>
              <w:left w:val="nil"/>
              <w:bottom w:val="single" w:sz="4" w:space="0" w:color="auto"/>
              <w:right w:val="single" w:sz="4" w:space="0" w:color="auto"/>
            </w:tcBorders>
            <w:shd w:val="clear" w:color="auto" w:fill="auto"/>
            <w:vAlign w:val="center"/>
            <w:hideMark/>
          </w:tcPr>
          <w:p w14:paraId="57E8A277"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L12,698,000,608 </w:t>
            </w:r>
          </w:p>
        </w:tc>
        <w:tc>
          <w:tcPr>
            <w:tcW w:w="1418" w:type="dxa"/>
            <w:tcBorders>
              <w:top w:val="nil"/>
              <w:left w:val="nil"/>
              <w:bottom w:val="single" w:sz="4" w:space="0" w:color="auto"/>
              <w:right w:val="single" w:sz="4" w:space="0" w:color="auto"/>
            </w:tcBorders>
            <w:shd w:val="clear" w:color="auto" w:fill="auto"/>
            <w:vAlign w:val="center"/>
            <w:hideMark/>
          </w:tcPr>
          <w:p w14:paraId="12AD869A"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14,918,653,405 </w:t>
            </w:r>
          </w:p>
        </w:tc>
        <w:tc>
          <w:tcPr>
            <w:tcW w:w="1701" w:type="dxa"/>
            <w:tcBorders>
              <w:top w:val="nil"/>
              <w:left w:val="nil"/>
              <w:bottom w:val="single" w:sz="4" w:space="0" w:color="auto"/>
              <w:right w:val="single" w:sz="4" w:space="0" w:color="auto"/>
            </w:tcBorders>
            <w:shd w:val="clear" w:color="auto" w:fill="auto"/>
            <w:vAlign w:val="center"/>
            <w:hideMark/>
          </w:tcPr>
          <w:p w14:paraId="26116D7B"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15,521,649,567 </w:t>
            </w:r>
          </w:p>
        </w:tc>
        <w:tc>
          <w:tcPr>
            <w:tcW w:w="1559" w:type="dxa"/>
            <w:tcBorders>
              <w:top w:val="nil"/>
              <w:left w:val="nil"/>
              <w:bottom w:val="single" w:sz="4" w:space="0" w:color="auto"/>
              <w:right w:val="single" w:sz="4" w:space="0" w:color="auto"/>
            </w:tcBorders>
            <w:shd w:val="clear" w:color="auto" w:fill="auto"/>
            <w:vAlign w:val="center"/>
            <w:hideMark/>
          </w:tcPr>
          <w:p w14:paraId="05A1CF9E"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15,213,797,124 </w:t>
            </w:r>
          </w:p>
        </w:tc>
        <w:tc>
          <w:tcPr>
            <w:tcW w:w="1701" w:type="dxa"/>
            <w:tcBorders>
              <w:top w:val="nil"/>
              <w:left w:val="nil"/>
              <w:bottom w:val="single" w:sz="4" w:space="0" w:color="auto"/>
              <w:right w:val="single" w:sz="4" w:space="0" w:color="auto"/>
            </w:tcBorders>
            <w:shd w:val="clear" w:color="auto" w:fill="auto"/>
            <w:vAlign w:val="center"/>
            <w:hideMark/>
          </w:tcPr>
          <w:p w14:paraId="2BA6A243"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15,724,731,621 </w:t>
            </w:r>
          </w:p>
        </w:tc>
        <w:tc>
          <w:tcPr>
            <w:tcW w:w="1559" w:type="dxa"/>
            <w:tcBorders>
              <w:top w:val="nil"/>
              <w:left w:val="nil"/>
              <w:bottom w:val="single" w:sz="4" w:space="0" w:color="auto"/>
              <w:right w:val="single" w:sz="4" w:space="0" w:color="auto"/>
            </w:tcBorders>
            <w:shd w:val="clear" w:color="auto" w:fill="auto"/>
            <w:vAlign w:val="center"/>
            <w:hideMark/>
          </w:tcPr>
          <w:p w14:paraId="32ABB138" w14:textId="77777777" w:rsidR="00A0376A" w:rsidRPr="00317085" w:rsidRDefault="00A0376A" w:rsidP="00A0376A">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16,364,746,522 </w:t>
            </w:r>
          </w:p>
        </w:tc>
      </w:tr>
    </w:tbl>
    <w:p w14:paraId="2E8ED902" w14:textId="77777777" w:rsidR="00A0376A" w:rsidRPr="00317085" w:rsidRDefault="00A0376A" w:rsidP="000401C1">
      <w:pPr>
        <w:pStyle w:val="TextoPrincipal"/>
        <w:rPr>
          <w:sz w:val="22"/>
          <w:szCs w:val="22"/>
        </w:rPr>
      </w:pPr>
    </w:p>
    <w:p w14:paraId="2FD3EE16" w14:textId="77777777" w:rsidR="00A677AD" w:rsidRDefault="00A677AD" w:rsidP="000401C1">
      <w:pPr>
        <w:pStyle w:val="TextoPrincipal"/>
      </w:pPr>
    </w:p>
    <w:p w14:paraId="28D74239" w14:textId="1AC2644F" w:rsidR="000401C1" w:rsidRPr="00076E91" w:rsidRDefault="000401C1" w:rsidP="000401C1">
      <w:pPr>
        <w:pStyle w:val="TextoPrincipal"/>
      </w:pPr>
      <w:r w:rsidRPr="00076E91">
        <w:lastRenderedPageBreak/>
        <w:t xml:space="preserve">La gráfica “Tendencia Estimada” </w:t>
      </w:r>
      <w:r>
        <w:t>de la figura 3</w:t>
      </w:r>
      <w:r w:rsidR="00D91DA9">
        <w:t>9</w:t>
      </w:r>
      <w:r>
        <w:t xml:space="preserve">, </w:t>
      </w:r>
      <w:r w:rsidRPr="00076E91">
        <w:t xml:space="preserve">demuestra que </w:t>
      </w:r>
      <w:r>
        <w:t xml:space="preserve">los </w:t>
      </w:r>
      <w:r w:rsidRPr="00076E91">
        <w:t xml:space="preserve">saldos de la cuenta total activo para banco </w:t>
      </w:r>
      <w:r w:rsidR="00116900">
        <w:t>FICENSA</w:t>
      </w:r>
      <w:r>
        <w:t xml:space="preserve"> </w:t>
      </w:r>
      <w:r w:rsidR="00116900">
        <w:t>presentaba</w:t>
      </w:r>
      <w:r>
        <w:t xml:space="preserve"> una tendencia</w:t>
      </w:r>
      <w:r w:rsidR="00116900">
        <w:t xml:space="preserve"> positiva</w:t>
      </w:r>
      <w:r>
        <w:t xml:space="preserve">, pero se concluye con una tendencia </w:t>
      </w:r>
      <w:r w:rsidR="00116900">
        <w:t>negativa</w:t>
      </w:r>
      <w:r>
        <w:t xml:space="preserve"> dado que desde el 202</w:t>
      </w:r>
      <w:r w:rsidR="00116900">
        <w:t>2</w:t>
      </w:r>
      <w:r>
        <w:t xml:space="preserve"> se dibuja una línea con inclinación</w:t>
      </w:r>
      <w:r w:rsidR="00116900">
        <w:t xml:space="preserve"> hacia la</w:t>
      </w:r>
      <w:r>
        <w:t xml:space="preserve"> </w:t>
      </w:r>
      <w:r w:rsidR="00116900">
        <w:t>baja</w:t>
      </w:r>
      <w:r>
        <w:t xml:space="preserve">, debido a lo anterior el tipo de tendencia se identifica como </w:t>
      </w:r>
      <w:r w:rsidR="00DC5F32">
        <w:t>aditiva</w:t>
      </w:r>
      <w:r>
        <w:t xml:space="preserve"> dado que la línea de tendencia se presenta en línea recta</w:t>
      </w:r>
      <w:r w:rsidR="005378F7">
        <w:t xml:space="preserve"> desde el 2021</w:t>
      </w:r>
      <w:r>
        <w:t xml:space="preserve">, indicando que las variaciones serán </w:t>
      </w:r>
      <w:r w:rsidR="00DC5F32">
        <w:t>constantes</w:t>
      </w:r>
      <w:r>
        <w:t>.</w:t>
      </w:r>
    </w:p>
    <w:p w14:paraId="624642D4" w14:textId="77777777" w:rsidR="00D91DA9" w:rsidRDefault="000401C1" w:rsidP="00D91DA9">
      <w:pPr>
        <w:keepNext/>
        <w:widowControl/>
        <w:spacing w:after="160"/>
      </w:pPr>
      <w:r>
        <w:rPr>
          <w:noProof/>
        </w:rPr>
        <mc:AlternateContent>
          <mc:Choice Requires="wps">
            <w:drawing>
              <wp:anchor distT="0" distB="0" distL="114300" distR="114300" simplePos="0" relativeHeight="252108800" behindDoc="0" locked="0" layoutInCell="1" allowOverlap="1" wp14:anchorId="0B2568AE" wp14:editId="352D8180">
                <wp:simplePos x="0" y="0"/>
                <wp:positionH relativeFrom="column">
                  <wp:posOffset>0</wp:posOffset>
                </wp:positionH>
                <wp:positionV relativeFrom="paragraph">
                  <wp:posOffset>6350</wp:posOffset>
                </wp:positionV>
                <wp:extent cx="554936" cy="356152"/>
                <wp:effectExtent l="0" t="0" r="0" b="6350"/>
                <wp:wrapNone/>
                <wp:docPr id="1953653602"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67D513D6" w14:textId="77777777" w:rsidR="000401C1" w:rsidRPr="00055DF7" w:rsidRDefault="000401C1" w:rsidP="000401C1">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0B2568AE" id="_x0000_s1044" type="#_x0000_t202" style="position:absolute;margin-left:0;margin-top:.5pt;width:43.7pt;height:28.05pt;z-index:25210880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l14+wEAAEEEAAAOAAAAZHJzL2Uyb0RvYy54bWysU8Fu2zAMvQ/YPwi6L07SOWiDOAXWorsM&#10;67BuH6DIUixMEjVKjZ19/Sg5cYbu1GEX2aLIx8dHcnM7OMsOCqMB3/DFbM6Z8hJa4/cN//7t4d01&#10;ZzEJ3woLXjX8qCK/3b59s+nDWi2hA9sqZATi47oPDe9SCuuqirJTTsQZBOXpUQM6keiK+6pF0RO6&#10;s9VyPl9VPWAbEKSKkaz34yPfFnytlUyPWkeVmG04cUvlxHLu8lltN2K9RxE6I080xD+wcMJ4SjpB&#10;3Ysk2DOav6CckQgRdJpJcBVobaQqNVA1i/mLap46EVSphcSJYZIp/j9Y+fnwFL4gS8MHGKiBWZA+&#10;xHUkY65n0Ojyl5gyeicJj5NsakhMkrGu399crTiT9HRVrxb1MqNUl+CAMX1U4Fj+aThSV4pY4vAp&#10;ptH17JJzeXgw1pbOWM/6ht/Uy5rgXWgbHv2+xE5OlMd6SndhXf7S0aoMZv1XpZlpC/lsiBL3uzuL&#10;bJwCGlMq6jwLBYwCsqMmEq+MPYXkaFWG75XxU1DJDz5N8c54wFJ4WQ2VCzgIGur2R+kZEdej/1mK&#10;UYCsRRp2AylA3b0+t3cH7ZG6ToubHunQFkhmaU3grAP89dLW04KQ9D+fBSrOMNk7GPdJeEn+DU+l&#10;4zkZzWnp/Wmn8iL8eS/sLpu//Q0AAP//AwBQSwMEFAAGAAgAAAAhAHZEIk3aAAAABAEAAA8AAABk&#10;cnMvZG93bnJldi54bWxMj09PwzAMxe9I+w6RJ3FjyaaNjVJ3mkBcQYw/Eres8dqKxqmabC3fHnNi&#10;J+v5We/9nG9H36oz9bEJjDCfGVDEZXANVwjvb083G1AxWXa2DUwIPxRhW0yucpu5MPArnfepUhLC&#10;MbMIdUpdpnUsa/I2zkJHLN4x9N4mkX2lXW8HCfetXhhzq71tWBpq29FDTeX3/uQRPp6PX59L81I9&#10;+lU3hNFo9nca8Xo67u5BJRrT/zH84Qs6FMJ0CCd2UbUI8kiSrQwxN+slqAPCaj0HXeT6Er74BQAA&#10;//8DAFBLAQItABQABgAIAAAAIQC2gziS/gAAAOEBAAATAAAAAAAAAAAAAAAAAAAAAABbQ29udGVu&#10;dF9UeXBlc10ueG1sUEsBAi0AFAAGAAgAAAAhADj9If/WAAAAlAEAAAsAAAAAAAAAAAAAAAAALwEA&#10;AF9yZWxzLy5yZWxzUEsBAi0AFAAGAAgAAAAhAOMiXXj7AQAAQQQAAA4AAAAAAAAAAAAAAAAALgIA&#10;AGRycy9lMm9Eb2MueG1sUEsBAi0AFAAGAAgAAAAhAHZEIk3aAAAABAEAAA8AAAAAAAAAAAAAAAAA&#10;VQQAAGRycy9kb3ducmV2LnhtbFBLBQYAAAAABAAEAPMAAABcBQAAAAA=&#10;" filled="f" stroked="f">
                <v:textbox>
                  <w:txbxContent>
                    <w:p w14:paraId="67D513D6" w14:textId="77777777" w:rsidR="000401C1" w:rsidRPr="00055DF7" w:rsidRDefault="000401C1" w:rsidP="000401C1">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v:textbox>
              </v:shape>
            </w:pict>
          </mc:Fallback>
        </mc:AlternateContent>
      </w:r>
      <w:r w:rsidR="002674BF">
        <w:rPr>
          <w:noProof/>
        </w:rPr>
        <w:drawing>
          <wp:inline distT="0" distB="0" distL="0" distR="0" wp14:anchorId="6680EDB6" wp14:editId="411D6F0B">
            <wp:extent cx="5943600" cy="3625215"/>
            <wp:effectExtent l="0" t="0" r="0" b="13335"/>
            <wp:docPr id="1760545035" name="Gráfico 1">
              <a:extLst xmlns:a="http://schemas.openxmlformats.org/drawingml/2006/main">
                <a:ext uri="{FF2B5EF4-FFF2-40B4-BE49-F238E27FC236}">
                  <a16:creationId xmlns:a16="http://schemas.microsoft.com/office/drawing/2014/main" id="{0314484A-4964-4744-9820-4E4AA34320C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65145374" w14:textId="5602FFE5" w:rsidR="000401C1" w:rsidRPr="00D91DA9" w:rsidRDefault="00D91DA9" w:rsidP="00D91DA9">
      <w:pPr>
        <w:pStyle w:val="Figuras"/>
        <w:rPr>
          <w:lang w:val="es-HN"/>
        </w:rPr>
      </w:pPr>
      <w:bookmarkStart w:id="188" w:name="_Toc158142134"/>
      <w:r w:rsidRPr="00D91DA9">
        <w:rPr>
          <w:lang w:val="es-HN"/>
        </w:rPr>
        <w:t xml:space="preserve">Figura </w:t>
      </w:r>
      <w:r>
        <w:fldChar w:fldCharType="begin"/>
      </w:r>
      <w:r w:rsidRPr="00D91DA9">
        <w:rPr>
          <w:lang w:val="es-HN"/>
        </w:rPr>
        <w:instrText xml:space="preserve"> SEQ Figura \* ARABIC </w:instrText>
      </w:r>
      <w:r>
        <w:fldChar w:fldCharType="separate"/>
      </w:r>
      <w:r w:rsidR="000F2D33">
        <w:rPr>
          <w:noProof/>
          <w:lang w:val="es-HN"/>
        </w:rPr>
        <w:t>39</w:t>
      </w:r>
      <w:r>
        <w:fldChar w:fldCharType="end"/>
      </w:r>
      <w:r w:rsidRPr="00D91DA9">
        <w:rPr>
          <w:lang w:val="es-HN"/>
        </w:rPr>
        <w:t>.Tendencia Estimada 2017 a 2022 Banco FICENSA</w:t>
      </w:r>
      <w:bookmarkEnd w:id="188"/>
    </w:p>
    <w:p w14:paraId="425EECFA" w14:textId="0A92A912" w:rsidR="000401C1" w:rsidRDefault="000401C1" w:rsidP="000401C1">
      <w:pPr>
        <w:pStyle w:val="TextoPrincipal"/>
      </w:pPr>
      <w:r w:rsidRPr="00FB6268">
        <w:t>La gráfica “</w:t>
      </w:r>
      <w:r>
        <w:t>Serie Sin T</w:t>
      </w:r>
      <w:r w:rsidRPr="00FB6268">
        <w:t>endencia”</w:t>
      </w:r>
      <w:r>
        <w:t xml:space="preserve"> de la figura </w:t>
      </w:r>
      <w:r w:rsidR="00904445">
        <w:t>40</w:t>
      </w:r>
      <w:r>
        <w:t xml:space="preserve">, se logra identificar una variación estacional en el mes de </w:t>
      </w:r>
      <w:r w:rsidR="00A077A4">
        <w:t>diciembre</w:t>
      </w:r>
      <w:r>
        <w:t xml:space="preserve"> a lo largo del periodo, al observar la gráfica </w:t>
      </w:r>
      <w:r w:rsidRPr="00740BF3">
        <w:t>“</w:t>
      </w:r>
      <w:r>
        <w:t xml:space="preserve">Factores Estacionales” se identifica que </w:t>
      </w:r>
      <w:r w:rsidR="000E14F0">
        <w:t>los meses</w:t>
      </w:r>
      <w:r>
        <w:t xml:space="preserve"> de </w:t>
      </w:r>
      <w:r w:rsidR="00E71E7E">
        <w:t>enero, febrero, julio, octubre</w:t>
      </w:r>
      <w:r>
        <w:t>, y diciembre existe una estacionalidad de incremento, y que los meses con estacionalidad de decremento serán</w:t>
      </w:r>
      <w:r w:rsidR="00B64FB4">
        <w:t>, marzo, abril,</w:t>
      </w:r>
      <w:r>
        <w:t xml:space="preserve"> </w:t>
      </w:r>
      <w:r w:rsidR="00D71300">
        <w:t>mayo</w:t>
      </w:r>
      <w:r>
        <w:t xml:space="preserve">, </w:t>
      </w:r>
      <w:r w:rsidR="00D71300">
        <w:t>agosto</w:t>
      </w:r>
      <w:r>
        <w:t xml:space="preserve"> y noviembre.</w:t>
      </w:r>
    </w:p>
    <w:p w14:paraId="3A835062" w14:textId="2D22F996" w:rsidR="000401C1" w:rsidRDefault="00A077A4" w:rsidP="000401C1">
      <w:pPr>
        <w:pStyle w:val="TextoPrincipal"/>
        <w:keepNext/>
        <w:ind w:firstLine="0"/>
        <w:jc w:val="center"/>
      </w:pPr>
      <w:r>
        <w:rPr>
          <w:noProof/>
        </w:rPr>
        <w:lastRenderedPageBreak/>
        <mc:AlternateContent>
          <mc:Choice Requires="wps">
            <w:drawing>
              <wp:anchor distT="0" distB="0" distL="114300" distR="114300" simplePos="0" relativeHeight="252128256" behindDoc="0" locked="0" layoutInCell="1" allowOverlap="1" wp14:anchorId="31CDCCB4" wp14:editId="55811670">
                <wp:simplePos x="0" y="0"/>
                <wp:positionH relativeFrom="column">
                  <wp:posOffset>5686425</wp:posOffset>
                </wp:positionH>
                <wp:positionV relativeFrom="paragraph">
                  <wp:posOffset>266700</wp:posOffset>
                </wp:positionV>
                <wp:extent cx="71755" cy="2143125"/>
                <wp:effectExtent l="0" t="0" r="23495" b="28575"/>
                <wp:wrapNone/>
                <wp:docPr id="1051649143"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CADC1A6" id="Rectángulo: esquinas redondeadas 12" o:spid="_x0000_s1026" style="position:absolute;margin-left:447.75pt;margin-top:21pt;width:5.65pt;height:168.75pt;z-index:2521282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Ck&#10;1Qb74QAAAAoBAAAPAAAAZHJzL2Rvd25yZXYueG1sTI9BT4NAEIXvJv6HzZh4MXaxFgRkadSEeKgX&#10;q7Eet+wIRHaWsFtK/73jSY+TeXnv+4r1bHsx4eg7RwpuFhEIpNqZjhoF72/VdQrCB01G945QwQk9&#10;rMvzs0Lnxh3pFadtaASXkM+1gjaEIZfS1y1a7RduQOLflxutDnyOjTSjPnK57eUyihJpdUe80OoB&#10;n1qsv7cHqyDZbMJuh9X0kj5fNY/0sTrp6lOpy4v54R5EwDn8heEXn9GhZKa9O5DxoleQZnHMUQWr&#10;JTtxIIsSdtkruL3LYpBlIf8rlD8AAAD//wMAUEsBAi0AFAAGAAgAAAAhALaDOJL+AAAA4QEAABMA&#10;AAAAAAAAAAAAAAAAAAAAAFtDb250ZW50X1R5cGVzXS54bWxQSwECLQAUAAYACAAAACEAOP0h/9YA&#10;AACUAQAACwAAAAAAAAAAAAAAAAAvAQAAX3JlbHMvLnJlbHNQSwECLQAUAAYACAAAACEAAbdzBX0C&#10;AABmBQAADgAAAAAAAAAAAAAAAAAuAgAAZHJzL2Uyb0RvYy54bWxQSwECLQAUAAYACAAAACEApNUG&#10;++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113920" behindDoc="0" locked="0" layoutInCell="1" allowOverlap="1" wp14:anchorId="5567F73C" wp14:editId="1A570E83">
                <wp:simplePos x="0" y="0"/>
                <wp:positionH relativeFrom="column">
                  <wp:posOffset>4813300</wp:posOffset>
                </wp:positionH>
                <wp:positionV relativeFrom="paragraph">
                  <wp:posOffset>257175</wp:posOffset>
                </wp:positionV>
                <wp:extent cx="71755" cy="2143125"/>
                <wp:effectExtent l="0" t="0" r="23495" b="28575"/>
                <wp:wrapNone/>
                <wp:docPr id="1419627041"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F7E7523" id="Rectángulo: esquinas redondeadas 12" o:spid="_x0000_s1026" style="position:absolute;margin-left:379pt;margin-top:20.25pt;width:5.65pt;height:168.75pt;z-index:2521139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AC&#10;uPdT4QAAAAoBAAAPAAAAZHJzL2Rvd25yZXYueG1sTI9BT4NAFITvJv6HzTPxYuyibQGRR6MmxEO9&#10;2DbW45Z9ApF9S9gtpf/e9aTHyUxmvslXk+nESINrLSPczSIQxJXVLdcIu215m4JwXrFWnWVCOJOD&#10;VXF5katM2xO/07jxtQgl7DKF0HjfZ1K6qiGj3Mz2xMH7soNRPsihlnpQp1BuOnkfRbE0quWw0Kie&#10;XhqqvjdHgxCv136/p3J8S19v6mf+WJxV+Yl4fTU9PYLwNPm/MPziB3QoAtPBHlk70SEkyzR88QiL&#10;aAkiBJL4YQ7igDBPgiOLXP6/UPwAAAD//wMAUEsBAi0AFAAGAAgAAAAhALaDOJL+AAAA4QEAABMA&#10;AAAAAAAAAAAAAAAAAAAAAFtDb250ZW50X1R5cGVzXS54bWxQSwECLQAUAAYACAAAACEAOP0h/9YA&#10;AACUAQAACwAAAAAAAAAAAAAAAAAvAQAAX3JlbHMvLnJlbHNQSwECLQAUAAYACAAAACEAAbdzBX0C&#10;AABmBQAADgAAAAAAAAAAAAAAAAAuAgAAZHJzL2Uyb0RvYy54bWxQSwECLQAUAAYACAAAACEAArj3&#10;U+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112896" behindDoc="0" locked="0" layoutInCell="1" allowOverlap="1" wp14:anchorId="32F40F32" wp14:editId="2CE6ED1C">
                <wp:simplePos x="0" y="0"/>
                <wp:positionH relativeFrom="column">
                  <wp:posOffset>2981325</wp:posOffset>
                </wp:positionH>
                <wp:positionV relativeFrom="paragraph">
                  <wp:posOffset>257175</wp:posOffset>
                </wp:positionV>
                <wp:extent cx="71755" cy="2143125"/>
                <wp:effectExtent l="0" t="0" r="23495" b="28575"/>
                <wp:wrapNone/>
                <wp:docPr id="452632988"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2376ADC" id="Rectángulo: esquinas redondeadas 12" o:spid="_x0000_s1026" style="position:absolute;margin-left:234.75pt;margin-top:20.25pt;width:5.65pt;height:168.75pt;z-index:252112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Du&#10;Fozx4AAAAAoBAAAPAAAAZHJzL2Rvd25yZXYueG1sTI9BT8MwDIXvSPyHyEhcEEuAUkppOgFSxWFc&#10;GIhxzBrTVjRO1WRd9+9nTnCyrff0/L1iObteTDiGzpOGq4UCgVR721Gj4eO9usxAhGjImt4Tajhg&#10;gGV5elKY3Po9veG0jo3gEAq50dDGOORShrpFZ8LCD0isffvRmcjn2Eg7mj2Hu15eK5VKZzriD60Z&#10;8LnF+me9cxrS1SpuNlhNr9nLRfNEn8nBVF9an5/Njw8gIs7xzwy/+IwOJTNt/Y5sEL2GJL2/ZSsv&#10;iicbkkxxl62Gm7tMgSwL+b9CeQQAAP//AwBQSwECLQAUAAYACAAAACEAtoM4kv4AAADhAQAAEwAA&#10;AAAAAAAAAAAAAAAAAAAAW0NvbnRlbnRfVHlwZXNdLnhtbFBLAQItABQABgAIAAAAIQA4/SH/1gAA&#10;AJQBAAALAAAAAAAAAAAAAAAAAC8BAABfcmVscy8ucmVsc1BLAQItABQABgAIAAAAIQABt3MFfQIA&#10;AGYFAAAOAAAAAAAAAAAAAAAAAC4CAABkcnMvZTJvRG9jLnhtbFBLAQItABQABgAIAAAAIQDuFozx&#10;4AAAAAoBAAAPAAAAAAAAAAAAAAAAANc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110848" behindDoc="0" locked="0" layoutInCell="1" allowOverlap="1" wp14:anchorId="0E23615B" wp14:editId="46E33DD2">
                <wp:simplePos x="0" y="0"/>
                <wp:positionH relativeFrom="column">
                  <wp:posOffset>1190625</wp:posOffset>
                </wp:positionH>
                <wp:positionV relativeFrom="paragraph">
                  <wp:posOffset>257175</wp:posOffset>
                </wp:positionV>
                <wp:extent cx="71755" cy="2143125"/>
                <wp:effectExtent l="0" t="0" r="23495" b="28575"/>
                <wp:wrapNone/>
                <wp:docPr id="2049193343"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228C51B" id="Rectángulo: esquinas redondeadas 12" o:spid="_x0000_s1026" style="position:absolute;margin-left:93.75pt;margin-top:20.25pt;width:5.65pt;height:168.75pt;z-index:252110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D5&#10;wRlf4AAAAAoBAAAPAAAAZHJzL2Rvd25yZXYueG1sTI89T8MwEIZ3JP6DdUgsqLWB0oYQpwKkiKEs&#10;tIgyuvGRRMTnKHbT9N/3OsF0enWP3o9sObpWDNiHxpOG26kCgVR621Cl4XNTTBIQIRqypvWEGo4Y&#10;YJlfXmQmtf5AHzisYyXYhEJqNNQxdqmUoazRmTD1HRL/fnzvTGTZV9L25sDmrpV3Ss2lMw1xQm06&#10;fK2x/F3vnYb5ahW3WyyG9+Ttpnqhr9nRFN9aX1+Nz08gIo7xD4Zzfa4OOXfa+T3ZIFrWyeKBUQ0z&#10;xfcMPCa8ZafhfpEokHkm/0/ITwAAAP//AwBQSwECLQAUAAYACAAAACEAtoM4kv4AAADhAQAAEwAA&#10;AAAAAAAAAAAAAAAAAAAAW0NvbnRlbnRfVHlwZXNdLnhtbFBLAQItABQABgAIAAAAIQA4/SH/1gAA&#10;AJQBAAALAAAAAAAAAAAAAAAAAC8BAABfcmVscy8ucmVsc1BLAQItABQABgAIAAAAIQABt3MFfQIA&#10;AGYFAAAOAAAAAAAAAAAAAAAAAC4CAABkcnMvZTJvRG9jLnhtbFBLAQItABQABgAIAAAAIQD5wRlf&#10;4AAAAAoBAAAPAAAAAAAAAAAAAAAAANc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111872" behindDoc="0" locked="0" layoutInCell="1" allowOverlap="1" wp14:anchorId="72A44E68" wp14:editId="6DEA0F34">
                <wp:simplePos x="0" y="0"/>
                <wp:positionH relativeFrom="column">
                  <wp:posOffset>2095500</wp:posOffset>
                </wp:positionH>
                <wp:positionV relativeFrom="paragraph">
                  <wp:posOffset>257175</wp:posOffset>
                </wp:positionV>
                <wp:extent cx="71755" cy="2143125"/>
                <wp:effectExtent l="0" t="0" r="23495" b="28575"/>
                <wp:wrapNone/>
                <wp:docPr id="1238818401"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0A23B8E" id="Rectángulo: esquinas redondeadas 12" o:spid="_x0000_s1026" style="position:absolute;margin-left:165pt;margin-top:20.25pt;width:5.65pt;height:168.75pt;z-index:252111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CB&#10;Rnus4QAAAAoBAAAPAAAAZHJzL2Rvd25yZXYueG1sTI/BTsMwEETvSPyDtUhcELVLQolCnAqQIg7l&#10;QkGUoxsvSUS8jmI3Tf+e5QS3Wc1o9k2xnl0vJhxD50nDcqFAINXedtRoeH+rrjMQIRqypveEGk4Y&#10;YF2enxUmt/5IrzhtYyO4hEJuNLQxDrmUoW7RmbDwAxJ7X350JvI5NtKO5sjlrpc3Sq2kMx3xh9YM&#10;+NRi/b09OA2rzSbudlhNL9nzVfNIH+nJVJ9aX17MD/cgIs7xLwy/+IwOJTPt/YFsEL2GJFG8JWpI&#10;1S0IDiTpMgGxZ3GXKZBlIf9PKH8AAAD//wMAUEsBAi0AFAAGAAgAAAAhALaDOJL+AAAA4QEAABMA&#10;AAAAAAAAAAAAAAAAAAAAAFtDb250ZW50X1R5cGVzXS54bWxQSwECLQAUAAYACAAAACEAOP0h/9YA&#10;AACUAQAACwAAAAAAAAAAAAAAAAAvAQAAX3JlbHMvLnJlbHNQSwECLQAUAAYACAAAACEAAbdzBX0C&#10;AABmBQAADgAAAAAAAAAAAAAAAAAuAgAAZHJzL2Uyb0RvYy54bWxQSwECLQAUAAYACAAAACEAgUZ7&#10;rOEAAAAKAQAADwAAAAAAAAAAAAAAAADXBAAAZHJzL2Rvd25yZXYueG1sUEsFBgAAAAAEAAQA8wAA&#10;AOUFAAAAAA==&#10;" filled="f" strokecolor="#ed7d31 [3205]" strokeweight="1pt">
                <v:stroke joinstyle="miter"/>
              </v:roundrect>
            </w:pict>
          </mc:Fallback>
        </mc:AlternateContent>
      </w:r>
      <w:r w:rsidR="00F6796D">
        <w:rPr>
          <w:noProof/>
        </w:rPr>
        <w:drawing>
          <wp:inline distT="0" distB="0" distL="0" distR="0" wp14:anchorId="3A654D53" wp14:editId="2C81E681">
            <wp:extent cx="5772150" cy="2856500"/>
            <wp:effectExtent l="19050" t="19050" r="19050" b="20320"/>
            <wp:docPr id="1115332267" name="Imagen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5776891" cy="2858846"/>
                    </a:xfrm>
                    <a:prstGeom prst="rect">
                      <a:avLst/>
                    </a:prstGeom>
                    <a:noFill/>
                    <a:ln>
                      <a:solidFill>
                        <a:schemeClr val="tx1"/>
                      </a:solidFill>
                    </a:ln>
                  </pic:spPr>
                </pic:pic>
              </a:graphicData>
            </a:graphic>
          </wp:inline>
        </w:drawing>
      </w:r>
    </w:p>
    <w:p w14:paraId="5AAF9E76" w14:textId="39A748A9" w:rsidR="000401C1" w:rsidRPr="00F84FDA" w:rsidRDefault="000401C1" w:rsidP="000401C1">
      <w:pPr>
        <w:pStyle w:val="Figuras"/>
        <w:rPr>
          <w:lang w:val="es-HN"/>
        </w:rPr>
      </w:pPr>
      <w:bookmarkStart w:id="189" w:name="_Toc158142135"/>
      <w:r w:rsidRPr="009952B7">
        <w:rPr>
          <w:lang w:val="es-HN"/>
        </w:rPr>
        <w:t xml:space="preserve">Figura </w:t>
      </w:r>
      <w:r>
        <w:fldChar w:fldCharType="begin"/>
      </w:r>
      <w:r w:rsidRPr="009952B7">
        <w:rPr>
          <w:lang w:val="es-HN"/>
        </w:rPr>
        <w:instrText xml:space="preserve"> SEQ Figura \* ARABIC </w:instrText>
      </w:r>
      <w:r>
        <w:fldChar w:fldCharType="separate"/>
      </w:r>
      <w:r w:rsidR="000F2D33">
        <w:rPr>
          <w:noProof/>
          <w:lang w:val="es-HN"/>
        </w:rPr>
        <w:t>40</w:t>
      </w:r>
      <w:r>
        <w:fldChar w:fldCharType="end"/>
      </w:r>
      <w:r w:rsidRPr="009952B7">
        <w:rPr>
          <w:lang w:val="es-HN"/>
        </w:rPr>
        <w:t xml:space="preserve">.Serie </w:t>
      </w:r>
      <w:r>
        <w:rPr>
          <w:lang w:val="es-HN"/>
        </w:rPr>
        <w:t>S</w:t>
      </w:r>
      <w:r w:rsidRPr="009952B7">
        <w:rPr>
          <w:lang w:val="es-HN"/>
        </w:rPr>
        <w:t xml:space="preserve">in </w:t>
      </w:r>
      <w:r>
        <w:rPr>
          <w:lang w:val="es-HN"/>
        </w:rPr>
        <w:t>T</w:t>
      </w:r>
      <w:r w:rsidRPr="009952B7">
        <w:rPr>
          <w:lang w:val="es-HN"/>
        </w:rPr>
        <w:t xml:space="preserve">endencia y Factores Estacionales 2017 a 2022 Banco </w:t>
      </w:r>
      <w:r w:rsidR="00592A66">
        <w:rPr>
          <w:lang w:val="es-HN"/>
        </w:rPr>
        <w:t>FICENSA</w:t>
      </w:r>
      <w:bookmarkEnd w:id="189"/>
    </w:p>
    <w:p w14:paraId="15F76EFB" w14:textId="1D44DC07" w:rsidR="00A0376A" w:rsidRPr="00325225" w:rsidRDefault="00A0376A" w:rsidP="00A0376A">
      <w:pPr>
        <w:pStyle w:val="Figuras"/>
        <w:rPr>
          <w:lang w:val="es-HN"/>
        </w:rPr>
      </w:pPr>
      <w:bookmarkStart w:id="190" w:name="_Toc158833041"/>
      <w:r w:rsidRPr="00325225">
        <w:rPr>
          <w:lang w:val="es-HN"/>
        </w:rPr>
        <w:t xml:space="preserve">Tabla </w:t>
      </w:r>
      <w:r>
        <w:fldChar w:fldCharType="begin"/>
      </w:r>
      <w:r w:rsidRPr="00325225">
        <w:rPr>
          <w:lang w:val="es-HN"/>
        </w:rPr>
        <w:instrText xml:space="preserve"> SEQ Tabla \* ARABIC </w:instrText>
      </w:r>
      <w:r>
        <w:fldChar w:fldCharType="separate"/>
      </w:r>
      <w:r w:rsidR="000F2D33">
        <w:rPr>
          <w:noProof/>
          <w:lang w:val="es-HN"/>
        </w:rPr>
        <w:t>27</w:t>
      </w:r>
      <w:r>
        <w:fldChar w:fldCharType="end"/>
      </w:r>
      <w:r w:rsidRPr="00325225">
        <w:rPr>
          <w:lang w:val="es-HN"/>
        </w:rPr>
        <w:t>. Tabla Factores Estacionales Banco Ficensa</w:t>
      </w:r>
      <w:bookmarkEnd w:id="190"/>
    </w:p>
    <w:tbl>
      <w:tblPr>
        <w:tblW w:w="3200" w:type="dxa"/>
        <w:tblCellMar>
          <w:left w:w="70" w:type="dxa"/>
          <w:right w:w="70" w:type="dxa"/>
        </w:tblCellMar>
        <w:tblLook w:val="04A0" w:firstRow="1" w:lastRow="0" w:firstColumn="1" w:lastColumn="0" w:noHBand="0" w:noVBand="1"/>
      </w:tblPr>
      <w:tblGrid>
        <w:gridCol w:w="1000"/>
        <w:gridCol w:w="2200"/>
      </w:tblGrid>
      <w:tr w:rsidR="00A0376A" w:rsidRPr="00A0376A" w14:paraId="7CA441FF" w14:textId="77777777" w:rsidTr="00A0376A">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817304A"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Factores Estacionales</w:t>
            </w:r>
          </w:p>
        </w:tc>
      </w:tr>
      <w:tr w:rsidR="00A0376A" w:rsidRPr="00A0376A" w14:paraId="4D363414" w14:textId="77777777" w:rsidTr="00A0376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484DFE7"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388E7BF5"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Valor</w:t>
            </w:r>
          </w:p>
        </w:tc>
      </w:tr>
      <w:tr w:rsidR="00A0376A" w:rsidRPr="00A0376A" w14:paraId="73580AFB" w14:textId="77777777" w:rsidTr="00A0376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378C772" w14:textId="77777777" w:rsidR="00A0376A" w:rsidRPr="00A0376A" w:rsidRDefault="00A0376A" w:rsidP="00A0376A">
            <w:pPr>
              <w:widowControl/>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3B8834A2"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1.0140177</w:t>
            </w:r>
          </w:p>
        </w:tc>
      </w:tr>
      <w:tr w:rsidR="00A0376A" w:rsidRPr="00A0376A" w14:paraId="1982ABD5" w14:textId="77777777" w:rsidTr="00A0376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3AA411D" w14:textId="77777777" w:rsidR="00A0376A" w:rsidRPr="00A0376A" w:rsidRDefault="00A0376A" w:rsidP="00A0376A">
            <w:pPr>
              <w:widowControl/>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0590A7D1"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1.0143966</w:t>
            </w:r>
          </w:p>
        </w:tc>
      </w:tr>
      <w:tr w:rsidR="00A0376A" w:rsidRPr="00A0376A" w14:paraId="5F41093E" w14:textId="77777777" w:rsidTr="00A0376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506D8FB" w14:textId="77777777" w:rsidR="00A0376A" w:rsidRPr="00A0376A" w:rsidRDefault="00A0376A" w:rsidP="00A0376A">
            <w:pPr>
              <w:widowControl/>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32BEDD6A"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1.0069609</w:t>
            </w:r>
          </w:p>
        </w:tc>
      </w:tr>
      <w:tr w:rsidR="00A0376A" w:rsidRPr="00A0376A" w14:paraId="3E7B28E2" w14:textId="77777777" w:rsidTr="00A0376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D0C7247" w14:textId="77777777" w:rsidR="00A0376A" w:rsidRPr="00A0376A" w:rsidRDefault="00A0376A" w:rsidP="00A0376A">
            <w:pPr>
              <w:widowControl/>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4188F711"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1.0037794</w:t>
            </w:r>
          </w:p>
        </w:tc>
      </w:tr>
      <w:tr w:rsidR="00A0376A" w:rsidRPr="00A0376A" w14:paraId="00F8E5F9" w14:textId="77777777" w:rsidTr="00A0376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5DC3A8C" w14:textId="77777777" w:rsidR="00A0376A" w:rsidRPr="00A0376A" w:rsidRDefault="00A0376A" w:rsidP="00A0376A">
            <w:pPr>
              <w:widowControl/>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3CBEDB89"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0.9920408</w:t>
            </w:r>
          </w:p>
        </w:tc>
      </w:tr>
      <w:tr w:rsidR="00A0376A" w:rsidRPr="00A0376A" w14:paraId="23435D52" w14:textId="77777777" w:rsidTr="00A0376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79B34B5" w14:textId="77777777" w:rsidR="00A0376A" w:rsidRPr="00A0376A" w:rsidRDefault="00A0376A" w:rsidP="00A0376A">
            <w:pPr>
              <w:widowControl/>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4841E6E3"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0.9955055</w:t>
            </w:r>
          </w:p>
        </w:tc>
      </w:tr>
      <w:tr w:rsidR="00A0376A" w:rsidRPr="00A0376A" w14:paraId="0BC6A093" w14:textId="77777777" w:rsidTr="00A0376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A5FD7DF" w14:textId="77777777" w:rsidR="00A0376A" w:rsidRPr="00A0376A" w:rsidRDefault="00A0376A" w:rsidP="00A0376A">
            <w:pPr>
              <w:widowControl/>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79E971FB"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0.9983625</w:t>
            </w:r>
          </w:p>
        </w:tc>
      </w:tr>
      <w:tr w:rsidR="00A0376A" w:rsidRPr="00A0376A" w14:paraId="29B7DCF9" w14:textId="77777777" w:rsidTr="00A0376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E0ADA94" w14:textId="77777777" w:rsidR="00A0376A" w:rsidRPr="00A0376A" w:rsidRDefault="00A0376A" w:rsidP="00A0376A">
            <w:pPr>
              <w:widowControl/>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61703BED"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0.9883664</w:t>
            </w:r>
          </w:p>
        </w:tc>
      </w:tr>
      <w:tr w:rsidR="00A0376A" w:rsidRPr="00A0376A" w14:paraId="2A7AC7AE" w14:textId="77777777" w:rsidTr="00A0376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DA50930" w14:textId="77777777" w:rsidR="00A0376A" w:rsidRPr="00A0376A" w:rsidRDefault="00A0376A" w:rsidP="00A0376A">
            <w:pPr>
              <w:widowControl/>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0F5E29EB"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0.9929457</w:t>
            </w:r>
          </w:p>
        </w:tc>
      </w:tr>
      <w:tr w:rsidR="00A0376A" w:rsidRPr="00A0376A" w14:paraId="3151ACBD" w14:textId="77777777" w:rsidTr="00A0376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34B379A" w14:textId="77777777" w:rsidR="00A0376A" w:rsidRPr="00A0376A" w:rsidRDefault="00A0376A" w:rsidP="00A0376A">
            <w:pPr>
              <w:widowControl/>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37A0DD2C"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0.9980281</w:t>
            </w:r>
          </w:p>
        </w:tc>
      </w:tr>
      <w:tr w:rsidR="00A0376A" w:rsidRPr="00A0376A" w14:paraId="1A98D39B" w14:textId="77777777" w:rsidTr="00A0376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55C9AA4" w14:textId="77777777" w:rsidR="00A0376A" w:rsidRPr="00A0376A" w:rsidRDefault="00A0376A" w:rsidP="00A0376A">
            <w:pPr>
              <w:widowControl/>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6CA54018"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0.9866445</w:t>
            </w:r>
          </w:p>
        </w:tc>
      </w:tr>
      <w:tr w:rsidR="00A0376A" w:rsidRPr="00A0376A" w14:paraId="34FB99F7" w14:textId="77777777" w:rsidTr="00A0376A">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3FA9096" w14:textId="77777777" w:rsidR="00A0376A" w:rsidRPr="00A0376A" w:rsidRDefault="00A0376A" w:rsidP="00A0376A">
            <w:pPr>
              <w:widowControl/>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6E89BBEE" w14:textId="77777777" w:rsidR="00A0376A" w:rsidRPr="00A0376A" w:rsidRDefault="00A0376A" w:rsidP="00A0376A">
            <w:pPr>
              <w:widowControl/>
              <w:jc w:val="center"/>
              <w:rPr>
                <w:rFonts w:ascii="Times New Roman" w:eastAsia="Times New Roman" w:hAnsi="Times New Roman" w:cs="Times New Roman"/>
                <w:color w:val="000000"/>
                <w:lang w:val="es-HN" w:eastAsia="es-HN"/>
              </w:rPr>
            </w:pPr>
            <w:r w:rsidRPr="00A0376A">
              <w:rPr>
                <w:rFonts w:ascii="Times New Roman" w:eastAsia="Times New Roman" w:hAnsi="Times New Roman" w:cs="Times New Roman"/>
                <w:color w:val="000000"/>
                <w:lang w:val="es-HN" w:eastAsia="es-HN"/>
              </w:rPr>
              <w:t>1.0101848</w:t>
            </w:r>
          </w:p>
        </w:tc>
      </w:tr>
    </w:tbl>
    <w:p w14:paraId="4C4FFC15" w14:textId="77777777" w:rsidR="00A0376A" w:rsidRDefault="00A0376A" w:rsidP="000401C1">
      <w:pPr>
        <w:pStyle w:val="TextoPrincipal"/>
      </w:pPr>
    </w:p>
    <w:p w14:paraId="1E5EED0F" w14:textId="5D060DE5" w:rsidR="000401C1" w:rsidRDefault="000401C1" w:rsidP="000401C1">
      <w:pPr>
        <w:pStyle w:val="TextoPrincipal"/>
      </w:pPr>
      <w:r>
        <w:t xml:space="preserve">La </w:t>
      </w:r>
      <w:r w:rsidRPr="00FB6268">
        <w:t>gráfica “</w:t>
      </w:r>
      <w:r>
        <w:t>Serie Sin Estacionalidad</w:t>
      </w:r>
      <w:r w:rsidRPr="00FB6268">
        <w:t>”</w:t>
      </w:r>
      <w:r>
        <w:t xml:space="preserve"> de la figura </w:t>
      </w:r>
      <w:r w:rsidR="00904445">
        <w:t>41</w:t>
      </w:r>
      <w:r>
        <w:t xml:space="preserve">, se logra identificar de manera enfática la estacionalidad para banco </w:t>
      </w:r>
      <w:r w:rsidR="00A83222">
        <w:t>FICENSA</w:t>
      </w:r>
      <w:r>
        <w:t xml:space="preserve">, al observar las líneas graficas se idéntica que los meses de </w:t>
      </w:r>
      <w:r w:rsidR="00E000EC">
        <w:t>enero, julio</w:t>
      </w:r>
      <w:r>
        <w:t xml:space="preserve"> y noviembre son factores estacionales dado que presentan variaciones en la variable ValorCuenta con respecto a la variable Serie Sin Estacionalidad.</w:t>
      </w:r>
      <w:r w:rsidRPr="00196A4A">
        <w:rPr>
          <w:noProof/>
        </w:rPr>
        <w:t xml:space="preserve"> </w:t>
      </w:r>
    </w:p>
    <w:p w14:paraId="3AB92A46" w14:textId="4710EC2C" w:rsidR="000401C1" w:rsidRDefault="000E14F0" w:rsidP="000401C1">
      <w:pPr>
        <w:pStyle w:val="TextoPrincipal"/>
        <w:keepNext/>
        <w:ind w:firstLine="0"/>
        <w:jc w:val="center"/>
      </w:pPr>
      <w:r>
        <w:rPr>
          <w:noProof/>
        </w:rPr>
        <w:lastRenderedPageBreak/>
        <mc:AlternateContent>
          <mc:Choice Requires="wps">
            <w:drawing>
              <wp:anchor distT="0" distB="0" distL="114300" distR="114300" simplePos="0" relativeHeight="252119040" behindDoc="0" locked="0" layoutInCell="1" allowOverlap="1" wp14:anchorId="56DBD57F" wp14:editId="417B7655">
                <wp:simplePos x="0" y="0"/>
                <wp:positionH relativeFrom="column">
                  <wp:posOffset>4006546</wp:posOffset>
                </wp:positionH>
                <wp:positionV relativeFrom="paragraph">
                  <wp:posOffset>682625</wp:posOffset>
                </wp:positionV>
                <wp:extent cx="107950" cy="1511935"/>
                <wp:effectExtent l="0" t="0" r="25400" b="12065"/>
                <wp:wrapNone/>
                <wp:docPr id="972336540"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FA306A9" id="Rectángulo: esquinas redondeadas 12" o:spid="_x0000_s1026" style="position:absolute;margin-left:315.5pt;margin-top:53.75pt;width:8.5pt;height:119.05pt;z-index:2521190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j&#10;jmiZ4QAAAAsBAAAPAAAAZHJzL2Rvd25yZXYueG1sTI/BTsMwEETvSPyDtUhcEHVK0xCFOBUgRRza&#10;C6VqObrxkkTE6yh20/TvWU5w3JnR25l8NdlOjDj41pGC+SwCgVQ501KtYPdR3qcgfNBkdOcIFVzQ&#10;w6q4vsp1ZtyZ3nHchlowhHymFTQh9JmUvmrQaj9zPRJ7X26wOvA51NIM+sxw28mHKEqk1S3xh0b3&#10;+Npg9b09WQXJeh0OByzHTfp2V7/QPr7o8lOp25vp+QlEwCn8heG3PleHgjsd3YmMFx0zFnPeEtiI&#10;HpcgOJHEKStHBYt4mYAscvl/Q/EDAAD//wMAUEsBAi0AFAAGAAgAAAAhALaDOJL+AAAA4QEAABMA&#10;AAAAAAAAAAAAAAAAAAAAAFtDb250ZW50X1R5cGVzXS54bWxQSwECLQAUAAYACAAAACEAOP0h/9YA&#10;AACUAQAACwAAAAAAAAAAAAAAAAAvAQAAX3JlbHMvLnJlbHNQSwECLQAUAAYACAAAACEAJAjMm30C&#10;AABnBQAADgAAAAAAAAAAAAAAAAAuAgAAZHJzL2Uyb0RvYy54bWxQSwECLQAUAAYACAAAACEAI45o&#10;meEAAAALAQAADwAAAAAAAAAAAAAAAADXBAAAZHJzL2Rvd25yZXYueG1sUEsFBgAAAAAEAAQA8wAA&#10;AOUFAAAAAA==&#10;" filled="f" strokecolor="#ed7d31 [3205]" strokeweight="1pt">
                <v:stroke joinstyle="miter"/>
              </v:roundrect>
            </w:pict>
          </mc:Fallback>
        </mc:AlternateContent>
      </w:r>
      <w:r w:rsidR="00D26974">
        <w:rPr>
          <w:noProof/>
        </w:rPr>
        <mc:AlternateContent>
          <mc:Choice Requires="wps">
            <w:drawing>
              <wp:anchor distT="0" distB="0" distL="114300" distR="114300" simplePos="0" relativeHeight="252132352" behindDoc="0" locked="0" layoutInCell="1" allowOverlap="1" wp14:anchorId="013B9084" wp14:editId="40A05A2B">
                <wp:simplePos x="0" y="0"/>
                <wp:positionH relativeFrom="column">
                  <wp:posOffset>3162300</wp:posOffset>
                </wp:positionH>
                <wp:positionV relativeFrom="paragraph">
                  <wp:posOffset>689610</wp:posOffset>
                </wp:positionV>
                <wp:extent cx="107950" cy="1511935"/>
                <wp:effectExtent l="0" t="0" r="25400" b="12065"/>
                <wp:wrapNone/>
                <wp:docPr id="1724088964"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9E08C00" id="Rectángulo: esquinas redondeadas 12" o:spid="_x0000_s1026" style="position:absolute;margin-left:249pt;margin-top:54.3pt;width:8.5pt;height:119.05pt;z-index:2521323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DW&#10;7gpC4gAAAAsBAAAPAAAAZHJzL2Rvd25yZXYueG1sTI/BTsMwEETvSPyDtUhcUOsU0hBCnAqQIg7l&#10;QosoRzdekoh4HcVumv59lxMcd2Y0+yZfTbYTIw6+daRgMY9AIFXOtFQr+NiWsxSED5qM7hyhghN6&#10;WBWXF7nOjDvSO46bUAsuIZ9pBU0IfSalrxq02s9dj8TetxusDnwOtTSDPnK57eRtFCXS6pb4Q6N7&#10;fGmw+tkcrIJkvQ67HZbjW/p6Uz/TZ3zS5ZdS11fT0yOIgFP4C8MvPqNDwUx7dyDjRacgfkh5S2Aj&#10;ShMQnFgulqzsFdzFyT3IIpf/NxRnAAAA//8DAFBLAQItABQABgAIAAAAIQC2gziS/gAAAOEBAAAT&#10;AAAAAAAAAAAAAAAAAAAAAABbQ29udGVudF9UeXBlc10ueG1sUEsBAi0AFAAGAAgAAAAhADj9If/W&#10;AAAAlAEAAAsAAAAAAAAAAAAAAAAALwEAAF9yZWxzLy5yZWxzUEsBAi0AFAAGAAgAAAAhACQIzJt9&#10;AgAAZwUAAA4AAAAAAAAAAAAAAAAALgIAAGRycy9lMm9Eb2MueG1sUEsBAi0AFAAGAAgAAAAhANbu&#10;CkLiAAAACwEAAA8AAAAAAAAAAAAAAAAA1wQAAGRycy9kb3ducmV2LnhtbFBLBQYAAAAABAAEAPMA&#10;AADmBQAAAAA=&#10;" filled="f" strokecolor="#ed7d31 [3205]" strokeweight="1pt">
                <v:stroke joinstyle="miter"/>
              </v:roundrect>
            </w:pict>
          </mc:Fallback>
        </mc:AlternateContent>
      </w:r>
      <w:r w:rsidR="00D26974">
        <w:rPr>
          <w:noProof/>
        </w:rPr>
        <mc:AlternateContent>
          <mc:Choice Requires="wps">
            <w:drawing>
              <wp:anchor distT="0" distB="0" distL="114300" distR="114300" simplePos="0" relativeHeight="252130304" behindDoc="0" locked="0" layoutInCell="1" allowOverlap="1" wp14:anchorId="79416A5E" wp14:editId="728B58B4">
                <wp:simplePos x="0" y="0"/>
                <wp:positionH relativeFrom="column">
                  <wp:posOffset>4714875</wp:posOffset>
                </wp:positionH>
                <wp:positionV relativeFrom="paragraph">
                  <wp:posOffset>606425</wp:posOffset>
                </wp:positionV>
                <wp:extent cx="107950" cy="1511935"/>
                <wp:effectExtent l="0" t="0" r="25400" b="12065"/>
                <wp:wrapNone/>
                <wp:docPr id="128497134"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D9CE53A" id="Rectángulo: esquinas redondeadas 12" o:spid="_x0000_s1026" style="position:absolute;margin-left:371.25pt;margin-top:47.75pt;width:8.5pt;height:119.05pt;z-index:2521303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M&#10;HJtR4QAAAAoBAAAPAAAAZHJzL2Rvd25yZXYueG1sTI/BTsMwDIbvSLxDZCQuiKWsa7eVphMgVRzG&#10;hYEYx6wxbUXjVE3WdW+POcHJtvzp9+d8M9lOjDj41pGCu1kEAqlypqVawftbebsC4YMmoztHqOCM&#10;HjbF5UWuM+NO9IrjLtSCQ8hnWkETQp9J6asGrfYz1yPx7ssNVgceh1qaQZ843HZyHkWptLolvtDo&#10;Hp8arL53R6sg3W7Dfo/l+LJ6vqkf6WNx1uWnUtdX08M9iIBT+IPhV5/VoWCngzuS8aJTsFzME0YV&#10;rBOuDCyTNTcHBXEcpyCLXP5/ofgBAAD//wMAUEsBAi0AFAAGAAgAAAAhALaDOJL+AAAA4QEAABMA&#10;AAAAAAAAAAAAAAAAAAAAAFtDb250ZW50X1R5cGVzXS54bWxQSwECLQAUAAYACAAAACEAOP0h/9YA&#10;AACUAQAACwAAAAAAAAAAAAAAAAAvAQAAX3JlbHMvLnJlbHNQSwECLQAUAAYACAAAACEAJAjMm30C&#10;AABnBQAADgAAAAAAAAAAAAAAAAAuAgAAZHJzL2Uyb0RvYy54bWxQSwECLQAUAAYACAAAACEADByb&#10;UeEAAAAKAQAADwAAAAAAAAAAAAAAAADXBAAAZHJzL2Rvd25yZXYueG1sUEsFBgAAAAAEAAQA8wAA&#10;AOUFAAAAAA==&#10;" filled="f" strokecolor="#ed7d31 [3205]" strokeweight="1pt">
                <v:stroke joinstyle="miter"/>
              </v:roundrect>
            </w:pict>
          </mc:Fallback>
        </mc:AlternateContent>
      </w:r>
      <w:r w:rsidR="00D26974">
        <w:rPr>
          <w:noProof/>
        </w:rPr>
        <mc:AlternateContent>
          <mc:Choice Requires="wps">
            <w:drawing>
              <wp:anchor distT="0" distB="0" distL="114300" distR="114300" simplePos="0" relativeHeight="252120064" behindDoc="0" locked="0" layoutInCell="1" allowOverlap="1" wp14:anchorId="14A629CA" wp14:editId="200AD1F8">
                <wp:simplePos x="0" y="0"/>
                <wp:positionH relativeFrom="column">
                  <wp:posOffset>3867150</wp:posOffset>
                </wp:positionH>
                <wp:positionV relativeFrom="paragraph">
                  <wp:posOffset>530225</wp:posOffset>
                </wp:positionV>
                <wp:extent cx="107950" cy="1511935"/>
                <wp:effectExtent l="0" t="0" r="25400" b="12065"/>
                <wp:wrapNone/>
                <wp:docPr id="1265856445"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B7029DC" id="Rectángulo: esquinas redondeadas 12" o:spid="_x0000_s1026" style="position:absolute;margin-left:304.5pt;margin-top:41.75pt;width:8.5pt;height:119.05pt;z-index:2521200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D/&#10;Xkb64AAAAAoBAAAPAAAAZHJzL2Rvd25yZXYueG1sTI/BTsMwDIbvSLxDZCQuiKXrICql6QRIFYdx&#10;YSDGMWtMW9E4VZN13dtjTnC0/evz9xfr2fViwjF0njQsFwkIpNrbjhoN72/VdQYiREPW9J5QwwkD&#10;rMvzs8Lk1h/pFadtbARDKORGQxvjkEsZ6hadCQs/IPHty4/ORB7HRtrRHBnuepkmiZLOdMQfWjPg&#10;U4v19/bgNKjNJu52WE0v2fNV80gfNydTfWp9eTE/3IOIOMe/MPzqszqU7LT3B7JB9MxI7rhL1JCt&#10;bkFwQKWKF3sNq3SpQJaF/F+h/AEAAP//AwBQSwECLQAUAAYACAAAACEAtoM4kv4AAADhAQAAEwAA&#10;AAAAAAAAAAAAAAAAAAAAW0NvbnRlbnRfVHlwZXNdLnhtbFBLAQItABQABgAIAAAAIQA4/SH/1gAA&#10;AJQBAAALAAAAAAAAAAAAAAAAAC8BAABfcmVscy8ucmVsc1BLAQItABQABgAIAAAAIQAkCMybfQIA&#10;AGcFAAAOAAAAAAAAAAAAAAAAAC4CAABkcnMvZTJvRG9jLnhtbFBLAQItABQABgAIAAAAIQD/Xkb6&#10;4AAAAAoBAAAPAAAAAAAAAAAAAAAAANcEAABkcnMvZG93bnJldi54bWxQSwUGAAAAAAQABADzAAAA&#10;5AUAAAAA&#10;" filled="f" strokecolor="#ed7d31 [3205]" strokeweight="1pt">
                <v:stroke joinstyle="miter"/>
              </v:roundrect>
            </w:pict>
          </mc:Fallback>
        </mc:AlternateContent>
      </w:r>
      <w:r w:rsidR="00D26974">
        <w:rPr>
          <w:noProof/>
        </w:rPr>
        <mc:AlternateContent>
          <mc:Choice Requires="wps">
            <w:drawing>
              <wp:anchor distT="0" distB="0" distL="114300" distR="114300" simplePos="0" relativeHeight="252121088" behindDoc="0" locked="0" layoutInCell="1" allowOverlap="1" wp14:anchorId="3029F1A3" wp14:editId="6F411D56">
                <wp:simplePos x="0" y="0"/>
                <wp:positionH relativeFrom="column">
                  <wp:posOffset>3667125</wp:posOffset>
                </wp:positionH>
                <wp:positionV relativeFrom="paragraph">
                  <wp:posOffset>530225</wp:posOffset>
                </wp:positionV>
                <wp:extent cx="107950" cy="1511935"/>
                <wp:effectExtent l="0" t="0" r="25400" b="12065"/>
                <wp:wrapNone/>
                <wp:docPr id="285579792"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640B163" id="Rectángulo: esquinas redondeadas 12" o:spid="_x0000_s1026" style="position:absolute;margin-left:288.75pt;margin-top:41.75pt;width:8.5pt;height:119.05pt;z-index:2521210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k&#10;6C8E4QAAAAoBAAAPAAAAZHJzL2Rvd25yZXYueG1sTI9NT8MwDIbvSPyHyEhcEEv30a6UphMgVRzG&#10;hYEYx6wxbUXjVE3Wdf8ec4KTbfnR68f5ZrKdGHHwrSMF81kEAqlypqVawftbeZuC8EGT0Z0jVHBG&#10;D5vi8iLXmXEnesVxF2rBIeQzraAJoc+k9FWDVvuZ65F49+UGqwOPQy3NoE8cbju5iKJEWt0SX2h0&#10;j08NVt+7o1WQbLdhv8dyfEmfb+pH+liddfmp1PXV9HAPIuAU/mD41Wd1KNjp4I5kvOgUxOt1zKiC&#10;dMmVgfhuxc1BwXIxT0AWufz/QvEDAAD//wMAUEsBAi0AFAAGAAgAAAAhALaDOJL+AAAA4QEAABMA&#10;AAAAAAAAAAAAAAAAAAAAAFtDb250ZW50X1R5cGVzXS54bWxQSwECLQAUAAYACAAAACEAOP0h/9YA&#10;AACUAQAACwAAAAAAAAAAAAAAAAAvAQAAX3JlbHMvLnJlbHNQSwECLQAUAAYACAAAACEAJAjMm30C&#10;AABnBQAADgAAAAAAAAAAAAAAAAAuAgAAZHJzL2Uyb0RvYy54bWxQSwECLQAUAAYACAAAACEAJOgv&#10;BOEAAAAKAQAADwAAAAAAAAAAAAAAAADXBAAAZHJzL2Rvd25yZXYueG1sUEsFBgAAAAAEAAQA8wAA&#10;AOUFAAAAAA==&#10;" filled="f" strokecolor="#ed7d31 [3205]" strokeweight="1pt">
                <v:stroke joinstyle="miter"/>
              </v:roundrect>
            </w:pict>
          </mc:Fallback>
        </mc:AlternateContent>
      </w:r>
      <w:r w:rsidR="00D26974">
        <w:rPr>
          <w:noProof/>
        </w:rPr>
        <mc:AlternateContent>
          <mc:Choice Requires="wps">
            <w:drawing>
              <wp:anchor distT="0" distB="0" distL="114300" distR="114300" simplePos="0" relativeHeight="252122112" behindDoc="0" locked="0" layoutInCell="1" allowOverlap="1" wp14:anchorId="170E8D3B" wp14:editId="3F010FCB">
                <wp:simplePos x="0" y="0"/>
                <wp:positionH relativeFrom="column">
                  <wp:posOffset>4524375</wp:posOffset>
                </wp:positionH>
                <wp:positionV relativeFrom="paragraph">
                  <wp:posOffset>682625</wp:posOffset>
                </wp:positionV>
                <wp:extent cx="107950" cy="1511935"/>
                <wp:effectExtent l="0" t="0" r="25400" b="12065"/>
                <wp:wrapNone/>
                <wp:docPr id="1043480092"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2FF27B1" id="Rectángulo: esquinas redondeadas 12" o:spid="_x0000_s1026" style="position:absolute;margin-left:356.25pt;margin-top:53.75pt;width:8.5pt;height:119.05pt;z-index:2521221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V&#10;5IZu4QAAAAsBAAAPAAAAZHJzL2Rvd25yZXYueG1sTI/BTsMwEETvSPyDtUhcEHUa2qSEOBUgRRzK&#10;hYIoRzdekoh4HcVumv59lxPcZjVPszP5erKdGHHwrSMF81kEAqlypqVawcd7ebsC4YMmoztHqOCE&#10;HtbF5UWuM+OO9IbjNtSCQ8hnWkETQp9J6asGrfYz1yOx9+0GqwOfQy3NoI8cbjsZR1EirW6JPzS6&#10;x+cGq5/twSpINpuw22E5vq5ebuon+lycdPml1PXV9PgAIuAU/mD4rc/VoeBOe3cg40WnIJ3HS0bZ&#10;iFIWTKTxPYu9grvFMgFZ5PL/huIMAAD//wMAUEsBAi0AFAAGAAgAAAAhALaDOJL+AAAA4QEAABMA&#10;AAAAAAAAAAAAAAAAAAAAAFtDb250ZW50X1R5cGVzXS54bWxQSwECLQAUAAYACAAAACEAOP0h/9YA&#10;AACUAQAACwAAAAAAAAAAAAAAAAAvAQAAX3JlbHMvLnJlbHNQSwECLQAUAAYACAAAACEAJAjMm30C&#10;AABnBQAADgAAAAAAAAAAAAAAAAAuAgAAZHJzL2Uyb0RvYy54bWxQSwECLQAUAAYACAAAACEAFeSG&#10;buEAAAALAQAADwAAAAAAAAAAAAAAAADXBAAAZHJzL2Rvd25yZXYueG1sUEsFBgAAAAAEAAQA8wAA&#10;AOUFAAAAAA==&#10;" filled="f" strokecolor="#ed7d31 [3205]" strokeweight="1pt">
                <v:stroke joinstyle="miter"/>
              </v:roundrect>
            </w:pict>
          </mc:Fallback>
        </mc:AlternateContent>
      </w:r>
      <w:r w:rsidR="00D26974">
        <w:rPr>
          <w:noProof/>
        </w:rPr>
        <mc:AlternateContent>
          <mc:Choice Requires="wps">
            <w:drawing>
              <wp:anchor distT="0" distB="0" distL="114300" distR="114300" simplePos="0" relativeHeight="252116992" behindDoc="0" locked="0" layoutInCell="1" allowOverlap="1" wp14:anchorId="08D8B7A1" wp14:editId="69F9A24C">
                <wp:simplePos x="0" y="0"/>
                <wp:positionH relativeFrom="column">
                  <wp:posOffset>4867275</wp:posOffset>
                </wp:positionH>
                <wp:positionV relativeFrom="paragraph">
                  <wp:posOffset>615950</wp:posOffset>
                </wp:positionV>
                <wp:extent cx="107950" cy="1511935"/>
                <wp:effectExtent l="0" t="0" r="25400" b="12065"/>
                <wp:wrapNone/>
                <wp:docPr id="2025165641"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0DF749D" id="Rectángulo: esquinas redondeadas 12" o:spid="_x0000_s1026" style="position:absolute;margin-left:383.25pt;margin-top:48.5pt;width:8.5pt;height:119.05pt;z-index:2521169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Cz&#10;zqba4QAAAAoBAAAPAAAAZHJzL2Rvd25yZXYueG1sTI/BToNAEIbvJr7DZky8GLtULCCyNGpCPNSL&#10;1ViPW3YEIjtL2C2lb+940uPMfPnn+4v1bHsx4eg7RwqWiwgEUu1MR42C97fqOgPhgyaje0eo4IQe&#10;1uX5WaFz4470itM2NIJDyOdaQRvCkEvp6xat9gs3IPHty41WBx7HRppRHznc9vImihJpdUf8odUD&#10;PrVYf28PVkGy2YTdDqvpJXu+ah7p4/akq0+lLi/mh3sQAefwB8OvPqtDyU57dyDjRa8gTZIVowru&#10;Uu7EQJrFvNgriOPVEmRZyP8Vyh8AAAD//wMAUEsBAi0AFAAGAAgAAAAhALaDOJL+AAAA4QEAABMA&#10;AAAAAAAAAAAAAAAAAAAAAFtDb250ZW50X1R5cGVzXS54bWxQSwECLQAUAAYACAAAACEAOP0h/9YA&#10;AACUAQAACwAAAAAAAAAAAAAAAAAvAQAAX3JlbHMvLnJlbHNQSwECLQAUAAYACAAAACEAJAjMm30C&#10;AABnBQAADgAAAAAAAAAAAAAAAAAuAgAAZHJzL2Uyb0RvYy54bWxQSwECLQAUAAYACAAAACEAs86m&#10;2uEAAAAKAQAADwAAAAAAAAAAAAAAAADXBAAAZHJzL2Rvd25yZXYueG1sUEsFBgAAAAAEAAQA8wAA&#10;AOUFAAAAAA==&#10;" filled="f" strokecolor="#ed7d31 [3205]" strokeweight="1pt">
                <v:stroke joinstyle="miter"/>
              </v:roundrect>
            </w:pict>
          </mc:Fallback>
        </mc:AlternateContent>
      </w:r>
      <w:r w:rsidR="00D26974">
        <w:rPr>
          <w:noProof/>
        </w:rPr>
        <mc:AlternateContent>
          <mc:Choice Requires="wps">
            <w:drawing>
              <wp:anchor distT="0" distB="0" distL="114300" distR="114300" simplePos="0" relativeHeight="252114944" behindDoc="0" locked="0" layoutInCell="1" allowOverlap="1" wp14:anchorId="5593DFEF" wp14:editId="547222EE">
                <wp:simplePos x="0" y="0"/>
                <wp:positionH relativeFrom="column">
                  <wp:posOffset>5362575</wp:posOffset>
                </wp:positionH>
                <wp:positionV relativeFrom="paragraph">
                  <wp:posOffset>606425</wp:posOffset>
                </wp:positionV>
                <wp:extent cx="107950" cy="1511935"/>
                <wp:effectExtent l="0" t="0" r="25400" b="12065"/>
                <wp:wrapNone/>
                <wp:docPr id="841086389"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F889829" id="Rectángulo: esquinas redondeadas 12" o:spid="_x0000_s1026" style="position:absolute;margin-left:422.25pt;margin-top:47.75pt;width:8.5pt;height:119.05pt;z-index:2521149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CX&#10;mUG54QAAAAoBAAAPAAAAZHJzL2Rvd25yZXYueG1sTI/BTsMwDIbvSLxDZCQuiKWjXVVK0wmQKg7b&#10;hYEYx6wxbUXjVE3WdW+POcHJtvzp9+diPdteTDj6zpGC5SICgVQ701Gj4P2tus1A+KDJ6N4RKjij&#10;h3V5eVHo3LgTveK0C43gEPK5VtCGMORS+rpFq/3CDUi8+3Kj1YHHsZFm1CcOt728i6JUWt0RX2j1&#10;gM8t1t+7o1WQbjZhv8dq2mYvN80TfSRnXX0qdX01Pz6ACDiHPxh+9VkdSnY6uCMZL3oFWZKsGFVw&#10;v+LKQJYuuTkoiOM4BVkW8v8L5Q8AAAD//wMAUEsBAi0AFAAGAAgAAAAhALaDOJL+AAAA4QEAABMA&#10;AAAAAAAAAAAAAAAAAAAAAFtDb250ZW50X1R5cGVzXS54bWxQSwECLQAUAAYACAAAACEAOP0h/9YA&#10;AACUAQAACwAAAAAAAAAAAAAAAAAvAQAAX3JlbHMvLnJlbHNQSwECLQAUAAYACAAAACEAJAjMm30C&#10;AABnBQAADgAAAAAAAAAAAAAAAAAuAgAAZHJzL2Uyb0RvYy54bWxQSwECLQAUAAYACAAAACEAl5lB&#10;ueEAAAAKAQAADwAAAAAAAAAAAAAAAADXBAAAZHJzL2Rvd25yZXYueG1sUEsFBgAAAAAEAAQA8wAA&#10;AOUFAAAAAA==&#10;" filled="f" strokecolor="#ed7d31 [3205]" strokeweight="1pt">
                <v:stroke joinstyle="miter"/>
              </v:roundrect>
            </w:pict>
          </mc:Fallback>
        </mc:AlternateContent>
      </w:r>
      <w:r w:rsidR="00D26974">
        <w:rPr>
          <w:noProof/>
        </w:rPr>
        <mc:AlternateContent>
          <mc:Choice Requires="wps">
            <w:drawing>
              <wp:anchor distT="0" distB="0" distL="114300" distR="114300" simplePos="0" relativeHeight="252109824" behindDoc="0" locked="0" layoutInCell="1" allowOverlap="1" wp14:anchorId="75E680BC" wp14:editId="0D788EEA">
                <wp:simplePos x="0" y="0"/>
                <wp:positionH relativeFrom="column">
                  <wp:posOffset>5572125</wp:posOffset>
                </wp:positionH>
                <wp:positionV relativeFrom="paragraph">
                  <wp:posOffset>539115</wp:posOffset>
                </wp:positionV>
                <wp:extent cx="107950" cy="1511935"/>
                <wp:effectExtent l="0" t="0" r="25400" b="12065"/>
                <wp:wrapNone/>
                <wp:docPr id="265190051"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4D3D8AF" id="Rectángulo: esquinas redondeadas 12" o:spid="_x0000_s1026" style="position:absolute;margin-left:438.75pt;margin-top:42.45pt;width:8.5pt;height:119.05pt;z-index:252109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BG&#10;oV9I4QAAAAoBAAAPAAAAZHJzL2Rvd25yZXYueG1sTI9NT8JAEIbvJv6HzZh4MbAVKpTaLVGTxgNe&#10;BCMel+7YNnZnm+5Syr9nPOltPp6880y2Hm0rBux940jB/TQCgVQ601Cl4GNXTBIQPmgyunWECs7o&#10;YZ1fX2U6Ne5E7zhsQyU4hHyqFdQhdKmUvqzRaj91HRLvvl1vdeC2r6Tp9YnDbStnUbSQVjfEF2rd&#10;4UuN5c/2aBUsNpuw32MxvCWvd9UzfcZnXXwpdXszPj2CCDiGPxh+9VkdcnY6uCMZL1oFyXL5wCgX&#10;8QoEA8kq5sFBwXw2j0Dmmfz/Qn4BAAD//wMAUEsBAi0AFAAGAAgAAAAhALaDOJL+AAAA4QEAABMA&#10;AAAAAAAAAAAAAAAAAAAAAFtDb250ZW50X1R5cGVzXS54bWxQSwECLQAUAAYACAAAACEAOP0h/9YA&#10;AACUAQAACwAAAAAAAAAAAAAAAAAvAQAAX3JlbHMvLnJlbHNQSwECLQAUAAYACAAAACEAJAjMm30C&#10;AABnBQAADgAAAAAAAAAAAAAAAAAuAgAAZHJzL2Uyb0RvYy54bWxQSwECLQAUAAYACAAAACEARqFf&#10;SOEAAAAKAQAADwAAAAAAAAAAAAAAAADXBAAAZHJzL2Rvd25yZXYueG1sUEsFBgAAAAAEAAQA8wAA&#10;AOUFAAAAAA==&#10;" filled="f" strokecolor="#ed7d31 [3205]" strokeweight="1pt">
                <v:stroke joinstyle="miter"/>
              </v:roundrect>
            </w:pict>
          </mc:Fallback>
        </mc:AlternateContent>
      </w:r>
      <w:r w:rsidR="000401C1" w:rsidRPr="002B2C30">
        <w:rPr>
          <w:noProof/>
        </w:rPr>
        <w:t xml:space="preserve"> </w:t>
      </w:r>
      <w:r w:rsidR="006273CC">
        <w:rPr>
          <w:noProof/>
        </w:rPr>
        <w:drawing>
          <wp:inline distT="0" distB="0" distL="0" distR="0" wp14:anchorId="495E5079" wp14:editId="2139DFE0">
            <wp:extent cx="5753100" cy="3314700"/>
            <wp:effectExtent l="0" t="0" r="0" b="0"/>
            <wp:docPr id="1260875003" name="Gráfico 1">
              <a:extLst xmlns:a="http://schemas.openxmlformats.org/drawingml/2006/main">
                <a:ext uri="{FF2B5EF4-FFF2-40B4-BE49-F238E27FC236}">
                  <a16:creationId xmlns:a16="http://schemas.microsoft.com/office/drawing/2014/main" id="{F0CCC88D-2BA5-43C5-86C2-F92CAE9D74A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14:paraId="4B7B36DC" w14:textId="3BD27F61" w:rsidR="008775CE" w:rsidRPr="0011349A" w:rsidRDefault="000401C1" w:rsidP="0011349A">
      <w:pPr>
        <w:pStyle w:val="Figuras"/>
        <w:rPr>
          <w:lang w:val="es-HN"/>
        </w:rPr>
      </w:pPr>
      <w:bookmarkStart w:id="191" w:name="_Toc158142136"/>
      <w:r w:rsidRPr="004E1773">
        <w:rPr>
          <w:lang w:val="es-HN"/>
        </w:rPr>
        <w:t xml:space="preserve">Figura </w:t>
      </w:r>
      <w:r>
        <w:fldChar w:fldCharType="begin"/>
      </w:r>
      <w:r w:rsidRPr="004E1773">
        <w:rPr>
          <w:lang w:val="es-HN"/>
        </w:rPr>
        <w:instrText xml:space="preserve"> SEQ Figura \* ARABIC </w:instrText>
      </w:r>
      <w:r>
        <w:fldChar w:fldCharType="separate"/>
      </w:r>
      <w:r w:rsidR="000F2D33">
        <w:rPr>
          <w:noProof/>
          <w:lang w:val="es-HN"/>
        </w:rPr>
        <w:t>41</w:t>
      </w:r>
      <w:r>
        <w:fldChar w:fldCharType="end"/>
      </w:r>
      <w:r w:rsidRPr="004E1773">
        <w:rPr>
          <w:lang w:val="es-HN"/>
        </w:rPr>
        <w:t xml:space="preserve">.Serie Sin Estacionalidad 2017 a 2022 Banco </w:t>
      </w:r>
      <w:r w:rsidR="00592A66">
        <w:rPr>
          <w:lang w:val="es-HN"/>
        </w:rPr>
        <w:t>FICENSA</w:t>
      </w:r>
      <w:bookmarkEnd w:id="191"/>
    </w:p>
    <w:p w14:paraId="5B2BB2BA" w14:textId="5704DBB3" w:rsidR="00277EF1" w:rsidRDefault="00277EF1" w:rsidP="00277EF1">
      <w:pPr>
        <w:pStyle w:val="Ttulo4"/>
        <w:rPr>
          <w:bCs w:val="0"/>
          <w:lang w:val="es-HN"/>
        </w:rPr>
      </w:pPr>
      <w:bookmarkStart w:id="192" w:name="_Toc158832967"/>
      <w:r w:rsidRPr="00A62774">
        <w:rPr>
          <w:bCs w:val="0"/>
          <w:lang w:val="es-HN"/>
        </w:rPr>
        <w:t>4.</w:t>
      </w:r>
      <w:r>
        <w:rPr>
          <w:bCs w:val="0"/>
          <w:lang w:val="es-HN"/>
        </w:rPr>
        <w:t>2</w:t>
      </w:r>
      <w:r w:rsidRPr="00A62774">
        <w:rPr>
          <w:bCs w:val="0"/>
          <w:lang w:val="es-HN"/>
        </w:rPr>
        <w:t>.1.</w:t>
      </w:r>
      <w:r>
        <w:rPr>
          <w:bCs w:val="0"/>
          <w:lang w:val="es-HN"/>
        </w:rPr>
        <w:t>1</w:t>
      </w:r>
      <w:r w:rsidR="004156F1">
        <w:rPr>
          <w:bCs w:val="0"/>
          <w:lang w:val="es-HN"/>
        </w:rPr>
        <w:t>3</w:t>
      </w:r>
      <w:r w:rsidRPr="00A62774">
        <w:rPr>
          <w:bCs w:val="0"/>
          <w:lang w:val="es-HN"/>
        </w:rPr>
        <w:t xml:space="preserve"> ANÁLISIS EDA BANCO </w:t>
      </w:r>
      <w:r>
        <w:rPr>
          <w:bCs w:val="0"/>
          <w:lang w:val="es-HN"/>
        </w:rPr>
        <w:t>POPULAR</w:t>
      </w:r>
      <w:bookmarkEnd w:id="192"/>
    </w:p>
    <w:p w14:paraId="3F065B81" w14:textId="77777777" w:rsidR="00A677AD" w:rsidRDefault="00A677AD" w:rsidP="00A677AD">
      <w:pPr>
        <w:pStyle w:val="TextoPrincipal"/>
      </w:pPr>
      <w:r>
        <w:t>Los resultados sobre el valor de la cuenta total activo se muestran a continuación:</w:t>
      </w:r>
    </w:p>
    <w:p w14:paraId="44D1FED7" w14:textId="6038C3CC" w:rsidR="00A677AD" w:rsidRPr="00A677AD" w:rsidRDefault="00A677AD" w:rsidP="00A677AD">
      <w:pPr>
        <w:pStyle w:val="Figuras"/>
        <w:rPr>
          <w:lang w:val="es-HN"/>
        </w:rPr>
      </w:pPr>
      <w:bookmarkStart w:id="193" w:name="_Toc158833042"/>
      <w:r w:rsidRPr="00A677AD">
        <w:rPr>
          <w:lang w:val="es-HN"/>
        </w:rPr>
        <w:t xml:space="preserve">Tabla </w:t>
      </w:r>
      <w:r>
        <w:fldChar w:fldCharType="begin"/>
      </w:r>
      <w:r w:rsidRPr="00A677AD">
        <w:rPr>
          <w:lang w:val="es-HN"/>
        </w:rPr>
        <w:instrText xml:space="preserve"> SEQ Tabla \* ARABIC </w:instrText>
      </w:r>
      <w:r>
        <w:fldChar w:fldCharType="separate"/>
      </w:r>
      <w:r w:rsidR="000F2D33">
        <w:rPr>
          <w:noProof/>
          <w:lang w:val="es-HN"/>
        </w:rPr>
        <w:t>28</w:t>
      </w:r>
      <w:r>
        <w:fldChar w:fldCharType="end"/>
      </w:r>
      <w:r w:rsidRPr="00A677AD">
        <w:rPr>
          <w:lang w:val="es-HN"/>
        </w:rPr>
        <w:t>. Resultados Cuenta Total Activo Banco Popular</w:t>
      </w:r>
      <w:bookmarkEnd w:id="193"/>
    </w:p>
    <w:tbl>
      <w:tblPr>
        <w:tblW w:w="9209" w:type="dxa"/>
        <w:tblCellMar>
          <w:left w:w="70" w:type="dxa"/>
          <w:right w:w="70" w:type="dxa"/>
        </w:tblCellMar>
        <w:tblLook w:val="04A0" w:firstRow="1" w:lastRow="0" w:firstColumn="1" w:lastColumn="0" w:noHBand="0" w:noVBand="1"/>
      </w:tblPr>
      <w:tblGrid>
        <w:gridCol w:w="520"/>
        <w:gridCol w:w="1318"/>
        <w:gridCol w:w="1418"/>
        <w:gridCol w:w="1417"/>
        <w:gridCol w:w="1559"/>
        <w:gridCol w:w="1560"/>
        <w:gridCol w:w="1417"/>
      </w:tblGrid>
      <w:tr w:rsidR="001C7E39" w:rsidRPr="00B82183" w14:paraId="4F485EDF" w14:textId="77777777" w:rsidTr="00317085">
        <w:trPr>
          <w:trHeight w:val="300"/>
        </w:trPr>
        <w:tc>
          <w:tcPr>
            <w:tcW w:w="9209"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FC33802"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Valor Real Cuenta Total Activo</w:t>
            </w:r>
          </w:p>
        </w:tc>
      </w:tr>
      <w:tr w:rsidR="001C7E39" w:rsidRPr="001C7E39" w14:paraId="43560122"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66C690E"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Mes</w:t>
            </w:r>
          </w:p>
        </w:tc>
        <w:tc>
          <w:tcPr>
            <w:tcW w:w="1318" w:type="dxa"/>
            <w:tcBorders>
              <w:top w:val="nil"/>
              <w:left w:val="nil"/>
              <w:bottom w:val="single" w:sz="4" w:space="0" w:color="auto"/>
              <w:right w:val="single" w:sz="4" w:space="0" w:color="auto"/>
            </w:tcBorders>
            <w:shd w:val="clear" w:color="auto" w:fill="auto"/>
            <w:noWrap/>
            <w:vAlign w:val="bottom"/>
            <w:hideMark/>
          </w:tcPr>
          <w:p w14:paraId="280701F9"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2017</w:t>
            </w:r>
          </w:p>
        </w:tc>
        <w:tc>
          <w:tcPr>
            <w:tcW w:w="1418" w:type="dxa"/>
            <w:tcBorders>
              <w:top w:val="nil"/>
              <w:left w:val="nil"/>
              <w:bottom w:val="single" w:sz="4" w:space="0" w:color="auto"/>
              <w:right w:val="single" w:sz="4" w:space="0" w:color="auto"/>
            </w:tcBorders>
            <w:shd w:val="clear" w:color="auto" w:fill="auto"/>
            <w:noWrap/>
            <w:vAlign w:val="bottom"/>
            <w:hideMark/>
          </w:tcPr>
          <w:p w14:paraId="2FE376AA"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2018</w:t>
            </w:r>
          </w:p>
        </w:tc>
        <w:tc>
          <w:tcPr>
            <w:tcW w:w="1417" w:type="dxa"/>
            <w:tcBorders>
              <w:top w:val="nil"/>
              <w:left w:val="nil"/>
              <w:bottom w:val="single" w:sz="4" w:space="0" w:color="auto"/>
              <w:right w:val="single" w:sz="4" w:space="0" w:color="auto"/>
            </w:tcBorders>
            <w:shd w:val="clear" w:color="auto" w:fill="auto"/>
            <w:noWrap/>
            <w:vAlign w:val="bottom"/>
            <w:hideMark/>
          </w:tcPr>
          <w:p w14:paraId="444C1CFE"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2019</w:t>
            </w:r>
          </w:p>
        </w:tc>
        <w:tc>
          <w:tcPr>
            <w:tcW w:w="1559" w:type="dxa"/>
            <w:tcBorders>
              <w:top w:val="nil"/>
              <w:left w:val="nil"/>
              <w:bottom w:val="single" w:sz="4" w:space="0" w:color="auto"/>
              <w:right w:val="single" w:sz="4" w:space="0" w:color="auto"/>
            </w:tcBorders>
            <w:shd w:val="clear" w:color="auto" w:fill="auto"/>
            <w:noWrap/>
            <w:vAlign w:val="bottom"/>
            <w:hideMark/>
          </w:tcPr>
          <w:p w14:paraId="37010FD2"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2020</w:t>
            </w:r>
          </w:p>
        </w:tc>
        <w:tc>
          <w:tcPr>
            <w:tcW w:w="1560" w:type="dxa"/>
            <w:tcBorders>
              <w:top w:val="nil"/>
              <w:left w:val="nil"/>
              <w:bottom w:val="single" w:sz="4" w:space="0" w:color="auto"/>
              <w:right w:val="single" w:sz="4" w:space="0" w:color="auto"/>
            </w:tcBorders>
            <w:shd w:val="clear" w:color="auto" w:fill="auto"/>
            <w:noWrap/>
            <w:vAlign w:val="bottom"/>
            <w:hideMark/>
          </w:tcPr>
          <w:p w14:paraId="3EC8B312"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2021</w:t>
            </w:r>
          </w:p>
        </w:tc>
        <w:tc>
          <w:tcPr>
            <w:tcW w:w="1417" w:type="dxa"/>
            <w:tcBorders>
              <w:top w:val="nil"/>
              <w:left w:val="nil"/>
              <w:bottom w:val="single" w:sz="4" w:space="0" w:color="auto"/>
              <w:right w:val="single" w:sz="4" w:space="0" w:color="auto"/>
            </w:tcBorders>
            <w:shd w:val="clear" w:color="auto" w:fill="auto"/>
            <w:noWrap/>
            <w:vAlign w:val="bottom"/>
            <w:hideMark/>
          </w:tcPr>
          <w:p w14:paraId="348A93D4"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2022</w:t>
            </w:r>
          </w:p>
        </w:tc>
      </w:tr>
      <w:tr w:rsidR="001C7E39" w:rsidRPr="001C7E39" w14:paraId="6B5BADE4"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5765C61"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ene</w:t>
            </w:r>
          </w:p>
        </w:tc>
        <w:tc>
          <w:tcPr>
            <w:tcW w:w="1318" w:type="dxa"/>
            <w:tcBorders>
              <w:top w:val="nil"/>
              <w:left w:val="nil"/>
              <w:bottom w:val="single" w:sz="4" w:space="0" w:color="auto"/>
              <w:right w:val="single" w:sz="4" w:space="0" w:color="auto"/>
            </w:tcBorders>
            <w:shd w:val="clear" w:color="auto" w:fill="auto"/>
            <w:vAlign w:val="center"/>
            <w:hideMark/>
          </w:tcPr>
          <w:p w14:paraId="38C2C5B6"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1,499,687,381 </w:t>
            </w:r>
          </w:p>
        </w:tc>
        <w:tc>
          <w:tcPr>
            <w:tcW w:w="1418" w:type="dxa"/>
            <w:tcBorders>
              <w:top w:val="nil"/>
              <w:left w:val="nil"/>
              <w:bottom w:val="single" w:sz="4" w:space="0" w:color="auto"/>
              <w:right w:val="single" w:sz="4" w:space="0" w:color="auto"/>
            </w:tcBorders>
            <w:shd w:val="clear" w:color="auto" w:fill="auto"/>
            <w:vAlign w:val="center"/>
            <w:hideMark/>
          </w:tcPr>
          <w:p w14:paraId="2327B41B"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1,977,265,451 </w:t>
            </w:r>
          </w:p>
        </w:tc>
        <w:tc>
          <w:tcPr>
            <w:tcW w:w="1417" w:type="dxa"/>
            <w:tcBorders>
              <w:top w:val="nil"/>
              <w:left w:val="nil"/>
              <w:bottom w:val="single" w:sz="4" w:space="0" w:color="auto"/>
              <w:right w:val="single" w:sz="4" w:space="0" w:color="auto"/>
            </w:tcBorders>
            <w:shd w:val="clear" w:color="auto" w:fill="auto"/>
            <w:vAlign w:val="center"/>
            <w:hideMark/>
          </w:tcPr>
          <w:p w14:paraId="4535333E"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2,718,655,137 </w:t>
            </w:r>
          </w:p>
        </w:tc>
        <w:tc>
          <w:tcPr>
            <w:tcW w:w="1559" w:type="dxa"/>
            <w:tcBorders>
              <w:top w:val="nil"/>
              <w:left w:val="nil"/>
              <w:bottom w:val="single" w:sz="4" w:space="0" w:color="auto"/>
              <w:right w:val="single" w:sz="4" w:space="0" w:color="auto"/>
            </w:tcBorders>
            <w:shd w:val="clear" w:color="auto" w:fill="auto"/>
            <w:vAlign w:val="center"/>
            <w:hideMark/>
          </w:tcPr>
          <w:p w14:paraId="24FBBDA6"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3,267,666,950 </w:t>
            </w:r>
          </w:p>
        </w:tc>
        <w:tc>
          <w:tcPr>
            <w:tcW w:w="1560" w:type="dxa"/>
            <w:tcBorders>
              <w:top w:val="nil"/>
              <w:left w:val="nil"/>
              <w:bottom w:val="single" w:sz="4" w:space="0" w:color="auto"/>
              <w:right w:val="single" w:sz="4" w:space="0" w:color="auto"/>
            </w:tcBorders>
            <w:shd w:val="clear" w:color="auto" w:fill="auto"/>
            <w:vAlign w:val="center"/>
            <w:hideMark/>
          </w:tcPr>
          <w:p w14:paraId="68A740E6"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3,758,146,324 </w:t>
            </w:r>
          </w:p>
        </w:tc>
        <w:tc>
          <w:tcPr>
            <w:tcW w:w="1417" w:type="dxa"/>
            <w:tcBorders>
              <w:top w:val="nil"/>
              <w:left w:val="nil"/>
              <w:bottom w:val="single" w:sz="4" w:space="0" w:color="auto"/>
              <w:right w:val="single" w:sz="4" w:space="0" w:color="auto"/>
            </w:tcBorders>
            <w:shd w:val="clear" w:color="auto" w:fill="auto"/>
            <w:vAlign w:val="center"/>
            <w:hideMark/>
          </w:tcPr>
          <w:p w14:paraId="7371AF36"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4,254,268,008 </w:t>
            </w:r>
          </w:p>
        </w:tc>
      </w:tr>
      <w:tr w:rsidR="001C7E39" w:rsidRPr="001C7E39" w14:paraId="7DC9F082"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72AE6A9"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feb</w:t>
            </w:r>
          </w:p>
        </w:tc>
        <w:tc>
          <w:tcPr>
            <w:tcW w:w="1318" w:type="dxa"/>
            <w:tcBorders>
              <w:top w:val="nil"/>
              <w:left w:val="nil"/>
              <w:bottom w:val="single" w:sz="4" w:space="0" w:color="auto"/>
              <w:right w:val="single" w:sz="4" w:space="0" w:color="auto"/>
            </w:tcBorders>
            <w:shd w:val="clear" w:color="auto" w:fill="auto"/>
            <w:vAlign w:val="center"/>
            <w:hideMark/>
          </w:tcPr>
          <w:p w14:paraId="03DFAB5A"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1,536,426,511 </w:t>
            </w:r>
          </w:p>
        </w:tc>
        <w:tc>
          <w:tcPr>
            <w:tcW w:w="1418" w:type="dxa"/>
            <w:tcBorders>
              <w:top w:val="nil"/>
              <w:left w:val="nil"/>
              <w:bottom w:val="single" w:sz="4" w:space="0" w:color="auto"/>
              <w:right w:val="single" w:sz="4" w:space="0" w:color="auto"/>
            </w:tcBorders>
            <w:shd w:val="clear" w:color="auto" w:fill="auto"/>
            <w:vAlign w:val="center"/>
            <w:hideMark/>
          </w:tcPr>
          <w:p w14:paraId="36BD59E3"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2,049,940,587 </w:t>
            </w:r>
          </w:p>
        </w:tc>
        <w:tc>
          <w:tcPr>
            <w:tcW w:w="1417" w:type="dxa"/>
            <w:tcBorders>
              <w:top w:val="nil"/>
              <w:left w:val="nil"/>
              <w:bottom w:val="single" w:sz="4" w:space="0" w:color="auto"/>
              <w:right w:val="single" w:sz="4" w:space="0" w:color="auto"/>
            </w:tcBorders>
            <w:shd w:val="clear" w:color="auto" w:fill="auto"/>
            <w:vAlign w:val="center"/>
            <w:hideMark/>
          </w:tcPr>
          <w:p w14:paraId="192E2A2A"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2,705,643,609 </w:t>
            </w:r>
          </w:p>
        </w:tc>
        <w:tc>
          <w:tcPr>
            <w:tcW w:w="1559" w:type="dxa"/>
            <w:tcBorders>
              <w:top w:val="nil"/>
              <w:left w:val="nil"/>
              <w:bottom w:val="single" w:sz="4" w:space="0" w:color="auto"/>
              <w:right w:val="single" w:sz="4" w:space="0" w:color="auto"/>
            </w:tcBorders>
            <w:shd w:val="clear" w:color="auto" w:fill="auto"/>
            <w:vAlign w:val="center"/>
            <w:hideMark/>
          </w:tcPr>
          <w:p w14:paraId="1B1458CA"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3,315,421,314 </w:t>
            </w:r>
          </w:p>
        </w:tc>
        <w:tc>
          <w:tcPr>
            <w:tcW w:w="1560" w:type="dxa"/>
            <w:tcBorders>
              <w:top w:val="nil"/>
              <w:left w:val="nil"/>
              <w:bottom w:val="single" w:sz="4" w:space="0" w:color="auto"/>
              <w:right w:val="single" w:sz="4" w:space="0" w:color="auto"/>
            </w:tcBorders>
            <w:shd w:val="clear" w:color="auto" w:fill="auto"/>
            <w:vAlign w:val="center"/>
            <w:hideMark/>
          </w:tcPr>
          <w:p w14:paraId="769EF474"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3,791,763,137 </w:t>
            </w:r>
          </w:p>
        </w:tc>
        <w:tc>
          <w:tcPr>
            <w:tcW w:w="1417" w:type="dxa"/>
            <w:tcBorders>
              <w:top w:val="nil"/>
              <w:left w:val="nil"/>
              <w:bottom w:val="single" w:sz="4" w:space="0" w:color="auto"/>
              <w:right w:val="single" w:sz="4" w:space="0" w:color="auto"/>
            </w:tcBorders>
            <w:shd w:val="clear" w:color="auto" w:fill="auto"/>
            <w:vAlign w:val="center"/>
            <w:hideMark/>
          </w:tcPr>
          <w:p w14:paraId="4B14F363"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4,316,680,072 </w:t>
            </w:r>
          </w:p>
        </w:tc>
      </w:tr>
      <w:tr w:rsidR="001C7E39" w:rsidRPr="001C7E39" w14:paraId="299BC525"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71C995F"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mar</w:t>
            </w:r>
          </w:p>
        </w:tc>
        <w:tc>
          <w:tcPr>
            <w:tcW w:w="1318" w:type="dxa"/>
            <w:tcBorders>
              <w:top w:val="nil"/>
              <w:left w:val="nil"/>
              <w:bottom w:val="single" w:sz="4" w:space="0" w:color="auto"/>
              <w:right w:val="single" w:sz="4" w:space="0" w:color="auto"/>
            </w:tcBorders>
            <w:shd w:val="clear" w:color="auto" w:fill="auto"/>
            <w:vAlign w:val="center"/>
            <w:hideMark/>
          </w:tcPr>
          <w:p w14:paraId="2F34ABF4"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1,575,729,219 </w:t>
            </w:r>
          </w:p>
        </w:tc>
        <w:tc>
          <w:tcPr>
            <w:tcW w:w="1418" w:type="dxa"/>
            <w:tcBorders>
              <w:top w:val="nil"/>
              <w:left w:val="nil"/>
              <w:bottom w:val="single" w:sz="4" w:space="0" w:color="auto"/>
              <w:right w:val="single" w:sz="4" w:space="0" w:color="auto"/>
            </w:tcBorders>
            <w:shd w:val="clear" w:color="auto" w:fill="auto"/>
            <w:vAlign w:val="center"/>
            <w:hideMark/>
          </w:tcPr>
          <w:p w14:paraId="12B56C56"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2,117,547,609 </w:t>
            </w:r>
          </w:p>
        </w:tc>
        <w:tc>
          <w:tcPr>
            <w:tcW w:w="1417" w:type="dxa"/>
            <w:tcBorders>
              <w:top w:val="nil"/>
              <w:left w:val="nil"/>
              <w:bottom w:val="single" w:sz="4" w:space="0" w:color="auto"/>
              <w:right w:val="single" w:sz="4" w:space="0" w:color="auto"/>
            </w:tcBorders>
            <w:shd w:val="clear" w:color="auto" w:fill="auto"/>
            <w:vAlign w:val="center"/>
            <w:hideMark/>
          </w:tcPr>
          <w:p w14:paraId="5509D7AA"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2,749,700,832 </w:t>
            </w:r>
          </w:p>
        </w:tc>
        <w:tc>
          <w:tcPr>
            <w:tcW w:w="1559" w:type="dxa"/>
            <w:tcBorders>
              <w:top w:val="nil"/>
              <w:left w:val="nil"/>
              <w:bottom w:val="single" w:sz="4" w:space="0" w:color="auto"/>
              <w:right w:val="single" w:sz="4" w:space="0" w:color="auto"/>
            </w:tcBorders>
            <w:shd w:val="clear" w:color="auto" w:fill="auto"/>
            <w:vAlign w:val="center"/>
            <w:hideMark/>
          </w:tcPr>
          <w:p w14:paraId="75A365FA"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3,325,919,978 </w:t>
            </w:r>
          </w:p>
        </w:tc>
        <w:tc>
          <w:tcPr>
            <w:tcW w:w="1560" w:type="dxa"/>
            <w:tcBorders>
              <w:top w:val="nil"/>
              <w:left w:val="nil"/>
              <w:bottom w:val="single" w:sz="4" w:space="0" w:color="auto"/>
              <w:right w:val="single" w:sz="4" w:space="0" w:color="auto"/>
            </w:tcBorders>
            <w:shd w:val="clear" w:color="auto" w:fill="auto"/>
            <w:vAlign w:val="center"/>
            <w:hideMark/>
          </w:tcPr>
          <w:p w14:paraId="188C2421"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3,804,853,808 </w:t>
            </w:r>
          </w:p>
        </w:tc>
        <w:tc>
          <w:tcPr>
            <w:tcW w:w="1417" w:type="dxa"/>
            <w:tcBorders>
              <w:top w:val="nil"/>
              <w:left w:val="nil"/>
              <w:bottom w:val="single" w:sz="4" w:space="0" w:color="auto"/>
              <w:right w:val="single" w:sz="4" w:space="0" w:color="auto"/>
            </w:tcBorders>
            <w:shd w:val="clear" w:color="auto" w:fill="auto"/>
            <w:vAlign w:val="center"/>
            <w:hideMark/>
          </w:tcPr>
          <w:p w14:paraId="5352C6A7"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4,379,646,466 </w:t>
            </w:r>
          </w:p>
        </w:tc>
      </w:tr>
      <w:tr w:rsidR="001C7E39" w:rsidRPr="001C7E39" w14:paraId="331B1F74"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7E6D310"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abr</w:t>
            </w:r>
          </w:p>
        </w:tc>
        <w:tc>
          <w:tcPr>
            <w:tcW w:w="1318" w:type="dxa"/>
            <w:tcBorders>
              <w:top w:val="nil"/>
              <w:left w:val="nil"/>
              <w:bottom w:val="single" w:sz="4" w:space="0" w:color="auto"/>
              <w:right w:val="single" w:sz="4" w:space="0" w:color="auto"/>
            </w:tcBorders>
            <w:shd w:val="clear" w:color="auto" w:fill="auto"/>
            <w:vAlign w:val="center"/>
            <w:hideMark/>
          </w:tcPr>
          <w:p w14:paraId="4D3BF69C"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1,596,643,448 </w:t>
            </w:r>
          </w:p>
        </w:tc>
        <w:tc>
          <w:tcPr>
            <w:tcW w:w="1418" w:type="dxa"/>
            <w:tcBorders>
              <w:top w:val="nil"/>
              <w:left w:val="nil"/>
              <w:bottom w:val="single" w:sz="4" w:space="0" w:color="auto"/>
              <w:right w:val="single" w:sz="4" w:space="0" w:color="auto"/>
            </w:tcBorders>
            <w:shd w:val="clear" w:color="auto" w:fill="auto"/>
            <w:vAlign w:val="center"/>
            <w:hideMark/>
          </w:tcPr>
          <w:p w14:paraId="1070AACC"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2,165,946,708 </w:t>
            </w:r>
          </w:p>
        </w:tc>
        <w:tc>
          <w:tcPr>
            <w:tcW w:w="1417" w:type="dxa"/>
            <w:tcBorders>
              <w:top w:val="nil"/>
              <w:left w:val="nil"/>
              <w:bottom w:val="single" w:sz="4" w:space="0" w:color="auto"/>
              <w:right w:val="single" w:sz="4" w:space="0" w:color="auto"/>
            </w:tcBorders>
            <w:shd w:val="clear" w:color="auto" w:fill="auto"/>
            <w:vAlign w:val="center"/>
            <w:hideMark/>
          </w:tcPr>
          <w:p w14:paraId="4D550BB5"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2,758,165,280 </w:t>
            </w:r>
          </w:p>
        </w:tc>
        <w:tc>
          <w:tcPr>
            <w:tcW w:w="1559" w:type="dxa"/>
            <w:tcBorders>
              <w:top w:val="nil"/>
              <w:left w:val="nil"/>
              <w:bottom w:val="single" w:sz="4" w:space="0" w:color="auto"/>
              <w:right w:val="single" w:sz="4" w:space="0" w:color="auto"/>
            </w:tcBorders>
            <w:shd w:val="clear" w:color="auto" w:fill="auto"/>
            <w:vAlign w:val="center"/>
            <w:hideMark/>
          </w:tcPr>
          <w:p w14:paraId="52AEF00D"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3,350,010,146 </w:t>
            </w:r>
          </w:p>
        </w:tc>
        <w:tc>
          <w:tcPr>
            <w:tcW w:w="1560" w:type="dxa"/>
            <w:tcBorders>
              <w:top w:val="nil"/>
              <w:left w:val="nil"/>
              <w:bottom w:val="single" w:sz="4" w:space="0" w:color="auto"/>
              <w:right w:val="single" w:sz="4" w:space="0" w:color="auto"/>
            </w:tcBorders>
            <w:shd w:val="clear" w:color="auto" w:fill="auto"/>
            <w:vAlign w:val="center"/>
            <w:hideMark/>
          </w:tcPr>
          <w:p w14:paraId="1C3BFFA3"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3,865,088,863 </w:t>
            </w:r>
          </w:p>
        </w:tc>
        <w:tc>
          <w:tcPr>
            <w:tcW w:w="1417" w:type="dxa"/>
            <w:tcBorders>
              <w:top w:val="nil"/>
              <w:left w:val="nil"/>
              <w:bottom w:val="single" w:sz="4" w:space="0" w:color="auto"/>
              <w:right w:val="single" w:sz="4" w:space="0" w:color="auto"/>
            </w:tcBorders>
            <w:shd w:val="clear" w:color="auto" w:fill="auto"/>
            <w:vAlign w:val="center"/>
            <w:hideMark/>
          </w:tcPr>
          <w:p w14:paraId="44CACCAF"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4,350,491,498 </w:t>
            </w:r>
          </w:p>
        </w:tc>
      </w:tr>
      <w:tr w:rsidR="001C7E39" w:rsidRPr="001C7E39" w14:paraId="0EB3D33B"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29282BA"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may</w:t>
            </w:r>
          </w:p>
        </w:tc>
        <w:tc>
          <w:tcPr>
            <w:tcW w:w="1318" w:type="dxa"/>
            <w:tcBorders>
              <w:top w:val="nil"/>
              <w:left w:val="nil"/>
              <w:bottom w:val="single" w:sz="4" w:space="0" w:color="auto"/>
              <w:right w:val="single" w:sz="4" w:space="0" w:color="auto"/>
            </w:tcBorders>
            <w:shd w:val="clear" w:color="auto" w:fill="auto"/>
            <w:vAlign w:val="center"/>
            <w:hideMark/>
          </w:tcPr>
          <w:p w14:paraId="39ADEE64"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1,612,748,652 </w:t>
            </w:r>
          </w:p>
        </w:tc>
        <w:tc>
          <w:tcPr>
            <w:tcW w:w="1418" w:type="dxa"/>
            <w:tcBorders>
              <w:top w:val="nil"/>
              <w:left w:val="nil"/>
              <w:bottom w:val="single" w:sz="4" w:space="0" w:color="auto"/>
              <w:right w:val="single" w:sz="4" w:space="0" w:color="auto"/>
            </w:tcBorders>
            <w:shd w:val="clear" w:color="auto" w:fill="auto"/>
            <w:vAlign w:val="center"/>
            <w:hideMark/>
          </w:tcPr>
          <w:p w14:paraId="609F3D7B"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2,238,763,115 </w:t>
            </w:r>
          </w:p>
        </w:tc>
        <w:tc>
          <w:tcPr>
            <w:tcW w:w="1417" w:type="dxa"/>
            <w:tcBorders>
              <w:top w:val="nil"/>
              <w:left w:val="nil"/>
              <w:bottom w:val="single" w:sz="4" w:space="0" w:color="auto"/>
              <w:right w:val="single" w:sz="4" w:space="0" w:color="auto"/>
            </w:tcBorders>
            <w:shd w:val="clear" w:color="auto" w:fill="auto"/>
            <w:vAlign w:val="center"/>
            <w:hideMark/>
          </w:tcPr>
          <w:p w14:paraId="580678A4"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2,768,367,360 </w:t>
            </w:r>
          </w:p>
        </w:tc>
        <w:tc>
          <w:tcPr>
            <w:tcW w:w="1559" w:type="dxa"/>
            <w:tcBorders>
              <w:top w:val="nil"/>
              <w:left w:val="nil"/>
              <w:bottom w:val="single" w:sz="4" w:space="0" w:color="auto"/>
              <w:right w:val="single" w:sz="4" w:space="0" w:color="auto"/>
            </w:tcBorders>
            <w:shd w:val="clear" w:color="auto" w:fill="auto"/>
            <w:vAlign w:val="center"/>
            <w:hideMark/>
          </w:tcPr>
          <w:p w14:paraId="0B4F0712"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3,289,255,947 </w:t>
            </w:r>
          </w:p>
        </w:tc>
        <w:tc>
          <w:tcPr>
            <w:tcW w:w="1560" w:type="dxa"/>
            <w:tcBorders>
              <w:top w:val="nil"/>
              <w:left w:val="nil"/>
              <w:bottom w:val="single" w:sz="4" w:space="0" w:color="auto"/>
              <w:right w:val="single" w:sz="4" w:space="0" w:color="auto"/>
            </w:tcBorders>
            <w:shd w:val="clear" w:color="auto" w:fill="auto"/>
            <w:vAlign w:val="center"/>
            <w:hideMark/>
          </w:tcPr>
          <w:p w14:paraId="71CEE8B2"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3,843,647,491 </w:t>
            </w:r>
          </w:p>
        </w:tc>
        <w:tc>
          <w:tcPr>
            <w:tcW w:w="1417" w:type="dxa"/>
            <w:tcBorders>
              <w:top w:val="nil"/>
              <w:left w:val="nil"/>
              <w:bottom w:val="single" w:sz="4" w:space="0" w:color="auto"/>
              <w:right w:val="single" w:sz="4" w:space="0" w:color="auto"/>
            </w:tcBorders>
            <w:shd w:val="clear" w:color="auto" w:fill="auto"/>
            <w:vAlign w:val="center"/>
            <w:hideMark/>
          </w:tcPr>
          <w:p w14:paraId="29C1E67B"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4,382,028,341 </w:t>
            </w:r>
          </w:p>
        </w:tc>
      </w:tr>
      <w:tr w:rsidR="001C7E39" w:rsidRPr="001C7E39" w14:paraId="6553F33E"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3BB2A0B"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jun</w:t>
            </w:r>
          </w:p>
        </w:tc>
        <w:tc>
          <w:tcPr>
            <w:tcW w:w="1318" w:type="dxa"/>
            <w:tcBorders>
              <w:top w:val="nil"/>
              <w:left w:val="nil"/>
              <w:bottom w:val="single" w:sz="4" w:space="0" w:color="auto"/>
              <w:right w:val="single" w:sz="4" w:space="0" w:color="auto"/>
            </w:tcBorders>
            <w:shd w:val="clear" w:color="auto" w:fill="auto"/>
            <w:vAlign w:val="center"/>
            <w:hideMark/>
          </w:tcPr>
          <w:p w14:paraId="5E48B6E5"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1,657,933,329 </w:t>
            </w:r>
          </w:p>
        </w:tc>
        <w:tc>
          <w:tcPr>
            <w:tcW w:w="1418" w:type="dxa"/>
            <w:tcBorders>
              <w:top w:val="nil"/>
              <w:left w:val="nil"/>
              <w:bottom w:val="single" w:sz="4" w:space="0" w:color="auto"/>
              <w:right w:val="single" w:sz="4" w:space="0" w:color="auto"/>
            </w:tcBorders>
            <w:shd w:val="clear" w:color="auto" w:fill="auto"/>
            <w:vAlign w:val="center"/>
            <w:hideMark/>
          </w:tcPr>
          <w:p w14:paraId="269D534C"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2,295,688,008 </w:t>
            </w:r>
          </w:p>
        </w:tc>
        <w:tc>
          <w:tcPr>
            <w:tcW w:w="1417" w:type="dxa"/>
            <w:tcBorders>
              <w:top w:val="nil"/>
              <w:left w:val="nil"/>
              <w:bottom w:val="single" w:sz="4" w:space="0" w:color="auto"/>
              <w:right w:val="single" w:sz="4" w:space="0" w:color="auto"/>
            </w:tcBorders>
            <w:shd w:val="clear" w:color="auto" w:fill="auto"/>
            <w:vAlign w:val="center"/>
            <w:hideMark/>
          </w:tcPr>
          <w:p w14:paraId="7C9157DB"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2,935,819,399 </w:t>
            </w:r>
          </w:p>
        </w:tc>
        <w:tc>
          <w:tcPr>
            <w:tcW w:w="1559" w:type="dxa"/>
            <w:tcBorders>
              <w:top w:val="nil"/>
              <w:left w:val="nil"/>
              <w:bottom w:val="single" w:sz="4" w:space="0" w:color="auto"/>
              <w:right w:val="single" w:sz="4" w:space="0" w:color="auto"/>
            </w:tcBorders>
            <w:shd w:val="clear" w:color="auto" w:fill="auto"/>
            <w:vAlign w:val="center"/>
            <w:hideMark/>
          </w:tcPr>
          <w:p w14:paraId="6EE4772C"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3,286,307,325 </w:t>
            </w:r>
          </w:p>
        </w:tc>
        <w:tc>
          <w:tcPr>
            <w:tcW w:w="1560" w:type="dxa"/>
            <w:tcBorders>
              <w:top w:val="nil"/>
              <w:left w:val="nil"/>
              <w:bottom w:val="single" w:sz="4" w:space="0" w:color="auto"/>
              <w:right w:val="single" w:sz="4" w:space="0" w:color="auto"/>
            </w:tcBorders>
            <w:shd w:val="clear" w:color="auto" w:fill="auto"/>
            <w:vAlign w:val="center"/>
            <w:hideMark/>
          </w:tcPr>
          <w:p w14:paraId="4DBCD4AF"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3,864,069,171 </w:t>
            </w:r>
          </w:p>
        </w:tc>
        <w:tc>
          <w:tcPr>
            <w:tcW w:w="1417" w:type="dxa"/>
            <w:tcBorders>
              <w:top w:val="nil"/>
              <w:left w:val="nil"/>
              <w:bottom w:val="single" w:sz="4" w:space="0" w:color="auto"/>
              <w:right w:val="single" w:sz="4" w:space="0" w:color="auto"/>
            </w:tcBorders>
            <w:shd w:val="clear" w:color="auto" w:fill="auto"/>
            <w:vAlign w:val="center"/>
            <w:hideMark/>
          </w:tcPr>
          <w:p w14:paraId="60382799"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4,412,631,618 </w:t>
            </w:r>
          </w:p>
        </w:tc>
      </w:tr>
      <w:tr w:rsidR="001C7E39" w:rsidRPr="001C7E39" w14:paraId="63EB3A1F"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0A7897B"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jul</w:t>
            </w:r>
          </w:p>
        </w:tc>
        <w:tc>
          <w:tcPr>
            <w:tcW w:w="1318" w:type="dxa"/>
            <w:tcBorders>
              <w:top w:val="nil"/>
              <w:left w:val="nil"/>
              <w:bottom w:val="single" w:sz="4" w:space="0" w:color="auto"/>
              <w:right w:val="single" w:sz="4" w:space="0" w:color="auto"/>
            </w:tcBorders>
            <w:shd w:val="clear" w:color="auto" w:fill="auto"/>
            <w:vAlign w:val="center"/>
            <w:hideMark/>
          </w:tcPr>
          <w:p w14:paraId="16522C79"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1,715,804,429 </w:t>
            </w:r>
          </w:p>
        </w:tc>
        <w:tc>
          <w:tcPr>
            <w:tcW w:w="1418" w:type="dxa"/>
            <w:tcBorders>
              <w:top w:val="nil"/>
              <w:left w:val="nil"/>
              <w:bottom w:val="single" w:sz="4" w:space="0" w:color="auto"/>
              <w:right w:val="single" w:sz="4" w:space="0" w:color="auto"/>
            </w:tcBorders>
            <w:shd w:val="clear" w:color="auto" w:fill="auto"/>
            <w:vAlign w:val="center"/>
            <w:hideMark/>
          </w:tcPr>
          <w:p w14:paraId="6980C9F0"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2,422,050,337 </w:t>
            </w:r>
          </w:p>
        </w:tc>
        <w:tc>
          <w:tcPr>
            <w:tcW w:w="1417" w:type="dxa"/>
            <w:tcBorders>
              <w:top w:val="nil"/>
              <w:left w:val="nil"/>
              <w:bottom w:val="single" w:sz="4" w:space="0" w:color="auto"/>
              <w:right w:val="single" w:sz="4" w:space="0" w:color="auto"/>
            </w:tcBorders>
            <w:shd w:val="clear" w:color="auto" w:fill="auto"/>
            <w:vAlign w:val="center"/>
            <w:hideMark/>
          </w:tcPr>
          <w:p w14:paraId="0CCFEDEF"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2,940,241,952 </w:t>
            </w:r>
          </w:p>
        </w:tc>
        <w:tc>
          <w:tcPr>
            <w:tcW w:w="1559" w:type="dxa"/>
            <w:tcBorders>
              <w:top w:val="nil"/>
              <w:left w:val="nil"/>
              <w:bottom w:val="single" w:sz="4" w:space="0" w:color="auto"/>
              <w:right w:val="single" w:sz="4" w:space="0" w:color="auto"/>
            </w:tcBorders>
            <w:shd w:val="clear" w:color="auto" w:fill="auto"/>
            <w:vAlign w:val="center"/>
            <w:hideMark/>
          </w:tcPr>
          <w:p w14:paraId="1FE792F6"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3,328,663,790 </w:t>
            </w:r>
          </w:p>
        </w:tc>
        <w:tc>
          <w:tcPr>
            <w:tcW w:w="1560" w:type="dxa"/>
            <w:tcBorders>
              <w:top w:val="nil"/>
              <w:left w:val="nil"/>
              <w:bottom w:val="single" w:sz="4" w:space="0" w:color="auto"/>
              <w:right w:val="single" w:sz="4" w:space="0" w:color="auto"/>
            </w:tcBorders>
            <w:shd w:val="clear" w:color="auto" w:fill="auto"/>
            <w:vAlign w:val="center"/>
            <w:hideMark/>
          </w:tcPr>
          <w:p w14:paraId="11FDB67F"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3,931,740,909 </w:t>
            </w:r>
          </w:p>
        </w:tc>
        <w:tc>
          <w:tcPr>
            <w:tcW w:w="1417" w:type="dxa"/>
            <w:tcBorders>
              <w:top w:val="nil"/>
              <w:left w:val="nil"/>
              <w:bottom w:val="single" w:sz="4" w:space="0" w:color="auto"/>
              <w:right w:val="single" w:sz="4" w:space="0" w:color="auto"/>
            </w:tcBorders>
            <w:shd w:val="clear" w:color="auto" w:fill="auto"/>
            <w:vAlign w:val="center"/>
            <w:hideMark/>
          </w:tcPr>
          <w:p w14:paraId="4D4ED26B"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4,472,064,567 </w:t>
            </w:r>
          </w:p>
        </w:tc>
      </w:tr>
      <w:tr w:rsidR="001C7E39" w:rsidRPr="001C7E39" w14:paraId="3413CBD9"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2219CA4"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ago</w:t>
            </w:r>
          </w:p>
        </w:tc>
        <w:tc>
          <w:tcPr>
            <w:tcW w:w="1318" w:type="dxa"/>
            <w:tcBorders>
              <w:top w:val="nil"/>
              <w:left w:val="nil"/>
              <w:bottom w:val="single" w:sz="4" w:space="0" w:color="auto"/>
              <w:right w:val="single" w:sz="4" w:space="0" w:color="auto"/>
            </w:tcBorders>
            <w:shd w:val="clear" w:color="auto" w:fill="auto"/>
            <w:vAlign w:val="center"/>
            <w:hideMark/>
          </w:tcPr>
          <w:p w14:paraId="6E831033"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1,747,609,163 </w:t>
            </w:r>
          </w:p>
        </w:tc>
        <w:tc>
          <w:tcPr>
            <w:tcW w:w="1418" w:type="dxa"/>
            <w:tcBorders>
              <w:top w:val="nil"/>
              <w:left w:val="nil"/>
              <w:bottom w:val="single" w:sz="4" w:space="0" w:color="auto"/>
              <w:right w:val="single" w:sz="4" w:space="0" w:color="auto"/>
            </w:tcBorders>
            <w:shd w:val="clear" w:color="auto" w:fill="auto"/>
            <w:vAlign w:val="center"/>
            <w:hideMark/>
          </w:tcPr>
          <w:p w14:paraId="35115F73"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2,477,326,180 </w:t>
            </w:r>
          </w:p>
        </w:tc>
        <w:tc>
          <w:tcPr>
            <w:tcW w:w="1417" w:type="dxa"/>
            <w:tcBorders>
              <w:top w:val="nil"/>
              <w:left w:val="nil"/>
              <w:bottom w:val="single" w:sz="4" w:space="0" w:color="auto"/>
              <w:right w:val="single" w:sz="4" w:space="0" w:color="auto"/>
            </w:tcBorders>
            <w:shd w:val="clear" w:color="auto" w:fill="auto"/>
            <w:vAlign w:val="center"/>
            <w:hideMark/>
          </w:tcPr>
          <w:p w14:paraId="7687A068"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2,967,853,175 </w:t>
            </w:r>
          </w:p>
        </w:tc>
        <w:tc>
          <w:tcPr>
            <w:tcW w:w="1559" w:type="dxa"/>
            <w:tcBorders>
              <w:top w:val="nil"/>
              <w:left w:val="nil"/>
              <w:bottom w:val="single" w:sz="4" w:space="0" w:color="auto"/>
              <w:right w:val="single" w:sz="4" w:space="0" w:color="auto"/>
            </w:tcBorders>
            <w:shd w:val="clear" w:color="auto" w:fill="auto"/>
            <w:vAlign w:val="center"/>
            <w:hideMark/>
          </w:tcPr>
          <w:p w14:paraId="4C21A99F"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3,430,719,647 </w:t>
            </w:r>
          </w:p>
        </w:tc>
        <w:tc>
          <w:tcPr>
            <w:tcW w:w="1560" w:type="dxa"/>
            <w:tcBorders>
              <w:top w:val="nil"/>
              <w:left w:val="nil"/>
              <w:bottom w:val="single" w:sz="4" w:space="0" w:color="auto"/>
              <w:right w:val="single" w:sz="4" w:space="0" w:color="auto"/>
            </w:tcBorders>
            <w:shd w:val="clear" w:color="auto" w:fill="auto"/>
            <w:vAlign w:val="center"/>
            <w:hideMark/>
          </w:tcPr>
          <w:p w14:paraId="42750BB5"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3,974,845,581 </w:t>
            </w:r>
          </w:p>
        </w:tc>
        <w:tc>
          <w:tcPr>
            <w:tcW w:w="1417" w:type="dxa"/>
            <w:tcBorders>
              <w:top w:val="nil"/>
              <w:left w:val="nil"/>
              <w:bottom w:val="single" w:sz="4" w:space="0" w:color="auto"/>
              <w:right w:val="single" w:sz="4" w:space="0" w:color="auto"/>
            </w:tcBorders>
            <w:shd w:val="clear" w:color="auto" w:fill="auto"/>
            <w:vAlign w:val="center"/>
            <w:hideMark/>
          </w:tcPr>
          <w:p w14:paraId="1F4EFB84"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4,564,465,799 </w:t>
            </w:r>
          </w:p>
        </w:tc>
      </w:tr>
      <w:tr w:rsidR="001C7E39" w:rsidRPr="001C7E39" w14:paraId="00F8CA3D"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68015F3"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sep</w:t>
            </w:r>
          </w:p>
        </w:tc>
        <w:tc>
          <w:tcPr>
            <w:tcW w:w="1318" w:type="dxa"/>
            <w:tcBorders>
              <w:top w:val="nil"/>
              <w:left w:val="nil"/>
              <w:bottom w:val="single" w:sz="4" w:space="0" w:color="auto"/>
              <w:right w:val="single" w:sz="4" w:space="0" w:color="auto"/>
            </w:tcBorders>
            <w:shd w:val="clear" w:color="auto" w:fill="auto"/>
            <w:vAlign w:val="center"/>
            <w:hideMark/>
          </w:tcPr>
          <w:p w14:paraId="2AD70E7A"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1,806,959,905 </w:t>
            </w:r>
          </w:p>
        </w:tc>
        <w:tc>
          <w:tcPr>
            <w:tcW w:w="1418" w:type="dxa"/>
            <w:tcBorders>
              <w:top w:val="nil"/>
              <w:left w:val="nil"/>
              <w:bottom w:val="single" w:sz="4" w:space="0" w:color="auto"/>
              <w:right w:val="single" w:sz="4" w:space="0" w:color="auto"/>
            </w:tcBorders>
            <w:shd w:val="clear" w:color="auto" w:fill="auto"/>
            <w:vAlign w:val="center"/>
            <w:hideMark/>
          </w:tcPr>
          <w:p w14:paraId="17533A43"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2,499,956,171 </w:t>
            </w:r>
          </w:p>
        </w:tc>
        <w:tc>
          <w:tcPr>
            <w:tcW w:w="1417" w:type="dxa"/>
            <w:tcBorders>
              <w:top w:val="nil"/>
              <w:left w:val="nil"/>
              <w:bottom w:val="single" w:sz="4" w:space="0" w:color="auto"/>
              <w:right w:val="single" w:sz="4" w:space="0" w:color="auto"/>
            </w:tcBorders>
            <w:shd w:val="clear" w:color="auto" w:fill="auto"/>
            <w:vAlign w:val="center"/>
            <w:hideMark/>
          </w:tcPr>
          <w:p w14:paraId="6EEECAF1"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3,025,040,987 </w:t>
            </w:r>
          </w:p>
        </w:tc>
        <w:tc>
          <w:tcPr>
            <w:tcW w:w="1559" w:type="dxa"/>
            <w:tcBorders>
              <w:top w:val="nil"/>
              <w:left w:val="nil"/>
              <w:bottom w:val="single" w:sz="4" w:space="0" w:color="auto"/>
              <w:right w:val="single" w:sz="4" w:space="0" w:color="auto"/>
            </w:tcBorders>
            <w:shd w:val="clear" w:color="auto" w:fill="auto"/>
            <w:vAlign w:val="center"/>
            <w:hideMark/>
          </w:tcPr>
          <w:p w14:paraId="59EC7F01"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3,496,054,582 </w:t>
            </w:r>
          </w:p>
        </w:tc>
        <w:tc>
          <w:tcPr>
            <w:tcW w:w="1560" w:type="dxa"/>
            <w:tcBorders>
              <w:top w:val="nil"/>
              <w:left w:val="nil"/>
              <w:bottom w:val="single" w:sz="4" w:space="0" w:color="auto"/>
              <w:right w:val="single" w:sz="4" w:space="0" w:color="auto"/>
            </w:tcBorders>
            <w:shd w:val="clear" w:color="auto" w:fill="auto"/>
            <w:vAlign w:val="center"/>
            <w:hideMark/>
          </w:tcPr>
          <w:p w14:paraId="60D12227"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4,017,150,617 </w:t>
            </w:r>
          </w:p>
        </w:tc>
        <w:tc>
          <w:tcPr>
            <w:tcW w:w="1417" w:type="dxa"/>
            <w:tcBorders>
              <w:top w:val="nil"/>
              <w:left w:val="nil"/>
              <w:bottom w:val="single" w:sz="4" w:space="0" w:color="auto"/>
              <w:right w:val="single" w:sz="4" w:space="0" w:color="auto"/>
            </w:tcBorders>
            <w:shd w:val="clear" w:color="auto" w:fill="auto"/>
            <w:vAlign w:val="center"/>
            <w:hideMark/>
          </w:tcPr>
          <w:p w14:paraId="5218155F"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4,633,105,034 </w:t>
            </w:r>
          </w:p>
        </w:tc>
      </w:tr>
      <w:tr w:rsidR="001C7E39" w:rsidRPr="001C7E39" w14:paraId="4A0435D7"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37328C6"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oct</w:t>
            </w:r>
          </w:p>
        </w:tc>
        <w:tc>
          <w:tcPr>
            <w:tcW w:w="1318" w:type="dxa"/>
            <w:tcBorders>
              <w:top w:val="nil"/>
              <w:left w:val="nil"/>
              <w:bottom w:val="single" w:sz="4" w:space="0" w:color="auto"/>
              <w:right w:val="single" w:sz="4" w:space="0" w:color="auto"/>
            </w:tcBorders>
            <w:shd w:val="clear" w:color="auto" w:fill="auto"/>
            <w:vAlign w:val="center"/>
            <w:hideMark/>
          </w:tcPr>
          <w:p w14:paraId="53F030FC"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1,842,562,770 </w:t>
            </w:r>
          </w:p>
        </w:tc>
        <w:tc>
          <w:tcPr>
            <w:tcW w:w="1418" w:type="dxa"/>
            <w:tcBorders>
              <w:top w:val="nil"/>
              <w:left w:val="nil"/>
              <w:bottom w:val="single" w:sz="4" w:space="0" w:color="auto"/>
              <w:right w:val="single" w:sz="4" w:space="0" w:color="auto"/>
            </w:tcBorders>
            <w:shd w:val="clear" w:color="auto" w:fill="auto"/>
            <w:vAlign w:val="center"/>
            <w:hideMark/>
          </w:tcPr>
          <w:p w14:paraId="40941EEB"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2,506,001,262 </w:t>
            </w:r>
          </w:p>
        </w:tc>
        <w:tc>
          <w:tcPr>
            <w:tcW w:w="1417" w:type="dxa"/>
            <w:tcBorders>
              <w:top w:val="nil"/>
              <w:left w:val="nil"/>
              <w:bottom w:val="single" w:sz="4" w:space="0" w:color="auto"/>
              <w:right w:val="single" w:sz="4" w:space="0" w:color="auto"/>
            </w:tcBorders>
            <w:shd w:val="clear" w:color="auto" w:fill="auto"/>
            <w:vAlign w:val="center"/>
            <w:hideMark/>
          </w:tcPr>
          <w:p w14:paraId="0D730261"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3,153,935,875 </w:t>
            </w:r>
          </w:p>
        </w:tc>
        <w:tc>
          <w:tcPr>
            <w:tcW w:w="1559" w:type="dxa"/>
            <w:tcBorders>
              <w:top w:val="nil"/>
              <w:left w:val="nil"/>
              <w:bottom w:val="single" w:sz="4" w:space="0" w:color="auto"/>
              <w:right w:val="single" w:sz="4" w:space="0" w:color="auto"/>
            </w:tcBorders>
            <w:shd w:val="clear" w:color="auto" w:fill="auto"/>
            <w:vAlign w:val="center"/>
            <w:hideMark/>
          </w:tcPr>
          <w:p w14:paraId="102EF106"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3,528,302,317 </w:t>
            </w:r>
          </w:p>
        </w:tc>
        <w:tc>
          <w:tcPr>
            <w:tcW w:w="1560" w:type="dxa"/>
            <w:tcBorders>
              <w:top w:val="nil"/>
              <w:left w:val="nil"/>
              <w:bottom w:val="single" w:sz="4" w:space="0" w:color="auto"/>
              <w:right w:val="single" w:sz="4" w:space="0" w:color="auto"/>
            </w:tcBorders>
            <w:shd w:val="clear" w:color="auto" w:fill="auto"/>
            <w:vAlign w:val="center"/>
            <w:hideMark/>
          </w:tcPr>
          <w:p w14:paraId="73E125FA"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4,065,057,814 </w:t>
            </w:r>
          </w:p>
        </w:tc>
        <w:tc>
          <w:tcPr>
            <w:tcW w:w="1417" w:type="dxa"/>
            <w:tcBorders>
              <w:top w:val="nil"/>
              <w:left w:val="nil"/>
              <w:bottom w:val="single" w:sz="4" w:space="0" w:color="auto"/>
              <w:right w:val="single" w:sz="4" w:space="0" w:color="auto"/>
            </w:tcBorders>
            <w:shd w:val="clear" w:color="auto" w:fill="auto"/>
            <w:vAlign w:val="center"/>
            <w:hideMark/>
          </w:tcPr>
          <w:p w14:paraId="1F7AEDDF"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4,721,460,884 </w:t>
            </w:r>
          </w:p>
        </w:tc>
      </w:tr>
      <w:tr w:rsidR="001C7E39" w:rsidRPr="001C7E39" w14:paraId="6C3E1139"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E924AEE"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nov</w:t>
            </w:r>
          </w:p>
        </w:tc>
        <w:tc>
          <w:tcPr>
            <w:tcW w:w="1318" w:type="dxa"/>
            <w:tcBorders>
              <w:top w:val="nil"/>
              <w:left w:val="nil"/>
              <w:bottom w:val="single" w:sz="4" w:space="0" w:color="auto"/>
              <w:right w:val="single" w:sz="4" w:space="0" w:color="auto"/>
            </w:tcBorders>
            <w:shd w:val="clear" w:color="auto" w:fill="auto"/>
            <w:vAlign w:val="center"/>
            <w:hideMark/>
          </w:tcPr>
          <w:p w14:paraId="6D514D6C"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1,879,388,333 </w:t>
            </w:r>
          </w:p>
        </w:tc>
        <w:tc>
          <w:tcPr>
            <w:tcW w:w="1418" w:type="dxa"/>
            <w:tcBorders>
              <w:top w:val="nil"/>
              <w:left w:val="nil"/>
              <w:bottom w:val="single" w:sz="4" w:space="0" w:color="auto"/>
              <w:right w:val="single" w:sz="4" w:space="0" w:color="auto"/>
            </w:tcBorders>
            <w:shd w:val="clear" w:color="auto" w:fill="auto"/>
            <w:vAlign w:val="center"/>
            <w:hideMark/>
          </w:tcPr>
          <w:p w14:paraId="63141494"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2,610,126,692 </w:t>
            </w:r>
          </w:p>
        </w:tc>
        <w:tc>
          <w:tcPr>
            <w:tcW w:w="1417" w:type="dxa"/>
            <w:tcBorders>
              <w:top w:val="nil"/>
              <w:left w:val="nil"/>
              <w:bottom w:val="single" w:sz="4" w:space="0" w:color="auto"/>
              <w:right w:val="single" w:sz="4" w:space="0" w:color="auto"/>
            </w:tcBorders>
            <w:shd w:val="clear" w:color="auto" w:fill="auto"/>
            <w:vAlign w:val="center"/>
            <w:hideMark/>
          </w:tcPr>
          <w:p w14:paraId="146664C9"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3,161,380,363 </w:t>
            </w:r>
          </w:p>
        </w:tc>
        <w:tc>
          <w:tcPr>
            <w:tcW w:w="1559" w:type="dxa"/>
            <w:tcBorders>
              <w:top w:val="nil"/>
              <w:left w:val="nil"/>
              <w:bottom w:val="single" w:sz="4" w:space="0" w:color="auto"/>
              <w:right w:val="single" w:sz="4" w:space="0" w:color="auto"/>
            </w:tcBorders>
            <w:shd w:val="clear" w:color="auto" w:fill="auto"/>
            <w:vAlign w:val="center"/>
            <w:hideMark/>
          </w:tcPr>
          <w:p w14:paraId="37351F87"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3,542,429,612 </w:t>
            </w:r>
          </w:p>
        </w:tc>
        <w:tc>
          <w:tcPr>
            <w:tcW w:w="1560" w:type="dxa"/>
            <w:tcBorders>
              <w:top w:val="nil"/>
              <w:left w:val="nil"/>
              <w:bottom w:val="single" w:sz="4" w:space="0" w:color="auto"/>
              <w:right w:val="single" w:sz="4" w:space="0" w:color="auto"/>
            </w:tcBorders>
            <w:shd w:val="clear" w:color="auto" w:fill="auto"/>
            <w:vAlign w:val="center"/>
            <w:hideMark/>
          </w:tcPr>
          <w:p w14:paraId="0C0753D7"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4,092,991,623 </w:t>
            </w:r>
          </w:p>
        </w:tc>
        <w:tc>
          <w:tcPr>
            <w:tcW w:w="1417" w:type="dxa"/>
            <w:tcBorders>
              <w:top w:val="nil"/>
              <w:left w:val="nil"/>
              <w:bottom w:val="single" w:sz="4" w:space="0" w:color="auto"/>
              <w:right w:val="single" w:sz="4" w:space="0" w:color="auto"/>
            </w:tcBorders>
            <w:shd w:val="clear" w:color="auto" w:fill="auto"/>
            <w:vAlign w:val="center"/>
            <w:hideMark/>
          </w:tcPr>
          <w:p w14:paraId="102811C3"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4,733,206,558 </w:t>
            </w:r>
          </w:p>
        </w:tc>
      </w:tr>
      <w:tr w:rsidR="001C7E39" w:rsidRPr="001C7E39" w14:paraId="31997662"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4279811" w14:textId="77777777" w:rsidR="001C7E39" w:rsidRPr="001C7E39" w:rsidRDefault="001C7E39" w:rsidP="001C7E39">
            <w:pPr>
              <w:widowControl/>
              <w:jc w:val="center"/>
              <w:rPr>
                <w:rFonts w:ascii="Times New Roman" w:eastAsia="Times New Roman" w:hAnsi="Times New Roman" w:cs="Times New Roman"/>
                <w:color w:val="000000"/>
                <w:sz w:val="16"/>
                <w:szCs w:val="16"/>
                <w:lang w:val="es-HN" w:eastAsia="es-HN"/>
              </w:rPr>
            </w:pPr>
            <w:r w:rsidRPr="001C7E39">
              <w:rPr>
                <w:rFonts w:ascii="Times New Roman" w:eastAsia="Times New Roman" w:hAnsi="Times New Roman" w:cs="Times New Roman"/>
                <w:color w:val="000000"/>
                <w:sz w:val="16"/>
                <w:szCs w:val="16"/>
                <w:lang w:val="es-HN" w:eastAsia="es-HN"/>
              </w:rPr>
              <w:t>dic</w:t>
            </w:r>
          </w:p>
        </w:tc>
        <w:tc>
          <w:tcPr>
            <w:tcW w:w="1318" w:type="dxa"/>
            <w:tcBorders>
              <w:top w:val="nil"/>
              <w:left w:val="nil"/>
              <w:bottom w:val="single" w:sz="4" w:space="0" w:color="auto"/>
              <w:right w:val="single" w:sz="4" w:space="0" w:color="auto"/>
            </w:tcBorders>
            <w:shd w:val="clear" w:color="auto" w:fill="auto"/>
            <w:vAlign w:val="center"/>
            <w:hideMark/>
          </w:tcPr>
          <w:p w14:paraId="1E018E6F"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1,950,446,534 </w:t>
            </w:r>
          </w:p>
        </w:tc>
        <w:tc>
          <w:tcPr>
            <w:tcW w:w="1418" w:type="dxa"/>
            <w:tcBorders>
              <w:top w:val="nil"/>
              <w:left w:val="nil"/>
              <w:bottom w:val="single" w:sz="4" w:space="0" w:color="auto"/>
              <w:right w:val="single" w:sz="4" w:space="0" w:color="auto"/>
            </w:tcBorders>
            <w:shd w:val="clear" w:color="auto" w:fill="auto"/>
            <w:vAlign w:val="center"/>
            <w:hideMark/>
          </w:tcPr>
          <w:p w14:paraId="3CC1EC06"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2,698,727,725 </w:t>
            </w:r>
          </w:p>
        </w:tc>
        <w:tc>
          <w:tcPr>
            <w:tcW w:w="1417" w:type="dxa"/>
            <w:tcBorders>
              <w:top w:val="nil"/>
              <w:left w:val="nil"/>
              <w:bottom w:val="single" w:sz="4" w:space="0" w:color="auto"/>
              <w:right w:val="single" w:sz="4" w:space="0" w:color="auto"/>
            </w:tcBorders>
            <w:shd w:val="clear" w:color="auto" w:fill="auto"/>
            <w:vAlign w:val="center"/>
            <w:hideMark/>
          </w:tcPr>
          <w:p w14:paraId="768888C1"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3,219,416,506 </w:t>
            </w:r>
          </w:p>
        </w:tc>
        <w:tc>
          <w:tcPr>
            <w:tcW w:w="1559" w:type="dxa"/>
            <w:tcBorders>
              <w:top w:val="nil"/>
              <w:left w:val="nil"/>
              <w:bottom w:val="single" w:sz="4" w:space="0" w:color="auto"/>
              <w:right w:val="single" w:sz="4" w:space="0" w:color="auto"/>
            </w:tcBorders>
            <w:shd w:val="clear" w:color="auto" w:fill="auto"/>
            <w:vAlign w:val="center"/>
            <w:hideMark/>
          </w:tcPr>
          <w:p w14:paraId="6EF34780"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3,648,201,091 </w:t>
            </w:r>
          </w:p>
        </w:tc>
        <w:tc>
          <w:tcPr>
            <w:tcW w:w="1560" w:type="dxa"/>
            <w:tcBorders>
              <w:top w:val="nil"/>
              <w:left w:val="nil"/>
              <w:bottom w:val="single" w:sz="4" w:space="0" w:color="auto"/>
              <w:right w:val="single" w:sz="4" w:space="0" w:color="auto"/>
            </w:tcBorders>
            <w:shd w:val="clear" w:color="auto" w:fill="auto"/>
            <w:vAlign w:val="center"/>
            <w:hideMark/>
          </w:tcPr>
          <w:p w14:paraId="060AEF37"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4,186,767,759 </w:t>
            </w:r>
          </w:p>
        </w:tc>
        <w:tc>
          <w:tcPr>
            <w:tcW w:w="1417" w:type="dxa"/>
            <w:tcBorders>
              <w:top w:val="nil"/>
              <w:left w:val="nil"/>
              <w:bottom w:val="single" w:sz="4" w:space="0" w:color="auto"/>
              <w:right w:val="single" w:sz="4" w:space="0" w:color="auto"/>
            </w:tcBorders>
            <w:shd w:val="clear" w:color="auto" w:fill="auto"/>
            <w:vAlign w:val="center"/>
            <w:hideMark/>
          </w:tcPr>
          <w:p w14:paraId="6C87D23E" w14:textId="77777777" w:rsidR="001C7E39" w:rsidRPr="00317085" w:rsidRDefault="001C7E39" w:rsidP="001C7E39">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4,813,031,839 </w:t>
            </w:r>
          </w:p>
        </w:tc>
      </w:tr>
    </w:tbl>
    <w:p w14:paraId="07AE9E4B" w14:textId="77777777" w:rsidR="001C7E39" w:rsidRDefault="001C7E39" w:rsidP="0011349A">
      <w:pPr>
        <w:pStyle w:val="TextoPrincipal"/>
      </w:pPr>
    </w:p>
    <w:p w14:paraId="74AF7239" w14:textId="77777777" w:rsidR="00A677AD" w:rsidRDefault="00A677AD" w:rsidP="0011349A">
      <w:pPr>
        <w:pStyle w:val="TextoPrincipal"/>
      </w:pPr>
    </w:p>
    <w:p w14:paraId="7A7ED76E" w14:textId="1659A228" w:rsidR="0011349A" w:rsidRPr="00076E91" w:rsidRDefault="0011349A" w:rsidP="0011349A">
      <w:pPr>
        <w:pStyle w:val="TextoPrincipal"/>
      </w:pPr>
      <w:r w:rsidRPr="00076E91">
        <w:lastRenderedPageBreak/>
        <w:t xml:space="preserve">La gráfica “Tendencia Estimada” </w:t>
      </w:r>
      <w:r>
        <w:t xml:space="preserve">de la figura </w:t>
      </w:r>
      <w:r w:rsidR="00067B27">
        <w:t>42</w:t>
      </w:r>
      <w:r>
        <w:t xml:space="preserve">, </w:t>
      </w:r>
      <w:r w:rsidRPr="00076E91">
        <w:t xml:space="preserve">demuestra que </w:t>
      </w:r>
      <w:r w:rsidR="00A03478">
        <w:t xml:space="preserve">los </w:t>
      </w:r>
      <w:r w:rsidR="00A03478" w:rsidRPr="00076E91">
        <w:t xml:space="preserve">saldos de la cuenta total activo para banco </w:t>
      </w:r>
      <w:r w:rsidR="00A03478">
        <w:t>Popular presentan</w:t>
      </w:r>
      <w:r w:rsidR="005C7963">
        <w:t xml:space="preserve"> una tendencia posi</w:t>
      </w:r>
      <w:r w:rsidR="003C1F96">
        <w:t>tiv</w:t>
      </w:r>
      <w:r w:rsidR="005C7963">
        <w:t>a, del tipo</w:t>
      </w:r>
      <w:r>
        <w:t xml:space="preserve"> aditiva dado que la línea de tendencia se presenta en línea recta, indicando que las variaciones serán constantes a lo largo del periodo.</w:t>
      </w:r>
    </w:p>
    <w:p w14:paraId="6B61C57C" w14:textId="4AAE4A7A" w:rsidR="003703BE" w:rsidRPr="00760A96" w:rsidRDefault="0011349A" w:rsidP="003703BE">
      <w:pPr>
        <w:keepNext/>
        <w:widowControl/>
        <w:spacing w:after="160"/>
        <w:rPr>
          <w:lang w:val="es-HN"/>
        </w:rPr>
      </w:pPr>
      <w:r>
        <w:rPr>
          <w:noProof/>
        </w:rPr>
        <mc:AlternateContent>
          <mc:Choice Requires="wps">
            <w:drawing>
              <wp:anchor distT="0" distB="0" distL="114300" distR="114300" simplePos="0" relativeHeight="252136448" behindDoc="0" locked="0" layoutInCell="1" allowOverlap="1" wp14:anchorId="0700BF7D" wp14:editId="42BECBE4">
                <wp:simplePos x="0" y="0"/>
                <wp:positionH relativeFrom="column">
                  <wp:posOffset>0</wp:posOffset>
                </wp:positionH>
                <wp:positionV relativeFrom="paragraph">
                  <wp:posOffset>6350</wp:posOffset>
                </wp:positionV>
                <wp:extent cx="554936" cy="356152"/>
                <wp:effectExtent l="0" t="0" r="0" b="6350"/>
                <wp:wrapNone/>
                <wp:docPr id="1111947110"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004D62D0" w14:textId="77777777" w:rsidR="0011349A" w:rsidRPr="00055DF7" w:rsidRDefault="0011349A" w:rsidP="0011349A">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0700BF7D" id="_x0000_s1045" type="#_x0000_t202" style="position:absolute;margin-left:0;margin-top:.5pt;width:43.7pt;height:28.05pt;z-index:25213644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AAMb+wEAAEEEAAAOAAAAZHJzL2Uyb0RvYy54bWysU8Fu2zAMvQ/YPwi6L07SuViCOAXWorsM&#10;67B2H6DIUixMEjVKjZ19/Sg5cYbu1GEX2aLIx8dHcnMzOMsOCqMB3/DFbM6Z8hJa4/cN//50/+4D&#10;ZzEJ3woLXjX8qCK/2b59s+nDWi2hA9sqZATi47oPDe9SCuuqirJTTsQZBOXpUQM6keiK+6pF0RO6&#10;s9VyPr+uesA2IEgVI1nvxke+LfhaK5ketI4qMdtw4pbKieXc5bPabsR6jyJ0Rp5oiH9g4YTxlHSC&#10;uhNJsGc0f0E5IxEi6DST4CrQ2khVaqBqFvMX1Tx2IqhSC4kTwyRT/H+w8svhMXxFloaPMFADsyB9&#10;iOtIxlzPoNHlLzFl9E4SHifZ1JCYJGNdv19dXXMm6emqvl7Uy4xSXYIDxvRJgWP5p+FIXSliicPn&#10;mEbXs0vO5eHeWFs6Yz3rG76qlzXBu9A2PPp9iZ2cKI/1lO7Cuvylo1UZzPpvSjPTFvLZECXud7cW&#10;2TgFNKZU1HkWChgFZEdNJF4ZewrJ0aoM3yvjp6CSH3ya4p3xgKXwshoqF3AQNNTtj9IzIq5H/7MU&#10;owBZizTsBlKAurs6t3cH7ZG6ToubHujQFkhmaU3grAP89dLW04KQ9D+fBSrOMNlbGPdJeEn+DU+l&#10;4zkZzWnp/Wmn8iL8eS/sLpu//Q0AAP//AwBQSwMEFAAGAAgAAAAhAHZEIk3aAAAABAEAAA8AAABk&#10;cnMvZG93bnJldi54bWxMj09PwzAMxe9I+w6RJ3FjyaaNjVJ3mkBcQYw/Eres8dqKxqmabC3fHnNi&#10;J+v5We/9nG9H36oz9bEJjDCfGVDEZXANVwjvb083G1AxWXa2DUwIPxRhW0yucpu5MPArnfepUhLC&#10;MbMIdUpdpnUsa/I2zkJHLN4x9N4mkX2lXW8HCfetXhhzq71tWBpq29FDTeX3/uQRPp6PX59L81I9&#10;+lU3hNFo9nca8Xo67u5BJRrT/zH84Qs6FMJ0CCd2UbUI8kiSrQwxN+slqAPCaj0HXeT6Er74BQAA&#10;//8DAFBLAQItABQABgAIAAAAIQC2gziS/gAAAOEBAAATAAAAAAAAAAAAAAAAAAAAAABbQ29udGVu&#10;dF9UeXBlc10ueG1sUEsBAi0AFAAGAAgAAAAhADj9If/WAAAAlAEAAAsAAAAAAAAAAAAAAAAALwEA&#10;AF9yZWxzLy5yZWxzUEsBAi0AFAAGAAgAAAAhAMEAAxv7AQAAQQQAAA4AAAAAAAAAAAAAAAAALgIA&#10;AGRycy9lMm9Eb2MueG1sUEsBAi0AFAAGAAgAAAAhAHZEIk3aAAAABAEAAA8AAAAAAAAAAAAAAAAA&#10;VQQAAGRycy9kb3ducmV2LnhtbFBLBQYAAAAABAAEAPMAAABcBQAAAAA=&#10;" filled="f" stroked="f">
                <v:textbox>
                  <w:txbxContent>
                    <w:p w14:paraId="004D62D0" w14:textId="77777777" w:rsidR="0011349A" w:rsidRPr="00055DF7" w:rsidRDefault="0011349A" w:rsidP="0011349A">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v:textbox>
              </v:shape>
            </w:pict>
          </mc:Fallback>
        </mc:AlternateContent>
      </w:r>
      <w:r w:rsidR="00760A96">
        <w:rPr>
          <w:noProof/>
        </w:rPr>
        <w:drawing>
          <wp:inline distT="0" distB="0" distL="0" distR="0" wp14:anchorId="50D1F720" wp14:editId="6AC87247">
            <wp:extent cx="5943600" cy="3617595"/>
            <wp:effectExtent l="0" t="0" r="0" b="1905"/>
            <wp:docPr id="1166262553" name="Gráfico 1">
              <a:extLst xmlns:a="http://schemas.openxmlformats.org/drawingml/2006/main">
                <a:ext uri="{FF2B5EF4-FFF2-40B4-BE49-F238E27FC236}">
                  <a16:creationId xmlns:a16="http://schemas.microsoft.com/office/drawing/2014/main" id="{7206CEF5-87BC-43FF-BBEA-BBDBCA307EC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14:paraId="6F1B9789" w14:textId="09821DA4" w:rsidR="0011349A" w:rsidRPr="003703BE" w:rsidRDefault="003703BE" w:rsidP="003703BE">
      <w:pPr>
        <w:pStyle w:val="Figuras"/>
        <w:rPr>
          <w:lang w:val="es-HN"/>
        </w:rPr>
      </w:pPr>
      <w:bookmarkStart w:id="194" w:name="_Toc158142137"/>
      <w:r w:rsidRPr="003703BE">
        <w:rPr>
          <w:lang w:val="es-HN"/>
        </w:rPr>
        <w:t xml:space="preserve">Figura </w:t>
      </w:r>
      <w:r>
        <w:fldChar w:fldCharType="begin"/>
      </w:r>
      <w:r w:rsidRPr="003703BE">
        <w:rPr>
          <w:lang w:val="es-HN"/>
        </w:rPr>
        <w:instrText xml:space="preserve"> SEQ Figura \* ARABIC </w:instrText>
      </w:r>
      <w:r>
        <w:fldChar w:fldCharType="separate"/>
      </w:r>
      <w:r w:rsidR="000F2D33">
        <w:rPr>
          <w:noProof/>
          <w:lang w:val="es-HN"/>
        </w:rPr>
        <w:t>42</w:t>
      </w:r>
      <w:r>
        <w:fldChar w:fldCharType="end"/>
      </w:r>
      <w:r w:rsidRPr="003703BE">
        <w:rPr>
          <w:lang w:val="es-HN"/>
        </w:rPr>
        <w:t>.Tendencia Estimada 2017 a 2022 Banco Popular</w:t>
      </w:r>
      <w:bookmarkEnd w:id="194"/>
    </w:p>
    <w:p w14:paraId="32CE5061" w14:textId="3F1D494B" w:rsidR="0011349A" w:rsidRDefault="0011349A" w:rsidP="0011349A">
      <w:pPr>
        <w:pStyle w:val="TextoPrincipal"/>
      </w:pPr>
      <w:r w:rsidRPr="00FB6268">
        <w:t>La gráfica “</w:t>
      </w:r>
      <w:r>
        <w:t>Serie Sin T</w:t>
      </w:r>
      <w:r w:rsidRPr="00FB6268">
        <w:t>endencia”</w:t>
      </w:r>
      <w:r>
        <w:t xml:space="preserve"> de la figura 4</w:t>
      </w:r>
      <w:r w:rsidR="00067B27">
        <w:t>3</w:t>
      </w:r>
      <w:r>
        <w:t xml:space="preserve">, se logra identificar una variación estacional en el mes de </w:t>
      </w:r>
      <w:r w:rsidR="00A93463">
        <w:t>enero</w:t>
      </w:r>
      <w:r>
        <w:t xml:space="preserve"> a lo largo del periodo, al observar la gráfica </w:t>
      </w:r>
      <w:r w:rsidRPr="00740BF3">
        <w:t>“</w:t>
      </w:r>
      <w:r>
        <w:t xml:space="preserve">Factores Estacionales” se identifica que </w:t>
      </w:r>
      <w:r w:rsidR="00B01409">
        <w:t>los meses</w:t>
      </w:r>
      <w:r>
        <w:t xml:space="preserve"> de enero, </w:t>
      </w:r>
      <w:r w:rsidR="00A93463">
        <w:t>ju</w:t>
      </w:r>
      <w:r w:rsidR="00B01409">
        <w:t>n</w:t>
      </w:r>
      <w:r w:rsidR="00A93463">
        <w:t>io y</w:t>
      </w:r>
      <w:r>
        <w:t xml:space="preserve"> octubre existe una estacionalidad de incremento, y que los meses con estacionalidad de decremento serán</w:t>
      </w:r>
      <w:r w:rsidR="000324F1">
        <w:t xml:space="preserve"> </w:t>
      </w:r>
      <w:r w:rsidR="00B066EC">
        <w:t xml:space="preserve">marzo, </w:t>
      </w:r>
      <w:r w:rsidR="000324F1">
        <w:t xml:space="preserve">abril, </w:t>
      </w:r>
      <w:r w:rsidR="00A93463">
        <w:t>mayo</w:t>
      </w:r>
      <w:r>
        <w:t xml:space="preserve"> y noviembre.</w:t>
      </w:r>
    </w:p>
    <w:p w14:paraId="69573CB8" w14:textId="6EF97904" w:rsidR="0011349A" w:rsidRDefault="00A93463" w:rsidP="0011349A">
      <w:pPr>
        <w:pStyle w:val="TextoPrincipal"/>
        <w:keepNext/>
        <w:ind w:firstLine="0"/>
        <w:jc w:val="center"/>
      </w:pPr>
      <w:r>
        <w:rPr>
          <w:noProof/>
        </w:rPr>
        <w:lastRenderedPageBreak/>
        <mc:AlternateContent>
          <mc:Choice Requires="wps">
            <w:drawing>
              <wp:anchor distT="0" distB="0" distL="114300" distR="114300" simplePos="0" relativeHeight="252138496" behindDoc="0" locked="0" layoutInCell="1" allowOverlap="1" wp14:anchorId="45811C60" wp14:editId="4C73F56E">
                <wp:simplePos x="0" y="0"/>
                <wp:positionH relativeFrom="column">
                  <wp:posOffset>390525</wp:posOffset>
                </wp:positionH>
                <wp:positionV relativeFrom="paragraph">
                  <wp:posOffset>263221</wp:posOffset>
                </wp:positionV>
                <wp:extent cx="71755" cy="2143125"/>
                <wp:effectExtent l="0" t="0" r="23495" b="28575"/>
                <wp:wrapNone/>
                <wp:docPr id="349081468"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8FE6AD2" id="Rectángulo: esquinas redondeadas 12" o:spid="_x0000_s1026" style="position:absolute;margin-left:30.75pt;margin-top:20.75pt;width:5.65pt;height:168.75pt;z-index:2521384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Cq&#10;jwQv3wAAAAgBAAAPAAAAZHJzL2Rvd25yZXYueG1sTI9BT8JAEIXvJv6HzZh4MbAFEbB2S9Sk8YAX&#10;wYjHoR3bxu5s011K+fcMJz1NXt7LN+8lq8E2qqfO144NTMYRKOLcFTWXBj632WgJygfkAhvHZOBE&#10;Hlbp9VWCceGO/EH9JpRKIOxjNFCF0MZa+7wii37sWmLxflxnMYjsSl10eBS4bfQ0iubaYs3yocKW&#10;XivKfzcHa2C+XofdjrL+ffl2V77w1+yE2bcxtzfD8xOoQEP4C8OlvlSHVDrt3YELrxphTB4kaWB2&#10;ueIvprJkb+B+8RiBThP9f0B6BgAA//8DAFBLAQItABQABgAIAAAAIQC2gziS/gAAAOEBAAATAAAA&#10;AAAAAAAAAAAAAAAAAABbQ29udGVudF9UeXBlc10ueG1sUEsBAi0AFAAGAAgAAAAhADj9If/WAAAA&#10;lAEAAAsAAAAAAAAAAAAAAAAALwEAAF9yZWxzLy5yZWxzUEsBAi0AFAAGAAgAAAAhAAG3cwV9AgAA&#10;ZgUAAA4AAAAAAAAAAAAAAAAALgIAAGRycy9lMm9Eb2MueG1sUEsBAi0AFAAGAAgAAAAhAKqPBC/f&#10;AAAACAEAAA8AAAAAAAAAAAAAAAAA1wQAAGRycy9kb3ducmV2LnhtbFBLBQYAAAAABAAEAPMAAADj&#10;BQAAAAA=&#10;" filled="f" strokecolor="#ed7d31 [3205]" strokeweight="1pt">
                <v:stroke joinstyle="miter"/>
              </v:roundrect>
            </w:pict>
          </mc:Fallback>
        </mc:AlternateContent>
      </w:r>
      <w:r>
        <w:rPr>
          <w:noProof/>
        </w:rPr>
        <mc:AlternateContent>
          <mc:Choice Requires="wps">
            <w:drawing>
              <wp:anchor distT="0" distB="0" distL="114300" distR="114300" simplePos="0" relativeHeight="252155904" behindDoc="0" locked="0" layoutInCell="1" allowOverlap="1" wp14:anchorId="64FBDA6E" wp14:editId="39A56EC7">
                <wp:simplePos x="0" y="0"/>
                <wp:positionH relativeFrom="column">
                  <wp:posOffset>2181225</wp:posOffset>
                </wp:positionH>
                <wp:positionV relativeFrom="paragraph">
                  <wp:posOffset>371475</wp:posOffset>
                </wp:positionV>
                <wp:extent cx="71755" cy="2143125"/>
                <wp:effectExtent l="0" t="0" r="23495" b="28575"/>
                <wp:wrapNone/>
                <wp:docPr id="749496959"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A6BA5D9" id="Rectángulo: esquinas redondeadas 12" o:spid="_x0000_s1026" style="position:absolute;margin-left:171.75pt;margin-top:29.25pt;width:5.65pt;height:168.75pt;z-index:2521559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Ar&#10;XsWd4QAAAAoBAAAPAAAAZHJzL2Rvd25yZXYueG1sTI/NTsMwEITvSLyDtUhcEHUgPwohTgVIEYdy&#10;oSDK0Y2XJCJeR7Gbpm/PcoLT7mpGs9+U68UOYsbJ944U3KwiEEiNMz21Ct7f6uschA+ajB4coYIT&#10;elhX52elLow70ivO29AKDiFfaAVdCGMhpW86tNqv3IjE2pebrA58Tq00kz5yuB3kbRRl0uqe+EOn&#10;R3zqsPneHqyCbLMJux3W80v+fNU+0kdy0vWnUpcXy8M9iIBL+DPDLz6jQ8VMe3cg48WgIE7ilK0K&#10;0pwnG+I04S57Xu6yCGRVyv8Vqh8AAAD//wMAUEsBAi0AFAAGAAgAAAAhALaDOJL+AAAA4QEAABMA&#10;AAAAAAAAAAAAAAAAAAAAAFtDb250ZW50X1R5cGVzXS54bWxQSwECLQAUAAYACAAAACEAOP0h/9YA&#10;AACUAQAACwAAAAAAAAAAAAAAAAAvAQAAX3JlbHMvLnJlbHNQSwECLQAUAAYACAAAACEAAbdzBX0C&#10;AABmBQAADgAAAAAAAAAAAAAAAAAuAgAAZHJzL2Uyb0RvYy54bWxQSwECLQAUAAYACAAAACEAK17F&#10;ne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150784" behindDoc="0" locked="0" layoutInCell="1" allowOverlap="1" wp14:anchorId="52209CD0" wp14:editId="1967004E">
                <wp:simplePos x="0" y="0"/>
                <wp:positionH relativeFrom="column">
                  <wp:posOffset>3970655</wp:posOffset>
                </wp:positionH>
                <wp:positionV relativeFrom="paragraph">
                  <wp:posOffset>257175</wp:posOffset>
                </wp:positionV>
                <wp:extent cx="71755" cy="2143125"/>
                <wp:effectExtent l="0" t="0" r="23495" b="28575"/>
                <wp:wrapNone/>
                <wp:docPr id="230306381"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F3903D0" id="Rectángulo: esquinas redondeadas 12" o:spid="_x0000_s1026" style="position:absolute;margin-left:312.65pt;margin-top:20.25pt;width:5.65pt;height:168.75pt;z-index:2521507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A6&#10;fX8f4AAAAAoBAAAPAAAAZHJzL2Rvd25yZXYueG1sTI+xTsMwEEB3JP7BOiQWRG2a1kQhTgVIEUO7&#10;UKqW0Y2PJCI+R7Gbpn+PmWA83dO7d/lqsh0bcfCtIwUPMwEMqXKmpVrB7qO8T4H5oMnozhEquKCH&#10;VXF9levMuDO947gNNYsS8plW0ITQZ5z7qkGr/cz1SHH35QarQxyHmptBn6PcdnwuhORWtxQvNLrH&#10;1war7+3JKpDrdTgcsBw36dtd/UL7xUWXn0rd3kzPT8ACTuEPht/8mA5FbDq6ExnPuuiYL5OIKliI&#10;JbAIyERKYEcFyWMqgBc5//9C8QMAAP//AwBQSwECLQAUAAYACAAAACEAtoM4kv4AAADhAQAAEwAA&#10;AAAAAAAAAAAAAAAAAAAAW0NvbnRlbnRfVHlwZXNdLnhtbFBLAQItABQABgAIAAAAIQA4/SH/1gAA&#10;AJQBAAALAAAAAAAAAAAAAAAAAC8BAABfcmVscy8ucmVsc1BLAQItABQABgAIAAAAIQABt3MFfQIA&#10;AGYFAAAOAAAAAAAAAAAAAAAAAC4CAABkcnMvZTJvRG9jLnhtbFBLAQItABQABgAIAAAAIQA6fX8f&#10;4AAAAAoBAAAPAAAAAAAAAAAAAAAAANc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141568" behindDoc="0" locked="0" layoutInCell="1" allowOverlap="1" wp14:anchorId="757C0FA4" wp14:editId="73A471E1">
                <wp:simplePos x="0" y="0"/>
                <wp:positionH relativeFrom="column">
                  <wp:posOffset>4889500</wp:posOffset>
                </wp:positionH>
                <wp:positionV relativeFrom="paragraph">
                  <wp:posOffset>257175</wp:posOffset>
                </wp:positionV>
                <wp:extent cx="71755" cy="2143125"/>
                <wp:effectExtent l="0" t="0" r="23495" b="28575"/>
                <wp:wrapNone/>
                <wp:docPr id="1441889504"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74E94CA" id="Rectángulo: esquinas redondeadas 12" o:spid="_x0000_s1026" style="position:absolute;margin-left:385pt;margin-top:20.25pt;width:5.65pt;height:168.75pt;z-index:2521415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BB&#10;70PW4QAAAAoBAAAPAAAAZHJzL2Rvd25yZXYueG1sTI/BTsMwEETvSPyDtUhcELVLSxOFOBUgRRza&#10;CwVRjtt4SSLidRS7afr3mBMcRzOaeZOvJ9uJkQbfOtYwnykQxJUzLdca3t/K2xSED8gGO8ek4Uwe&#10;1sXlRY6ZcSd+pXEXahFL2GeooQmhz6T0VUMW/cz1xNH7coPFEOVQSzPgKZbbTt4ptZIWW44LDfb0&#10;3FD1vTtaDavNJuz3VI7b9OWmfuKP5RnLT62vr6bHBxCBpvAXhl/8iA5FZDq4IxsvOg1JouKXoGGp&#10;7kHEQJLOFyAOGhZJqkAWufx/ofgBAAD//wMAUEsBAi0AFAAGAAgAAAAhALaDOJL+AAAA4QEAABMA&#10;AAAAAAAAAAAAAAAAAAAAAFtDb250ZW50X1R5cGVzXS54bWxQSwECLQAUAAYACAAAACEAOP0h/9YA&#10;AACUAQAACwAAAAAAAAAAAAAAAAAvAQAAX3JlbHMvLnJlbHNQSwECLQAUAAYACAAAACEAAbdzBX0C&#10;AABmBQAADgAAAAAAAAAAAAAAAAAuAgAAZHJzL2Uyb0RvYy54bWxQSwECLQAUAAYACAAAACEAQe9D&#10;1u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140544" behindDoc="0" locked="0" layoutInCell="1" allowOverlap="1" wp14:anchorId="0DF66842" wp14:editId="47B7D290">
                <wp:simplePos x="0" y="0"/>
                <wp:positionH relativeFrom="column">
                  <wp:posOffset>3095625</wp:posOffset>
                </wp:positionH>
                <wp:positionV relativeFrom="paragraph">
                  <wp:posOffset>257175</wp:posOffset>
                </wp:positionV>
                <wp:extent cx="71755" cy="2143125"/>
                <wp:effectExtent l="0" t="0" r="23495" b="28575"/>
                <wp:wrapNone/>
                <wp:docPr id="619187947"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A527BF9" id="Rectángulo: esquinas redondeadas 12" o:spid="_x0000_s1026" style="position:absolute;margin-left:243.75pt;margin-top:20.25pt;width:5.65pt;height:168.75pt;z-index:2521405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DA&#10;1Reh4QAAAAoBAAAPAAAAZHJzL2Rvd25yZXYueG1sTI9BT8MwDIXvSPyHyEhcEEuBsoXSdAKkisO4&#10;sE2MY9aYtqJxqibrun+POcHJtt7T8/fy5eQ6MeIQWk8abmYJCKTK25ZqDdtNea1AhGjIms4Tajhh&#10;gGVxfpabzPojveO4jrXgEAqZ0dDE2GdShqpBZ8LM90isffnBmcjnUEs7mCOHu07eJslcOtMSf2hM&#10;jy8NVt/rg9MwX63ibofl+KZer+pn+khPpvzU+vJienoEEXGKf2b4xWd0KJhp7w9kg+g0pGpxz1Ze&#10;Ep5sSB8Ud9lruFuoBGSRy/8Vih8AAAD//wMAUEsBAi0AFAAGAAgAAAAhALaDOJL+AAAA4QEAABMA&#10;AAAAAAAAAAAAAAAAAAAAAFtDb250ZW50X1R5cGVzXS54bWxQSwECLQAUAAYACAAAACEAOP0h/9YA&#10;AACUAQAACwAAAAAAAAAAAAAAAAAvAQAAX3JlbHMvLnJlbHNQSwECLQAUAAYACAAAACEAAbdzBX0C&#10;AABmBQAADgAAAAAAAAAAAAAAAAAuAgAAZHJzL2Uyb0RvYy54bWxQSwECLQAUAAYACAAAACEAwNUX&#10;oeEAAAAKAQAADwAAAAAAAAAAAAAAAADXBAAAZHJzL2Rvd25yZXYueG1sUEsFBgAAAAAEAAQA8wAA&#10;AOUFAAAAAA==&#10;" filled="f" strokecolor="#ed7d31 [3205]" strokeweight="1pt">
                <v:stroke joinstyle="miter"/>
              </v:roundrect>
            </w:pict>
          </mc:Fallback>
        </mc:AlternateContent>
      </w:r>
      <w:r w:rsidR="00A666F3">
        <w:rPr>
          <w:noProof/>
        </w:rPr>
        <w:drawing>
          <wp:inline distT="0" distB="0" distL="0" distR="0" wp14:anchorId="23E39CD4" wp14:editId="2A2C95FB">
            <wp:extent cx="5819775" cy="2880068"/>
            <wp:effectExtent l="19050" t="19050" r="9525" b="15875"/>
            <wp:docPr id="1955422939" name="Imagen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5854345" cy="2897176"/>
                    </a:xfrm>
                    <a:prstGeom prst="rect">
                      <a:avLst/>
                    </a:prstGeom>
                    <a:noFill/>
                    <a:ln>
                      <a:solidFill>
                        <a:schemeClr val="tx1"/>
                      </a:solidFill>
                    </a:ln>
                  </pic:spPr>
                </pic:pic>
              </a:graphicData>
            </a:graphic>
          </wp:inline>
        </w:drawing>
      </w:r>
    </w:p>
    <w:p w14:paraId="52C15D9F" w14:textId="147DA569" w:rsidR="0011349A" w:rsidRPr="00F84FDA" w:rsidRDefault="0011349A" w:rsidP="0011349A">
      <w:pPr>
        <w:pStyle w:val="Figuras"/>
        <w:rPr>
          <w:lang w:val="es-HN"/>
        </w:rPr>
      </w:pPr>
      <w:bookmarkStart w:id="195" w:name="_Toc158142138"/>
      <w:r w:rsidRPr="009952B7">
        <w:rPr>
          <w:lang w:val="es-HN"/>
        </w:rPr>
        <w:t xml:space="preserve">Figura </w:t>
      </w:r>
      <w:r>
        <w:fldChar w:fldCharType="begin"/>
      </w:r>
      <w:r w:rsidRPr="009952B7">
        <w:rPr>
          <w:lang w:val="es-HN"/>
        </w:rPr>
        <w:instrText xml:space="preserve"> SEQ Figura \* ARABIC </w:instrText>
      </w:r>
      <w:r>
        <w:fldChar w:fldCharType="separate"/>
      </w:r>
      <w:r w:rsidR="000F2D33">
        <w:rPr>
          <w:noProof/>
          <w:lang w:val="es-HN"/>
        </w:rPr>
        <w:t>43</w:t>
      </w:r>
      <w:r>
        <w:fldChar w:fldCharType="end"/>
      </w:r>
      <w:r w:rsidRPr="009952B7">
        <w:rPr>
          <w:lang w:val="es-HN"/>
        </w:rPr>
        <w:t xml:space="preserve">.Serie </w:t>
      </w:r>
      <w:r>
        <w:rPr>
          <w:lang w:val="es-HN"/>
        </w:rPr>
        <w:t>S</w:t>
      </w:r>
      <w:r w:rsidRPr="009952B7">
        <w:rPr>
          <w:lang w:val="es-HN"/>
        </w:rPr>
        <w:t xml:space="preserve">in </w:t>
      </w:r>
      <w:r>
        <w:rPr>
          <w:lang w:val="es-HN"/>
        </w:rPr>
        <w:t>T</w:t>
      </w:r>
      <w:r w:rsidRPr="009952B7">
        <w:rPr>
          <w:lang w:val="es-HN"/>
        </w:rPr>
        <w:t xml:space="preserve">endencia y Factores Estacionales 2017 a 2022 Banco </w:t>
      </w:r>
      <w:r w:rsidR="003703BE">
        <w:rPr>
          <w:lang w:val="es-HN"/>
        </w:rPr>
        <w:t>Popular</w:t>
      </w:r>
      <w:bookmarkEnd w:id="195"/>
    </w:p>
    <w:p w14:paraId="242ACF64" w14:textId="2E9DC0EC" w:rsidR="001C7E39" w:rsidRPr="001C7E39" w:rsidRDefault="001C7E39" w:rsidP="001C7E39">
      <w:pPr>
        <w:pStyle w:val="Figuras"/>
        <w:rPr>
          <w:lang w:val="es-HN"/>
        </w:rPr>
      </w:pPr>
      <w:bookmarkStart w:id="196" w:name="_Toc158833043"/>
      <w:r w:rsidRPr="001C7E39">
        <w:rPr>
          <w:lang w:val="es-HN"/>
        </w:rPr>
        <w:t xml:space="preserve">Tabla </w:t>
      </w:r>
      <w:r>
        <w:fldChar w:fldCharType="begin"/>
      </w:r>
      <w:r w:rsidRPr="001C7E39">
        <w:rPr>
          <w:lang w:val="es-HN"/>
        </w:rPr>
        <w:instrText xml:space="preserve"> SEQ Tabla \* ARABIC </w:instrText>
      </w:r>
      <w:r>
        <w:fldChar w:fldCharType="separate"/>
      </w:r>
      <w:r w:rsidR="000F2D33">
        <w:rPr>
          <w:noProof/>
          <w:lang w:val="es-HN"/>
        </w:rPr>
        <w:t>29</w:t>
      </w:r>
      <w:r>
        <w:fldChar w:fldCharType="end"/>
      </w:r>
      <w:r w:rsidRPr="001C7E39">
        <w:rPr>
          <w:lang w:val="es-HN"/>
        </w:rPr>
        <w:t>. Tabla de Factores Estacionales Banco Popular</w:t>
      </w:r>
      <w:bookmarkEnd w:id="196"/>
    </w:p>
    <w:tbl>
      <w:tblPr>
        <w:tblW w:w="3200" w:type="dxa"/>
        <w:tblCellMar>
          <w:left w:w="70" w:type="dxa"/>
          <w:right w:w="70" w:type="dxa"/>
        </w:tblCellMar>
        <w:tblLook w:val="04A0" w:firstRow="1" w:lastRow="0" w:firstColumn="1" w:lastColumn="0" w:noHBand="0" w:noVBand="1"/>
      </w:tblPr>
      <w:tblGrid>
        <w:gridCol w:w="1000"/>
        <w:gridCol w:w="2200"/>
      </w:tblGrid>
      <w:tr w:rsidR="001C7E39" w:rsidRPr="001C7E39" w14:paraId="6FCDA258" w14:textId="77777777" w:rsidTr="001C7E39">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7F43CCE"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Factores Estacionales</w:t>
            </w:r>
          </w:p>
        </w:tc>
      </w:tr>
      <w:tr w:rsidR="001C7E39" w:rsidRPr="001C7E39" w14:paraId="13C4550A" w14:textId="77777777" w:rsidTr="001C7E39">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ED9FF62"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4C271E5B"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Valor</w:t>
            </w:r>
          </w:p>
        </w:tc>
      </w:tr>
      <w:tr w:rsidR="001C7E39" w:rsidRPr="001C7E39" w14:paraId="0FB2E495" w14:textId="77777777" w:rsidTr="001C7E39">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DFF1B26" w14:textId="77777777" w:rsidR="001C7E39" w:rsidRPr="001C7E39" w:rsidRDefault="001C7E39" w:rsidP="001C7E39">
            <w:pPr>
              <w:widowControl/>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6EC17BAF"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1.0791471</w:t>
            </w:r>
          </w:p>
        </w:tc>
      </w:tr>
      <w:tr w:rsidR="001C7E39" w:rsidRPr="001C7E39" w14:paraId="50211E06" w14:textId="77777777" w:rsidTr="001C7E39">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CF7F348" w14:textId="77777777" w:rsidR="001C7E39" w:rsidRPr="001C7E39" w:rsidRDefault="001C7E39" w:rsidP="001C7E39">
            <w:pPr>
              <w:widowControl/>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2F3CF21D"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1.0591730</w:t>
            </w:r>
          </w:p>
        </w:tc>
      </w:tr>
      <w:tr w:rsidR="001C7E39" w:rsidRPr="001C7E39" w14:paraId="70ACADEF" w14:textId="77777777" w:rsidTr="001C7E39">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1899DB4" w14:textId="77777777" w:rsidR="001C7E39" w:rsidRPr="001C7E39" w:rsidRDefault="001C7E39" w:rsidP="001C7E39">
            <w:pPr>
              <w:widowControl/>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3773CDD8"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1.0431096</w:t>
            </w:r>
          </w:p>
        </w:tc>
      </w:tr>
      <w:tr w:rsidR="001C7E39" w:rsidRPr="001C7E39" w14:paraId="37C830E4" w14:textId="77777777" w:rsidTr="001C7E39">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B999B31" w14:textId="77777777" w:rsidR="001C7E39" w:rsidRPr="001C7E39" w:rsidRDefault="001C7E39" w:rsidP="001C7E39">
            <w:pPr>
              <w:widowControl/>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3EE379E6"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1.0171200</w:t>
            </w:r>
          </w:p>
        </w:tc>
      </w:tr>
      <w:tr w:rsidR="001C7E39" w:rsidRPr="001C7E39" w14:paraId="72C69960" w14:textId="77777777" w:rsidTr="001C7E39">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608677C" w14:textId="77777777" w:rsidR="001C7E39" w:rsidRPr="001C7E39" w:rsidRDefault="001C7E39" w:rsidP="001C7E39">
            <w:pPr>
              <w:widowControl/>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5B76AC8E"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0.9905729</w:t>
            </w:r>
          </w:p>
        </w:tc>
      </w:tr>
      <w:tr w:rsidR="001C7E39" w:rsidRPr="001C7E39" w14:paraId="69C98BC7" w14:textId="77777777" w:rsidTr="001C7E39">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7F6F741" w14:textId="77777777" w:rsidR="001C7E39" w:rsidRPr="001C7E39" w:rsidRDefault="001C7E39" w:rsidP="001C7E39">
            <w:pPr>
              <w:widowControl/>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68784A5C"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0.9835792</w:t>
            </w:r>
          </w:p>
        </w:tc>
      </w:tr>
      <w:tr w:rsidR="001C7E39" w:rsidRPr="001C7E39" w14:paraId="70616F8C" w14:textId="77777777" w:rsidTr="001C7E39">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40441C2" w14:textId="77777777" w:rsidR="001C7E39" w:rsidRPr="001C7E39" w:rsidRDefault="001C7E39" w:rsidP="001C7E39">
            <w:pPr>
              <w:widowControl/>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625BA1F7"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0.9847715</w:t>
            </w:r>
          </w:p>
        </w:tc>
      </w:tr>
      <w:tr w:rsidR="001C7E39" w:rsidRPr="001C7E39" w14:paraId="30A988F8" w14:textId="77777777" w:rsidTr="001C7E39">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501407F" w14:textId="77777777" w:rsidR="001C7E39" w:rsidRPr="001C7E39" w:rsidRDefault="001C7E39" w:rsidP="001C7E39">
            <w:pPr>
              <w:widowControl/>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7C14450A"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0.9718152</w:t>
            </w:r>
          </w:p>
        </w:tc>
      </w:tr>
      <w:tr w:rsidR="001C7E39" w:rsidRPr="001C7E39" w14:paraId="2D462E6C" w14:textId="77777777" w:rsidTr="001C7E39">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2F86124" w14:textId="77777777" w:rsidR="001C7E39" w:rsidRPr="001C7E39" w:rsidRDefault="001C7E39" w:rsidP="001C7E39">
            <w:pPr>
              <w:widowControl/>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3DB3941F"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0.9748893</w:t>
            </w:r>
          </w:p>
        </w:tc>
      </w:tr>
      <w:tr w:rsidR="001C7E39" w:rsidRPr="001C7E39" w14:paraId="15206339" w14:textId="77777777" w:rsidTr="001C7E39">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86FB1CF" w14:textId="77777777" w:rsidR="001C7E39" w:rsidRPr="001C7E39" w:rsidRDefault="001C7E39" w:rsidP="001C7E39">
            <w:pPr>
              <w:widowControl/>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70054476"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0.9657110</w:t>
            </w:r>
          </w:p>
        </w:tc>
      </w:tr>
      <w:tr w:rsidR="001C7E39" w:rsidRPr="001C7E39" w14:paraId="01EA4541" w14:textId="77777777" w:rsidTr="001C7E39">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68B3B08" w14:textId="77777777" w:rsidR="001C7E39" w:rsidRPr="001C7E39" w:rsidRDefault="001C7E39" w:rsidP="001C7E39">
            <w:pPr>
              <w:widowControl/>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766453A8"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0.9580091</w:t>
            </w:r>
          </w:p>
        </w:tc>
      </w:tr>
      <w:tr w:rsidR="001C7E39" w:rsidRPr="001C7E39" w14:paraId="09AB991E" w14:textId="77777777" w:rsidTr="001C7E39">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36F6D69" w14:textId="77777777" w:rsidR="001C7E39" w:rsidRPr="001C7E39" w:rsidRDefault="001C7E39" w:rsidP="001C7E39">
            <w:pPr>
              <w:widowControl/>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34C521B9" w14:textId="77777777" w:rsidR="001C7E39" w:rsidRPr="001C7E39" w:rsidRDefault="001C7E39" w:rsidP="001C7E39">
            <w:pPr>
              <w:widowControl/>
              <w:jc w:val="center"/>
              <w:rPr>
                <w:rFonts w:ascii="Times New Roman" w:eastAsia="Times New Roman" w:hAnsi="Times New Roman" w:cs="Times New Roman"/>
                <w:color w:val="000000"/>
                <w:lang w:val="es-HN" w:eastAsia="es-HN"/>
              </w:rPr>
            </w:pPr>
            <w:r w:rsidRPr="001C7E39">
              <w:rPr>
                <w:rFonts w:ascii="Times New Roman" w:eastAsia="Times New Roman" w:hAnsi="Times New Roman" w:cs="Times New Roman"/>
                <w:color w:val="000000"/>
                <w:lang w:val="es-HN" w:eastAsia="es-HN"/>
              </w:rPr>
              <w:t>0.9680303</w:t>
            </w:r>
          </w:p>
        </w:tc>
      </w:tr>
    </w:tbl>
    <w:p w14:paraId="7EDE5175" w14:textId="77777777" w:rsidR="001C7E39" w:rsidRDefault="001C7E39" w:rsidP="0011349A">
      <w:pPr>
        <w:pStyle w:val="TextoPrincipal"/>
      </w:pPr>
    </w:p>
    <w:p w14:paraId="5F31837D" w14:textId="77C5EB3C" w:rsidR="0011349A" w:rsidRDefault="0011349A" w:rsidP="0011349A">
      <w:pPr>
        <w:pStyle w:val="TextoPrincipal"/>
      </w:pPr>
      <w:r>
        <w:t xml:space="preserve">La </w:t>
      </w:r>
      <w:r w:rsidRPr="00FB6268">
        <w:t>gráfica “</w:t>
      </w:r>
      <w:r>
        <w:t>Serie Sin Estacionalidad</w:t>
      </w:r>
      <w:r w:rsidRPr="00FB6268">
        <w:t>”</w:t>
      </w:r>
      <w:r>
        <w:t xml:space="preserve"> de la figura 4</w:t>
      </w:r>
      <w:r w:rsidR="00067B27">
        <w:t>4</w:t>
      </w:r>
      <w:r>
        <w:t>, se logra identificar de manera enfática la estacionalidad para banco Promerica, al observar las líneas graficas se idéntica que los meses de enero</w:t>
      </w:r>
      <w:r w:rsidR="007D14E7">
        <w:t xml:space="preserve"> y mayo </w:t>
      </w:r>
      <w:r>
        <w:t>son factores estacionales dado que presentan variaciones en la variable ValorCuenta con respecto a la variable Serie Sin Estacionalidad.</w:t>
      </w:r>
      <w:r w:rsidRPr="00196A4A">
        <w:rPr>
          <w:noProof/>
        </w:rPr>
        <w:t xml:space="preserve"> </w:t>
      </w:r>
    </w:p>
    <w:p w14:paraId="098E2D60" w14:textId="7861A489" w:rsidR="0011349A" w:rsidRDefault="001F30BB" w:rsidP="00A43E67">
      <w:pPr>
        <w:pStyle w:val="TextoPrincipal"/>
        <w:keepNext/>
        <w:ind w:firstLine="0"/>
      </w:pPr>
      <w:r>
        <w:rPr>
          <w:noProof/>
        </w:rPr>
        <w:lastRenderedPageBreak/>
        <mc:AlternateContent>
          <mc:Choice Requires="wps">
            <w:drawing>
              <wp:anchor distT="0" distB="0" distL="114300" distR="114300" simplePos="0" relativeHeight="252156928" behindDoc="0" locked="0" layoutInCell="1" allowOverlap="1" wp14:anchorId="2EA2289F" wp14:editId="0D6900C1">
                <wp:simplePos x="0" y="0"/>
                <wp:positionH relativeFrom="column">
                  <wp:posOffset>5219700</wp:posOffset>
                </wp:positionH>
                <wp:positionV relativeFrom="paragraph">
                  <wp:posOffset>701675</wp:posOffset>
                </wp:positionV>
                <wp:extent cx="107950" cy="1511935"/>
                <wp:effectExtent l="0" t="0" r="25400" b="12065"/>
                <wp:wrapNone/>
                <wp:docPr id="2124039808"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4D07A44" id="Rectángulo: esquinas redondeadas 12" o:spid="_x0000_s1026" style="position:absolute;margin-left:411pt;margin-top:55.25pt;width:8.5pt;height:119.05pt;z-index:2521569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D8&#10;SE1C4gAAAAsBAAAPAAAAZHJzL2Rvd25yZXYueG1sTI/BTsMwEETvSPyDtUhcEHWalsiEOBUgRRza&#10;C6VqObrJkkTE6yh20/TvWU5w3JnR7JtsNdlOjDj41pGG+SwCgVS6qqVaw+6juFcgfDBUmc4Rarig&#10;h1V+fZWZtHJnesdxG2rBJeRTo6EJoU+l9GWD1viZ65HY+3KDNYHPoZbVYM5cbjsZR1EirWmJPzSm&#10;x9cGy+/tyWpI1utwOGAxbtTbXf1C++XFFJ9a395Mz08gAk7hLwy/+IwOOTMd3YkqLzoNKo55S2Bj&#10;Hj2A4IRaPLJy1LBYqgRknsn/G/IfAAAA//8DAFBLAQItABQABgAIAAAAIQC2gziS/gAAAOEBAAAT&#10;AAAAAAAAAAAAAAAAAAAAAABbQ29udGVudF9UeXBlc10ueG1sUEsBAi0AFAAGAAgAAAAhADj9If/W&#10;AAAAlAEAAAsAAAAAAAAAAAAAAAAALwEAAF9yZWxzLy5yZWxzUEsBAi0AFAAGAAgAAAAhACQIzJt9&#10;AgAAZwUAAA4AAAAAAAAAAAAAAAAALgIAAGRycy9lMm9Eb2MueG1sUEsBAi0AFAAGAAgAAAAhAPxI&#10;TULiAAAACwEAAA8AAAAAAAAAAAAAAAAA1wQAAGRycy9kb3ducmV2LnhtbFBLBQYAAAAABAAEAPMA&#10;AADmBQAAAAA=&#10;" filled="f" strokecolor="#ed7d31 [3205]" strokeweight="1pt">
                <v:stroke joinstyle="miter"/>
              </v:roundrect>
            </w:pict>
          </mc:Fallback>
        </mc:AlternateContent>
      </w:r>
      <w:r w:rsidR="007D14E7">
        <w:rPr>
          <w:noProof/>
        </w:rPr>
        <mc:AlternateContent>
          <mc:Choice Requires="wps">
            <w:drawing>
              <wp:anchor distT="0" distB="0" distL="114300" distR="114300" simplePos="0" relativeHeight="252162048" behindDoc="0" locked="0" layoutInCell="1" allowOverlap="1" wp14:anchorId="0C862FAB" wp14:editId="7559D9FD">
                <wp:simplePos x="0" y="0"/>
                <wp:positionH relativeFrom="column">
                  <wp:posOffset>3095625</wp:posOffset>
                </wp:positionH>
                <wp:positionV relativeFrom="paragraph">
                  <wp:posOffset>701675</wp:posOffset>
                </wp:positionV>
                <wp:extent cx="107950" cy="1511935"/>
                <wp:effectExtent l="0" t="0" r="25400" b="12065"/>
                <wp:wrapNone/>
                <wp:docPr id="1386990075"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073293C" id="Rectángulo: esquinas redondeadas 12" o:spid="_x0000_s1026" style="position:absolute;margin-left:243.75pt;margin-top:55.25pt;width:8.5pt;height:119.05pt;z-index:2521620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Bh&#10;pocp4AAAAAsBAAAPAAAAZHJzL2Rvd25yZXYueG1sTI/BTsMwEETvSPyDtUhcELULaYhCnAqQIg7l&#10;QkGUoxsvSUS8jmI3Tf+e5QS3Wc3T7Eyxnl0vJhxD50nDcqFAINXedtRoeH+rrjMQIRqypveEGk4Y&#10;YF2enxUmt/5IrzhtYyM4hEJuNLQxDrmUoW7RmbDwAxJ7X350JvI5NtKO5sjhrpc3SqXSmY74Q2sG&#10;fGqx/t4enIZ0s4m7HVbTS/Z81TzSR3Iy1afWlxfzwz2IiHP8g+G3PleHkjvt/YFsEL2GJLtbMcrG&#10;UrFgYqUSFnsNt0mWgiwL+X9D+QMAAP//AwBQSwECLQAUAAYACAAAACEAtoM4kv4AAADhAQAAEwAA&#10;AAAAAAAAAAAAAAAAAAAAW0NvbnRlbnRfVHlwZXNdLnhtbFBLAQItABQABgAIAAAAIQA4/SH/1gAA&#10;AJQBAAALAAAAAAAAAAAAAAAAAC8BAABfcmVscy8ucmVsc1BLAQItABQABgAIAAAAIQAkCMybfQIA&#10;AGcFAAAOAAAAAAAAAAAAAAAAAC4CAABkcnMvZTJvRG9jLnhtbFBLAQItABQABgAIAAAAIQBhpocp&#10;4AAAAAsBAAAPAAAAAAAAAAAAAAAAANcEAABkcnMvZG93bnJldi54bWxQSwUGAAAAAAQABADzAAAA&#10;5AUAAAAA&#10;" filled="f" strokecolor="#ed7d31 [3205]" strokeweight="1pt">
                <v:stroke joinstyle="miter"/>
              </v:roundrect>
            </w:pict>
          </mc:Fallback>
        </mc:AlternateContent>
      </w:r>
      <w:r w:rsidR="007D14E7">
        <w:rPr>
          <w:noProof/>
        </w:rPr>
        <mc:AlternateContent>
          <mc:Choice Requires="wps">
            <w:drawing>
              <wp:anchor distT="0" distB="0" distL="114300" distR="114300" simplePos="0" relativeHeight="252158976" behindDoc="0" locked="0" layoutInCell="1" allowOverlap="1" wp14:anchorId="395D9E49" wp14:editId="130CA80A">
                <wp:simplePos x="0" y="0"/>
                <wp:positionH relativeFrom="column">
                  <wp:posOffset>3429000</wp:posOffset>
                </wp:positionH>
                <wp:positionV relativeFrom="paragraph">
                  <wp:posOffset>701675</wp:posOffset>
                </wp:positionV>
                <wp:extent cx="107950" cy="1511935"/>
                <wp:effectExtent l="0" t="0" r="25400" b="12065"/>
                <wp:wrapNone/>
                <wp:docPr id="770033363"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8795AE4" id="Rectángulo: esquinas redondeadas 12" o:spid="_x0000_s1026" style="position:absolute;margin-left:270pt;margin-top:55.25pt;width:8.5pt;height:119.05pt;z-index:2521589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Bq&#10;ku+X4QAAAAsBAAAPAAAAZHJzL2Rvd25yZXYueG1sTI9BT4NAEIXvJv6HzZh4MXa3CpQgS6MmxEO9&#10;WE3rcQsjENlZwm4p/feOJz3Oey9vvpevZ9uLCUffOdKwXCgQSJWrO2o0fLyXtykIHwzVpneEGs7o&#10;YV1cXuQmq92J3nDahkZwCfnMaGhDGDIpfdWiNX7hBiT2vtxoTeBzbGQ9mhOX217eKZVIazriD60Z&#10;8LnF6nt7tBqSzSbs91hOr+nLTfNEu+hsyk+tr6/mxwcQAefwF4ZffEaHgpkO7ki1F72GOFK8JbCx&#10;VDEITsTxipWDhvsoTUAWufy/ofgBAAD//wMAUEsBAi0AFAAGAAgAAAAhALaDOJL+AAAA4QEAABMA&#10;AAAAAAAAAAAAAAAAAAAAAFtDb250ZW50X1R5cGVzXS54bWxQSwECLQAUAAYACAAAACEAOP0h/9YA&#10;AACUAQAACwAAAAAAAAAAAAAAAAAvAQAAX3JlbHMvLnJlbHNQSwECLQAUAAYACAAAACEAJAjMm30C&#10;AABnBQAADgAAAAAAAAAAAAAAAAAuAgAAZHJzL2Uyb0RvYy54bWxQSwECLQAUAAYACAAAACEAapLv&#10;l+EAAAALAQAADwAAAAAAAAAAAAAAAADXBAAAZHJzL2Rvd25yZXYueG1sUEsFBgAAAAAEAAQA8wAA&#10;AOUFAAAAAA==&#10;" filled="f" strokecolor="#ed7d31 [3205]" strokeweight="1pt">
                <v:stroke joinstyle="miter"/>
              </v:roundrect>
            </w:pict>
          </mc:Fallback>
        </mc:AlternateContent>
      </w:r>
      <w:r w:rsidR="007D14E7">
        <w:rPr>
          <w:noProof/>
        </w:rPr>
        <mc:AlternateContent>
          <mc:Choice Requires="wps">
            <w:drawing>
              <wp:anchor distT="0" distB="0" distL="114300" distR="114300" simplePos="0" relativeHeight="252157952" behindDoc="0" locked="0" layoutInCell="1" allowOverlap="1" wp14:anchorId="011C368D" wp14:editId="6797351D">
                <wp:simplePos x="0" y="0"/>
                <wp:positionH relativeFrom="column">
                  <wp:posOffset>4076700</wp:posOffset>
                </wp:positionH>
                <wp:positionV relativeFrom="paragraph">
                  <wp:posOffset>701675</wp:posOffset>
                </wp:positionV>
                <wp:extent cx="107950" cy="1511935"/>
                <wp:effectExtent l="0" t="0" r="25400" b="12065"/>
                <wp:wrapNone/>
                <wp:docPr id="913163087"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992F8E8" id="Rectángulo: esquinas redondeadas 12" o:spid="_x0000_s1026" style="position:absolute;margin-left:321pt;margin-top:55.25pt;width:8.5pt;height:119.05pt;z-index:252157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Cc&#10;3xEj4QAAAAsBAAAPAAAAZHJzL2Rvd25yZXYueG1sTI/BTsMwEETvSPyDtUhcEHVa0iiEOBUgRRza&#10;C6VqObrxkkTE6yh20/TvWU5w3JnR25l8NdlOjDj41pGC+SwCgVQ501KtYPdR3qcgfNBkdOcIFVzQ&#10;w6q4vsp1ZtyZ3nHchlowhHymFTQh9JmUvmrQaj9zPRJ7X26wOvA51NIM+sxw28lFFCXS6pb4Q6N7&#10;fG2w+t6erIJkvQ6HA5bjJn27q19oH190+anU7c30/AQi4BT+wvBbn6tDwZ2O7kTGi44Z8YK3BDbm&#10;0RIEJ5LlIytHBQ9xmoAscvl/Q/EDAAD//wMAUEsBAi0AFAAGAAgAAAAhALaDOJL+AAAA4QEAABMA&#10;AAAAAAAAAAAAAAAAAAAAAFtDb250ZW50X1R5cGVzXS54bWxQSwECLQAUAAYACAAAACEAOP0h/9YA&#10;AACUAQAACwAAAAAAAAAAAAAAAAAvAQAAX3JlbHMvLnJlbHNQSwECLQAUAAYACAAAACEAJAjMm30C&#10;AABnBQAADgAAAAAAAAAAAAAAAAAuAgAAZHJzL2Uyb0RvYy54bWxQSwECLQAUAAYACAAAACEAnN8R&#10;I+EAAAALAQAADwAAAAAAAAAAAAAAAADXBAAAZHJzL2Rvd25yZXYueG1sUEsFBgAAAAAEAAQA8wAA&#10;AOUFAAAAAA==&#10;" filled="f" strokecolor="#ed7d31 [3205]" strokeweight="1pt">
                <v:stroke joinstyle="miter"/>
              </v:roundrect>
            </w:pict>
          </mc:Fallback>
        </mc:AlternateContent>
      </w:r>
      <w:r w:rsidR="007D14E7">
        <w:rPr>
          <w:noProof/>
        </w:rPr>
        <mc:AlternateContent>
          <mc:Choice Requires="wps">
            <w:drawing>
              <wp:anchor distT="0" distB="0" distL="114300" distR="114300" simplePos="0" relativeHeight="252160000" behindDoc="0" locked="0" layoutInCell="1" allowOverlap="1" wp14:anchorId="7966C944" wp14:editId="2EDD7D31">
                <wp:simplePos x="0" y="0"/>
                <wp:positionH relativeFrom="column">
                  <wp:posOffset>4314825</wp:posOffset>
                </wp:positionH>
                <wp:positionV relativeFrom="paragraph">
                  <wp:posOffset>701675</wp:posOffset>
                </wp:positionV>
                <wp:extent cx="107950" cy="1511935"/>
                <wp:effectExtent l="0" t="0" r="25400" b="12065"/>
                <wp:wrapNone/>
                <wp:docPr id="1725953270"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3D64A5E" id="Rectángulo: esquinas redondeadas 12" o:spid="_x0000_s1026" style="position:absolute;margin-left:339.75pt;margin-top:55.25pt;width:8.5pt;height:119.05pt;z-index:252160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0&#10;BNHq4AAAAAsBAAAPAAAAZHJzL2Rvd25yZXYueG1sTI/BTsMwEETvSPyDtUhcEHUKxaQhTgVIEYdy&#10;oSDK0Y2XJCJeR7Gbpn/f5QS3Wc3T7Ey+mlwnRhxC60nDfJaAQKq8banW8PFeXqcgQjRkTecJNRwx&#10;wKo4P8tNZv2B3nDcxFpwCIXMaGhi7DMpQ9WgM2HmeyT2vv3gTORzqKUdzIHDXSdvkkRJZ1riD43p&#10;8bnB6mezdxrUeh23WyzH1/Tlqn6iz8XRlF9aX15Mjw8gIk7xD4bf+lwdCu6083uyQXSccb+8Y5SN&#10;ecKCCbVULHYabhepAlnk8v+G4gQAAP//AwBQSwECLQAUAAYACAAAACEAtoM4kv4AAADhAQAAEwAA&#10;AAAAAAAAAAAAAAAAAAAAW0NvbnRlbnRfVHlwZXNdLnhtbFBLAQItABQABgAIAAAAIQA4/SH/1gAA&#10;AJQBAAALAAAAAAAAAAAAAAAAAC8BAABfcmVscy8ucmVsc1BLAQItABQABgAIAAAAIQAkCMybfQIA&#10;AGcFAAAOAAAAAAAAAAAAAAAAAC4CAABkcnMvZTJvRG9jLnhtbFBLAQItABQABgAIAAAAIQA0BNHq&#10;4AAAAAsBAAAPAAAAAAAAAAAAAAAAANcEAABkcnMvZG93bnJldi54bWxQSwUGAAAAAAQABADzAAAA&#10;5AUAAAAA&#10;" filled="f" strokecolor="#ed7d31 [3205]" strokeweight="1pt">
                <v:stroke joinstyle="miter"/>
              </v:roundrect>
            </w:pict>
          </mc:Fallback>
        </mc:AlternateContent>
      </w:r>
      <w:r w:rsidR="007D14E7">
        <w:rPr>
          <w:noProof/>
        </w:rPr>
        <mc:AlternateContent>
          <mc:Choice Requires="wps">
            <w:drawing>
              <wp:anchor distT="0" distB="0" distL="114300" distR="114300" simplePos="0" relativeHeight="252161024" behindDoc="0" locked="0" layoutInCell="1" allowOverlap="1" wp14:anchorId="0289927A" wp14:editId="09AF4F45">
                <wp:simplePos x="0" y="0"/>
                <wp:positionH relativeFrom="column">
                  <wp:posOffset>4905375</wp:posOffset>
                </wp:positionH>
                <wp:positionV relativeFrom="paragraph">
                  <wp:posOffset>701675</wp:posOffset>
                </wp:positionV>
                <wp:extent cx="107950" cy="1511935"/>
                <wp:effectExtent l="0" t="0" r="25400" b="12065"/>
                <wp:wrapNone/>
                <wp:docPr id="20084073"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5850157" id="Rectángulo: esquinas redondeadas 12" o:spid="_x0000_s1026" style="position:absolute;margin-left:386.25pt;margin-top:55.25pt;width:8.5pt;height:119.05pt;z-index:2521610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Dk&#10;phVN4QAAAAsBAAAPAAAAZHJzL2Rvd25yZXYueG1sTI/BTsMwEETvSPyDtUhcEHVaShJCnAqQIg7l&#10;QltRjm68JBHxOordNP17lhPcZjVPszP5arKdGHHwrSMF81kEAqlypqVawW5b3qYgfNBkdOcIFZzR&#10;w6q4vMh1ZtyJ3nHchFpwCPlMK2hC6DMpfdWg1X7meiT2vtxgdeBzqKUZ9InDbScXURRLq1viD43u&#10;8aXB6ntztAri9Trs91iOb+nrTf1MH8uzLj+Vur6anh5BBJzCHwy/9bk6FNzp4I5kvOgUJMninlE2&#10;5hELJpL0gcVBwd0yjUEWufy/ofgBAAD//wMAUEsBAi0AFAAGAAgAAAAhALaDOJL+AAAA4QEAABMA&#10;AAAAAAAAAAAAAAAAAAAAAFtDb250ZW50X1R5cGVzXS54bWxQSwECLQAUAAYACAAAACEAOP0h/9YA&#10;AACUAQAACwAAAAAAAAAAAAAAAAAvAQAAX3JlbHMvLnJlbHNQSwECLQAUAAYACAAAACEAJAjMm30C&#10;AABnBQAADgAAAAAAAAAAAAAAAAAuAgAAZHJzL2Uyb0RvYy54bWxQSwECLQAUAAYACAAAACEA5KYV&#10;TeEAAAALAQAADwAAAAAAAAAAAAAAAADXBAAAZHJzL2Rvd25yZXYueG1sUEsFBgAAAAAEAAQA8wAA&#10;AOUFAAAAAA==&#10;" filled="f" strokecolor="#ed7d31 [3205]" strokeweight="1pt">
                <v:stroke joinstyle="miter"/>
              </v:roundrect>
            </w:pict>
          </mc:Fallback>
        </mc:AlternateContent>
      </w:r>
      <w:r w:rsidR="007D14E7">
        <w:rPr>
          <w:noProof/>
        </w:rPr>
        <w:drawing>
          <wp:inline distT="0" distB="0" distL="0" distR="0" wp14:anchorId="14EB36DE" wp14:editId="26D509E0">
            <wp:extent cx="5943600" cy="3219450"/>
            <wp:effectExtent l="0" t="0" r="0" b="0"/>
            <wp:docPr id="1545510438" name="Gráfico 1">
              <a:extLst xmlns:a="http://schemas.openxmlformats.org/drawingml/2006/main">
                <a:ext uri="{FF2B5EF4-FFF2-40B4-BE49-F238E27FC236}">
                  <a16:creationId xmlns:a16="http://schemas.microsoft.com/office/drawing/2014/main" id="{D5773CDC-3E6F-4FBE-8178-B8341A1B023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08E99B6E" w14:textId="52981241" w:rsidR="004156F1" w:rsidRPr="003E577B" w:rsidRDefault="0011349A" w:rsidP="003E577B">
      <w:pPr>
        <w:pStyle w:val="Figuras"/>
        <w:rPr>
          <w:lang w:val="es-HN"/>
        </w:rPr>
      </w:pPr>
      <w:bookmarkStart w:id="197" w:name="_Toc158142139"/>
      <w:r w:rsidRPr="004E1773">
        <w:rPr>
          <w:lang w:val="es-HN"/>
        </w:rPr>
        <w:t xml:space="preserve">Figura </w:t>
      </w:r>
      <w:r>
        <w:fldChar w:fldCharType="begin"/>
      </w:r>
      <w:r w:rsidRPr="004E1773">
        <w:rPr>
          <w:lang w:val="es-HN"/>
        </w:rPr>
        <w:instrText xml:space="preserve"> SEQ Figura \* ARABIC </w:instrText>
      </w:r>
      <w:r>
        <w:fldChar w:fldCharType="separate"/>
      </w:r>
      <w:r w:rsidR="000F2D33">
        <w:rPr>
          <w:noProof/>
          <w:lang w:val="es-HN"/>
        </w:rPr>
        <w:t>44</w:t>
      </w:r>
      <w:r>
        <w:fldChar w:fldCharType="end"/>
      </w:r>
      <w:r w:rsidRPr="004E1773">
        <w:rPr>
          <w:lang w:val="es-HN"/>
        </w:rPr>
        <w:t xml:space="preserve">.Serie Sin Estacionalidad 2017 a 2022 Banco </w:t>
      </w:r>
      <w:r w:rsidR="003703BE">
        <w:rPr>
          <w:lang w:val="es-HN"/>
        </w:rPr>
        <w:t>Popular</w:t>
      </w:r>
      <w:bookmarkEnd w:id="197"/>
    </w:p>
    <w:p w14:paraId="6E1DF29B" w14:textId="65A9C052" w:rsidR="004156F1" w:rsidRDefault="004156F1" w:rsidP="004156F1">
      <w:pPr>
        <w:pStyle w:val="Ttulo4"/>
        <w:rPr>
          <w:bCs w:val="0"/>
          <w:lang w:val="es-HN"/>
        </w:rPr>
      </w:pPr>
      <w:bookmarkStart w:id="198" w:name="_Toc158832968"/>
      <w:r w:rsidRPr="00A62774">
        <w:rPr>
          <w:bCs w:val="0"/>
          <w:lang w:val="es-HN"/>
        </w:rPr>
        <w:t>4.</w:t>
      </w:r>
      <w:r>
        <w:rPr>
          <w:bCs w:val="0"/>
          <w:lang w:val="es-HN"/>
        </w:rPr>
        <w:t>2</w:t>
      </w:r>
      <w:r w:rsidRPr="00A62774">
        <w:rPr>
          <w:bCs w:val="0"/>
          <w:lang w:val="es-HN"/>
        </w:rPr>
        <w:t>.1.</w:t>
      </w:r>
      <w:r>
        <w:rPr>
          <w:bCs w:val="0"/>
          <w:lang w:val="es-HN"/>
        </w:rPr>
        <w:t>14</w:t>
      </w:r>
      <w:r w:rsidRPr="00A62774">
        <w:rPr>
          <w:bCs w:val="0"/>
          <w:lang w:val="es-HN"/>
        </w:rPr>
        <w:t xml:space="preserve"> ANÁLISIS EDA BANCO </w:t>
      </w:r>
      <w:r w:rsidR="009C1C0E">
        <w:rPr>
          <w:bCs w:val="0"/>
          <w:lang w:val="es-HN"/>
        </w:rPr>
        <w:t xml:space="preserve">DE LOS </w:t>
      </w:r>
      <w:r w:rsidRPr="00E8329D">
        <w:rPr>
          <w:bCs w:val="0"/>
          <w:lang w:val="es-HN"/>
        </w:rPr>
        <w:t>TRABAJADORES</w:t>
      </w:r>
      <w:bookmarkEnd w:id="198"/>
    </w:p>
    <w:p w14:paraId="532AD147" w14:textId="45DC0965" w:rsidR="00A677AD" w:rsidRPr="00A677AD" w:rsidRDefault="00A677AD" w:rsidP="00A677AD">
      <w:pPr>
        <w:pStyle w:val="TextoPrincipal"/>
      </w:pPr>
      <w:r>
        <w:t>Los resultados sobre el valor de la cuenta total activo se muestran a continuación:</w:t>
      </w:r>
    </w:p>
    <w:p w14:paraId="4F2DBBB9" w14:textId="607B835F" w:rsidR="00A677AD" w:rsidRPr="00A677AD" w:rsidRDefault="00A677AD" w:rsidP="00A677AD">
      <w:pPr>
        <w:pStyle w:val="Figuras"/>
        <w:rPr>
          <w:lang w:val="es-HN"/>
        </w:rPr>
      </w:pPr>
      <w:bookmarkStart w:id="199" w:name="_Toc158833044"/>
      <w:r w:rsidRPr="00A677AD">
        <w:rPr>
          <w:lang w:val="es-HN"/>
        </w:rPr>
        <w:t xml:space="preserve">Tabla </w:t>
      </w:r>
      <w:r>
        <w:fldChar w:fldCharType="begin"/>
      </w:r>
      <w:r w:rsidRPr="00A677AD">
        <w:rPr>
          <w:lang w:val="es-HN"/>
        </w:rPr>
        <w:instrText xml:space="preserve"> SEQ Tabla \* ARABIC </w:instrText>
      </w:r>
      <w:r>
        <w:fldChar w:fldCharType="separate"/>
      </w:r>
      <w:r w:rsidR="000F2D33">
        <w:rPr>
          <w:noProof/>
          <w:lang w:val="es-HN"/>
        </w:rPr>
        <w:t>30</w:t>
      </w:r>
      <w:r>
        <w:fldChar w:fldCharType="end"/>
      </w:r>
      <w:r w:rsidRPr="00A677AD">
        <w:rPr>
          <w:lang w:val="es-HN"/>
        </w:rPr>
        <w:t>. Resultados Cuenta Total Activo Banco de los Trabajadores</w:t>
      </w:r>
      <w:bookmarkEnd w:id="199"/>
    </w:p>
    <w:tbl>
      <w:tblPr>
        <w:tblW w:w="9351" w:type="dxa"/>
        <w:tblCellMar>
          <w:left w:w="70" w:type="dxa"/>
          <w:right w:w="70" w:type="dxa"/>
        </w:tblCellMar>
        <w:tblLook w:val="04A0" w:firstRow="1" w:lastRow="0" w:firstColumn="1" w:lastColumn="0" w:noHBand="0" w:noVBand="1"/>
      </w:tblPr>
      <w:tblGrid>
        <w:gridCol w:w="520"/>
        <w:gridCol w:w="1318"/>
        <w:gridCol w:w="1559"/>
        <w:gridCol w:w="1418"/>
        <w:gridCol w:w="1417"/>
        <w:gridCol w:w="1418"/>
        <w:gridCol w:w="1701"/>
      </w:tblGrid>
      <w:tr w:rsidR="00325225" w:rsidRPr="00B82183" w14:paraId="166FD8B7" w14:textId="77777777" w:rsidTr="00317085">
        <w:trPr>
          <w:trHeight w:val="300"/>
        </w:trPr>
        <w:tc>
          <w:tcPr>
            <w:tcW w:w="9351"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69AA9C6"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Valor Real Cuenta Total Activo</w:t>
            </w:r>
          </w:p>
        </w:tc>
      </w:tr>
      <w:tr w:rsidR="00325225" w:rsidRPr="00325225" w14:paraId="70D2B6EE"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BD99868"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Mes</w:t>
            </w:r>
          </w:p>
        </w:tc>
        <w:tc>
          <w:tcPr>
            <w:tcW w:w="1318" w:type="dxa"/>
            <w:tcBorders>
              <w:top w:val="nil"/>
              <w:left w:val="nil"/>
              <w:bottom w:val="single" w:sz="4" w:space="0" w:color="auto"/>
              <w:right w:val="single" w:sz="4" w:space="0" w:color="auto"/>
            </w:tcBorders>
            <w:shd w:val="clear" w:color="auto" w:fill="auto"/>
            <w:noWrap/>
            <w:vAlign w:val="bottom"/>
            <w:hideMark/>
          </w:tcPr>
          <w:p w14:paraId="45B8A2E6"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2017</w:t>
            </w:r>
          </w:p>
        </w:tc>
        <w:tc>
          <w:tcPr>
            <w:tcW w:w="1559" w:type="dxa"/>
            <w:tcBorders>
              <w:top w:val="nil"/>
              <w:left w:val="nil"/>
              <w:bottom w:val="single" w:sz="4" w:space="0" w:color="auto"/>
              <w:right w:val="single" w:sz="4" w:space="0" w:color="auto"/>
            </w:tcBorders>
            <w:shd w:val="clear" w:color="auto" w:fill="auto"/>
            <w:noWrap/>
            <w:vAlign w:val="bottom"/>
            <w:hideMark/>
          </w:tcPr>
          <w:p w14:paraId="574E3894"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2018</w:t>
            </w:r>
          </w:p>
        </w:tc>
        <w:tc>
          <w:tcPr>
            <w:tcW w:w="1418" w:type="dxa"/>
            <w:tcBorders>
              <w:top w:val="nil"/>
              <w:left w:val="nil"/>
              <w:bottom w:val="single" w:sz="4" w:space="0" w:color="auto"/>
              <w:right w:val="single" w:sz="4" w:space="0" w:color="auto"/>
            </w:tcBorders>
            <w:shd w:val="clear" w:color="auto" w:fill="auto"/>
            <w:noWrap/>
            <w:vAlign w:val="bottom"/>
            <w:hideMark/>
          </w:tcPr>
          <w:p w14:paraId="6EDD7C99"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2019</w:t>
            </w:r>
          </w:p>
        </w:tc>
        <w:tc>
          <w:tcPr>
            <w:tcW w:w="1417" w:type="dxa"/>
            <w:tcBorders>
              <w:top w:val="nil"/>
              <w:left w:val="nil"/>
              <w:bottom w:val="single" w:sz="4" w:space="0" w:color="auto"/>
              <w:right w:val="single" w:sz="4" w:space="0" w:color="auto"/>
            </w:tcBorders>
            <w:shd w:val="clear" w:color="auto" w:fill="auto"/>
            <w:noWrap/>
            <w:vAlign w:val="bottom"/>
            <w:hideMark/>
          </w:tcPr>
          <w:p w14:paraId="4201FCEE"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2020</w:t>
            </w:r>
          </w:p>
        </w:tc>
        <w:tc>
          <w:tcPr>
            <w:tcW w:w="1418" w:type="dxa"/>
            <w:tcBorders>
              <w:top w:val="nil"/>
              <w:left w:val="nil"/>
              <w:bottom w:val="single" w:sz="4" w:space="0" w:color="auto"/>
              <w:right w:val="single" w:sz="4" w:space="0" w:color="auto"/>
            </w:tcBorders>
            <w:shd w:val="clear" w:color="auto" w:fill="auto"/>
            <w:noWrap/>
            <w:vAlign w:val="bottom"/>
            <w:hideMark/>
          </w:tcPr>
          <w:p w14:paraId="61512055"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2021</w:t>
            </w:r>
          </w:p>
        </w:tc>
        <w:tc>
          <w:tcPr>
            <w:tcW w:w="1701" w:type="dxa"/>
            <w:tcBorders>
              <w:top w:val="nil"/>
              <w:left w:val="nil"/>
              <w:bottom w:val="single" w:sz="4" w:space="0" w:color="auto"/>
              <w:right w:val="single" w:sz="4" w:space="0" w:color="auto"/>
            </w:tcBorders>
            <w:shd w:val="clear" w:color="auto" w:fill="auto"/>
            <w:noWrap/>
            <w:vAlign w:val="bottom"/>
            <w:hideMark/>
          </w:tcPr>
          <w:p w14:paraId="00524FF9"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2022</w:t>
            </w:r>
          </w:p>
        </w:tc>
      </w:tr>
      <w:tr w:rsidR="00325225" w:rsidRPr="00325225" w14:paraId="631D6A2B"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EC0C07F"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ene</w:t>
            </w:r>
          </w:p>
        </w:tc>
        <w:tc>
          <w:tcPr>
            <w:tcW w:w="1318" w:type="dxa"/>
            <w:tcBorders>
              <w:top w:val="nil"/>
              <w:left w:val="nil"/>
              <w:bottom w:val="single" w:sz="4" w:space="0" w:color="auto"/>
              <w:right w:val="single" w:sz="4" w:space="0" w:color="auto"/>
            </w:tcBorders>
            <w:shd w:val="clear" w:color="auto" w:fill="auto"/>
            <w:vAlign w:val="center"/>
            <w:hideMark/>
          </w:tcPr>
          <w:p w14:paraId="23A5AFEA"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7,349,965,219 </w:t>
            </w:r>
          </w:p>
        </w:tc>
        <w:tc>
          <w:tcPr>
            <w:tcW w:w="1559" w:type="dxa"/>
            <w:tcBorders>
              <w:top w:val="nil"/>
              <w:left w:val="nil"/>
              <w:bottom w:val="single" w:sz="4" w:space="0" w:color="auto"/>
              <w:right w:val="single" w:sz="4" w:space="0" w:color="auto"/>
            </w:tcBorders>
            <w:shd w:val="clear" w:color="auto" w:fill="auto"/>
            <w:vAlign w:val="center"/>
            <w:hideMark/>
          </w:tcPr>
          <w:p w14:paraId="265A6D70"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8,779,230,273 </w:t>
            </w:r>
          </w:p>
        </w:tc>
        <w:tc>
          <w:tcPr>
            <w:tcW w:w="1418" w:type="dxa"/>
            <w:tcBorders>
              <w:top w:val="nil"/>
              <w:left w:val="nil"/>
              <w:bottom w:val="single" w:sz="4" w:space="0" w:color="auto"/>
              <w:right w:val="single" w:sz="4" w:space="0" w:color="auto"/>
            </w:tcBorders>
            <w:shd w:val="clear" w:color="auto" w:fill="auto"/>
            <w:vAlign w:val="center"/>
            <w:hideMark/>
          </w:tcPr>
          <w:p w14:paraId="76253BD3"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8,712,231,235 </w:t>
            </w:r>
          </w:p>
        </w:tc>
        <w:tc>
          <w:tcPr>
            <w:tcW w:w="1417" w:type="dxa"/>
            <w:tcBorders>
              <w:top w:val="nil"/>
              <w:left w:val="nil"/>
              <w:bottom w:val="single" w:sz="4" w:space="0" w:color="auto"/>
              <w:right w:val="single" w:sz="4" w:space="0" w:color="auto"/>
            </w:tcBorders>
            <w:shd w:val="clear" w:color="auto" w:fill="auto"/>
            <w:vAlign w:val="center"/>
            <w:hideMark/>
          </w:tcPr>
          <w:p w14:paraId="0D74FB33"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8,649,934,656 </w:t>
            </w:r>
          </w:p>
        </w:tc>
        <w:tc>
          <w:tcPr>
            <w:tcW w:w="1418" w:type="dxa"/>
            <w:tcBorders>
              <w:top w:val="nil"/>
              <w:left w:val="nil"/>
              <w:bottom w:val="single" w:sz="4" w:space="0" w:color="auto"/>
              <w:right w:val="single" w:sz="4" w:space="0" w:color="auto"/>
            </w:tcBorders>
            <w:shd w:val="clear" w:color="auto" w:fill="auto"/>
            <w:vAlign w:val="center"/>
            <w:hideMark/>
          </w:tcPr>
          <w:p w14:paraId="5BD59C95"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9,729,687,210 </w:t>
            </w:r>
          </w:p>
        </w:tc>
        <w:tc>
          <w:tcPr>
            <w:tcW w:w="1701" w:type="dxa"/>
            <w:tcBorders>
              <w:top w:val="nil"/>
              <w:left w:val="nil"/>
              <w:bottom w:val="single" w:sz="4" w:space="0" w:color="auto"/>
              <w:right w:val="single" w:sz="4" w:space="0" w:color="auto"/>
            </w:tcBorders>
            <w:shd w:val="clear" w:color="auto" w:fill="auto"/>
            <w:vAlign w:val="center"/>
            <w:hideMark/>
          </w:tcPr>
          <w:p w14:paraId="2CE4DDCA"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10,036,779,768 </w:t>
            </w:r>
          </w:p>
        </w:tc>
      </w:tr>
      <w:tr w:rsidR="00325225" w:rsidRPr="00325225" w14:paraId="7EC0D94A"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A7EE103"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feb</w:t>
            </w:r>
          </w:p>
        </w:tc>
        <w:tc>
          <w:tcPr>
            <w:tcW w:w="1318" w:type="dxa"/>
            <w:tcBorders>
              <w:top w:val="nil"/>
              <w:left w:val="nil"/>
              <w:bottom w:val="single" w:sz="4" w:space="0" w:color="auto"/>
              <w:right w:val="single" w:sz="4" w:space="0" w:color="auto"/>
            </w:tcBorders>
            <w:shd w:val="clear" w:color="auto" w:fill="auto"/>
            <w:vAlign w:val="center"/>
            <w:hideMark/>
          </w:tcPr>
          <w:p w14:paraId="708B37C8"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7,357,877,851 </w:t>
            </w:r>
          </w:p>
        </w:tc>
        <w:tc>
          <w:tcPr>
            <w:tcW w:w="1559" w:type="dxa"/>
            <w:tcBorders>
              <w:top w:val="nil"/>
              <w:left w:val="nil"/>
              <w:bottom w:val="single" w:sz="4" w:space="0" w:color="auto"/>
              <w:right w:val="single" w:sz="4" w:space="0" w:color="auto"/>
            </w:tcBorders>
            <w:shd w:val="clear" w:color="auto" w:fill="auto"/>
            <w:vAlign w:val="center"/>
            <w:hideMark/>
          </w:tcPr>
          <w:p w14:paraId="27E7F210"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9,002,940,932 </w:t>
            </w:r>
          </w:p>
        </w:tc>
        <w:tc>
          <w:tcPr>
            <w:tcW w:w="1418" w:type="dxa"/>
            <w:tcBorders>
              <w:top w:val="nil"/>
              <w:left w:val="nil"/>
              <w:bottom w:val="single" w:sz="4" w:space="0" w:color="auto"/>
              <w:right w:val="single" w:sz="4" w:space="0" w:color="auto"/>
            </w:tcBorders>
            <w:shd w:val="clear" w:color="auto" w:fill="auto"/>
            <w:vAlign w:val="center"/>
            <w:hideMark/>
          </w:tcPr>
          <w:p w14:paraId="083E13C7"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8,651,788,652 </w:t>
            </w:r>
          </w:p>
        </w:tc>
        <w:tc>
          <w:tcPr>
            <w:tcW w:w="1417" w:type="dxa"/>
            <w:tcBorders>
              <w:top w:val="nil"/>
              <w:left w:val="nil"/>
              <w:bottom w:val="single" w:sz="4" w:space="0" w:color="auto"/>
              <w:right w:val="single" w:sz="4" w:space="0" w:color="auto"/>
            </w:tcBorders>
            <w:shd w:val="clear" w:color="auto" w:fill="auto"/>
            <w:vAlign w:val="center"/>
            <w:hideMark/>
          </w:tcPr>
          <w:p w14:paraId="5089631A"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8,957,281,907 </w:t>
            </w:r>
          </w:p>
        </w:tc>
        <w:tc>
          <w:tcPr>
            <w:tcW w:w="1418" w:type="dxa"/>
            <w:tcBorders>
              <w:top w:val="nil"/>
              <w:left w:val="nil"/>
              <w:bottom w:val="single" w:sz="4" w:space="0" w:color="auto"/>
              <w:right w:val="single" w:sz="4" w:space="0" w:color="auto"/>
            </w:tcBorders>
            <w:shd w:val="clear" w:color="auto" w:fill="auto"/>
            <w:vAlign w:val="center"/>
            <w:hideMark/>
          </w:tcPr>
          <w:p w14:paraId="41ABC3EC"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9,429,984,460 </w:t>
            </w:r>
          </w:p>
        </w:tc>
        <w:tc>
          <w:tcPr>
            <w:tcW w:w="1701" w:type="dxa"/>
            <w:tcBorders>
              <w:top w:val="nil"/>
              <w:left w:val="nil"/>
              <w:bottom w:val="single" w:sz="4" w:space="0" w:color="auto"/>
              <w:right w:val="single" w:sz="4" w:space="0" w:color="auto"/>
            </w:tcBorders>
            <w:shd w:val="clear" w:color="auto" w:fill="auto"/>
            <w:vAlign w:val="center"/>
            <w:hideMark/>
          </w:tcPr>
          <w:p w14:paraId="758808A7"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9,504,005,195 </w:t>
            </w:r>
          </w:p>
        </w:tc>
      </w:tr>
      <w:tr w:rsidR="00325225" w:rsidRPr="00325225" w14:paraId="5918EDEB"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75CD801"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mar</w:t>
            </w:r>
          </w:p>
        </w:tc>
        <w:tc>
          <w:tcPr>
            <w:tcW w:w="1318" w:type="dxa"/>
            <w:tcBorders>
              <w:top w:val="nil"/>
              <w:left w:val="nil"/>
              <w:bottom w:val="single" w:sz="4" w:space="0" w:color="auto"/>
              <w:right w:val="single" w:sz="4" w:space="0" w:color="auto"/>
            </w:tcBorders>
            <w:shd w:val="clear" w:color="auto" w:fill="auto"/>
            <w:vAlign w:val="center"/>
            <w:hideMark/>
          </w:tcPr>
          <w:p w14:paraId="4FD77C66"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7,504,868,817 </w:t>
            </w:r>
          </w:p>
        </w:tc>
        <w:tc>
          <w:tcPr>
            <w:tcW w:w="1559" w:type="dxa"/>
            <w:tcBorders>
              <w:top w:val="nil"/>
              <w:left w:val="nil"/>
              <w:bottom w:val="single" w:sz="4" w:space="0" w:color="auto"/>
              <w:right w:val="single" w:sz="4" w:space="0" w:color="auto"/>
            </w:tcBorders>
            <w:shd w:val="clear" w:color="auto" w:fill="auto"/>
            <w:vAlign w:val="center"/>
            <w:hideMark/>
          </w:tcPr>
          <w:p w14:paraId="18CC2D53"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9,187,737,152 </w:t>
            </w:r>
          </w:p>
        </w:tc>
        <w:tc>
          <w:tcPr>
            <w:tcW w:w="1418" w:type="dxa"/>
            <w:tcBorders>
              <w:top w:val="nil"/>
              <w:left w:val="nil"/>
              <w:bottom w:val="single" w:sz="4" w:space="0" w:color="auto"/>
              <w:right w:val="single" w:sz="4" w:space="0" w:color="auto"/>
            </w:tcBorders>
            <w:shd w:val="clear" w:color="auto" w:fill="auto"/>
            <w:vAlign w:val="center"/>
            <w:hideMark/>
          </w:tcPr>
          <w:p w14:paraId="6BF37B94"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8,688,402,371 </w:t>
            </w:r>
          </w:p>
        </w:tc>
        <w:tc>
          <w:tcPr>
            <w:tcW w:w="1417" w:type="dxa"/>
            <w:tcBorders>
              <w:top w:val="nil"/>
              <w:left w:val="nil"/>
              <w:bottom w:val="single" w:sz="4" w:space="0" w:color="auto"/>
              <w:right w:val="single" w:sz="4" w:space="0" w:color="auto"/>
            </w:tcBorders>
            <w:shd w:val="clear" w:color="auto" w:fill="auto"/>
            <w:vAlign w:val="center"/>
            <w:hideMark/>
          </w:tcPr>
          <w:p w14:paraId="76D8BFF8"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9,026,410,497 </w:t>
            </w:r>
          </w:p>
        </w:tc>
        <w:tc>
          <w:tcPr>
            <w:tcW w:w="1418" w:type="dxa"/>
            <w:tcBorders>
              <w:top w:val="nil"/>
              <w:left w:val="nil"/>
              <w:bottom w:val="single" w:sz="4" w:space="0" w:color="auto"/>
              <w:right w:val="single" w:sz="4" w:space="0" w:color="auto"/>
            </w:tcBorders>
            <w:shd w:val="clear" w:color="auto" w:fill="auto"/>
            <w:vAlign w:val="center"/>
            <w:hideMark/>
          </w:tcPr>
          <w:p w14:paraId="744979D0"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9,218,388,795 </w:t>
            </w:r>
          </w:p>
        </w:tc>
        <w:tc>
          <w:tcPr>
            <w:tcW w:w="1701" w:type="dxa"/>
            <w:tcBorders>
              <w:top w:val="nil"/>
              <w:left w:val="nil"/>
              <w:bottom w:val="single" w:sz="4" w:space="0" w:color="auto"/>
              <w:right w:val="single" w:sz="4" w:space="0" w:color="auto"/>
            </w:tcBorders>
            <w:shd w:val="clear" w:color="auto" w:fill="auto"/>
            <w:vAlign w:val="center"/>
            <w:hideMark/>
          </w:tcPr>
          <w:p w14:paraId="41D30FFB"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9,744,689,667 </w:t>
            </w:r>
          </w:p>
        </w:tc>
      </w:tr>
      <w:tr w:rsidR="00325225" w:rsidRPr="00325225" w14:paraId="05228FA2"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C6C3321"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abr</w:t>
            </w:r>
          </w:p>
        </w:tc>
        <w:tc>
          <w:tcPr>
            <w:tcW w:w="1318" w:type="dxa"/>
            <w:tcBorders>
              <w:top w:val="nil"/>
              <w:left w:val="nil"/>
              <w:bottom w:val="single" w:sz="4" w:space="0" w:color="auto"/>
              <w:right w:val="single" w:sz="4" w:space="0" w:color="auto"/>
            </w:tcBorders>
            <w:shd w:val="clear" w:color="auto" w:fill="auto"/>
            <w:vAlign w:val="center"/>
            <w:hideMark/>
          </w:tcPr>
          <w:p w14:paraId="4DF23BE6"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7,744,020,327 </w:t>
            </w:r>
          </w:p>
        </w:tc>
        <w:tc>
          <w:tcPr>
            <w:tcW w:w="1559" w:type="dxa"/>
            <w:tcBorders>
              <w:top w:val="nil"/>
              <w:left w:val="nil"/>
              <w:bottom w:val="single" w:sz="4" w:space="0" w:color="auto"/>
              <w:right w:val="single" w:sz="4" w:space="0" w:color="auto"/>
            </w:tcBorders>
            <w:shd w:val="clear" w:color="auto" w:fill="auto"/>
            <w:vAlign w:val="center"/>
            <w:hideMark/>
          </w:tcPr>
          <w:p w14:paraId="60F0C842"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9,035,729,873 </w:t>
            </w:r>
          </w:p>
        </w:tc>
        <w:tc>
          <w:tcPr>
            <w:tcW w:w="1418" w:type="dxa"/>
            <w:tcBorders>
              <w:top w:val="nil"/>
              <w:left w:val="nil"/>
              <w:bottom w:val="single" w:sz="4" w:space="0" w:color="auto"/>
              <w:right w:val="single" w:sz="4" w:space="0" w:color="auto"/>
            </w:tcBorders>
            <w:shd w:val="clear" w:color="auto" w:fill="auto"/>
            <w:vAlign w:val="center"/>
            <w:hideMark/>
          </w:tcPr>
          <w:p w14:paraId="103F86CA"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8,654,455,164 </w:t>
            </w:r>
          </w:p>
        </w:tc>
        <w:tc>
          <w:tcPr>
            <w:tcW w:w="1417" w:type="dxa"/>
            <w:tcBorders>
              <w:top w:val="nil"/>
              <w:left w:val="nil"/>
              <w:bottom w:val="single" w:sz="4" w:space="0" w:color="auto"/>
              <w:right w:val="single" w:sz="4" w:space="0" w:color="auto"/>
            </w:tcBorders>
            <w:shd w:val="clear" w:color="auto" w:fill="auto"/>
            <w:vAlign w:val="center"/>
            <w:hideMark/>
          </w:tcPr>
          <w:p w14:paraId="70229BB1"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9,343,170,594 </w:t>
            </w:r>
          </w:p>
        </w:tc>
        <w:tc>
          <w:tcPr>
            <w:tcW w:w="1418" w:type="dxa"/>
            <w:tcBorders>
              <w:top w:val="nil"/>
              <w:left w:val="nil"/>
              <w:bottom w:val="single" w:sz="4" w:space="0" w:color="auto"/>
              <w:right w:val="single" w:sz="4" w:space="0" w:color="auto"/>
            </w:tcBorders>
            <w:shd w:val="clear" w:color="auto" w:fill="auto"/>
            <w:vAlign w:val="center"/>
            <w:hideMark/>
          </w:tcPr>
          <w:p w14:paraId="7ABBCADC"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9,493,395,181 </w:t>
            </w:r>
          </w:p>
        </w:tc>
        <w:tc>
          <w:tcPr>
            <w:tcW w:w="1701" w:type="dxa"/>
            <w:tcBorders>
              <w:top w:val="nil"/>
              <w:left w:val="nil"/>
              <w:bottom w:val="single" w:sz="4" w:space="0" w:color="auto"/>
              <w:right w:val="single" w:sz="4" w:space="0" w:color="auto"/>
            </w:tcBorders>
            <w:shd w:val="clear" w:color="auto" w:fill="auto"/>
            <w:vAlign w:val="center"/>
            <w:hideMark/>
          </w:tcPr>
          <w:p w14:paraId="116259FA"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9,729,477,991 </w:t>
            </w:r>
          </w:p>
        </w:tc>
      </w:tr>
      <w:tr w:rsidR="00325225" w:rsidRPr="00325225" w14:paraId="78AF8304"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9ECFC17"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may</w:t>
            </w:r>
          </w:p>
        </w:tc>
        <w:tc>
          <w:tcPr>
            <w:tcW w:w="1318" w:type="dxa"/>
            <w:tcBorders>
              <w:top w:val="nil"/>
              <w:left w:val="nil"/>
              <w:bottom w:val="single" w:sz="4" w:space="0" w:color="auto"/>
              <w:right w:val="single" w:sz="4" w:space="0" w:color="auto"/>
            </w:tcBorders>
            <w:shd w:val="clear" w:color="auto" w:fill="auto"/>
            <w:vAlign w:val="center"/>
            <w:hideMark/>
          </w:tcPr>
          <w:p w14:paraId="338FC7B6"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7,805,871,747 </w:t>
            </w:r>
          </w:p>
        </w:tc>
        <w:tc>
          <w:tcPr>
            <w:tcW w:w="1559" w:type="dxa"/>
            <w:tcBorders>
              <w:top w:val="nil"/>
              <w:left w:val="nil"/>
              <w:bottom w:val="single" w:sz="4" w:space="0" w:color="auto"/>
              <w:right w:val="single" w:sz="4" w:space="0" w:color="auto"/>
            </w:tcBorders>
            <w:shd w:val="clear" w:color="auto" w:fill="auto"/>
            <w:vAlign w:val="center"/>
            <w:hideMark/>
          </w:tcPr>
          <w:p w14:paraId="2DED644A"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9,144,629,279 </w:t>
            </w:r>
          </w:p>
        </w:tc>
        <w:tc>
          <w:tcPr>
            <w:tcW w:w="1418" w:type="dxa"/>
            <w:tcBorders>
              <w:top w:val="nil"/>
              <w:left w:val="nil"/>
              <w:bottom w:val="single" w:sz="4" w:space="0" w:color="auto"/>
              <w:right w:val="single" w:sz="4" w:space="0" w:color="auto"/>
            </w:tcBorders>
            <w:shd w:val="clear" w:color="auto" w:fill="auto"/>
            <w:vAlign w:val="center"/>
            <w:hideMark/>
          </w:tcPr>
          <w:p w14:paraId="072D3631"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8,210,841,814 </w:t>
            </w:r>
          </w:p>
        </w:tc>
        <w:tc>
          <w:tcPr>
            <w:tcW w:w="1417" w:type="dxa"/>
            <w:tcBorders>
              <w:top w:val="nil"/>
              <w:left w:val="nil"/>
              <w:bottom w:val="single" w:sz="4" w:space="0" w:color="auto"/>
              <w:right w:val="single" w:sz="4" w:space="0" w:color="auto"/>
            </w:tcBorders>
            <w:shd w:val="clear" w:color="auto" w:fill="auto"/>
            <w:vAlign w:val="center"/>
            <w:hideMark/>
          </w:tcPr>
          <w:p w14:paraId="6C8497F7"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9,332,403,421 </w:t>
            </w:r>
          </w:p>
        </w:tc>
        <w:tc>
          <w:tcPr>
            <w:tcW w:w="1418" w:type="dxa"/>
            <w:tcBorders>
              <w:top w:val="nil"/>
              <w:left w:val="nil"/>
              <w:bottom w:val="single" w:sz="4" w:space="0" w:color="auto"/>
              <w:right w:val="single" w:sz="4" w:space="0" w:color="auto"/>
            </w:tcBorders>
            <w:shd w:val="clear" w:color="auto" w:fill="auto"/>
            <w:vAlign w:val="center"/>
            <w:hideMark/>
          </w:tcPr>
          <w:p w14:paraId="35C6D857"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9,636,998,526 </w:t>
            </w:r>
          </w:p>
        </w:tc>
        <w:tc>
          <w:tcPr>
            <w:tcW w:w="1701" w:type="dxa"/>
            <w:tcBorders>
              <w:top w:val="nil"/>
              <w:left w:val="nil"/>
              <w:bottom w:val="single" w:sz="4" w:space="0" w:color="auto"/>
              <w:right w:val="single" w:sz="4" w:space="0" w:color="auto"/>
            </w:tcBorders>
            <w:shd w:val="clear" w:color="auto" w:fill="auto"/>
            <w:vAlign w:val="center"/>
            <w:hideMark/>
          </w:tcPr>
          <w:p w14:paraId="286653F4"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9,683,908,329 </w:t>
            </w:r>
          </w:p>
        </w:tc>
      </w:tr>
      <w:tr w:rsidR="00325225" w:rsidRPr="00325225" w14:paraId="0C322569"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00422652"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jun</w:t>
            </w:r>
          </w:p>
        </w:tc>
        <w:tc>
          <w:tcPr>
            <w:tcW w:w="1318" w:type="dxa"/>
            <w:tcBorders>
              <w:top w:val="nil"/>
              <w:left w:val="nil"/>
              <w:bottom w:val="single" w:sz="4" w:space="0" w:color="auto"/>
              <w:right w:val="single" w:sz="4" w:space="0" w:color="auto"/>
            </w:tcBorders>
            <w:shd w:val="clear" w:color="auto" w:fill="auto"/>
            <w:vAlign w:val="center"/>
            <w:hideMark/>
          </w:tcPr>
          <w:p w14:paraId="04C4C0A1"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8,102,594,562 </w:t>
            </w:r>
          </w:p>
        </w:tc>
        <w:tc>
          <w:tcPr>
            <w:tcW w:w="1559" w:type="dxa"/>
            <w:tcBorders>
              <w:top w:val="nil"/>
              <w:left w:val="nil"/>
              <w:bottom w:val="single" w:sz="4" w:space="0" w:color="auto"/>
              <w:right w:val="single" w:sz="4" w:space="0" w:color="auto"/>
            </w:tcBorders>
            <w:shd w:val="clear" w:color="auto" w:fill="auto"/>
            <w:vAlign w:val="center"/>
            <w:hideMark/>
          </w:tcPr>
          <w:p w14:paraId="0B1E93BF"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9,478,203,596 </w:t>
            </w:r>
          </w:p>
        </w:tc>
        <w:tc>
          <w:tcPr>
            <w:tcW w:w="1418" w:type="dxa"/>
            <w:tcBorders>
              <w:top w:val="nil"/>
              <w:left w:val="nil"/>
              <w:bottom w:val="single" w:sz="4" w:space="0" w:color="auto"/>
              <w:right w:val="single" w:sz="4" w:space="0" w:color="auto"/>
            </w:tcBorders>
            <w:shd w:val="clear" w:color="auto" w:fill="auto"/>
            <w:vAlign w:val="center"/>
            <w:hideMark/>
          </w:tcPr>
          <w:p w14:paraId="2F16AB2A"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8,452,051,301 </w:t>
            </w:r>
          </w:p>
        </w:tc>
        <w:tc>
          <w:tcPr>
            <w:tcW w:w="1417" w:type="dxa"/>
            <w:tcBorders>
              <w:top w:val="nil"/>
              <w:left w:val="nil"/>
              <w:bottom w:val="single" w:sz="4" w:space="0" w:color="auto"/>
              <w:right w:val="single" w:sz="4" w:space="0" w:color="auto"/>
            </w:tcBorders>
            <w:shd w:val="clear" w:color="auto" w:fill="auto"/>
            <w:vAlign w:val="center"/>
            <w:hideMark/>
          </w:tcPr>
          <w:p w14:paraId="13B13454"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9,507,815,993 </w:t>
            </w:r>
          </w:p>
        </w:tc>
        <w:tc>
          <w:tcPr>
            <w:tcW w:w="1418" w:type="dxa"/>
            <w:tcBorders>
              <w:top w:val="nil"/>
              <w:left w:val="nil"/>
              <w:bottom w:val="single" w:sz="4" w:space="0" w:color="auto"/>
              <w:right w:val="single" w:sz="4" w:space="0" w:color="auto"/>
            </w:tcBorders>
            <w:shd w:val="clear" w:color="auto" w:fill="auto"/>
            <w:vAlign w:val="center"/>
            <w:hideMark/>
          </w:tcPr>
          <w:p w14:paraId="10312FFB"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9,724,177,550 </w:t>
            </w:r>
          </w:p>
        </w:tc>
        <w:tc>
          <w:tcPr>
            <w:tcW w:w="1701" w:type="dxa"/>
            <w:tcBorders>
              <w:top w:val="nil"/>
              <w:left w:val="nil"/>
              <w:bottom w:val="single" w:sz="4" w:space="0" w:color="auto"/>
              <w:right w:val="single" w:sz="4" w:space="0" w:color="auto"/>
            </w:tcBorders>
            <w:shd w:val="clear" w:color="auto" w:fill="auto"/>
            <w:vAlign w:val="center"/>
            <w:hideMark/>
          </w:tcPr>
          <w:p w14:paraId="4A0A6785"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9,838,724,901 </w:t>
            </w:r>
          </w:p>
        </w:tc>
      </w:tr>
      <w:tr w:rsidR="00325225" w:rsidRPr="00325225" w14:paraId="469B620C"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AD1DEE5"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jul</w:t>
            </w:r>
          </w:p>
        </w:tc>
        <w:tc>
          <w:tcPr>
            <w:tcW w:w="1318" w:type="dxa"/>
            <w:tcBorders>
              <w:top w:val="nil"/>
              <w:left w:val="nil"/>
              <w:bottom w:val="single" w:sz="4" w:space="0" w:color="auto"/>
              <w:right w:val="single" w:sz="4" w:space="0" w:color="auto"/>
            </w:tcBorders>
            <w:shd w:val="clear" w:color="auto" w:fill="auto"/>
            <w:vAlign w:val="center"/>
            <w:hideMark/>
          </w:tcPr>
          <w:p w14:paraId="6060E868"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8,070,009,946 </w:t>
            </w:r>
          </w:p>
        </w:tc>
        <w:tc>
          <w:tcPr>
            <w:tcW w:w="1559" w:type="dxa"/>
            <w:tcBorders>
              <w:top w:val="nil"/>
              <w:left w:val="nil"/>
              <w:bottom w:val="single" w:sz="4" w:space="0" w:color="auto"/>
              <w:right w:val="single" w:sz="4" w:space="0" w:color="auto"/>
            </w:tcBorders>
            <w:shd w:val="clear" w:color="auto" w:fill="auto"/>
            <w:vAlign w:val="center"/>
            <w:hideMark/>
          </w:tcPr>
          <w:p w14:paraId="00C0C94F"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9,204,693,584 </w:t>
            </w:r>
          </w:p>
        </w:tc>
        <w:tc>
          <w:tcPr>
            <w:tcW w:w="1418" w:type="dxa"/>
            <w:tcBorders>
              <w:top w:val="nil"/>
              <w:left w:val="nil"/>
              <w:bottom w:val="single" w:sz="4" w:space="0" w:color="auto"/>
              <w:right w:val="single" w:sz="4" w:space="0" w:color="auto"/>
            </w:tcBorders>
            <w:shd w:val="clear" w:color="auto" w:fill="auto"/>
            <w:vAlign w:val="center"/>
            <w:hideMark/>
          </w:tcPr>
          <w:p w14:paraId="7EF781E9"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8,309,786,560 </w:t>
            </w:r>
          </w:p>
        </w:tc>
        <w:tc>
          <w:tcPr>
            <w:tcW w:w="1417" w:type="dxa"/>
            <w:tcBorders>
              <w:top w:val="nil"/>
              <w:left w:val="nil"/>
              <w:bottom w:val="single" w:sz="4" w:space="0" w:color="auto"/>
              <w:right w:val="single" w:sz="4" w:space="0" w:color="auto"/>
            </w:tcBorders>
            <w:shd w:val="clear" w:color="auto" w:fill="auto"/>
            <w:vAlign w:val="center"/>
            <w:hideMark/>
          </w:tcPr>
          <w:p w14:paraId="783FB9E9"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9,327,741,335 </w:t>
            </w:r>
          </w:p>
        </w:tc>
        <w:tc>
          <w:tcPr>
            <w:tcW w:w="1418" w:type="dxa"/>
            <w:tcBorders>
              <w:top w:val="nil"/>
              <w:left w:val="nil"/>
              <w:bottom w:val="single" w:sz="4" w:space="0" w:color="auto"/>
              <w:right w:val="single" w:sz="4" w:space="0" w:color="auto"/>
            </w:tcBorders>
            <w:shd w:val="clear" w:color="auto" w:fill="auto"/>
            <w:vAlign w:val="center"/>
            <w:hideMark/>
          </w:tcPr>
          <w:p w14:paraId="3FCC052C"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9,514,508,942 </w:t>
            </w:r>
          </w:p>
        </w:tc>
        <w:tc>
          <w:tcPr>
            <w:tcW w:w="1701" w:type="dxa"/>
            <w:tcBorders>
              <w:top w:val="nil"/>
              <w:left w:val="nil"/>
              <w:bottom w:val="single" w:sz="4" w:space="0" w:color="auto"/>
              <w:right w:val="single" w:sz="4" w:space="0" w:color="auto"/>
            </w:tcBorders>
            <w:shd w:val="clear" w:color="auto" w:fill="auto"/>
            <w:vAlign w:val="center"/>
            <w:hideMark/>
          </w:tcPr>
          <w:p w14:paraId="10EF479F"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10,241,834,912 </w:t>
            </w:r>
          </w:p>
        </w:tc>
      </w:tr>
      <w:tr w:rsidR="00325225" w:rsidRPr="00325225" w14:paraId="787BFC88"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520D448B"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ago</w:t>
            </w:r>
          </w:p>
        </w:tc>
        <w:tc>
          <w:tcPr>
            <w:tcW w:w="1318" w:type="dxa"/>
            <w:tcBorders>
              <w:top w:val="nil"/>
              <w:left w:val="nil"/>
              <w:bottom w:val="single" w:sz="4" w:space="0" w:color="auto"/>
              <w:right w:val="single" w:sz="4" w:space="0" w:color="auto"/>
            </w:tcBorders>
            <w:shd w:val="clear" w:color="auto" w:fill="auto"/>
            <w:vAlign w:val="center"/>
            <w:hideMark/>
          </w:tcPr>
          <w:p w14:paraId="620B6EB2"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8,248,498,235 </w:t>
            </w:r>
          </w:p>
        </w:tc>
        <w:tc>
          <w:tcPr>
            <w:tcW w:w="1559" w:type="dxa"/>
            <w:tcBorders>
              <w:top w:val="nil"/>
              <w:left w:val="nil"/>
              <w:bottom w:val="single" w:sz="4" w:space="0" w:color="auto"/>
              <w:right w:val="single" w:sz="4" w:space="0" w:color="auto"/>
            </w:tcBorders>
            <w:shd w:val="clear" w:color="auto" w:fill="auto"/>
            <w:vAlign w:val="center"/>
            <w:hideMark/>
          </w:tcPr>
          <w:p w14:paraId="6BA29993"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9,054,750,864 </w:t>
            </w:r>
          </w:p>
        </w:tc>
        <w:tc>
          <w:tcPr>
            <w:tcW w:w="1418" w:type="dxa"/>
            <w:tcBorders>
              <w:top w:val="nil"/>
              <w:left w:val="nil"/>
              <w:bottom w:val="single" w:sz="4" w:space="0" w:color="auto"/>
              <w:right w:val="single" w:sz="4" w:space="0" w:color="auto"/>
            </w:tcBorders>
            <w:shd w:val="clear" w:color="auto" w:fill="auto"/>
            <w:vAlign w:val="center"/>
            <w:hideMark/>
          </w:tcPr>
          <w:p w14:paraId="57EA805B"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8,529,703,950 </w:t>
            </w:r>
          </w:p>
        </w:tc>
        <w:tc>
          <w:tcPr>
            <w:tcW w:w="1417" w:type="dxa"/>
            <w:tcBorders>
              <w:top w:val="nil"/>
              <w:left w:val="nil"/>
              <w:bottom w:val="single" w:sz="4" w:space="0" w:color="auto"/>
              <w:right w:val="single" w:sz="4" w:space="0" w:color="auto"/>
            </w:tcBorders>
            <w:shd w:val="clear" w:color="auto" w:fill="auto"/>
            <w:vAlign w:val="center"/>
            <w:hideMark/>
          </w:tcPr>
          <w:p w14:paraId="5A4B08E3"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9,390,113,619 </w:t>
            </w:r>
          </w:p>
        </w:tc>
        <w:tc>
          <w:tcPr>
            <w:tcW w:w="1418" w:type="dxa"/>
            <w:tcBorders>
              <w:top w:val="nil"/>
              <w:left w:val="nil"/>
              <w:bottom w:val="single" w:sz="4" w:space="0" w:color="auto"/>
              <w:right w:val="single" w:sz="4" w:space="0" w:color="auto"/>
            </w:tcBorders>
            <w:shd w:val="clear" w:color="auto" w:fill="auto"/>
            <w:vAlign w:val="center"/>
            <w:hideMark/>
          </w:tcPr>
          <w:p w14:paraId="0BA0C08A"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9,321,790,485 </w:t>
            </w:r>
          </w:p>
        </w:tc>
        <w:tc>
          <w:tcPr>
            <w:tcW w:w="1701" w:type="dxa"/>
            <w:tcBorders>
              <w:top w:val="nil"/>
              <w:left w:val="nil"/>
              <w:bottom w:val="single" w:sz="4" w:space="0" w:color="auto"/>
              <w:right w:val="single" w:sz="4" w:space="0" w:color="auto"/>
            </w:tcBorders>
            <w:shd w:val="clear" w:color="auto" w:fill="auto"/>
            <w:vAlign w:val="center"/>
            <w:hideMark/>
          </w:tcPr>
          <w:p w14:paraId="310719F8"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10,230,397,680 </w:t>
            </w:r>
          </w:p>
        </w:tc>
      </w:tr>
      <w:tr w:rsidR="00325225" w:rsidRPr="00325225" w14:paraId="1F708093"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793EB83"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sep</w:t>
            </w:r>
          </w:p>
        </w:tc>
        <w:tc>
          <w:tcPr>
            <w:tcW w:w="1318" w:type="dxa"/>
            <w:tcBorders>
              <w:top w:val="nil"/>
              <w:left w:val="nil"/>
              <w:bottom w:val="single" w:sz="4" w:space="0" w:color="auto"/>
              <w:right w:val="single" w:sz="4" w:space="0" w:color="auto"/>
            </w:tcBorders>
            <w:shd w:val="clear" w:color="auto" w:fill="auto"/>
            <w:vAlign w:val="center"/>
            <w:hideMark/>
          </w:tcPr>
          <w:p w14:paraId="10BECF0B"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8,944,986,680 </w:t>
            </w:r>
          </w:p>
        </w:tc>
        <w:tc>
          <w:tcPr>
            <w:tcW w:w="1559" w:type="dxa"/>
            <w:tcBorders>
              <w:top w:val="nil"/>
              <w:left w:val="nil"/>
              <w:bottom w:val="single" w:sz="4" w:space="0" w:color="auto"/>
              <w:right w:val="single" w:sz="4" w:space="0" w:color="auto"/>
            </w:tcBorders>
            <w:shd w:val="clear" w:color="auto" w:fill="auto"/>
            <w:vAlign w:val="center"/>
            <w:hideMark/>
          </w:tcPr>
          <w:p w14:paraId="0319934B"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9,049,892,307 </w:t>
            </w:r>
          </w:p>
        </w:tc>
        <w:tc>
          <w:tcPr>
            <w:tcW w:w="1418" w:type="dxa"/>
            <w:tcBorders>
              <w:top w:val="nil"/>
              <w:left w:val="nil"/>
              <w:bottom w:val="single" w:sz="4" w:space="0" w:color="auto"/>
              <w:right w:val="single" w:sz="4" w:space="0" w:color="auto"/>
            </w:tcBorders>
            <w:shd w:val="clear" w:color="auto" w:fill="auto"/>
            <w:vAlign w:val="center"/>
            <w:hideMark/>
          </w:tcPr>
          <w:p w14:paraId="073463DD"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8,366,847,732 </w:t>
            </w:r>
          </w:p>
        </w:tc>
        <w:tc>
          <w:tcPr>
            <w:tcW w:w="1417" w:type="dxa"/>
            <w:tcBorders>
              <w:top w:val="nil"/>
              <w:left w:val="nil"/>
              <w:bottom w:val="single" w:sz="4" w:space="0" w:color="auto"/>
              <w:right w:val="single" w:sz="4" w:space="0" w:color="auto"/>
            </w:tcBorders>
            <w:shd w:val="clear" w:color="auto" w:fill="auto"/>
            <w:vAlign w:val="center"/>
            <w:hideMark/>
          </w:tcPr>
          <w:p w14:paraId="7FE7D0ED"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9,412,707,905 </w:t>
            </w:r>
          </w:p>
        </w:tc>
        <w:tc>
          <w:tcPr>
            <w:tcW w:w="1418" w:type="dxa"/>
            <w:tcBorders>
              <w:top w:val="nil"/>
              <w:left w:val="nil"/>
              <w:bottom w:val="single" w:sz="4" w:space="0" w:color="auto"/>
              <w:right w:val="single" w:sz="4" w:space="0" w:color="auto"/>
            </w:tcBorders>
            <w:shd w:val="clear" w:color="auto" w:fill="auto"/>
            <w:vAlign w:val="center"/>
            <w:hideMark/>
          </w:tcPr>
          <w:p w14:paraId="7B471B68"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9,280,509,152 </w:t>
            </w:r>
          </w:p>
        </w:tc>
        <w:tc>
          <w:tcPr>
            <w:tcW w:w="1701" w:type="dxa"/>
            <w:tcBorders>
              <w:top w:val="nil"/>
              <w:left w:val="nil"/>
              <w:bottom w:val="single" w:sz="4" w:space="0" w:color="auto"/>
              <w:right w:val="single" w:sz="4" w:space="0" w:color="auto"/>
            </w:tcBorders>
            <w:shd w:val="clear" w:color="auto" w:fill="auto"/>
            <w:vAlign w:val="center"/>
            <w:hideMark/>
          </w:tcPr>
          <w:p w14:paraId="71F3577E"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10,032,035,181 </w:t>
            </w:r>
          </w:p>
        </w:tc>
      </w:tr>
      <w:tr w:rsidR="00325225" w:rsidRPr="00325225" w14:paraId="32A110DF"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A014E5C"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oct</w:t>
            </w:r>
          </w:p>
        </w:tc>
        <w:tc>
          <w:tcPr>
            <w:tcW w:w="1318" w:type="dxa"/>
            <w:tcBorders>
              <w:top w:val="nil"/>
              <w:left w:val="nil"/>
              <w:bottom w:val="single" w:sz="4" w:space="0" w:color="auto"/>
              <w:right w:val="single" w:sz="4" w:space="0" w:color="auto"/>
            </w:tcBorders>
            <w:shd w:val="clear" w:color="auto" w:fill="auto"/>
            <w:vAlign w:val="center"/>
            <w:hideMark/>
          </w:tcPr>
          <w:p w14:paraId="5F27F9C9"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8,859,140,296 </w:t>
            </w:r>
          </w:p>
        </w:tc>
        <w:tc>
          <w:tcPr>
            <w:tcW w:w="1559" w:type="dxa"/>
            <w:tcBorders>
              <w:top w:val="nil"/>
              <w:left w:val="nil"/>
              <w:bottom w:val="single" w:sz="4" w:space="0" w:color="auto"/>
              <w:right w:val="single" w:sz="4" w:space="0" w:color="auto"/>
            </w:tcBorders>
            <w:shd w:val="clear" w:color="auto" w:fill="auto"/>
            <w:vAlign w:val="center"/>
            <w:hideMark/>
          </w:tcPr>
          <w:p w14:paraId="1BA6701C"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8,710,356,958 </w:t>
            </w:r>
          </w:p>
        </w:tc>
        <w:tc>
          <w:tcPr>
            <w:tcW w:w="1418" w:type="dxa"/>
            <w:tcBorders>
              <w:top w:val="nil"/>
              <w:left w:val="nil"/>
              <w:bottom w:val="single" w:sz="4" w:space="0" w:color="auto"/>
              <w:right w:val="single" w:sz="4" w:space="0" w:color="auto"/>
            </w:tcBorders>
            <w:shd w:val="clear" w:color="auto" w:fill="auto"/>
            <w:vAlign w:val="center"/>
            <w:hideMark/>
          </w:tcPr>
          <w:p w14:paraId="5B279EB6"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8,284,006,873 </w:t>
            </w:r>
          </w:p>
        </w:tc>
        <w:tc>
          <w:tcPr>
            <w:tcW w:w="1417" w:type="dxa"/>
            <w:tcBorders>
              <w:top w:val="nil"/>
              <w:left w:val="nil"/>
              <w:bottom w:val="single" w:sz="4" w:space="0" w:color="auto"/>
              <w:right w:val="single" w:sz="4" w:space="0" w:color="auto"/>
            </w:tcBorders>
            <w:shd w:val="clear" w:color="auto" w:fill="auto"/>
            <w:vAlign w:val="center"/>
            <w:hideMark/>
          </w:tcPr>
          <w:p w14:paraId="1A00A355"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9,683,824,203 </w:t>
            </w:r>
          </w:p>
        </w:tc>
        <w:tc>
          <w:tcPr>
            <w:tcW w:w="1418" w:type="dxa"/>
            <w:tcBorders>
              <w:top w:val="nil"/>
              <w:left w:val="nil"/>
              <w:bottom w:val="single" w:sz="4" w:space="0" w:color="auto"/>
              <w:right w:val="single" w:sz="4" w:space="0" w:color="auto"/>
            </w:tcBorders>
            <w:shd w:val="clear" w:color="auto" w:fill="auto"/>
            <w:vAlign w:val="center"/>
            <w:hideMark/>
          </w:tcPr>
          <w:p w14:paraId="2586A6FB"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9,151,321,037 </w:t>
            </w:r>
          </w:p>
        </w:tc>
        <w:tc>
          <w:tcPr>
            <w:tcW w:w="1701" w:type="dxa"/>
            <w:tcBorders>
              <w:top w:val="nil"/>
              <w:left w:val="nil"/>
              <w:bottom w:val="single" w:sz="4" w:space="0" w:color="auto"/>
              <w:right w:val="single" w:sz="4" w:space="0" w:color="auto"/>
            </w:tcBorders>
            <w:shd w:val="clear" w:color="auto" w:fill="auto"/>
            <w:vAlign w:val="center"/>
            <w:hideMark/>
          </w:tcPr>
          <w:p w14:paraId="39C0C061"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10,006,122,630 </w:t>
            </w:r>
          </w:p>
        </w:tc>
      </w:tr>
      <w:tr w:rsidR="00325225" w:rsidRPr="00325225" w14:paraId="42ADBAB4"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811075D"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nov</w:t>
            </w:r>
          </w:p>
        </w:tc>
        <w:tc>
          <w:tcPr>
            <w:tcW w:w="1318" w:type="dxa"/>
            <w:tcBorders>
              <w:top w:val="nil"/>
              <w:left w:val="nil"/>
              <w:bottom w:val="single" w:sz="4" w:space="0" w:color="auto"/>
              <w:right w:val="single" w:sz="4" w:space="0" w:color="auto"/>
            </w:tcBorders>
            <w:shd w:val="clear" w:color="auto" w:fill="auto"/>
            <w:vAlign w:val="center"/>
            <w:hideMark/>
          </w:tcPr>
          <w:p w14:paraId="70545825"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8,749,280,539 </w:t>
            </w:r>
          </w:p>
        </w:tc>
        <w:tc>
          <w:tcPr>
            <w:tcW w:w="1559" w:type="dxa"/>
            <w:tcBorders>
              <w:top w:val="nil"/>
              <w:left w:val="nil"/>
              <w:bottom w:val="single" w:sz="4" w:space="0" w:color="auto"/>
              <w:right w:val="single" w:sz="4" w:space="0" w:color="auto"/>
            </w:tcBorders>
            <w:shd w:val="clear" w:color="auto" w:fill="auto"/>
            <w:vAlign w:val="center"/>
            <w:hideMark/>
          </w:tcPr>
          <w:p w14:paraId="6EC669B7"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8,601,802,917 </w:t>
            </w:r>
          </w:p>
        </w:tc>
        <w:tc>
          <w:tcPr>
            <w:tcW w:w="1418" w:type="dxa"/>
            <w:tcBorders>
              <w:top w:val="nil"/>
              <w:left w:val="nil"/>
              <w:bottom w:val="single" w:sz="4" w:space="0" w:color="auto"/>
              <w:right w:val="single" w:sz="4" w:space="0" w:color="auto"/>
            </w:tcBorders>
            <w:shd w:val="clear" w:color="auto" w:fill="auto"/>
            <w:vAlign w:val="center"/>
            <w:hideMark/>
          </w:tcPr>
          <w:p w14:paraId="4CD28F6F"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8,212,725,455 </w:t>
            </w:r>
          </w:p>
        </w:tc>
        <w:tc>
          <w:tcPr>
            <w:tcW w:w="1417" w:type="dxa"/>
            <w:tcBorders>
              <w:top w:val="nil"/>
              <w:left w:val="nil"/>
              <w:bottom w:val="single" w:sz="4" w:space="0" w:color="auto"/>
              <w:right w:val="single" w:sz="4" w:space="0" w:color="auto"/>
            </w:tcBorders>
            <w:shd w:val="clear" w:color="auto" w:fill="auto"/>
            <w:vAlign w:val="center"/>
            <w:hideMark/>
          </w:tcPr>
          <w:p w14:paraId="44D57C33"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9,642,813,260 </w:t>
            </w:r>
          </w:p>
        </w:tc>
        <w:tc>
          <w:tcPr>
            <w:tcW w:w="1418" w:type="dxa"/>
            <w:tcBorders>
              <w:top w:val="nil"/>
              <w:left w:val="nil"/>
              <w:bottom w:val="single" w:sz="4" w:space="0" w:color="auto"/>
              <w:right w:val="single" w:sz="4" w:space="0" w:color="auto"/>
            </w:tcBorders>
            <w:shd w:val="clear" w:color="auto" w:fill="auto"/>
            <w:vAlign w:val="center"/>
            <w:hideMark/>
          </w:tcPr>
          <w:p w14:paraId="4D0A996D"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8,999,221,513 </w:t>
            </w:r>
          </w:p>
        </w:tc>
        <w:tc>
          <w:tcPr>
            <w:tcW w:w="1701" w:type="dxa"/>
            <w:tcBorders>
              <w:top w:val="nil"/>
              <w:left w:val="nil"/>
              <w:bottom w:val="single" w:sz="4" w:space="0" w:color="auto"/>
              <w:right w:val="single" w:sz="4" w:space="0" w:color="auto"/>
            </w:tcBorders>
            <w:shd w:val="clear" w:color="auto" w:fill="auto"/>
            <w:vAlign w:val="center"/>
            <w:hideMark/>
          </w:tcPr>
          <w:p w14:paraId="2AACCFD4"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9,996,994,290 </w:t>
            </w:r>
          </w:p>
        </w:tc>
      </w:tr>
      <w:tr w:rsidR="00325225" w:rsidRPr="00325225" w14:paraId="186E27A1"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1DE05832" w14:textId="77777777" w:rsidR="00325225" w:rsidRPr="00325225" w:rsidRDefault="00325225" w:rsidP="00325225">
            <w:pPr>
              <w:widowControl/>
              <w:jc w:val="center"/>
              <w:rPr>
                <w:rFonts w:ascii="Times New Roman" w:eastAsia="Times New Roman" w:hAnsi="Times New Roman" w:cs="Times New Roman"/>
                <w:color w:val="000000"/>
                <w:sz w:val="16"/>
                <w:szCs w:val="16"/>
                <w:lang w:val="es-HN" w:eastAsia="es-HN"/>
              </w:rPr>
            </w:pPr>
            <w:r w:rsidRPr="00325225">
              <w:rPr>
                <w:rFonts w:ascii="Times New Roman" w:eastAsia="Times New Roman" w:hAnsi="Times New Roman" w:cs="Times New Roman"/>
                <w:color w:val="000000"/>
                <w:sz w:val="16"/>
                <w:szCs w:val="16"/>
                <w:lang w:val="es-HN" w:eastAsia="es-HN"/>
              </w:rPr>
              <w:t>dic</w:t>
            </w:r>
          </w:p>
        </w:tc>
        <w:tc>
          <w:tcPr>
            <w:tcW w:w="1318" w:type="dxa"/>
            <w:tcBorders>
              <w:top w:val="nil"/>
              <w:left w:val="nil"/>
              <w:bottom w:val="single" w:sz="4" w:space="0" w:color="auto"/>
              <w:right w:val="single" w:sz="4" w:space="0" w:color="auto"/>
            </w:tcBorders>
            <w:shd w:val="clear" w:color="auto" w:fill="auto"/>
            <w:vAlign w:val="center"/>
            <w:hideMark/>
          </w:tcPr>
          <w:p w14:paraId="42A4309C"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9,136,426,791 </w:t>
            </w:r>
          </w:p>
        </w:tc>
        <w:tc>
          <w:tcPr>
            <w:tcW w:w="1559" w:type="dxa"/>
            <w:tcBorders>
              <w:top w:val="nil"/>
              <w:left w:val="nil"/>
              <w:bottom w:val="single" w:sz="4" w:space="0" w:color="auto"/>
              <w:right w:val="single" w:sz="4" w:space="0" w:color="auto"/>
            </w:tcBorders>
            <w:shd w:val="clear" w:color="auto" w:fill="auto"/>
            <w:vAlign w:val="center"/>
            <w:hideMark/>
          </w:tcPr>
          <w:p w14:paraId="2FE99E39"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8,714,665,852 </w:t>
            </w:r>
          </w:p>
        </w:tc>
        <w:tc>
          <w:tcPr>
            <w:tcW w:w="1418" w:type="dxa"/>
            <w:tcBorders>
              <w:top w:val="nil"/>
              <w:left w:val="nil"/>
              <w:bottom w:val="single" w:sz="4" w:space="0" w:color="auto"/>
              <w:right w:val="single" w:sz="4" w:space="0" w:color="auto"/>
            </w:tcBorders>
            <w:shd w:val="clear" w:color="auto" w:fill="auto"/>
            <w:vAlign w:val="center"/>
            <w:hideMark/>
          </w:tcPr>
          <w:p w14:paraId="3067CA79"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8,450,121,256 </w:t>
            </w:r>
          </w:p>
        </w:tc>
        <w:tc>
          <w:tcPr>
            <w:tcW w:w="1417" w:type="dxa"/>
            <w:tcBorders>
              <w:top w:val="nil"/>
              <w:left w:val="nil"/>
              <w:bottom w:val="single" w:sz="4" w:space="0" w:color="auto"/>
              <w:right w:val="single" w:sz="4" w:space="0" w:color="auto"/>
            </w:tcBorders>
            <w:shd w:val="clear" w:color="auto" w:fill="auto"/>
            <w:vAlign w:val="center"/>
            <w:hideMark/>
          </w:tcPr>
          <w:p w14:paraId="18CF4EAA"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9,368,021,441 </w:t>
            </w:r>
          </w:p>
        </w:tc>
        <w:tc>
          <w:tcPr>
            <w:tcW w:w="1418" w:type="dxa"/>
            <w:tcBorders>
              <w:top w:val="nil"/>
              <w:left w:val="nil"/>
              <w:bottom w:val="single" w:sz="4" w:space="0" w:color="auto"/>
              <w:right w:val="single" w:sz="4" w:space="0" w:color="auto"/>
            </w:tcBorders>
            <w:shd w:val="clear" w:color="auto" w:fill="auto"/>
            <w:vAlign w:val="center"/>
            <w:hideMark/>
          </w:tcPr>
          <w:p w14:paraId="640986E7"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9,353,579,247 </w:t>
            </w:r>
          </w:p>
        </w:tc>
        <w:tc>
          <w:tcPr>
            <w:tcW w:w="1701" w:type="dxa"/>
            <w:tcBorders>
              <w:top w:val="nil"/>
              <w:left w:val="nil"/>
              <w:bottom w:val="single" w:sz="4" w:space="0" w:color="auto"/>
              <w:right w:val="single" w:sz="4" w:space="0" w:color="auto"/>
            </w:tcBorders>
            <w:shd w:val="clear" w:color="auto" w:fill="auto"/>
            <w:vAlign w:val="center"/>
            <w:hideMark/>
          </w:tcPr>
          <w:p w14:paraId="5C894021" w14:textId="77777777" w:rsidR="00325225" w:rsidRPr="00317085" w:rsidRDefault="00325225" w:rsidP="00325225">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9,828,876,196 </w:t>
            </w:r>
          </w:p>
        </w:tc>
      </w:tr>
    </w:tbl>
    <w:p w14:paraId="48695153" w14:textId="77777777" w:rsidR="00325225" w:rsidRDefault="00325225" w:rsidP="003E577B">
      <w:pPr>
        <w:pStyle w:val="TextoPrincipal"/>
      </w:pPr>
    </w:p>
    <w:p w14:paraId="66F41FF8" w14:textId="77777777" w:rsidR="00A677AD" w:rsidRDefault="00A677AD" w:rsidP="003E577B">
      <w:pPr>
        <w:pStyle w:val="TextoPrincipal"/>
      </w:pPr>
    </w:p>
    <w:p w14:paraId="5CCD54AC" w14:textId="2CC2CE19" w:rsidR="003E577B" w:rsidRPr="00076E91" w:rsidRDefault="003E577B" w:rsidP="003E577B">
      <w:pPr>
        <w:pStyle w:val="TextoPrincipal"/>
      </w:pPr>
      <w:r w:rsidRPr="00076E91">
        <w:lastRenderedPageBreak/>
        <w:t xml:space="preserve">La gráfica “Tendencia Estimada” </w:t>
      </w:r>
      <w:r>
        <w:t xml:space="preserve">de la figura </w:t>
      </w:r>
      <w:r w:rsidR="00AB4D0C">
        <w:t>45</w:t>
      </w:r>
      <w:r>
        <w:t xml:space="preserve">, </w:t>
      </w:r>
      <w:r w:rsidRPr="00076E91">
        <w:t xml:space="preserve">demuestra que </w:t>
      </w:r>
      <w:r w:rsidR="00EA634A">
        <w:t xml:space="preserve">los </w:t>
      </w:r>
      <w:r w:rsidR="00EA634A" w:rsidRPr="00076E91">
        <w:t xml:space="preserve">saldos de la cuenta total activo para banco </w:t>
      </w:r>
      <w:r w:rsidR="00EA634A">
        <w:t>de los Trabajadores presentan</w:t>
      </w:r>
      <w:r>
        <w:t xml:space="preserve"> una tendencia </w:t>
      </w:r>
      <w:r w:rsidR="003C1F96">
        <w:t>positiv</w:t>
      </w:r>
      <w:r w:rsidR="00E93FCF">
        <w:t>a</w:t>
      </w:r>
      <w:r>
        <w:t xml:space="preserve"> del tipo </w:t>
      </w:r>
      <w:r w:rsidR="00607F60">
        <w:t>multiplicativa</w:t>
      </w:r>
      <w:r>
        <w:t xml:space="preserve"> dado que la línea de tendencia </w:t>
      </w:r>
      <w:r w:rsidR="00607F60">
        <w:t xml:space="preserve">no </w:t>
      </w:r>
      <w:r>
        <w:t xml:space="preserve">se presenta en línea recta, indicando que las variaciones serán </w:t>
      </w:r>
      <w:r w:rsidR="00607F60">
        <w:t>exponenciales</w:t>
      </w:r>
      <w:r>
        <w:t xml:space="preserve"> a lo largo del periodo.</w:t>
      </w:r>
    </w:p>
    <w:p w14:paraId="219E5E50" w14:textId="3BEA40D1" w:rsidR="004E4F8D" w:rsidRDefault="003E577B" w:rsidP="004E4F8D">
      <w:pPr>
        <w:keepNext/>
        <w:widowControl/>
        <w:spacing w:after="160"/>
      </w:pPr>
      <w:r>
        <w:rPr>
          <w:noProof/>
        </w:rPr>
        <mc:AlternateContent>
          <mc:Choice Requires="wps">
            <w:drawing>
              <wp:anchor distT="0" distB="0" distL="114300" distR="114300" simplePos="0" relativeHeight="252164096" behindDoc="0" locked="0" layoutInCell="1" allowOverlap="1" wp14:anchorId="76CC25AD" wp14:editId="10CE52E4">
                <wp:simplePos x="0" y="0"/>
                <wp:positionH relativeFrom="column">
                  <wp:posOffset>0</wp:posOffset>
                </wp:positionH>
                <wp:positionV relativeFrom="paragraph">
                  <wp:posOffset>6350</wp:posOffset>
                </wp:positionV>
                <wp:extent cx="554936" cy="356152"/>
                <wp:effectExtent l="0" t="0" r="0" b="6350"/>
                <wp:wrapNone/>
                <wp:docPr id="711032686"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5F28B378" w14:textId="77777777" w:rsidR="003E577B" w:rsidRPr="00055DF7" w:rsidRDefault="003E577B" w:rsidP="003E577B">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76CC25AD" id="_x0000_s1046" type="#_x0000_t202" style="position:absolute;margin-left:0;margin-top:.5pt;width:43.7pt;height:28.05pt;z-index:25216409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GTpw/AEAAEEEAAAOAAAAZHJzL2Uyb0RvYy54bWysU8Fu2zAMvQ/YPwi6L07SOViDOAXWorsM&#10;67B2H6DIUixMEjVKjZ19/Sg5cYbu1GEX2aLIx8dHcnMzOMsOCqMB3/DFbM6Z8hJa4/cN//50/+4D&#10;ZzEJ3woLXjX8qCK/2b59s+nDWi2hA9sqZATi47oPDe9SCuuqirJTTsQZBOXpUQM6keiK+6pF0RO6&#10;s9VyPl9VPWAbEKSKkax34yPfFnytlUwPWkeVmG04cUvlxHLu8lltN2K9RxE6I080xD+wcMJ4SjpB&#10;3Ykk2DOav6CckQgRdJpJcBVobaQqNVA1i/mLah47EVSphcSJYZIp/j9Y+eXwGL4iS8NHGKiBWZA+&#10;xHUkY65n0Ojyl5gyeicJj5NsakhMkrGu319frTiT9HRVrxb1MqNUl+CAMX1S4Fj+aThSV4pY4vA5&#10;ptH17JJzebg31pbOWM/6hl/Xy5rgXWgbHv2+xE5OlMd6SndhXf7S0aoMZv03pZlpC/lsiBL3u1uL&#10;bJwCGlMq6jwLBYwCsqMmEq+MPYXkaFWG75XxU1DJDz5N8c54wFJ4WQ2VCzgIGur2R+kZEdej/1mK&#10;UYCsRRp2AynQ8GWZ92zaQXukrtPipgc6tAWSWVoTOOsAf7209bQgJP3PZ4GKM0z2FsZ9El6Sf8NT&#10;6XhGpjktvT/tVF6EP++F3WXzt78BAAD//wMAUEsDBBQABgAIAAAAIQB2RCJN2gAAAAQBAAAPAAAA&#10;ZHJzL2Rvd25yZXYueG1sTI9PT8MwDMXvSPsOkSdxY8mmjY1Sd5pAXEGMPxK3rPHaisapmmwt3x5z&#10;Yifr+Vnv/ZxvR9+qM/WxCYwwnxlQxGVwDVcI729PNxtQMVl2tg1MCD8UYVtMrnKbuTDwK533qVIS&#10;wjGzCHVKXaZ1LGvyNs5CRyzeMfTeJpF9pV1vBwn3rV4Yc6u9bVgaatvRQ03l9/7kET6ej1+fS/NS&#10;PfpVN4TRaPZ3GvF6Ou7uQSUa0/8x/OELOhTCdAgndlG1CPJIkq0MMTfrJagDwmo9B13k+hK++AUA&#10;AP//AwBQSwECLQAUAAYACAAAACEAtoM4kv4AAADhAQAAEwAAAAAAAAAAAAAAAAAAAAAAW0NvbnRl&#10;bnRfVHlwZXNdLnhtbFBLAQItABQABgAIAAAAIQA4/SH/1gAAAJQBAAALAAAAAAAAAAAAAAAAAC8B&#10;AABfcmVscy8ucmVsc1BLAQItABQABgAIAAAAIQB6GTpw/AEAAEEEAAAOAAAAAAAAAAAAAAAAAC4C&#10;AABkcnMvZTJvRG9jLnhtbFBLAQItABQABgAIAAAAIQB2RCJN2gAAAAQBAAAPAAAAAAAAAAAAAAAA&#10;AFYEAABkcnMvZG93bnJldi54bWxQSwUGAAAAAAQABADzAAAAXQUAAAAA&#10;" filled="f" stroked="f">
                <v:textbox>
                  <w:txbxContent>
                    <w:p w14:paraId="5F28B378" w14:textId="77777777" w:rsidR="003E577B" w:rsidRPr="00055DF7" w:rsidRDefault="003E577B" w:rsidP="003E577B">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v:textbox>
              </v:shape>
            </w:pict>
          </mc:Fallback>
        </mc:AlternateContent>
      </w:r>
      <w:r w:rsidR="00607F60">
        <w:rPr>
          <w:noProof/>
        </w:rPr>
        <w:drawing>
          <wp:inline distT="0" distB="0" distL="0" distR="0" wp14:anchorId="24C56DF1" wp14:editId="2B5B304A">
            <wp:extent cx="5943600" cy="3622040"/>
            <wp:effectExtent l="0" t="0" r="0" b="16510"/>
            <wp:docPr id="648776248" name="Gráfico 1">
              <a:extLst xmlns:a="http://schemas.openxmlformats.org/drawingml/2006/main">
                <a:ext uri="{FF2B5EF4-FFF2-40B4-BE49-F238E27FC236}">
                  <a16:creationId xmlns:a16="http://schemas.microsoft.com/office/drawing/2014/main" id="{C0944331-6586-4E99-84FC-03D6B54716C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14:paraId="4C362466" w14:textId="35BDB2B5" w:rsidR="003E577B" w:rsidRPr="004E4F8D" w:rsidRDefault="004E4F8D" w:rsidP="004E4F8D">
      <w:pPr>
        <w:pStyle w:val="Figuras"/>
        <w:rPr>
          <w:lang w:val="es-HN"/>
        </w:rPr>
      </w:pPr>
      <w:bookmarkStart w:id="200" w:name="_Toc158142140"/>
      <w:r w:rsidRPr="004E4F8D">
        <w:rPr>
          <w:lang w:val="es-HN"/>
        </w:rPr>
        <w:t xml:space="preserve">Figura </w:t>
      </w:r>
      <w:r>
        <w:fldChar w:fldCharType="begin"/>
      </w:r>
      <w:r w:rsidRPr="004E4F8D">
        <w:rPr>
          <w:lang w:val="es-HN"/>
        </w:rPr>
        <w:instrText xml:space="preserve"> SEQ Figura \* ARABIC </w:instrText>
      </w:r>
      <w:r>
        <w:fldChar w:fldCharType="separate"/>
      </w:r>
      <w:r w:rsidR="000F2D33">
        <w:rPr>
          <w:noProof/>
          <w:lang w:val="es-HN"/>
        </w:rPr>
        <w:t>45</w:t>
      </w:r>
      <w:r>
        <w:fldChar w:fldCharType="end"/>
      </w:r>
      <w:r w:rsidRPr="004E4F8D">
        <w:rPr>
          <w:lang w:val="es-HN"/>
        </w:rPr>
        <w:t>.Tendencia Estimada 2017 a 2022 Banco de los Trabajadores</w:t>
      </w:r>
      <w:bookmarkEnd w:id="200"/>
    </w:p>
    <w:p w14:paraId="4C5BC2EF" w14:textId="438C1935" w:rsidR="003E577B" w:rsidRDefault="003E577B" w:rsidP="003E577B">
      <w:pPr>
        <w:pStyle w:val="TextoPrincipal"/>
      </w:pPr>
      <w:r w:rsidRPr="00FB6268">
        <w:t>La gráfica “</w:t>
      </w:r>
      <w:r>
        <w:t>Serie Sin T</w:t>
      </w:r>
      <w:r w:rsidRPr="00FB6268">
        <w:t>endencia”</w:t>
      </w:r>
      <w:r>
        <w:t xml:space="preserve"> de la figura 4</w:t>
      </w:r>
      <w:r w:rsidR="00884868">
        <w:t>6</w:t>
      </w:r>
      <w:r>
        <w:t xml:space="preserve">, se logra identificar una variación estacional en </w:t>
      </w:r>
      <w:r w:rsidR="00A53051">
        <w:t>los de junio y noviembre</w:t>
      </w:r>
      <w:r>
        <w:t xml:space="preserve"> a lo largo del periodo, al observar la gráfica </w:t>
      </w:r>
      <w:r w:rsidRPr="00740BF3">
        <w:t>“</w:t>
      </w:r>
      <w:r>
        <w:t xml:space="preserve">Factores Estacionales” se identifica que </w:t>
      </w:r>
      <w:r w:rsidR="00E90B49">
        <w:t>los meses</w:t>
      </w:r>
      <w:r>
        <w:t xml:space="preserve"> de enero, </w:t>
      </w:r>
      <w:r w:rsidR="00A53051">
        <w:t>abril, junio</w:t>
      </w:r>
      <w:r>
        <w:t xml:space="preserve"> y </w:t>
      </w:r>
      <w:r w:rsidR="00394CF0">
        <w:t>septiembre</w:t>
      </w:r>
      <w:r>
        <w:t xml:space="preserve"> existe una estacionalidad de incremento, y que los meses con estacionalidad de decremento serán, </w:t>
      </w:r>
      <w:r w:rsidR="00A53051">
        <w:t xml:space="preserve">febrero, </w:t>
      </w:r>
      <w:r>
        <w:t>mayo</w:t>
      </w:r>
      <w:r w:rsidR="00A53051">
        <w:t>, julio, agosto</w:t>
      </w:r>
      <w:r>
        <w:t xml:space="preserve"> y noviembre.</w:t>
      </w:r>
    </w:p>
    <w:p w14:paraId="23A632D5" w14:textId="6D9C57A7" w:rsidR="003E577B" w:rsidRDefault="00A53051" w:rsidP="003E577B">
      <w:pPr>
        <w:pStyle w:val="TextoPrincipal"/>
        <w:keepNext/>
        <w:ind w:firstLine="0"/>
        <w:jc w:val="center"/>
      </w:pPr>
      <w:r>
        <w:rPr>
          <w:noProof/>
        </w:rPr>
        <w:lastRenderedPageBreak/>
        <mc:AlternateContent>
          <mc:Choice Requires="wps">
            <w:drawing>
              <wp:anchor distT="0" distB="0" distL="114300" distR="114300" simplePos="0" relativeHeight="252189696" behindDoc="0" locked="0" layoutInCell="1" allowOverlap="1" wp14:anchorId="21DB9223" wp14:editId="149712DC">
                <wp:simplePos x="0" y="0"/>
                <wp:positionH relativeFrom="column">
                  <wp:posOffset>5210175</wp:posOffset>
                </wp:positionH>
                <wp:positionV relativeFrom="paragraph">
                  <wp:posOffset>342900</wp:posOffset>
                </wp:positionV>
                <wp:extent cx="71755" cy="2143125"/>
                <wp:effectExtent l="0" t="0" r="23495" b="28575"/>
                <wp:wrapNone/>
                <wp:docPr id="1200240622"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3551C13" id="Rectángulo: esquinas redondeadas 12" o:spid="_x0000_s1026" style="position:absolute;margin-left:410.25pt;margin-top:27pt;width:5.65pt;height:168.75pt;z-index:252189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Au&#10;eVTF4QAAAAoBAAAPAAAAZHJzL2Rvd25yZXYueG1sTI9BT4NAEIXvJv6HzZh4MXahLQ0iS6MmxEO9&#10;WE3b45YdgcjOEnZL6b93POlxMi/vfV++nmwnRhx860hBPItAIFXOtFQr+Pwo71MQPmgyunOECi7o&#10;YV1cX+U6M+5M7zhuQy24hHymFTQh9JmUvmrQaj9zPRL/vtxgdeBzqKUZ9JnLbSfnUbSSVrfEC43u&#10;8aXB6nt7sgpWm03Y77Ec39LXu/qZdsuLLg9K3d5MT48gAk7hLwy/+IwOBTMd3YmMF52CdB4lHFWQ&#10;LNmJA+kiZpejgsVDnIAscvlfofgBAAD//wMAUEsBAi0AFAAGAAgAAAAhALaDOJL+AAAA4QEAABMA&#10;AAAAAAAAAAAAAAAAAAAAAFtDb250ZW50X1R5cGVzXS54bWxQSwECLQAUAAYACAAAACEAOP0h/9YA&#10;AACUAQAACwAAAAAAAAAAAAAAAAAvAQAAX3JlbHMvLnJlbHNQSwECLQAUAAYACAAAACEAAbdzBX0C&#10;AABmBQAADgAAAAAAAAAAAAAAAAAuAgAAZHJzL2Uyb0RvYy54bWxQSwECLQAUAAYACAAAACEALnlU&#10;xe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187648" behindDoc="0" locked="0" layoutInCell="1" allowOverlap="1" wp14:anchorId="5613BECE" wp14:editId="4BAFC446">
                <wp:simplePos x="0" y="0"/>
                <wp:positionH relativeFrom="column">
                  <wp:posOffset>4305300</wp:posOffset>
                </wp:positionH>
                <wp:positionV relativeFrom="paragraph">
                  <wp:posOffset>342900</wp:posOffset>
                </wp:positionV>
                <wp:extent cx="71755" cy="2143125"/>
                <wp:effectExtent l="0" t="0" r="23495" b="28575"/>
                <wp:wrapNone/>
                <wp:docPr id="887060108"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578D581" id="Rectángulo: esquinas redondeadas 12" o:spid="_x0000_s1026" style="position:absolute;margin-left:339pt;margin-top:27pt;width:5.65pt;height:168.75pt;z-index:252187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BI&#10;JQTt4gAAAAoBAAAPAAAAZHJzL2Rvd25yZXYueG1sTI/BTsMwDIbvSLxDZCQuaEvHttKVphMgVRzG&#10;hQ0xjllj2orGqZqs695+5gQny/Kvz9+frUfbigF73zhSMJtGIJBKZxqqFHzsikkCwgdNRreOUMEZ&#10;Pazz66tMp8ad6B2HbagEQ8inWkEdQpdK6csarfZT1yHx7dv1Vgde+0qaXp8Yblt5H0WxtLoh/lDr&#10;Dl9qLH+2R6sg3mzCfo/F8Ja83lXP9Lk46+JLqdub8ekRRMAx/IXhV5/VIWengzuS8aJlxkPCXYKC&#10;5YInB+JkNQdxUDBfzZYg80z+r5BfAAAA//8DAFBLAQItABQABgAIAAAAIQC2gziS/gAAAOEBAAAT&#10;AAAAAAAAAAAAAAAAAAAAAABbQ29udGVudF9UeXBlc10ueG1sUEsBAi0AFAAGAAgAAAAhADj9If/W&#10;AAAAlAEAAAsAAAAAAAAAAAAAAAAALwEAAF9yZWxzLy5yZWxzUEsBAi0AFAAGAAgAAAAhAAG3cwV9&#10;AgAAZgUAAA4AAAAAAAAAAAAAAAAALgIAAGRycy9lMm9Eb2MueG1sUEsBAi0AFAAGAAgAAAAhAEgl&#10;BO3iAAAACgEAAA8AAAAAAAAAAAAAAAAA1w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185600" behindDoc="0" locked="0" layoutInCell="1" allowOverlap="1" wp14:anchorId="568465DE" wp14:editId="083ADACA">
                <wp:simplePos x="0" y="0"/>
                <wp:positionH relativeFrom="column">
                  <wp:posOffset>3810000</wp:posOffset>
                </wp:positionH>
                <wp:positionV relativeFrom="paragraph">
                  <wp:posOffset>314325</wp:posOffset>
                </wp:positionV>
                <wp:extent cx="71755" cy="2143125"/>
                <wp:effectExtent l="0" t="0" r="23495" b="28575"/>
                <wp:wrapNone/>
                <wp:docPr id="2066231198"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8B3BA62" id="Rectángulo: esquinas redondeadas 12" o:spid="_x0000_s1026" style="position:absolute;margin-left:300pt;margin-top:24.75pt;width:5.65pt;height:168.75pt;z-index:252185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BE&#10;2H4u4QAAAAoBAAAPAAAAZHJzL2Rvd25yZXYueG1sTI9BT4NAEIXvJv6HzZh4Me0utiIiS6MmxEO9&#10;2BrrcQojENlZwm4p/fddT3qczMv3vpetJtOJkQbXWtYQzRUI4tJWLdcaPrbFLAHhPHKFnWXScCIH&#10;q/zyIsO0skd+p3HjaxEg7FLU0Hjfp1K6siGDbm574vD7toNBH86hltWAxwA3nbxVKpYGWw4NDfb0&#10;0lD5szkYDfF67Xc7Ksa35PWmfubP5QmLL62vr6anRxCeJv8Xhl/9oA55cNrbA1dOdIGhVNjiNSwf&#10;7kCEQBxFCxB7DYvkXoHMM/l/Qn4GAAD//wMAUEsBAi0AFAAGAAgAAAAhALaDOJL+AAAA4QEAABMA&#10;AAAAAAAAAAAAAAAAAAAAAFtDb250ZW50X1R5cGVzXS54bWxQSwECLQAUAAYACAAAACEAOP0h/9YA&#10;AACUAQAACwAAAAAAAAAAAAAAAAAvAQAAX3JlbHMvLnJlbHNQSwECLQAUAAYACAAAACEAAbdzBX0C&#10;AABmBQAADgAAAAAAAAAAAAAAAAAuAgAAZHJzL2Uyb0RvYy54bWxQSwECLQAUAAYACAAAACEARNh+&#10;Lu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183552" behindDoc="0" locked="0" layoutInCell="1" allowOverlap="1" wp14:anchorId="3AEA56E0" wp14:editId="63C147C3">
                <wp:simplePos x="0" y="0"/>
                <wp:positionH relativeFrom="column">
                  <wp:posOffset>3438525</wp:posOffset>
                </wp:positionH>
                <wp:positionV relativeFrom="paragraph">
                  <wp:posOffset>323850</wp:posOffset>
                </wp:positionV>
                <wp:extent cx="71755" cy="2143125"/>
                <wp:effectExtent l="0" t="0" r="23495" b="28575"/>
                <wp:wrapNone/>
                <wp:docPr id="221727301"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9B74BF0" id="Rectángulo: esquinas redondeadas 12" o:spid="_x0000_s1026" style="position:absolute;margin-left:270.75pt;margin-top:25.5pt;width:5.65pt;height:168.75pt;z-index:252183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At&#10;oiE04AAAAAoBAAAPAAAAZHJzL2Rvd25yZXYueG1sTI/BTsMwDIbvSLxDZCQuiKUdy1SVphMgVRzG&#10;hYEYx6wxbUXjVE3WdW+POcHNlj/9/v5iM7teTDiGzpOGdJGAQKq97ajR8P5W3WYgQjRkTe8JNZwx&#10;wKa8vChMbv2JXnHaxUZwCIXcaGhjHHIpQ92iM2HhByS+ffnRmcjr2Eg7mhOHu14uk2QtnemIP7Rm&#10;wKcW6+/d0WlYb7dxv8dqesmeb5pH+lidTfWp9fXV/HAPIuIc/2D41Wd1KNnp4I9kg+g1qFWqGOUh&#10;5U4MKLXkLgcNd1mmQJaF/F+h/AEAAP//AwBQSwECLQAUAAYACAAAACEAtoM4kv4AAADhAQAAEwAA&#10;AAAAAAAAAAAAAAAAAAAAW0NvbnRlbnRfVHlwZXNdLnhtbFBLAQItABQABgAIAAAAIQA4/SH/1gAA&#10;AJQBAAALAAAAAAAAAAAAAAAAAC8BAABfcmVscy8ucmVsc1BLAQItABQABgAIAAAAIQABt3MFfQIA&#10;AGYFAAAOAAAAAAAAAAAAAAAAAC4CAABkcnMvZTJvRG9jLnhtbFBLAQItABQABgAIAAAAIQAtoiE0&#10;4AAAAAoBAAAPAAAAAAAAAAAAAAAAANc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181504" behindDoc="0" locked="0" layoutInCell="1" allowOverlap="1" wp14:anchorId="089989F2" wp14:editId="1CF24E50">
                <wp:simplePos x="0" y="0"/>
                <wp:positionH relativeFrom="column">
                  <wp:posOffset>2552700</wp:posOffset>
                </wp:positionH>
                <wp:positionV relativeFrom="paragraph">
                  <wp:posOffset>323850</wp:posOffset>
                </wp:positionV>
                <wp:extent cx="71755" cy="2143125"/>
                <wp:effectExtent l="0" t="0" r="23495" b="28575"/>
                <wp:wrapNone/>
                <wp:docPr id="555307255"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BD725D6" id="Rectángulo: esquinas redondeadas 12" o:spid="_x0000_s1026" style="position:absolute;margin-left:201pt;margin-top:25.5pt;width:5.65pt;height:168.75pt;z-index:252181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A0&#10;GBAk4gAAAAoBAAAPAAAAZHJzL2Rvd25yZXYueG1sTI9BT4NAEIXvJv6HzZh4MXah0IYgS6MmxEO9&#10;tBrrccuOQGRnCbul9N87nvT0Mnkvb75XbGbbiwlH3zlSEC8iEEi1Mx01Ct7fqvsMhA+ajO4doYIL&#10;etiU11eFzo070w6nfWgEl5DPtYI2hCGX0tctWu0XbkBi78uNVgc+x0aaUZ+53PZyGUVraXVH/KHV&#10;Az63WH/vT1bBersNhwNW02v2ctc80Ud60dWnUrc38+MDiIBz+AvDLz6jQ8lMR3ci40WvII2WvCUo&#10;WMWsHEjjJAFxVJBk2QpkWcj/E8ofAAAA//8DAFBLAQItABQABgAIAAAAIQC2gziS/gAAAOEBAAAT&#10;AAAAAAAAAAAAAAAAAAAAAABbQ29udGVudF9UeXBlc10ueG1sUEsBAi0AFAAGAAgAAAAhADj9If/W&#10;AAAAlAEAAAsAAAAAAAAAAAAAAAAALwEAAF9yZWxzLy5yZWxzUEsBAi0AFAAGAAgAAAAhAAG3cwV9&#10;AgAAZgUAAA4AAAAAAAAAAAAAAAAALgIAAGRycy9lMm9Eb2MueG1sUEsBAi0AFAAGAAgAAAAhADQY&#10;ECTiAAAACgEAAA8AAAAAAAAAAAAAAAAA1w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179456" behindDoc="0" locked="0" layoutInCell="1" allowOverlap="1" wp14:anchorId="035AF36A" wp14:editId="312174E7">
                <wp:simplePos x="0" y="0"/>
                <wp:positionH relativeFrom="column">
                  <wp:posOffset>1657350</wp:posOffset>
                </wp:positionH>
                <wp:positionV relativeFrom="paragraph">
                  <wp:posOffset>304800</wp:posOffset>
                </wp:positionV>
                <wp:extent cx="71755" cy="2143125"/>
                <wp:effectExtent l="0" t="0" r="23495" b="28575"/>
                <wp:wrapNone/>
                <wp:docPr id="1255556285"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94D6219" id="Rectángulo: esquinas redondeadas 12" o:spid="_x0000_s1026" style="position:absolute;margin-left:130.5pt;margin-top:24pt;width:5.65pt;height:168.75pt;z-index:252179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DU&#10;CK2L4gAAAAoBAAAPAAAAZHJzL2Rvd25yZXYueG1sTI/BTsMwEETvSPyDtUhcEHWatmkU4lSAFHEo&#10;FwpqObrxkkTE6yh20/TvWU5wGq1mNPsm30y2EyMOvnWkYD6LQCBVzrRUK/h4L+9TED5oMrpzhAou&#10;6GFTXF/lOjPuTG847kItuIR8phU0IfSZlL5q0Go/cz0Se19usDrwOdTSDPrM5baTcRQl0uqW+EOj&#10;e3xusPrenayCZLsNhwOW42v6clc/0X550eWnUrc30+MDiIBT+AvDLz6jQ8FMR3ci40WnIE7mvCUo&#10;WKasHIjX8QLEUcEiXa1AFrn8P6H4AQAA//8DAFBLAQItABQABgAIAAAAIQC2gziS/gAAAOEBAAAT&#10;AAAAAAAAAAAAAAAAAAAAAABbQ29udGVudF9UeXBlc10ueG1sUEsBAi0AFAAGAAgAAAAhADj9If/W&#10;AAAAlAEAAAsAAAAAAAAAAAAAAAAALwEAAF9yZWxzLy5yZWxzUEsBAi0AFAAGAAgAAAAhAAG3cwV9&#10;AgAAZgUAAA4AAAAAAAAAAAAAAAAALgIAAGRycy9lMm9Eb2MueG1sUEsBAi0AFAAGAAgAAAAhANQI&#10;rYviAAAACgEAAA8AAAAAAAAAAAAAAAAA1w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166144" behindDoc="0" locked="0" layoutInCell="1" allowOverlap="1" wp14:anchorId="2CE3AFF8" wp14:editId="491D9CD9">
                <wp:simplePos x="0" y="0"/>
                <wp:positionH relativeFrom="column">
                  <wp:posOffset>762000</wp:posOffset>
                </wp:positionH>
                <wp:positionV relativeFrom="paragraph">
                  <wp:posOffset>304800</wp:posOffset>
                </wp:positionV>
                <wp:extent cx="71755" cy="2143125"/>
                <wp:effectExtent l="0" t="0" r="23495" b="28575"/>
                <wp:wrapNone/>
                <wp:docPr id="2114680188"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244481B" id="Rectángulo: esquinas redondeadas 12" o:spid="_x0000_s1026" style="position:absolute;margin-left:60pt;margin-top:24pt;width:5.65pt;height:168.75pt;z-index:252166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DJ&#10;U4CL3wAAAAoBAAAPAAAAZHJzL2Rvd25yZXYueG1sTI/BSsNAEIbvgu+wjOBF7KamLSFmU1QIHuql&#10;VazHaTImwexsyG7T9O2dnvQ0/MzPN99k68l2aqTBt44NzGcRKOLSVS3XBj7ei/sElA/IFXaOycCZ&#10;PKzz66sM08qdeEvjLtRKIOxTNNCE0Kda+7Ihi37memLZfbvBYpA41Loa8CRw2+mHKFppiy3LhQZ7&#10;emmo/NkdrYHVZhP2eyrGt+T1rn7mz8UZiy9jbm+mp0dQgabwV4aLvqhDLk4Hd+TKq06y4KVqYJHI&#10;vBTieQzqYCBOlkvQeab/v5D/AgAA//8DAFBLAQItABQABgAIAAAAIQC2gziS/gAAAOEBAAATAAAA&#10;AAAAAAAAAAAAAAAAAABbQ29udGVudF9UeXBlc10ueG1sUEsBAi0AFAAGAAgAAAAhADj9If/WAAAA&#10;lAEAAAsAAAAAAAAAAAAAAAAALwEAAF9yZWxzLy5yZWxzUEsBAi0AFAAGAAgAAAAhAAG3cwV9AgAA&#10;ZgUAAA4AAAAAAAAAAAAAAAAALgIAAGRycy9lMm9Eb2MueG1sUEsBAi0AFAAGAAgAAAAhAMlTgIvf&#10;AAAACgEAAA8AAAAAAAAAAAAAAAAA1wQAAGRycy9kb3ducmV2LnhtbFBLBQYAAAAABAAEAPMAAADj&#10;BQAAAAA=&#10;" filled="f" strokecolor="#ed7d31 [3205]" strokeweight="1pt">
                <v:stroke joinstyle="miter"/>
              </v:roundrect>
            </w:pict>
          </mc:Fallback>
        </mc:AlternateContent>
      </w:r>
      <w:r>
        <w:rPr>
          <w:noProof/>
        </w:rPr>
        <mc:AlternateContent>
          <mc:Choice Requires="wps">
            <w:drawing>
              <wp:anchor distT="0" distB="0" distL="114300" distR="114300" simplePos="0" relativeHeight="252167168" behindDoc="0" locked="0" layoutInCell="1" allowOverlap="1" wp14:anchorId="35D4C1C9" wp14:editId="0E963A81">
                <wp:simplePos x="0" y="0"/>
                <wp:positionH relativeFrom="column">
                  <wp:posOffset>5594350</wp:posOffset>
                </wp:positionH>
                <wp:positionV relativeFrom="paragraph">
                  <wp:posOffset>304800</wp:posOffset>
                </wp:positionV>
                <wp:extent cx="71755" cy="2143125"/>
                <wp:effectExtent l="0" t="0" r="23495" b="28575"/>
                <wp:wrapNone/>
                <wp:docPr id="1180356085"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41F1DB6" id="Rectángulo: esquinas redondeadas 12" o:spid="_x0000_s1026" style="position:absolute;margin-left:440.5pt;margin-top:24pt;width:5.65pt;height:168.75pt;z-index:252167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Bj&#10;GLlM4QAAAAoBAAAPAAAAZHJzL2Rvd25yZXYueG1sTI/NTsMwEITvSLyDtUhcEHX6KxPiVIAUcSgX&#10;Cmp7dOMliYjXUeym6duznOA0Ws1o9ptsPbpWDNiHxpOG6SQBgVR621Cl4fOjuFcgQjRkTesJNVww&#10;wDq/vspMav2Z3nHYxkpwCYXUaKhj7FIpQ1mjM2HiOyT2vnzvTOSzr6TtzZnLXStnSbKSzjTEH2rT&#10;4UuN5ff25DSsNpu432MxvKnXu+qZdouLKQ5a396MT48gIo7xLwy/+IwOOTMd/YlsEK0Gpaa8JWpY&#10;KFYOqIfZHMRRw1wtlyDzTP6fkP8AAAD//wMAUEsBAi0AFAAGAAgAAAAhALaDOJL+AAAA4QEAABMA&#10;AAAAAAAAAAAAAAAAAAAAAFtDb250ZW50X1R5cGVzXS54bWxQSwECLQAUAAYACAAAACEAOP0h/9YA&#10;AACUAQAACwAAAAAAAAAAAAAAAAAvAQAAX3JlbHMvLnJlbHNQSwECLQAUAAYACAAAACEAAbdzBX0C&#10;AABmBQAADgAAAAAAAAAAAAAAAAAuAgAAZHJzL2Uyb0RvYy54bWxQSwECLQAUAAYACAAAACEAYxi5&#10;TO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168192" behindDoc="0" locked="0" layoutInCell="1" allowOverlap="1" wp14:anchorId="4B6DC23D" wp14:editId="0C600499">
                <wp:simplePos x="0" y="0"/>
                <wp:positionH relativeFrom="column">
                  <wp:posOffset>4694555</wp:posOffset>
                </wp:positionH>
                <wp:positionV relativeFrom="paragraph">
                  <wp:posOffset>304800</wp:posOffset>
                </wp:positionV>
                <wp:extent cx="71755" cy="2143125"/>
                <wp:effectExtent l="0" t="0" r="23495" b="28575"/>
                <wp:wrapNone/>
                <wp:docPr id="1825268588"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08F1359" id="Rectángulo: esquinas redondeadas 12" o:spid="_x0000_s1026" style="position:absolute;margin-left:369.65pt;margin-top:24pt;width:5.65pt;height:168.75pt;z-index:252168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Dj&#10;74as4QAAAAoBAAAPAAAAZHJzL2Rvd25yZXYueG1sTI9BT4NAEIXvJv6HzZh4MXZRCkVkaNSEeKgX&#10;q7Eet+wIRHaWsFtK/73rSY+T+fLe94r1bHox0eg6ywg3iwgEcW11xw3C+1t1nYFwXrFWvWVCOJGD&#10;dXl+Vqhc2yO/0rT1jQgh7HKF0Ho/5FK6uiWj3MIOxOH3ZUejfDjHRupRHUO46eVtFKXSqI5DQ6sG&#10;emqp/t4eDEK62fjdjqrpJXu+ah75Y3lS1Sfi5cX8cA/C0+z/YPjVD+pQBqe9PbB2okdYxXdxQBGW&#10;WdgUgFUSpSD2CHGWJCDLQv6fUP4AAAD//wMAUEsBAi0AFAAGAAgAAAAhALaDOJL+AAAA4QEAABMA&#10;AAAAAAAAAAAAAAAAAAAAAFtDb250ZW50X1R5cGVzXS54bWxQSwECLQAUAAYACAAAACEAOP0h/9YA&#10;AACUAQAACwAAAAAAAAAAAAAAAAAvAQAAX3JlbHMvLnJlbHNQSwECLQAUAAYACAAAACEAAbdzBX0C&#10;AABmBQAADgAAAAAAAAAAAAAAAAAuAgAAZHJzL2Uyb0RvYy54bWxQSwECLQAUAAYACAAAACEA4++G&#10;rO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169216" behindDoc="0" locked="0" layoutInCell="1" allowOverlap="1" wp14:anchorId="1D0D50B8" wp14:editId="23CEB158">
                <wp:simplePos x="0" y="0"/>
                <wp:positionH relativeFrom="column">
                  <wp:posOffset>2905125</wp:posOffset>
                </wp:positionH>
                <wp:positionV relativeFrom="paragraph">
                  <wp:posOffset>304800</wp:posOffset>
                </wp:positionV>
                <wp:extent cx="71755" cy="2143125"/>
                <wp:effectExtent l="0" t="0" r="23495" b="28575"/>
                <wp:wrapNone/>
                <wp:docPr id="209797663"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BB6C79E" id="Rectángulo: esquinas redondeadas 12" o:spid="_x0000_s1026" style="position:absolute;margin-left:228.75pt;margin-top:24pt;width:5.65pt;height:168.75pt;z-index:252169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Ds&#10;qolb4AAAAAoBAAAPAAAAZHJzL2Rvd25yZXYueG1sTI/BToNAEIbvJr7DZky8GLuogBtkadSEeGgv&#10;1qb1uIURiOwsYbeUvr3jSW8zmS//fH++nG0vJhx950jD3SICgVS5uqNGw/ajvFUgfDBUm94Rajij&#10;h2VxeZGbrHYnesdpExrBIeQzo6ENYcik9FWL1viFG5D49uVGawKvYyPr0Zw43PbyPopSaU1H/KE1&#10;A762WH1vjlZDulqF/R7Laa3ebpoX2sVnU35qfX01Pz+BCDiHPxh+9VkdCnY6uCPVXvQa4uQxYZQH&#10;xZ0YiFPFXQ4aHlSSgCxy+b9C8QMAAP//AwBQSwECLQAUAAYACAAAACEAtoM4kv4AAADhAQAAEwAA&#10;AAAAAAAAAAAAAAAAAAAAW0NvbnRlbnRfVHlwZXNdLnhtbFBLAQItABQABgAIAAAAIQA4/SH/1gAA&#10;AJQBAAALAAAAAAAAAAAAAAAAAC8BAABfcmVscy8ucmVsc1BLAQItABQABgAIAAAAIQABt3MFfQIA&#10;AGYFAAAOAAAAAAAAAAAAAAAAAC4CAABkcnMvZTJvRG9jLnhtbFBLAQItABQABgAIAAAAIQDsqolb&#10;4AAAAAoBAAAPAAAAAAAAAAAAAAAAANc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165120" behindDoc="0" locked="0" layoutInCell="1" allowOverlap="1" wp14:anchorId="75885F6C" wp14:editId="1FAF514D">
                <wp:simplePos x="0" y="0"/>
                <wp:positionH relativeFrom="column">
                  <wp:posOffset>2038350</wp:posOffset>
                </wp:positionH>
                <wp:positionV relativeFrom="paragraph">
                  <wp:posOffset>304800</wp:posOffset>
                </wp:positionV>
                <wp:extent cx="71755" cy="2143125"/>
                <wp:effectExtent l="0" t="0" r="23495" b="28575"/>
                <wp:wrapNone/>
                <wp:docPr id="2043143498"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AE30853" id="Rectángulo: esquinas redondeadas 12" o:spid="_x0000_s1026" style="position:absolute;margin-left:160.5pt;margin-top:24pt;width:5.65pt;height:168.75pt;z-index:2521651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As&#10;q+034gAAAAoBAAAPAAAAZHJzL2Rvd25yZXYueG1sTI9BT8MwDIXvSPyHyEhcEEvXblNVmk6AVHEY&#10;lw207Zg1pq1onKrJuu7fY05wsq339Py9fD3ZTow4+NaRgvksAoFUOdNSreDzo3xMQfigyejOESq4&#10;ood1cXuT68y4C21x3IVacAj5TCtoQugzKX3VoNV+5nok1r7cYHXgc6ilGfSFw20n4yhaSatb4g+N&#10;7vG1wep7d7YKVptNOBywHN/Tt4f6hfaLqy6PSt3fTc9PIAJO4c8Mv/iMDgUzndyZjBedgiSec5eg&#10;YJHyZEOSxAmIEy/pcgmyyOX/CsUPAAAA//8DAFBLAQItABQABgAIAAAAIQC2gziS/gAAAOEBAAAT&#10;AAAAAAAAAAAAAAAAAAAAAABbQ29udGVudF9UeXBlc10ueG1sUEsBAi0AFAAGAAgAAAAhADj9If/W&#10;AAAAlAEAAAsAAAAAAAAAAAAAAAAALwEAAF9yZWxzLy5yZWxzUEsBAi0AFAAGAAgAAAAhAAG3cwV9&#10;AgAAZgUAAA4AAAAAAAAAAAAAAAAALgIAAGRycy9lMm9Eb2MueG1sUEsBAi0AFAAGAAgAAAAhACyr&#10;7TfiAAAACgEAAA8AAAAAAAAAAAAAAAAA1w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177408" behindDoc="0" locked="0" layoutInCell="1" allowOverlap="1" wp14:anchorId="33E09756" wp14:editId="4DED51B4">
                <wp:simplePos x="0" y="0"/>
                <wp:positionH relativeFrom="column">
                  <wp:posOffset>1143000</wp:posOffset>
                </wp:positionH>
                <wp:positionV relativeFrom="paragraph">
                  <wp:posOffset>304800</wp:posOffset>
                </wp:positionV>
                <wp:extent cx="71755" cy="2143125"/>
                <wp:effectExtent l="0" t="0" r="23495" b="28575"/>
                <wp:wrapNone/>
                <wp:docPr id="322238146"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79BE733" id="Rectángulo: esquinas redondeadas 12" o:spid="_x0000_s1026" style="position:absolute;margin-left:90pt;margin-top:24pt;width:5.65pt;height:168.75pt;z-index:252177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C4&#10;yu/k4QAAAAoBAAAPAAAAZHJzL2Rvd25yZXYueG1sTI/NTsMwEITvSLyDtUhcEHVKf2RCnAqQIg7l&#10;QkFtj268JBHxOordNH17tic4rUY7mvkmW42uFQP2ofGkYTpJQCCV3jZUafj6LO4ViBANWdN6Qg1n&#10;DLDKr68yk1p/og8cNrESHEIhNRrqGLtUylDW6EyY+A6Jf9++dyay7Ctpe3PicNfKhyRZSmca4oba&#10;dPhaY/mzOToNy/U67nZYDO/q7a56oe38bIq91rc34/MTiIhj/DPDBZ/RIWemgz+SDaJlrRLeEjXM&#10;Fd+L4XE6A3HQMFOLBcg8k/8n5L8AAAD//wMAUEsBAi0AFAAGAAgAAAAhALaDOJL+AAAA4QEAABMA&#10;AAAAAAAAAAAAAAAAAAAAAFtDb250ZW50X1R5cGVzXS54bWxQSwECLQAUAAYACAAAACEAOP0h/9YA&#10;AACUAQAACwAAAAAAAAAAAAAAAAAvAQAAX3JlbHMvLnJlbHNQSwECLQAUAAYACAAAACEAAbdzBX0C&#10;AABmBQAADgAAAAAAAAAAAAAAAAAuAgAAZHJzL2Uyb0RvYy54bWxQSwECLQAUAAYACAAAACEAuMrv&#10;5OEAAAAKAQAADwAAAAAAAAAAAAAAAADXBAAAZHJzL2Rvd25yZXYueG1sUEsFBgAAAAAEAAQA8wAA&#10;AOUFAAAAAA==&#10;" filled="f" strokecolor="#ed7d31 [3205]" strokeweight="1pt">
                <v:stroke joinstyle="miter"/>
              </v:roundrect>
            </w:pict>
          </mc:Fallback>
        </mc:AlternateContent>
      </w:r>
      <w:r w:rsidR="00EB1693">
        <w:rPr>
          <w:noProof/>
        </w:rPr>
        <w:drawing>
          <wp:inline distT="0" distB="0" distL="0" distR="0" wp14:anchorId="18A5DAF0" wp14:editId="7BDEDF52">
            <wp:extent cx="5748020" cy="2848697"/>
            <wp:effectExtent l="19050" t="19050" r="24130" b="27940"/>
            <wp:docPr id="1242862326" name="Imagen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5751307" cy="2850326"/>
                    </a:xfrm>
                    <a:prstGeom prst="rect">
                      <a:avLst/>
                    </a:prstGeom>
                    <a:noFill/>
                    <a:ln>
                      <a:solidFill>
                        <a:schemeClr val="tx1"/>
                      </a:solidFill>
                    </a:ln>
                  </pic:spPr>
                </pic:pic>
              </a:graphicData>
            </a:graphic>
          </wp:inline>
        </w:drawing>
      </w:r>
    </w:p>
    <w:p w14:paraId="39F8CCC0" w14:textId="1E3AF8FB" w:rsidR="003E577B" w:rsidRDefault="003E577B" w:rsidP="003E577B">
      <w:pPr>
        <w:pStyle w:val="Figuras"/>
        <w:rPr>
          <w:lang w:val="es-HN"/>
        </w:rPr>
      </w:pPr>
      <w:bookmarkStart w:id="201" w:name="_Toc158142141"/>
      <w:r w:rsidRPr="009952B7">
        <w:rPr>
          <w:lang w:val="es-HN"/>
        </w:rPr>
        <w:t xml:space="preserve">Figura </w:t>
      </w:r>
      <w:r>
        <w:fldChar w:fldCharType="begin"/>
      </w:r>
      <w:r w:rsidRPr="009952B7">
        <w:rPr>
          <w:lang w:val="es-HN"/>
        </w:rPr>
        <w:instrText xml:space="preserve"> SEQ Figura \* ARABIC </w:instrText>
      </w:r>
      <w:r>
        <w:fldChar w:fldCharType="separate"/>
      </w:r>
      <w:r w:rsidR="000F2D33">
        <w:rPr>
          <w:noProof/>
          <w:lang w:val="es-HN"/>
        </w:rPr>
        <w:t>46</w:t>
      </w:r>
      <w:r>
        <w:fldChar w:fldCharType="end"/>
      </w:r>
      <w:r w:rsidRPr="009952B7">
        <w:rPr>
          <w:lang w:val="es-HN"/>
        </w:rPr>
        <w:t xml:space="preserve">.Serie </w:t>
      </w:r>
      <w:r>
        <w:rPr>
          <w:lang w:val="es-HN"/>
        </w:rPr>
        <w:t>S</w:t>
      </w:r>
      <w:r w:rsidRPr="009952B7">
        <w:rPr>
          <w:lang w:val="es-HN"/>
        </w:rPr>
        <w:t xml:space="preserve">in </w:t>
      </w:r>
      <w:r>
        <w:rPr>
          <w:lang w:val="es-HN"/>
        </w:rPr>
        <w:t>T</w:t>
      </w:r>
      <w:r w:rsidRPr="009952B7">
        <w:rPr>
          <w:lang w:val="es-HN"/>
        </w:rPr>
        <w:t xml:space="preserve">endencia y Factores Estacionales 2017 a 2022 Banco </w:t>
      </w:r>
      <w:r>
        <w:rPr>
          <w:lang w:val="es-HN"/>
        </w:rPr>
        <w:t>de los Trabajadores</w:t>
      </w:r>
      <w:bookmarkEnd w:id="201"/>
    </w:p>
    <w:p w14:paraId="4AAD919B" w14:textId="0D667106" w:rsidR="00325225" w:rsidRPr="00325225" w:rsidRDefault="00325225" w:rsidP="00325225">
      <w:pPr>
        <w:pStyle w:val="Figuras"/>
        <w:rPr>
          <w:lang w:val="es-HN"/>
        </w:rPr>
      </w:pPr>
      <w:bookmarkStart w:id="202" w:name="_Toc158833045"/>
      <w:r w:rsidRPr="009D74E9">
        <w:rPr>
          <w:lang w:val="es-HN"/>
        </w:rPr>
        <w:t xml:space="preserve">Tabla </w:t>
      </w:r>
      <w:r w:rsidRPr="009D74E9">
        <w:fldChar w:fldCharType="begin"/>
      </w:r>
      <w:r w:rsidRPr="009D74E9">
        <w:rPr>
          <w:lang w:val="es-HN"/>
        </w:rPr>
        <w:instrText xml:space="preserve"> SEQ Tabla \* ARABIC </w:instrText>
      </w:r>
      <w:r w:rsidRPr="009D74E9">
        <w:fldChar w:fldCharType="separate"/>
      </w:r>
      <w:r w:rsidR="000F2D33">
        <w:rPr>
          <w:noProof/>
          <w:lang w:val="es-HN"/>
        </w:rPr>
        <w:t>31</w:t>
      </w:r>
      <w:r w:rsidRPr="009D74E9">
        <w:fldChar w:fldCharType="end"/>
      </w:r>
      <w:r w:rsidRPr="009D74E9">
        <w:rPr>
          <w:lang w:val="es-HN"/>
        </w:rPr>
        <w:t>. Tabla Factores Estacionales Banco de los Trabajadores</w:t>
      </w:r>
      <w:bookmarkEnd w:id="202"/>
    </w:p>
    <w:tbl>
      <w:tblPr>
        <w:tblW w:w="3200" w:type="dxa"/>
        <w:tblCellMar>
          <w:left w:w="70" w:type="dxa"/>
          <w:right w:w="70" w:type="dxa"/>
        </w:tblCellMar>
        <w:tblLook w:val="04A0" w:firstRow="1" w:lastRow="0" w:firstColumn="1" w:lastColumn="0" w:noHBand="0" w:noVBand="1"/>
      </w:tblPr>
      <w:tblGrid>
        <w:gridCol w:w="1000"/>
        <w:gridCol w:w="2200"/>
      </w:tblGrid>
      <w:tr w:rsidR="00325225" w:rsidRPr="00325225" w14:paraId="03E96480" w14:textId="77777777" w:rsidTr="00325225">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356CC54"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Factores Estacionales</w:t>
            </w:r>
          </w:p>
        </w:tc>
      </w:tr>
      <w:tr w:rsidR="00325225" w:rsidRPr="00325225" w14:paraId="363F61F1" w14:textId="77777777" w:rsidTr="00325225">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BC12C89"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2CD659CA"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Valor</w:t>
            </w:r>
          </w:p>
        </w:tc>
      </w:tr>
      <w:tr w:rsidR="00325225" w:rsidRPr="00325225" w14:paraId="4A75973D" w14:textId="77777777" w:rsidTr="00325225">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89D1FEF" w14:textId="77777777" w:rsidR="00325225" w:rsidRPr="00325225" w:rsidRDefault="00325225" w:rsidP="00325225">
            <w:pPr>
              <w:widowControl/>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7EDEF54D"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1.0022606</w:t>
            </w:r>
          </w:p>
        </w:tc>
      </w:tr>
      <w:tr w:rsidR="00325225" w:rsidRPr="00325225" w14:paraId="04498C21" w14:textId="77777777" w:rsidTr="00325225">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C37DA33" w14:textId="77777777" w:rsidR="00325225" w:rsidRPr="00325225" w:rsidRDefault="00325225" w:rsidP="00325225">
            <w:pPr>
              <w:widowControl/>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25BAA49B"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0.9923970</w:t>
            </w:r>
          </w:p>
        </w:tc>
      </w:tr>
      <w:tr w:rsidR="00325225" w:rsidRPr="00325225" w14:paraId="04D00883" w14:textId="77777777" w:rsidTr="00325225">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4917BD9" w14:textId="77777777" w:rsidR="00325225" w:rsidRPr="00325225" w:rsidRDefault="00325225" w:rsidP="00325225">
            <w:pPr>
              <w:widowControl/>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2C48ED9A"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0.9972357</w:t>
            </w:r>
          </w:p>
        </w:tc>
      </w:tr>
      <w:tr w:rsidR="00325225" w:rsidRPr="00325225" w14:paraId="43109A31" w14:textId="77777777" w:rsidTr="00325225">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BE33BB8" w14:textId="77777777" w:rsidR="00325225" w:rsidRPr="00325225" w:rsidRDefault="00325225" w:rsidP="00325225">
            <w:pPr>
              <w:widowControl/>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1776C92E"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1.0050836</w:t>
            </w:r>
          </w:p>
        </w:tc>
      </w:tr>
      <w:tr w:rsidR="00325225" w:rsidRPr="00325225" w14:paraId="6AF14580" w14:textId="77777777" w:rsidTr="00325225">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EF81148" w14:textId="77777777" w:rsidR="00325225" w:rsidRPr="00325225" w:rsidRDefault="00325225" w:rsidP="00325225">
            <w:pPr>
              <w:widowControl/>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3DBBDBEF"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0.9977792</w:t>
            </w:r>
          </w:p>
        </w:tc>
      </w:tr>
      <w:tr w:rsidR="00325225" w:rsidRPr="00325225" w14:paraId="6A27ABF5" w14:textId="77777777" w:rsidTr="00325225">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5042BFF" w14:textId="77777777" w:rsidR="00325225" w:rsidRPr="00325225" w:rsidRDefault="00325225" w:rsidP="00325225">
            <w:pPr>
              <w:widowControl/>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4C18B013"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1.0181509</w:t>
            </w:r>
          </w:p>
        </w:tc>
      </w:tr>
      <w:tr w:rsidR="00325225" w:rsidRPr="00325225" w14:paraId="005C6241" w14:textId="77777777" w:rsidTr="00325225">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EFCB4CB" w14:textId="77777777" w:rsidR="00325225" w:rsidRPr="00325225" w:rsidRDefault="00325225" w:rsidP="00325225">
            <w:pPr>
              <w:widowControl/>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0FB07A9C"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1.0054182</w:t>
            </w:r>
          </w:p>
        </w:tc>
      </w:tr>
      <w:tr w:rsidR="00325225" w:rsidRPr="00325225" w14:paraId="559AAE42" w14:textId="77777777" w:rsidTr="00325225">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3321833" w14:textId="77777777" w:rsidR="00325225" w:rsidRPr="00325225" w:rsidRDefault="00325225" w:rsidP="00325225">
            <w:pPr>
              <w:widowControl/>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63D74C65"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1.0038401</w:t>
            </w:r>
          </w:p>
        </w:tc>
      </w:tr>
      <w:tr w:rsidR="00325225" w:rsidRPr="00325225" w14:paraId="1DE75110" w14:textId="77777777" w:rsidTr="00325225">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A1C0593" w14:textId="77777777" w:rsidR="00325225" w:rsidRPr="00325225" w:rsidRDefault="00325225" w:rsidP="00325225">
            <w:pPr>
              <w:widowControl/>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100EABF3"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1.0071520</w:t>
            </w:r>
          </w:p>
        </w:tc>
      </w:tr>
      <w:tr w:rsidR="00325225" w:rsidRPr="00325225" w14:paraId="30041A52" w14:textId="77777777" w:rsidTr="00325225">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4E1D86BD" w14:textId="77777777" w:rsidR="00325225" w:rsidRPr="00325225" w:rsidRDefault="00325225" w:rsidP="00325225">
            <w:pPr>
              <w:widowControl/>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5DC6D5C7"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0.9958013</w:t>
            </w:r>
          </w:p>
        </w:tc>
      </w:tr>
      <w:tr w:rsidR="00325225" w:rsidRPr="00325225" w14:paraId="200130F4" w14:textId="77777777" w:rsidTr="00325225">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28728C44" w14:textId="77777777" w:rsidR="00325225" w:rsidRPr="00325225" w:rsidRDefault="00325225" w:rsidP="00325225">
            <w:pPr>
              <w:widowControl/>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4D7BC353"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0.9828268</w:t>
            </w:r>
          </w:p>
        </w:tc>
      </w:tr>
      <w:tr w:rsidR="00325225" w:rsidRPr="00325225" w14:paraId="2FD20BC0" w14:textId="77777777" w:rsidTr="00325225">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8BFC666" w14:textId="77777777" w:rsidR="00325225" w:rsidRPr="00325225" w:rsidRDefault="00325225" w:rsidP="00325225">
            <w:pPr>
              <w:widowControl/>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202B1504" w14:textId="77777777" w:rsidR="00325225" w:rsidRPr="00325225" w:rsidRDefault="00325225" w:rsidP="00325225">
            <w:pPr>
              <w:widowControl/>
              <w:jc w:val="center"/>
              <w:rPr>
                <w:rFonts w:ascii="Times New Roman" w:eastAsia="Times New Roman" w:hAnsi="Times New Roman" w:cs="Times New Roman"/>
                <w:color w:val="000000"/>
                <w:lang w:val="es-HN" w:eastAsia="es-HN"/>
              </w:rPr>
            </w:pPr>
            <w:r w:rsidRPr="00325225">
              <w:rPr>
                <w:rFonts w:ascii="Times New Roman" w:eastAsia="Times New Roman" w:hAnsi="Times New Roman" w:cs="Times New Roman"/>
                <w:color w:val="000000"/>
                <w:lang w:val="es-HN" w:eastAsia="es-HN"/>
              </w:rPr>
              <w:t>0.9915653</w:t>
            </w:r>
          </w:p>
        </w:tc>
      </w:tr>
    </w:tbl>
    <w:p w14:paraId="5558F4D2" w14:textId="77777777" w:rsidR="00325225" w:rsidRPr="00F84FDA" w:rsidRDefault="00325225" w:rsidP="003E577B">
      <w:pPr>
        <w:pStyle w:val="Figuras"/>
        <w:rPr>
          <w:lang w:val="es-HN"/>
        </w:rPr>
      </w:pPr>
    </w:p>
    <w:p w14:paraId="18D3C482" w14:textId="015C3A17" w:rsidR="003E577B" w:rsidRDefault="003E577B" w:rsidP="003E577B">
      <w:pPr>
        <w:pStyle w:val="TextoPrincipal"/>
      </w:pPr>
      <w:r>
        <w:t xml:space="preserve">La </w:t>
      </w:r>
      <w:r w:rsidRPr="00FB6268">
        <w:t>gráfica “</w:t>
      </w:r>
      <w:r>
        <w:t>Serie Sin Estacionalidad</w:t>
      </w:r>
      <w:r w:rsidRPr="00FB6268">
        <w:t>”</w:t>
      </w:r>
      <w:r>
        <w:t xml:space="preserve"> de la figura 4</w:t>
      </w:r>
      <w:r w:rsidR="00884868">
        <w:t>7</w:t>
      </w:r>
      <w:r>
        <w:t xml:space="preserve">, se logra identificar de manera enfática la estacionalidad para banco Promerica, al observar las líneas graficas se idéntica que los meses de </w:t>
      </w:r>
      <w:r w:rsidR="0065039B">
        <w:t>julio y noviembre</w:t>
      </w:r>
      <w:r>
        <w:t xml:space="preserve"> son factores estacionales dado que presentan variaciones en la variable ValorCuenta con respecto a la variable Serie Sin Estacionalidad.</w:t>
      </w:r>
      <w:r w:rsidRPr="00196A4A">
        <w:rPr>
          <w:noProof/>
        </w:rPr>
        <w:t xml:space="preserve"> </w:t>
      </w:r>
    </w:p>
    <w:p w14:paraId="0F267224" w14:textId="1D31EBCD" w:rsidR="003E577B" w:rsidRDefault="0065039B" w:rsidP="00A43E67">
      <w:pPr>
        <w:pStyle w:val="TextoPrincipal"/>
        <w:keepNext/>
        <w:ind w:firstLine="0"/>
      </w:pPr>
      <w:r>
        <w:rPr>
          <w:noProof/>
        </w:rPr>
        <w:lastRenderedPageBreak/>
        <mc:AlternateContent>
          <mc:Choice Requires="wps">
            <w:drawing>
              <wp:anchor distT="0" distB="0" distL="114300" distR="114300" simplePos="0" relativeHeight="252193792" behindDoc="0" locked="0" layoutInCell="1" allowOverlap="1" wp14:anchorId="1F2FE480" wp14:editId="68C0E429">
                <wp:simplePos x="0" y="0"/>
                <wp:positionH relativeFrom="column">
                  <wp:posOffset>2628900</wp:posOffset>
                </wp:positionH>
                <wp:positionV relativeFrom="paragraph">
                  <wp:posOffset>669290</wp:posOffset>
                </wp:positionV>
                <wp:extent cx="107950" cy="1511935"/>
                <wp:effectExtent l="0" t="0" r="25400" b="12065"/>
                <wp:wrapNone/>
                <wp:docPr id="80452394"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D5CA65E" id="Rectángulo: esquinas redondeadas 12" o:spid="_x0000_s1026" style="position:absolute;margin-left:207pt;margin-top:52.7pt;width:8.5pt;height:119.05pt;z-index:252193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C2&#10;uvUy4QAAAAsBAAAPAAAAZHJzL2Rvd25yZXYueG1sTI/BTsMwEETvSPyDtUhcEHVC3KoKcSpAijiU&#10;CwVRjm68JBHxOordNP17lhMcd2Y0+6bYzK4XE46h86QhXSQgkGpvO2o0vL9Vt2sQIRqypveEGs4Y&#10;YFNeXhQmt/5ErzjtYiO4hEJuNLQxDrmUoW7RmbDwAxJ7X350JvI5NtKO5sTlrpd3SbKSznTEH1oz&#10;4FOL9ffu6DSsttu432M1vayfb5pH+lBnU31qfX01P9yDiDjHvzD84jM6lMx08EeyQfQaVKp4S2Qj&#10;WSoQnFBZyspBQ6ayJciykP83lD8AAAD//wMAUEsBAi0AFAAGAAgAAAAhALaDOJL+AAAA4QEAABMA&#10;AAAAAAAAAAAAAAAAAAAAAFtDb250ZW50X1R5cGVzXS54bWxQSwECLQAUAAYACAAAACEAOP0h/9YA&#10;AACUAQAACwAAAAAAAAAAAAAAAAAvAQAAX3JlbHMvLnJlbHNQSwECLQAUAAYACAAAACEAJAjMm30C&#10;AABnBQAADgAAAAAAAAAAAAAAAAAuAgAAZHJzL2Uyb0RvYy54bWxQSwECLQAUAAYACAAAACEAtrr1&#10;MuEAAAAL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191744" behindDoc="0" locked="0" layoutInCell="1" allowOverlap="1" wp14:anchorId="51AA76D6" wp14:editId="1EECEA55">
                <wp:simplePos x="0" y="0"/>
                <wp:positionH relativeFrom="column">
                  <wp:posOffset>3008630</wp:posOffset>
                </wp:positionH>
                <wp:positionV relativeFrom="paragraph">
                  <wp:posOffset>697865</wp:posOffset>
                </wp:positionV>
                <wp:extent cx="107950" cy="1511935"/>
                <wp:effectExtent l="0" t="0" r="25400" b="12065"/>
                <wp:wrapNone/>
                <wp:docPr id="736832567"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AB71D0F" id="Rectángulo: esquinas redondeadas 12" o:spid="_x0000_s1026" style="position:absolute;margin-left:236.9pt;margin-top:54.95pt;width:8.5pt;height:119.05pt;z-index:252191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C&#10;ItLO4QAAAAsBAAAPAAAAZHJzL2Rvd25yZXYueG1sTI/BTsMwEETvSPyDtUhcELWhUUlCnAqQIg7l&#10;QkGUoxsvSUS8jmI3Tf+e5QTH2RnNvC3Ws+vFhGPoPGm4WSgQSLW3HTUa3t+q6xREiIas6T2hhhMG&#10;WJfnZ4XJrT/SK07b2AguoZAbDW2MQy5lqFt0Jiz8gMTelx+diSzHRtrRHLnc9fJWqZV0piNeaM2A&#10;Ty3W39uD07DabOJuh9X0kj5fNY/0kZxM9an15cX8cA8i4hz/wvCLz+hQMtPeH8gG0WtI7paMHtlQ&#10;WQaCE0mm+LLXsExSBbIs5P8fyh8AAAD//wMAUEsBAi0AFAAGAAgAAAAhALaDOJL+AAAA4QEAABMA&#10;AAAAAAAAAAAAAAAAAAAAAFtDb250ZW50X1R5cGVzXS54bWxQSwECLQAUAAYACAAAACEAOP0h/9YA&#10;AACUAQAACwAAAAAAAAAAAAAAAAAvAQAAX3JlbHMvLnJlbHNQSwECLQAUAAYACAAAACEAJAjMm30C&#10;AABnBQAADgAAAAAAAAAAAAAAAAAuAgAAZHJzL2Uyb0RvYy54bWxQSwECLQAUAAYACAAAACEAAiLS&#10;zuEAAAAL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175360" behindDoc="0" locked="0" layoutInCell="1" allowOverlap="1" wp14:anchorId="3B35A5AD" wp14:editId="7C737943">
                <wp:simplePos x="0" y="0"/>
                <wp:positionH relativeFrom="column">
                  <wp:posOffset>3514725</wp:posOffset>
                </wp:positionH>
                <wp:positionV relativeFrom="paragraph">
                  <wp:posOffset>701675</wp:posOffset>
                </wp:positionV>
                <wp:extent cx="107950" cy="1511935"/>
                <wp:effectExtent l="0" t="0" r="25400" b="12065"/>
                <wp:wrapNone/>
                <wp:docPr id="1078315535"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AFB36F5" id="Rectángulo: esquinas redondeadas 12" o:spid="_x0000_s1026" style="position:absolute;margin-left:276.75pt;margin-top:55.25pt;width:8.5pt;height:119.05pt;z-index:252175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BD&#10;Vo7H4QAAAAsBAAAPAAAAZHJzL2Rvd25yZXYueG1sTI/BTsMwEETvSPyDtUhcEHVKmzQKcSpAijiU&#10;CwW1HN14SSLidRS7afr3bE9wm9U8zc7k68l2YsTBt44UzGcRCKTKmZZqBZ8f5X0KwgdNRneOUMEZ&#10;PayL66tcZ8ad6B3HbagFh5DPtIImhD6T0lcNWu1nrkdi79sNVgc+h1qaQZ843HbyIYoSaXVL/KHR&#10;Pb40WP1sj1ZBstmE/R7L8S19vaufabc86/JLqdub6ekRRMAp/MFwqc/VoeBOB3ck40WnII4XMaNs&#10;zCMWTMSrizgoWCzTBGSRy/8bil8AAAD//wMAUEsBAi0AFAAGAAgAAAAhALaDOJL+AAAA4QEAABMA&#10;AAAAAAAAAAAAAAAAAAAAAFtDb250ZW50X1R5cGVzXS54bWxQSwECLQAUAAYACAAAACEAOP0h/9YA&#10;AACUAQAACwAAAAAAAAAAAAAAAAAvAQAAX3JlbHMvLnJlbHNQSwECLQAUAAYACAAAACEAJAjMm30C&#10;AABnBQAADgAAAAAAAAAAAAAAAAAuAgAAZHJzL2Uyb0RvYy54bWxQSwECLQAUAAYACAAAACEAQ1aO&#10;x+EAAAAL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172288" behindDoc="0" locked="0" layoutInCell="1" allowOverlap="1" wp14:anchorId="6CA7AB93" wp14:editId="4DF09803">
                <wp:simplePos x="0" y="0"/>
                <wp:positionH relativeFrom="column">
                  <wp:posOffset>3876675</wp:posOffset>
                </wp:positionH>
                <wp:positionV relativeFrom="paragraph">
                  <wp:posOffset>701675</wp:posOffset>
                </wp:positionV>
                <wp:extent cx="107950" cy="1511935"/>
                <wp:effectExtent l="0" t="0" r="25400" b="12065"/>
                <wp:wrapNone/>
                <wp:docPr id="535327614"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FF4D640" id="Rectángulo: esquinas redondeadas 12" o:spid="_x0000_s1026" style="position:absolute;margin-left:305.25pt;margin-top:55.25pt;width:8.5pt;height:119.05pt;z-index:252172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O&#10;0Pbs4AAAAAsBAAAPAAAAZHJzL2Rvd25yZXYueG1sTI9BT4NAEIXvJv6HzZh4MXZprUiQpVET4qG9&#10;WI31OIURiOwsYbeU/ntHL3qbmffy5nvZarKdGmnwrWMD81kEirh0Vcu1gbfX4joB5QNyhZ1jMnAi&#10;D6v8/CzDtHJHfqFxG2olIexTNNCE0Kda+7Ihi37memLRPt1gMcg61Loa8CjhttOLKIq1xZblQ4M9&#10;PTVUfm0P1kC8Xofdjopxkzxf1Y/8vjxh8WHM5cX0cA8q0BT+zPCDL+iQC9PeHbjyqpOMeXQrVhF+&#10;B3HEizu57A3cLJMYdJ7p/x3ybwAAAP//AwBQSwECLQAUAAYACAAAACEAtoM4kv4AAADhAQAAEwAA&#10;AAAAAAAAAAAAAAAAAAAAW0NvbnRlbnRfVHlwZXNdLnhtbFBLAQItABQABgAIAAAAIQA4/SH/1gAA&#10;AJQBAAALAAAAAAAAAAAAAAAAAC8BAABfcmVscy8ucmVsc1BLAQItABQABgAIAAAAIQAkCMybfQIA&#10;AGcFAAAOAAAAAAAAAAAAAAAAAC4CAABkcnMvZTJvRG9jLnhtbFBLAQItABQABgAIAAAAIQAO0Pbs&#10;4AAAAAsBAAAPAAAAAAAAAAAAAAAAANc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171264" behindDoc="0" locked="0" layoutInCell="1" allowOverlap="1" wp14:anchorId="52C9D3BC" wp14:editId="49596E8B">
                <wp:simplePos x="0" y="0"/>
                <wp:positionH relativeFrom="column">
                  <wp:posOffset>4391025</wp:posOffset>
                </wp:positionH>
                <wp:positionV relativeFrom="paragraph">
                  <wp:posOffset>701675</wp:posOffset>
                </wp:positionV>
                <wp:extent cx="107950" cy="1511935"/>
                <wp:effectExtent l="0" t="0" r="25400" b="12065"/>
                <wp:wrapNone/>
                <wp:docPr id="1831053802"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2B2D74E" id="Rectángulo: esquinas redondeadas 12" o:spid="_x0000_s1026" style="position:absolute;margin-left:345.75pt;margin-top:55.25pt;width:8.5pt;height:119.05pt;z-index:252171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U&#10;We2Z4AAAAAsBAAAPAAAAZHJzL2Rvd25yZXYueG1sTI/BTsMwEETvSPyDtUhcELUDJYQQpwKkiEO5&#10;UBDl6MZLEhGvo9hN079nOcFtVvM0O1OsZteLCcfQedKQLBQIpNrbjhoN72/VZQYiREPW9J5QwxED&#10;rMrTk8Lk1h/oFadNbASHUMiNhjbGIZcy1C06ExZ+QGLvy4/ORD7HRtrRHDjc9fJKqVQ60xF/aM2A&#10;Ty3W35u905Cu13G7xWp6yZ4vmkf6WB5N9an1+dn8cA8i4hz/YPitz9Wh5E47vycbRM8Zd8kNo2wk&#10;igUTtypjsdNwvcxSkGUh/28ofwAAAP//AwBQSwECLQAUAAYACAAAACEAtoM4kv4AAADhAQAAEwAA&#10;AAAAAAAAAAAAAAAAAAAAW0NvbnRlbnRfVHlwZXNdLnhtbFBLAQItABQABgAIAAAAIQA4/SH/1gAA&#10;AJQBAAALAAAAAAAAAAAAAAAAAC8BAABfcmVscy8ucmVsc1BLAQItABQABgAIAAAAIQAkCMybfQIA&#10;AGcFAAAOAAAAAAAAAAAAAAAAAC4CAABkcnMvZTJvRG9jLnhtbFBLAQItABQABgAIAAAAIQAUWe2Z&#10;4AAAAAsBAAAPAAAAAAAAAAAAAAAAANc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173312" behindDoc="0" locked="0" layoutInCell="1" allowOverlap="1" wp14:anchorId="7E93A3F4" wp14:editId="21E95073">
                <wp:simplePos x="0" y="0"/>
                <wp:positionH relativeFrom="column">
                  <wp:posOffset>4752975</wp:posOffset>
                </wp:positionH>
                <wp:positionV relativeFrom="paragraph">
                  <wp:posOffset>701675</wp:posOffset>
                </wp:positionV>
                <wp:extent cx="107950" cy="1511935"/>
                <wp:effectExtent l="0" t="0" r="25400" b="12065"/>
                <wp:wrapNone/>
                <wp:docPr id="1758045601"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DE00A96" id="Rectángulo: esquinas redondeadas 12" o:spid="_x0000_s1026" style="position:absolute;margin-left:374.25pt;margin-top:55.25pt;width:8.5pt;height:119.05pt;z-index:252173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Ci&#10;IZls4QAAAAsBAAAPAAAAZHJzL2Rvd25yZXYueG1sTI/BTsMwEETvSPyDtUhcEHUKaRqFOBUgRRza&#10;C6VqObrxkkTE6yh20/TvWU5wm9U8zc7kq8l2YsTBt44UzGcRCKTKmZZqBbuP8j4F4YMmoztHqOCC&#10;HlbF9VWuM+PO9I7jNtSCQ8hnWkETQp9J6asGrfYz1yOx9+UGqwOfQy3NoM8cbjv5EEWJtLol/tDo&#10;Hl8brL63J6sgWa/D4YDluEnf7uoX2scXXX4qdXszPT+BCDiFPxh+63N1KLjT0Z3IeNEpWMbpglE2&#10;5hELJpbJgsVRwWOcJiCLXP7fUPwAAAD//wMAUEsBAi0AFAAGAAgAAAAhALaDOJL+AAAA4QEAABMA&#10;AAAAAAAAAAAAAAAAAAAAAFtDb250ZW50X1R5cGVzXS54bWxQSwECLQAUAAYACAAAACEAOP0h/9YA&#10;AACUAQAACwAAAAAAAAAAAAAAAAAvAQAAX3JlbHMvLnJlbHNQSwECLQAUAAYACAAAACEAJAjMm30C&#10;AABnBQAADgAAAAAAAAAAAAAAAAAuAgAAZHJzL2Uyb0RvYy54bWxQSwECLQAUAAYACAAAACEAoiGZ&#10;bOEAAAAL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174336" behindDoc="0" locked="0" layoutInCell="1" allowOverlap="1" wp14:anchorId="52CE1DE0" wp14:editId="2899F930">
                <wp:simplePos x="0" y="0"/>
                <wp:positionH relativeFrom="column">
                  <wp:posOffset>5286375</wp:posOffset>
                </wp:positionH>
                <wp:positionV relativeFrom="paragraph">
                  <wp:posOffset>644525</wp:posOffset>
                </wp:positionV>
                <wp:extent cx="107950" cy="1511935"/>
                <wp:effectExtent l="0" t="0" r="25400" b="12065"/>
                <wp:wrapNone/>
                <wp:docPr id="1849284201"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D06DE12" id="Rectángulo: esquinas redondeadas 12" o:spid="_x0000_s1026" style="position:absolute;margin-left:416.25pt;margin-top:50.75pt;width:8.5pt;height:119.05pt;z-index:252174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C6&#10;vKNZ4QAAAAsBAAAPAAAAZHJzL2Rvd25yZXYueG1sTI/BTsMwEETvSPyDtUhcEHXalCgNcSpAijiU&#10;CwW1PbrxkkTE6yh20/TvWU5wm9U8zc7k68l2YsTBt44UzGcRCKTKmZZqBZ8f5X0KwgdNRneOUMEF&#10;PayL66tcZ8ad6R3HbagFh5DPtIImhD6T0lcNWu1nrkdi78sNVgc+h1qaQZ853HZyEUWJtLol/tDo&#10;Hl8arL63J6sg2WzCfo/l+Ja+3tXPtFtedHlQ6vZmenoEEXAKfzD81ufqUHCnozuR8aJTkMaLB0bZ&#10;iOYsmEiXKxZHBXG8SkAWufy/ofgBAAD//wMAUEsBAi0AFAAGAAgAAAAhALaDOJL+AAAA4QEAABMA&#10;AAAAAAAAAAAAAAAAAAAAAFtDb250ZW50X1R5cGVzXS54bWxQSwECLQAUAAYACAAAACEAOP0h/9YA&#10;AACUAQAACwAAAAAAAAAAAAAAAAAvAQAAX3JlbHMvLnJlbHNQSwECLQAUAAYACAAAACEAJAjMm30C&#10;AABnBQAADgAAAAAAAAAAAAAAAAAuAgAAZHJzL2Uyb0RvYy54bWxQSwECLQAUAAYACAAAACEAuryj&#10;WeEAAAALAQAADwAAAAAAAAAAAAAAAADXBAAAZHJzL2Rvd25yZXYueG1sUEsFBgAAAAAEAAQA8wAA&#10;AOUFAAAAAA==&#10;" filled="f" strokecolor="#ed7d31 [3205]" strokeweight="1pt">
                <v:stroke joinstyle="miter"/>
              </v:roundrect>
            </w:pict>
          </mc:Fallback>
        </mc:AlternateContent>
      </w:r>
      <w:r w:rsidR="003E577B">
        <w:rPr>
          <w:noProof/>
        </w:rPr>
        <mc:AlternateContent>
          <mc:Choice Requires="wps">
            <w:drawing>
              <wp:anchor distT="0" distB="0" distL="114300" distR="114300" simplePos="0" relativeHeight="252170240" behindDoc="0" locked="0" layoutInCell="1" allowOverlap="1" wp14:anchorId="3C9339B7" wp14:editId="45ADFAA1">
                <wp:simplePos x="0" y="0"/>
                <wp:positionH relativeFrom="column">
                  <wp:posOffset>5634355</wp:posOffset>
                </wp:positionH>
                <wp:positionV relativeFrom="paragraph">
                  <wp:posOffset>596900</wp:posOffset>
                </wp:positionV>
                <wp:extent cx="107950" cy="1511935"/>
                <wp:effectExtent l="0" t="0" r="25400" b="12065"/>
                <wp:wrapNone/>
                <wp:docPr id="33439373"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2DB2B2D" id="Rectángulo: esquinas redondeadas 12" o:spid="_x0000_s1026" style="position:absolute;margin-left:443.65pt;margin-top:47pt;width:8.5pt;height:119.05pt;z-index:252170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Bi&#10;rzA/4QAAAAoBAAAPAAAAZHJzL2Rvd25yZXYueG1sTI/BTsMwDIbvSLxDZCQuiKVbq9GVphMgVRzG&#10;hTFtHLPGtBWNUzVZ17095gRH259+f3++nmwnRhx860jBfBaBQKqcaalWsPso71MQPmgyunOECi7o&#10;YV1cX+U6M+5M7zhuQy04hHymFTQh9JmUvmrQaj9zPRLfvtxgdeBxqKUZ9JnDbScXUbSUVrfEHxrd&#10;40uD1ff2ZBUsN5twOGA5vqWvd/Uz7ZOLLj+Vur2Znh5BBJzCHwy/+qwOBTsd3YmMF52CNH2IGVWw&#10;SrgTA6so4cVRQRwv5iCLXP6vUPwAAAD//wMAUEsBAi0AFAAGAAgAAAAhALaDOJL+AAAA4QEAABMA&#10;AAAAAAAAAAAAAAAAAAAAAFtDb250ZW50X1R5cGVzXS54bWxQSwECLQAUAAYACAAAACEAOP0h/9YA&#10;AACUAQAACwAAAAAAAAAAAAAAAAAvAQAAX3JlbHMvLnJlbHNQSwECLQAUAAYACAAAACEAJAjMm30C&#10;AABnBQAADgAAAAAAAAAAAAAAAAAuAgAAZHJzL2Uyb0RvYy54bWxQSwECLQAUAAYACAAAACEAYq8w&#10;P+EAAAAKAQAADwAAAAAAAAAAAAAAAADXBAAAZHJzL2Rvd25yZXYueG1sUEsFBgAAAAAEAAQA8wAA&#10;AOUFAAAAAA==&#10;" filled="f" strokecolor="#ed7d31 [3205]" strokeweight="1pt">
                <v:stroke joinstyle="miter"/>
              </v:roundrect>
            </w:pict>
          </mc:Fallback>
        </mc:AlternateContent>
      </w:r>
      <w:r w:rsidR="00A43E67">
        <w:rPr>
          <w:noProof/>
        </w:rPr>
        <w:drawing>
          <wp:inline distT="0" distB="0" distL="0" distR="0" wp14:anchorId="0A46333C" wp14:editId="1733A81C">
            <wp:extent cx="5943600" cy="3162300"/>
            <wp:effectExtent l="0" t="0" r="0" b="0"/>
            <wp:docPr id="1408988713" name="Gráfico 1">
              <a:extLst xmlns:a="http://schemas.openxmlformats.org/drawingml/2006/main">
                <a:ext uri="{FF2B5EF4-FFF2-40B4-BE49-F238E27FC236}">
                  <a16:creationId xmlns:a16="http://schemas.microsoft.com/office/drawing/2014/main" id="{9C320C5B-57C6-4121-8A81-D74BABE72D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7483F783" w14:textId="7D4364C0" w:rsidR="004156F1" w:rsidRPr="004E4F8D" w:rsidRDefault="003E577B" w:rsidP="004E4F8D">
      <w:pPr>
        <w:pStyle w:val="Figuras"/>
        <w:rPr>
          <w:lang w:val="es-HN"/>
        </w:rPr>
      </w:pPr>
      <w:bookmarkStart w:id="203" w:name="_Toc158142142"/>
      <w:r w:rsidRPr="004E1773">
        <w:rPr>
          <w:lang w:val="es-HN"/>
        </w:rPr>
        <w:t xml:space="preserve">Figura </w:t>
      </w:r>
      <w:r>
        <w:fldChar w:fldCharType="begin"/>
      </w:r>
      <w:r w:rsidRPr="004E1773">
        <w:rPr>
          <w:lang w:val="es-HN"/>
        </w:rPr>
        <w:instrText xml:space="preserve"> SEQ Figura \* ARABIC </w:instrText>
      </w:r>
      <w:r>
        <w:fldChar w:fldCharType="separate"/>
      </w:r>
      <w:r w:rsidR="000F2D33">
        <w:rPr>
          <w:noProof/>
          <w:lang w:val="es-HN"/>
        </w:rPr>
        <w:t>47</w:t>
      </w:r>
      <w:r>
        <w:fldChar w:fldCharType="end"/>
      </w:r>
      <w:r w:rsidRPr="004E1773">
        <w:rPr>
          <w:lang w:val="es-HN"/>
        </w:rPr>
        <w:t xml:space="preserve">.Serie Sin Estacionalidad 2017 a 2022 Banco </w:t>
      </w:r>
      <w:r>
        <w:rPr>
          <w:lang w:val="es-HN"/>
        </w:rPr>
        <w:t>de los Trabajadores</w:t>
      </w:r>
      <w:bookmarkEnd w:id="203"/>
    </w:p>
    <w:p w14:paraId="79C4E464" w14:textId="4D483875" w:rsidR="004156F1" w:rsidRDefault="004156F1" w:rsidP="004156F1">
      <w:pPr>
        <w:pStyle w:val="Ttulo4"/>
        <w:rPr>
          <w:bCs w:val="0"/>
          <w:lang w:val="es-HN"/>
        </w:rPr>
      </w:pPr>
      <w:bookmarkStart w:id="204" w:name="_Toc158832969"/>
      <w:r w:rsidRPr="00A62774">
        <w:rPr>
          <w:bCs w:val="0"/>
          <w:lang w:val="es-HN"/>
        </w:rPr>
        <w:t>4.</w:t>
      </w:r>
      <w:r>
        <w:rPr>
          <w:bCs w:val="0"/>
          <w:lang w:val="es-HN"/>
        </w:rPr>
        <w:t>2</w:t>
      </w:r>
      <w:r w:rsidRPr="00A62774">
        <w:rPr>
          <w:bCs w:val="0"/>
          <w:lang w:val="es-HN"/>
        </w:rPr>
        <w:t>.1.</w:t>
      </w:r>
      <w:r>
        <w:rPr>
          <w:bCs w:val="0"/>
          <w:lang w:val="es-HN"/>
        </w:rPr>
        <w:t>15</w:t>
      </w:r>
      <w:r w:rsidRPr="00A62774">
        <w:rPr>
          <w:bCs w:val="0"/>
          <w:lang w:val="es-HN"/>
        </w:rPr>
        <w:t xml:space="preserve"> ANÁLISIS EDA BANCO </w:t>
      </w:r>
      <w:r w:rsidRPr="00E8329D">
        <w:rPr>
          <w:bCs w:val="0"/>
          <w:lang w:val="es-HN"/>
        </w:rPr>
        <w:t>AZTECA</w:t>
      </w:r>
      <w:bookmarkEnd w:id="204"/>
    </w:p>
    <w:p w14:paraId="1DA18ADD" w14:textId="48BC8146" w:rsidR="00A677AD" w:rsidRPr="00A677AD" w:rsidRDefault="00A677AD" w:rsidP="00A677AD">
      <w:pPr>
        <w:pStyle w:val="TextoPrincipal"/>
      </w:pPr>
      <w:r>
        <w:t>Los resultados sobre el valor de la cuenta total activo se muestran a continuación:</w:t>
      </w:r>
    </w:p>
    <w:p w14:paraId="6C5F5B88" w14:textId="2338EEDC" w:rsidR="00A677AD" w:rsidRPr="00A677AD" w:rsidRDefault="00A677AD" w:rsidP="00A677AD">
      <w:pPr>
        <w:pStyle w:val="Figuras"/>
        <w:rPr>
          <w:lang w:val="es-HN"/>
        </w:rPr>
      </w:pPr>
      <w:bookmarkStart w:id="205" w:name="_Toc158833046"/>
      <w:r w:rsidRPr="009D74E9">
        <w:rPr>
          <w:lang w:val="es-HN"/>
        </w:rPr>
        <w:t xml:space="preserve">Tabla </w:t>
      </w:r>
      <w:r w:rsidRPr="009D74E9">
        <w:fldChar w:fldCharType="begin"/>
      </w:r>
      <w:r w:rsidRPr="009D74E9">
        <w:rPr>
          <w:lang w:val="es-HN"/>
        </w:rPr>
        <w:instrText xml:space="preserve"> SEQ Tabla \* ARABIC </w:instrText>
      </w:r>
      <w:r w:rsidRPr="009D74E9">
        <w:fldChar w:fldCharType="separate"/>
      </w:r>
      <w:r w:rsidR="000F2D33">
        <w:rPr>
          <w:noProof/>
          <w:lang w:val="es-HN"/>
        </w:rPr>
        <w:t>32</w:t>
      </w:r>
      <w:r w:rsidRPr="009D74E9">
        <w:fldChar w:fldCharType="end"/>
      </w:r>
      <w:r w:rsidRPr="009D74E9">
        <w:rPr>
          <w:lang w:val="es-HN"/>
        </w:rPr>
        <w:t>. Resultado Cuenta Total Activo Banco Azteca</w:t>
      </w:r>
      <w:bookmarkEnd w:id="205"/>
    </w:p>
    <w:tbl>
      <w:tblPr>
        <w:tblW w:w="9209" w:type="dxa"/>
        <w:tblCellMar>
          <w:left w:w="70" w:type="dxa"/>
          <w:right w:w="70" w:type="dxa"/>
        </w:tblCellMar>
        <w:tblLook w:val="04A0" w:firstRow="1" w:lastRow="0" w:firstColumn="1" w:lastColumn="0" w:noHBand="0" w:noVBand="1"/>
      </w:tblPr>
      <w:tblGrid>
        <w:gridCol w:w="520"/>
        <w:gridCol w:w="1176"/>
        <w:gridCol w:w="1418"/>
        <w:gridCol w:w="1559"/>
        <w:gridCol w:w="1559"/>
        <w:gridCol w:w="1560"/>
        <w:gridCol w:w="1417"/>
      </w:tblGrid>
      <w:tr w:rsidR="00B56B8C" w:rsidRPr="00B82183" w14:paraId="23A40D6A" w14:textId="77777777" w:rsidTr="00317085">
        <w:trPr>
          <w:trHeight w:val="300"/>
        </w:trPr>
        <w:tc>
          <w:tcPr>
            <w:tcW w:w="9209" w:type="dxa"/>
            <w:gridSpan w:val="7"/>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7BB9DDD" w14:textId="77777777" w:rsidR="00B56B8C" w:rsidRPr="00B56B8C" w:rsidRDefault="00B56B8C" w:rsidP="00B56B8C">
            <w:pPr>
              <w:widowControl/>
              <w:jc w:val="center"/>
              <w:rPr>
                <w:rFonts w:ascii="Times New Roman" w:eastAsia="Times New Roman" w:hAnsi="Times New Roman" w:cs="Times New Roman"/>
                <w:color w:val="000000"/>
                <w:sz w:val="16"/>
                <w:szCs w:val="16"/>
                <w:lang w:val="es-HN" w:eastAsia="es-HN"/>
              </w:rPr>
            </w:pPr>
            <w:r w:rsidRPr="00B56B8C">
              <w:rPr>
                <w:rFonts w:ascii="Times New Roman" w:eastAsia="Times New Roman" w:hAnsi="Times New Roman" w:cs="Times New Roman"/>
                <w:color w:val="000000"/>
                <w:sz w:val="16"/>
                <w:szCs w:val="16"/>
                <w:lang w:val="es-HN" w:eastAsia="es-HN"/>
              </w:rPr>
              <w:t>Valor Real Cuenta Total Activo</w:t>
            </w:r>
          </w:p>
        </w:tc>
      </w:tr>
      <w:tr w:rsidR="00B56B8C" w:rsidRPr="00317085" w14:paraId="0D49DEA5"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7A36516"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Mes</w:t>
            </w:r>
          </w:p>
        </w:tc>
        <w:tc>
          <w:tcPr>
            <w:tcW w:w="1176" w:type="dxa"/>
            <w:tcBorders>
              <w:top w:val="nil"/>
              <w:left w:val="nil"/>
              <w:bottom w:val="single" w:sz="4" w:space="0" w:color="auto"/>
              <w:right w:val="single" w:sz="4" w:space="0" w:color="auto"/>
            </w:tcBorders>
            <w:shd w:val="clear" w:color="auto" w:fill="auto"/>
            <w:noWrap/>
            <w:vAlign w:val="bottom"/>
            <w:hideMark/>
          </w:tcPr>
          <w:p w14:paraId="0269E512"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2017</w:t>
            </w:r>
          </w:p>
        </w:tc>
        <w:tc>
          <w:tcPr>
            <w:tcW w:w="1418" w:type="dxa"/>
            <w:tcBorders>
              <w:top w:val="nil"/>
              <w:left w:val="nil"/>
              <w:bottom w:val="single" w:sz="4" w:space="0" w:color="auto"/>
              <w:right w:val="single" w:sz="4" w:space="0" w:color="auto"/>
            </w:tcBorders>
            <w:shd w:val="clear" w:color="auto" w:fill="auto"/>
            <w:noWrap/>
            <w:vAlign w:val="bottom"/>
            <w:hideMark/>
          </w:tcPr>
          <w:p w14:paraId="3385A27B"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2018</w:t>
            </w:r>
          </w:p>
        </w:tc>
        <w:tc>
          <w:tcPr>
            <w:tcW w:w="1559" w:type="dxa"/>
            <w:tcBorders>
              <w:top w:val="nil"/>
              <w:left w:val="nil"/>
              <w:bottom w:val="single" w:sz="4" w:space="0" w:color="auto"/>
              <w:right w:val="single" w:sz="4" w:space="0" w:color="auto"/>
            </w:tcBorders>
            <w:shd w:val="clear" w:color="auto" w:fill="auto"/>
            <w:noWrap/>
            <w:vAlign w:val="bottom"/>
            <w:hideMark/>
          </w:tcPr>
          <w:p w14:paraId="28B71258"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2019</w:t>
            </w:r>
          </w:p>
        </w:tc>
        <w:tc>
          <w:tcPr>
            <w:tcW w:w="1559" w:type="dxa"/>
            <w:tcBorders>
              <w:top w:val="nil"/>
              <w:left w:val="nil"/>
              <w:bottom w:val="single" w:sz="4" w:space="0" w:color="auto"/>
              <w:right w:val="single" w:sz="4" w:space="0" w:color="auto"/>
            </w:tcBorders>
            <w:shd w:val="clear" w:color="auto" w:fill="auto"/>
            <w:noWrap/>
            <w:vAlign w:val="bottom"/>
            <w:hideMark/>
          </w:tcPr>
          <w:p w14:paraId="1247734B"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2020</w:t>
            </w:r>
          </w:p>
        </w:tc>
        <w:tc>
          <w:tcPr>
            <w:tcW w:w="1560" w:type="dxa"/>
            <w:tcBorders>
              <w:top w:val="nil"/>
              <w:left w:val="nil"/>
              <w:bottom w:val="single" w:sz="4" w:space="0" w:color="auto"/>
              <w:right w:val="single" w:sz="4" w:space="0" w:color="auto"/>
            </w:tcBorders>
            <w:shd w:val="clear" w:color="auto" w:fill="auto"/>
            <w:noWrap/>
            <w:vAlign w:val="bottom"/>
            <w:hideMark/>
          </w:tcPr>
          <w:p w14:paraId="5A1EB5FF"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2021</w:t>
            </w:r>
          </w:p>
        </w:tc>
        <w:tc>
          <w:tcPr>
            <w:tcW w:w="1417" w:type="dxa"/>
            <w:tcBorders>
              <w:top w:val="nil"/>
              <w:left w:val="nil"/>
              <w:bottom w:val="single" w:sz="4" w:space="0" w:color="auto"/>
              <w:right w:val="single" w:sz="4" w:space="0" w:color="auto"/>
            </w:tcBorders>
            <w:shd w:val="clear" w:color="auto" w:fill="auto"/>
            <w:noWrap/>
            <w:vAlign w:val="bottom"/>
            <w:hideMark/>
          </w:tcPr>
          <w:p w14:paraId="6738E8DA"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2022</w:t>
            </w:r>
          </w:p>
        </w:tc>
      </w:tr>
      <w:tr w:rsidR="00B56B8C" w:rsidRPr="00317085" w14:paraId="4ADC4193"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5EF258C"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ene</w:t>
            </w:r>
          </w:p>
        </w:tc>
        <w:tc>
          <w:tcPr>
            <w:tcW w:w="1176" w:type="dxa"/>
            <w:tcBorders>
              <w:top w:val="nil"/>
              <w:left w:val="nil"/>
              <w:bottom w:val="single" w:sz="4" w:space="0" w:color="auto"/>
              <w:right w:val="single" w:sz="4" w:space="0" w:color="auto"/>
            </w:tcBorders>
            <w:shd w:val="clear" w:color="auto" w:fill="auto"/>
            <w:vAlign w:val="center"/>
            <w:hideMark/>
          </w:tcPr>
          <w:p w14:paraId="22806240"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4,648,405,017 </w:t>
            </w:r>
          </w:p>
        </w:tc>
        <w:tc>
          <w:tcPr>
            <w:tcW w:w="1418" w:type="dxa"/>
            <w:tcBorders>
              <w:top w:val="nil"/>
              <w:left w:val="nil"/>
              <w:bottom w:val="single" w:sz="4" w:space="0" w:color="auto"/>
              <w:right w:val="single" w:sz="4" w:space="0" w:color="auto"/>
            </w:tcBorders>
            <w:shd w:val="clear" w:color="auto" w:fill="auto"/>
            <w:vAlign w:val="center"/>
            <w:hideMark/>
          </w:tcPr>
          <w:p w14:paraId="3245E46D"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4,716,488,393 </w:t>
            </w:r>
          </w:p>
        </w:tc>
        <w:tc>
          <w:tcPr>
            <w:tcW w:w="1559" w:type="dxa"/>
            <w:tcBorders>
              <w:top w:val="nil"/>
              <w:left w:val="nil"/>
              <w:bottom w:val="single" w:sz="4" w:space="0" w:color="auto"/>
              <w:right w:val="single" w:sz="4" w:space="0" w:color="auto"/>
            </w:tcBorders>
            <w:shd w:val="clear" w:color="auto" w:fill="auto"/>
            <w:vAlign w:val="center"/>
            <w:hideMark/>
          </w:tcPr>
          <w:p w14:paraId="3E5905C3"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4,573,257,795 </w:t>
            </w:r>
          </w:p>
        </w:tc>
        <w:tc>
          <w:tcPr>
            <w:tcW w:w="1559" w:type="dxa"/>
            <w:tcBorders>
              <w:top w:val="nil"/>
              <w:left w:val="nil"/>
              <w:bottom w:val="single" w:sz="4" w:space="0" w:color="auto"/>
              <w:right w:val="single" w:sz="4" w:space="0" w:color="auto"/>
            </w:tcBorders>
            <w:shd w:val="clear" w:color="auto" w:fill="auto"/>
            <w:vAlign w:val="center"/>
            <w:hideMark/>
          </w:tcPr>
          <w:p w14:paraId="783ECD59"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5,018,238,076 </w:t>
            </w:r>
          </w:p>
        </w:tc>
        <w:tc>
          <w:tcPr>
            <w:tcW w:w="1560" w:type="dxa"/>
            <w:tcBorders>
              <w:top w:val="nil"/>
              <w:left w:val="nil"/>
              <w:bottom w:val="single" w:sz="4" w:space="0" w:color="auto"/>
              <w:right w:val="single" w:sz="4" w:space="0" w:color="auto"/>
            </w:tcBorders>
            <w:shd w:val="clear" w:color="auto" w:fill="auto"/>
            <w:vAlign w:val="center"/>
            <w:hideMark/>
          </w:tcPr>
          <w:p w14:paraId="1C58C26D"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5,180,505,022 </w:t>
            </w:r>
          </w:p>
        </w:tc>
        <w:tc>
          <w:tcPr>
            <w:tcW w:w="1417" w:type="dxa"/>
            <w:tcBorders>
              <w:top w:val="nil"/>
              <w:left w:val="nil"/>
              <w:bottom w:val="single" w:sz="4" w:space="0" w:color="auto"/>
              <w:right w:val="single" w:sz="4" w:space="0" w:color="auto"/>
            </w:tcBorders>
            <w:shd w:val="clear" w:color="auto" w:fill="auto"/>
            <w:vAlign w:val="center"/>
            <w:hideMark/>
          </w:tcPr>
          <w:p w14:paraId="14278314"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5,464,404,985 </w:t>
            </w:r>
          </w:p>
        </w:tc>
      </w:tr>
      <w:tr w:rsidR="00B56B8C" w:rsidRPr="00317085" w14:paraId="1496E6B8"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ECC7DCA"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feb</w:t>
            </w:r>
          </w:p>
        </w:tc>
        <w:tc>
          <w:tcPr>
            <w:tcW w:w="1176" w:type="dxa"/>
            <w:tcBorders>
              <w:top w:val="nil"/>
              <w:left w:val="nil"/>
              <w:bottom w:val="single" w:sz="4" w:space="0" w:color="auto"/>
              <w:right w:val="single" w:sz="4" w:space="0" w:color="auto"/>
            </w:tcBorders>
            <w:shd w:val="clear" w:color="auto" w:fill="auto"/>
            <w:vAlign w:val="center"/>
            <w:hideMark/>
          </w:tcPr>
          <w:p w14:paraId="0602A2FA"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4,691,336,670 </w:t>
            </w:r>
          </w:p>
        </w:tc>
        <w:tc>
          <w:tcPr>
            <w:tcW w:w="1418" w:type="dxa"/>
            <w:tcBorders>
              <w:top w:val="nil"/>
              <w:left w:val="nil"/>
              <w:bottom w:val="single" w:sz="4" w:space="0" w:color="auto"/>
              <w:right w:val="single" w:sz="4" w:space="0" w:color="auto"/>
            </w:tcBorders>
            <w:shd w:val="clear" w:color="auto" w:fill="auto"/>
            <w:vAlign w:val="center"/>
            <w:hideMark/>
          </w:tcPr>
          <w:p w14:paraId="2E32F636"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4,627,210,635 </w:t>
            </w:r>
          </w:p>
        </w:tc>
        <w:tc>
          <w:tcPr>
            <w:tcW w:w="1559" w:type="dxa"/>
            <w:tcBorders>
              <w:top w:val="nil"/>
              <w:left w:val="nil"/>
              <w:bottom w:val="single" w:sz="4" w:space="0" w:color="auto"/>
              <w:right w:val="single" w:sz="4" w:space="0" w:color="auto"/>
            </w:tcBorders>
            <w:shd w:val="clear" w:color="auto" w:fill="auto"/>
            <w:vAlign w:val="center"/>
            <w:hideMark/>
          </w:tcPr>
          <w:p w14:paraId="741C4197"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4,599,104,463 </w:t>
            </w:r>
          </w:p>
        </w:tc>
        <w:tc>
          <w:tcPr>
            <w:tcW w:w="1559" w:type="dxa"/>
            <w:tcBorders>
              <w:top w:val="nil"/>
              <w:left w:val="nil"/>
              <w:bottom w:val="single" w:sz="4" w:space="0" w:color="auto"/>
              <w:right w:val="single" w:sz="4" w:space="0" w:color="auto"/>
            </w:tcBorders>
            <w:shd w:val="clear" w:color="auto" w:fill="auto"/>
            <w:vAlign w:val="center"/>
            <w:hideMark/>
          </w:tcPr>
          <w:p w14:paraId="7B0D4519"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5,075,429,745 </w:t>
            </w:r>
          </w:p>
        </w:tc>
        <w:tc>
          <w:tcPr>
            <w:tcW w:w="1560" w:type="dxa"/>
            <w:tcBorders>
              <w:top w:val="nil"/>
              <w:left w:val="nil"/>
              <w:bottom w:val="single" w:sz="4" w:space="0" w:color="auto"/>
              <w:right w:val="single" w:sz="4" w:space="0" w:color="auto"/>
            </w:tcBorders>
            <w:shd w:val="clear" w:color="auto" w:fill="auto"/>
            <w:vAlign w:val="center"/>
            <w:hideMark/>
          </w:tcPr>
          <w:p w14:paraId="4720CB0A"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5,247,421,692 </w:t>
            </w:r>
          </w:p>
        </w:tc>
        <w:tc>
          <w:tcPr>
            <w:tcW w:w="1417" w:type="dxa"/>
            <w:tcBorders>
              <w:top w:val="nil"/>
              <w:left w:val="nil"/>
              <w:bottom w:val="single" w:sz="4" w:space="0" w:color="auto"/>
              <w:right w:val="single" w:sz="4" w:space="0" w:color="auto"/>
            </w:tcBorders>
            <w:shd w:val="clear" w:color="auto" w:fill="auto"/>
            <w:vAlign w:val="center"/>
            <w:hideMark/>
          </w:tcPr>
          <w:p w14:paraId="501A1B52"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5,576,941,702 </w:t>
            </w:r>
          </w:p>
        </w:tc>
      </w:tr>
      <w:tr w:rsidR="00B56B8C" w:rsidRPr="00317085" w14:paraId="05C3FFA4"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C1DD0B8"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mar</w:t>
            </w:r>
          </w:p>
        </w:tc>
        <w:tc>
          <w:tcPr>
            <w:tcW w:w="1176" w:type="dxa"/>
            <w:tcBorders>
              <w:top w:val="nil"/>
              <w:left w:val="nil"/>
              <w:bottom w:val="single" w:sz="4" w:space="0" w:color="auto"/>
              <w:right w:val="single" w:sz="4" w:space="0" w:color="auto"/>
            </w:tcBorders>
            <w:shd w:val="clear" w:color="auto" w:fill="auto"/>
            <w:vAlign w:val="center"/>
            <w:hideMark/>
          </w:tcPr>
          <w:p w14:paraId="1EDD25AC"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4,762,816,042 </w:t>
            </w:r>
          </w:p>
        </w:tc>
        <w:tc>
          <w:tcPr>
            <w:tcW w:w="1418" w:type="dxa"/>
            <w:tcBorders>
              <w:top w:val="nil"/>
              <w:left w:val="nil"/>
              <w:bottom w:val="single" w:sz="4" w:space="0" w:color="auto"/>
              <w:right w:val="single" w:sz="4" w:space="0" w:color="auto"/>
            </w:tcBorders>
            <w:shd w:val="clear" w:color="auto" w:fill="auto"/>
            <w:vAlign w:val="center"/>
            <w:hideMark/>
          </w:tcPr>
          <w:p w14:paraId="24FAF0A8"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4,691,706,291 </w:t>
            </w:r>
          </w:p>
        </w:tc>
        <w:tc>
          <w:tcPr>
            <w:tcW w:w="1559" w:type="dxa"/>
            <w:tcBorders>
              <w:top w:val="nil"/>
              <w:left w:val="nil"/>
              <w:bottom w:val="single" w:sz="4" w:space="0" w:color="auto"/>
              <w:right w:val="single" w:sz="4" w:space="0" w:color="auto"/>
            </w:tcBorders>
            <w:shd w:val="clear" w:color="auto" w:fill="auto"/>
            <w:vAlign w:val="center"/>
            <w:hideMark/>
          </w:tcPr>
          <w:p w14:paraId="49EF2736"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4,664,881,501 </w:t>
            </w:r>
          </w:p>
        </w:tc>
        <w:tc>
          <w:tcPr>
            <w:tcW w:w="1559" w:type="dxa"/>
            <w:tcBorders>
              <w:top w:val="nil"/>
              <w:left w:val="nil"/>
              <w:bottom w:val="single" w:sz="4" w:space="0" w:color="auto"/>
              <w:right w:val="single" w:sz="4" w:space="0" w:color="auto"/>
            </w:tcBorders>
            <w:shd w:val="clear" w:color="auto" w:fill="auto"/>
            <w:vAlign w:val="center"/>
            <w:hideMark/>
          </w:tcPr>
          <w:p w14:paraId="76C015B6"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5,200,319,870 </w:t>
            </w:r>
          </w:p>
        </w:tc>
        <w:tc>
          <w:tcPr>
            <w:tcW w:w="1560" w:type="dxa"/>
            <w:tcBorders>
              <w:top w:val="nil"/>
              <w:left w:val="nil"/>
              <w:bottom w:val="single" w:sz="4" w:space="0" w:color="auto"/>
              <w:right w:val="single" w:sz="4" w:space="0" w:color="auto"/>
            </w:tcBorders>
            <w:shd w:val="clear" w:color="auto" w:fill="auto"/>
            <w:vAlign w:val="center"/>
            <w:hideMark/>
          </w:tcPr>
          <w:p w14:paraId="420DD1D1"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5,367,765,888 </w:t>
            </w:r>
          </w:p>
        </w:tc>
        <w:tc>
          <w:tcPr>
            <w:tcW w:w="1417" w:type="dxa"/>
            <w:tcBorders>
              <w:top w:val="nil"/>
              <w:left w:val="nil"/>
              <w:bottom w:val="single" w:sz="4" w:space="0" w:color="auto"/>
              <w:right w:val="single" w:sz="4" w:space="0" w:color="auto"/>
            </w:tcBorders>
            <w:shd w:val="clear" w:color="auto" w:fill="auto"/>
            <w:vAlign w:val="center"/>
            <w:hideMark/>
          </w:tcPr>
          <w:p w14:paraId="27370B94"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5,682,595,103 </w:t>
            </w:r>
          </w:p>
        </w:tc>
      </w:tr>
      <w:tr w:rsidR="00B56B8C" w:rsidRPr="00317085" w14:paraId="0E36E3DC"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B32E602"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abr</w:t>
            </w:r>
          </w:p>
        </w:tc>
        <w:tc>
          <w:tcPr>
            <w:tcW w:w="1176" w:type="dxa"/>
            <w:tcBorders>
              <w:top w:val="nil"/>
              <w:left w:val="nil"/>
              <w:bottom w:val="single" w:sz="4" w:space="0" w:color="auto"/>
              <w:right w:val="single" w:sz="4" w:space="0" w:color="auto"/>
            </w:tcBorders>
            <w:shd w:val="clear" w:color="auto" w:fill="auto"/>
            <w:vAlign w:val="center"/>
            <w:hideMark/>
          </w:tcPr>
          <w:p w14:paraId="7AAEB3BD"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4,640,948,295 </w:t>
            </w:r>
          </w:p>
        </w:tc>
        <w:tc>
          <w:tcPr>
            <w:tcW w:w="1418" w:type="dxa"/>
            <w:tcBorders>
              <w:top w:val="nil"/>
              <w:left w:val="nil"/>
              <w:bottom w:val="single" w:sz="4" w:space="0" w:color="auto"/>
              <w:right w:val="single" w:sz="4" w:space="0" w:color="auto"/>
            </w:tcBorders>
            <w:shd w:val="clear" w:color="auto" w:fill="auto"/>
            <w:vAlign w:val="center"/>
            <w:hideMark/>
          </w:tcPr>
          <w:p w14:paraId="1B3251C6"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4,684,928,601 </w:t>
            </w:r>
          </w:p>
        </w:tc>
        <w:tc>
          <w:tcPr>
            <w:tcW w:w="1559" w:type="dxa"/>
            <w:tcBorders>
              <w:top w:val="nil"/>
              <w:left w:val="nil"/>
              <w:bottom w:val="single" w:sz="4" w:space="0" w:color="auto"/>
              <w:right w:val="single" w:sz="4" w:space="0" w:color="auto"/>
            </w:tcBorders>
            <w:shd w:val="clear" w:color="auto" w:fill="auto"/>
            <w:vAlign w:val="center"/>
            <w:hideMark/>
          </w:tcPr>
          <w:p w14:paraId="7477D2FF"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4,683,222,384 </w:t>
            </w:r>
          </w:p>
        </w:tc>
        <w:tc>
          <w:tcPr>
            <w:tcW w:w="1559" w:type="dxa"/>
            <w:tcBorders>
              <w:top w:val="nil"/>
              <w:left w:val="nil"/>
              <w:bottom w:val="single" w:sz="4" w:space="0" w:color="auto"/>
              <w:right w:val="single" w:sz="4" w:space="0" w:color="auto"/>
            </w:tcBorders>
            <w:shd w:val="clear" w:color="auto" w:fill="auto"/>
            <w:vAlign w:val="center"/>
            <w:hideMark/>
          </w:tcPr>
          <w:p w14:paraId="33E67813"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5,109,686,393 </w:t>
            </w:r>
          </w:p>
        </w:tc>
        <w:tc>
          <w:tcPr>
            <w:tcW w:w="1560" w:type="dxa"/>
            <w:tcBorders>
              <w:top w:val="nil"/>
              <w:left w:val="nil"/>
              <w:bottom w:val="single" w:sz="4" w:space="0" w:color="auto"/>
              <w:right w:val="single" w:sz="4" w:space="0" w:color="auto"/>
            </w:tcBorders>
            <w:shd w:val="clear" w:color="auto" w:fill="auto"/>
            <w:vAlign w:val="center"/>
            <w:hideMark/>
          </w:tcPr>
          <w:p w14:paraId="2B99390F"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4,912,686,057 </w:t>
            </w:r>
          </w:p>
        </w:tc>
        <w:tc>
          <w:tcPr>
            <w:tcW w:w="1417" w:type="dxa"/>
            <w:tcBorders>
              <w:top w:val="nil"/>
              <w:left w:val="nil"/>
              <w:bottom w:val="single" w:sz="4" w:space="0" w:color="auto"/>
              <w:right w:val="single" w:sz="4" w:space="0" w:color="auto"/>
            </w:tcBorders>
            <w:shd w:val="clear" w:color="auto" w:fill="auto"/>
            <w:vAlign w:val="center"/>
            <w:hideMark/>
          </w:tcPr>
          <w:p w14:paraId="302ECB38"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5,683,512,831 </w:t>
            </w:r>
          </w:p>
        </w:tc>
      </w:tr>
      <w:tr w:rsidR="00B56B8C" w:rsidRPr="00317085" w14:paraId="1855823A"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AD03175"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may</w:t>
            </w:r>
          </w:p>
        </w:tc>
        <w:tc>
          <w:tcPr>
            <w:tcW w:w="1176" w:type="dxa"/>
            <w:tcBorders>
              <w:top w:val="nil"/>
              <w:left w:val="nil"/>
              <w:bottom w:val="single" w:sz="4" w:space="0" w:color="auto"/>
              <w:right w:val="single" w:sz="4" w:space="0" w:color="auto"/>
            </w:tcBorders>
            <w:shd w:val="clear" w:color="auto" w:fill="auto"/>
            <w:vAlign w:val="center"/>
            <w:hideMark/>
          </w:tcPr>
          <w:p w14:paraId="50063ABB"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4,595,451,890 </w:t>
            </w:r>
          </w:p>
        </w:tc>
        <w:tc>
          <w:tcPr>
            <w:tcW w:w="1418" w:type="dxa"/>
            <w:tcBorders>
              <w:top w:val="nil"/>
              <w:left w:val="nil"/>
              <w:bottom w:val="single" w:sz="4" w:space="0" w:color="auto"/>
              <w:right w:val="single" w:sz="4" w:space="0" w:color="auto"/>
            </w:tcBorders>
            <w:shd w:val="clear" w:color="auto" w:fill="auto"/>
            <w:vAlign w:val="center"/>
            <w:hideMark/>
          </w:tcPr>
          <w:p w14:paraId="1A080110"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4,600,360,767 </w:t>
            </w:r>
          </w:p>
        </w:tc>
        <w:tc>
          <w:tcPr>
            <w:tcW w:w="1559" w:type="dxa"/>
            <w:tcBorders>
              <w:top w:val="nil"/>
              <w:left w:val="nil"/>
              <w:bottom w:val="single" w:sz="4" w:space="0" w:color="auto"/>
              <w:right w:val="single" w:sz="4" w:space="0" w:color="auto"/>
            </w:tcBorders>
            <w:shd w:val="clear" w:color="auto" w:fill="auto"/>
            <w:vAlign w:val="center"/>
            <w:hideMark/>
          </w:tcPr>
          <w:p w14:paraId="401D7038"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4,512,811,616 </w:t>
            </w:r>
          </w:p>
        </w:tc>
        <w:tc>
          <w:tcPr>
            <w:tcW w:w="1559" w:type="dxa"/>
            <w:tcBorders>
              <w:top w:val="nil"/>
              <w:left w:val="nil"/>
              <w:bottom w:val="single" w:sz="4" w:space="0" w:color="auto"/>
              <w:right w:val="single" w:sz="4" w:space="0" w:color="auto"/>
            </w:tcBorders>
            <w:shd w:val="clear" w:color="auto" w:fill="auto"/>
            <w:vAlign w:val="center"/>
            <w:hideMark/>
          </w:tcPr>
          <w:p w14:paraId="4466F108"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5,124,538,354 </w:t>
            </w:r>
          </w:p>
        </w:tc>
        <w:tc>
          <w:tcPr>
            <w:tcW w:w="1560" w:type="dxa"/>
            <w:tcBorders>
              <w:top w:val="nil"/>
              <w:left w:val="nil"/>
              <w:bottom w:val="single" w:sz="4" w:space="0" w:color="auto"/>
              <w:right w:val="single" w:sz="4" w:space="0" w:color="auto"/>
            </w:tcBorders>
            <w:shd w:val="clear" w:color="auto" w:fill="auto"/>
            <w:vAlign w:val="center"/>
            <w:hideMark/>
          </w:tcPr>
          <w:p w14:paraId="3C398DD5"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5,087,628,941 </w:t>
            </w:r>
          </w:p>
        </w:tc>
        <w:tc>
          <w:tcPr>
            <w:tcW w:w="1417" w:type="dxa"/>
            <w:tcBorders>
              <w:top w:val="nil"/>
              <w:left w:val="nil"/>
              <w:bottom w:val="single" w:sz="4" w:space="0" w:color="auto"/>
              <w:right w:val="single" w:sz="4" w:space="0" w:color="auto"/>
            </w:tcBorders>
            <w:shd w:val="clear" w:color="auto" w:fill="auto"/>
            <w:vAlign w:val="center"/>
            <w:hideMark/>
          </w:tcPr>
          <w:p w14:paraId="0702FAA0"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5,712,593,906 </w:t>
            </w:r>
          </w:p>
        </w:tc>
      </w:tr>
      <w:tr w:rsidR="00B56B8C" w:rsidRPr="00317085" w14:paraId="2B96697F"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2371A418"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jun</w:t>
            </w:r>
          </w:p>
        </w:tc>
        <w:tc>
          <w:tcPr>
            <w:tcW w:w="1176" w:type="dxa"/>
            <w:tcBorders>
              <w:top w:val="nil"/>
              <w:left w:val="nil"/>
              <w:bottom w:val="single" w:sz="4" w:space="0" w:color="auto"/>
              <w:right w:val="single" w:sz="4" w:space="0" w:color="auto"/>
            </w:tcBorders>
            <w:shd w:val="clear" w:color="auto" w:fill="auto"/>
            <w:vAlign w:val="center"/>
            <w:hideMark/>
          </w:tcPr>
          <w:p w14:paraId="59B0E8F6"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4,621,709,461 </w:t>
            </w:r>
          </w:p>
        </w:tc>
        <w:tc>
          <w:tcPr>
            <w:tcW w:w="1418" w:type="dxa"/>
            <w:tcBorders>
              <w:top w:val="nil"/>
              <w:left w:val="nil"/>
              <w:bottom w:val="single" w:sz="4" w:space="0" w:color="auto"/>
              <w:right w:val="single" w:sz="4" w:space="0" w:color="auto"/>
            </w:tcBorders>
            <w:shd w:val="clear" w:color="auto" w:fill="auto"/>
            <w:vAlign w:val="center"/>
            <w:hideMark/>
          </w:tcPr>
          <w:p w14:paraId="72E600B4"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4,624,367,746 </w:t>
            </w:r>
          </w:p>
        </w:tc>
        <w:tc>
          <w:tcPr>
            <w:tcW w:w="1559" w:type="dxa"/>
            <w:tcBorders>
              <w:top w:val="nil"/>
              <w:left w:val="nil"/>
              <w:bottom w:val="single" w:sz="4" w:space="0" w:color="auto"/>
              <w:right w:val="single" w:sz="4" w:space="0" w:color="auto"/>
            </w:tcBorders>
            <w:shd w:val="clear" w:color="auto" w:fill="auto"/>
            <w:vAlign w:val="center"/>
            <w:hideMark/>
          </w:tcPr>
          <w:p w14:paraId="7CB5E356"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4,585,605,233 </w:t>
            </w:r>
          </w:p>
        </w:tc>
        <w:tc>
          <w:tcPr>
            <w:tcW w:w="1559" w:type="dxa"/>
            <w:tcBorders>
              <w:top w:val="nil"/>
              <w:left w:val="nil"/>
              <w:bottom w:val="single" w:sz="4" w:space="0" w:color="auto"/>
              <w:right w:val="single" w:sz="4" w:space="0" w:color="auto"/>
            </w:tcBorders>
            <w:shd w:val="clear" w:color="auto" w:fill="auto"/>
            <w:vAlign w:val="center"/>
            <w:hideMark/>
          </w:tcPr>
          <w:p w14:paraId="68DF5473"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5,140,978,355 </w:t>
            </w:r>
          </w:p>
        </w:tc>
        <w:tc>
          <w:tcPr>
            <w:tcW w:w="1560" w:type="dxa"/>
            <w:tcBorders>
              <w:top w:val="nil"/>
              <w:left w:val="nil"/>
              <w:bottom w:val="single" w:sz="4" w:space="0" w:color="auto"/>
              <w:right w:val="single" w:sz="4" w:space="0" w:color="auto"/>
            </w:tcBorders>
            <w:shd w:val="clear" w:color="auto" w:fill="auto"/>
            <w:vAlign w:val="center"/>
            <w:hideMark/>
          </w:tcPr>
          <w:p w14:paraId="5AB7A381"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5,164,943,118 </w:t>
            </w:r>
          </w:p>
        </w:tc>
        <w:tc>
          <w:tcPr>
            <w:tcW w:w="1417" w:type="dxa"/>
            <w:tcBorders>
              <w:top w:val="nil"/>
              <w:left w:val="nil"/>
              <w:bottom w:val="single" w:sz="4" w:space="0" w:color="auto"/>
              <w:right w:val="single" w:sz="4" w:space="0" w:color="auto"/>
            </w:tcBorders>
            <w:shd w:val="clear" w:color="auto" w:fill="auto"/>
            <w:vAlign w:val="center"/>
            <w:hideMark/>
          </w:tcPr>
          <w:p w14:paraId="52088300"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5,644,411,679 </w:t>
            </w:r>
          </w:p>
        </w:tc>
      </w:tr>
      <w:tr w:rsidR="00B56B8C" w:rsidRPr="00317085" w14:paraId="370C2B9A"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445A0674"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jul</w:t>
            </w:r>
          </w:p>
        </w:tc>
        <w:tc>
          <w:tcPr>
            <w:tcW w:w="1176" w:type="dxa"/>
            <w:tcBorders>
              <w:top w:val="nil"/>
              <w:left w:val="nil"/>
              <w:bottom w:val="single" w:sz="4" w:space="0" w:color="auto"/>
              <w:right w:val="single" w:sz="4" w:space="0" w:color="auto"/>
            </w:tcBorders>
            <w:shd w:val="clear" w:color="auto" w:fill="auto"/>
            <w:vAlign w:val="center"/>
            <w:hideMark/>
          </w:tcPr>
          <w:p w14:paraId="4CB65766"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4,664,426,375 </w:t>
            </w:r>
          </w:p>
        </w:tc>
        <w:tc>
          <w:tcPr>
            <w:tcW w:w="1418" w:type="dxa"/>
            <w:tcBorders>
              <w:top w:val="nil"/>
              <w:left w:val="nil"/>
              <w:bottom w:val="single" w:sz="4" w:space="0" w:color="auto"/>
              <w:right w:val="single" w:sz="4" w:space="0" w:color="auto"/>
            </w:tcBorders>
            <w:shd w:val="clear" w:color="auto" w:fill="auto"/>
            <w:vAlign w:val="center"/>
            <w:hideMark/>
          </w:tcPr>
          <w:p w14:paraId="0A43B3EF"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4,667,294,459 </w:t>
            </w:r>
          </w:p>
        </w:tc>
        <w:tc>
          <w:tcPr>
            <w:tcW w:w="1559" w:type="dxa"/>
            <w:tcBorders>
              <w:top w:val="nil"/>
              <w:left w:val="nil"/>
              <w:bottom w:val="single" w:sz="4" w:space="0" w:color="auto"/>
              <w:right w:val="single" w:sz="4" w:space="0" w:color="auto"/>
            </w:tcBorders>
            <w:shd w:val="clear" w:color="auto" w:fill="auto"/>
            <w:vAlign w:val="center"/>
            <w:hideMark/>
          </w:tcPr>
          <w:p w14:paraId="625A7D10"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4,530,929,626 </w:t>
            </w:r>
          </w:p>
        </w:tc>
        <w:tc>
          <w:tcPr>
            <w:tcW w:w="1559" w:type="dxa"/>
            <w:tcBorders>
              <w:top w:val="nil"/>
              <w:left w:val="nil"/>
              <w:bottom w:val="single" w:sz="4" w:space="0" w:color="auto"/>
              <w:right w:val="single" w:sz="4" w:space="0" w:color="auto"/>
            </w:tcBorders>
            <w:shd w:val="clear" w:color="auto" w:fill="auto"/>
            <w:vAlign w:val="center"/>
            <w:hideMark/>
          </w:tcPr>
          <w:p w14:paraId="447CB337"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5,077,169,310 </w:t>
            </w:r>
          </w:p>
        </w:tc>
        <w:tc>
          <w:tcPr>
            <w:tcW w:w="1560" w:type="dxa"/>
            <w:tcBorders>
              <w:top w:val="nil"/>
              <w:left w:val="nil"/>
              <w:bottom w:val="single" w:sz="4" w:space="0" w:color="auto"/>
              <w:right w:val="single" w:sz="4" w:space="0" w:color="auto"/>
            </w:tcBorders>
            <w:shd w:val="clear" w:color="auto" w:fill="auto"/>
            <w:vAlign w:val="center"/>
            <w:hideMark/>
          </w:tcPr>
          <w:p w14:paraId="7EF42E1A"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5,182,148,251 </w:t>
            </w:r>
          </w:p>
        </w:tc>
        <w:tc>
          <w:tcPr>
            <w:tcW w:w="1417" w:type="dxa"/>
            <w:tcBorders>
              <w:top w:val="nil"/>
              <w:left w:val="nil"/>
              <w:bottom w:val="single" w:sz="4" w:space="0" w:color="auto"/>
              <w:right w:val="single" w:sz="4" w:space="0" w:color="auto"/>
            </w:tcBorders>
            <w:shd w:val="clear" w:color="auto" w:fill="auto"/>
            <w:vAlign w:val="center"/>
            <w:hideMark/>
          </w:tcPr>
          <w:p w14:paraId="78999593"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5,620,468,344 </w:t>
            </w:r>
          </w:p>
        </w:tc>
      </w:tr>
      <w:tr w:rsidR="00B56B8C" w:rsidRPr="00317085" w14:paraId="39B014A2"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68F18EE1"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ago</w:t>
            </w:r>
          </w:p>
        </w:tc>
        <w:tc>
          <w:tcPr>
            <w:tcW w:w="1176" w:type="dxa"/>
            <w:tcBorders>
              <w:top w:val="nil"/>
              <w:left w:val="nil"/>
              <w:bottom w:val="single" w:sz="4" w:space="0" w:color="auto"/>
              <w:right w:val="single" w:sz="4" w:space="0" w:color="auto"/>
            </w:tcBorders>
            <w:shd w:val="clear" w:color="auto" w:fill="auto"/>
            <w:vAlign w:val="center"/>
            <w:hideMark/>
          </w:tcPr>
          <w:p w14:paraId="16034913"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4,683,949,062 </w:t>
            </w:r>
          </w:p>
        </w:tc>
        <w:tc>
          <w:tcPr>
            <w:tcW w:w="1418" w:type="dxa"/>
            <w:tcBorders>
              <w:top w:val="nil"/>
              <w:left w:val="nil"/>
              <w:bottom w:val="single" w:sz="4" w:space="0" w:color="auto"/>
              <w:right w:val="single" w:sz="4" w:space="0" w:color="auto"/>
            </w:tcBorders>
            <w:shd w:val="clear" w:color="auto" w:fill="auto"/>
            <w:vAlign w:val="center"/>
            <w:hideMark/>
          </w:tcPr>
          <w:p w14:paraId="171710A2"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4,710,368,168 </w:t>
            </w:r>
          </w:p>
        </w:tc>
        <w:tc>
          <w:tcPr>
            <w:tcW w:w="1559" w:type="dxa"/>
            <w:tcBorders>
              <w:top w:val="nil"/>
              <w:left w:val="nil"/>
              <w:bottom w:val="single" w:sz="4" w:space="0" w:color="auto"/>
              <w:right w:val="single" w:sz="4" w:space="0" w:color="auto"/>
            </w:tcBorders>
            <w:shd w:val="clear" w:color="auto" w:fill="auto"/>
            <w:vAlign w:val="center"/>
            <w:hideMark/>
          </w:tcPr>
          <w:p w14:paraId="6AE5C933"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4,572,126,107 </w:t>
            </w:r>
          </w:p>
        </w:tc>
        <w:tc>
          <w:tcPr>
            <w:tcW w:w="1559" w:type="dxa"/>
            <w:tcBorders>
              <w:top w:val="nil"/>
              <w:left w:val="nil"/>
              <w:bottom w:val="single" w:sz="4" w:space="0" w:color="auto"/>
              <w:right w:val="single" w:sz="4" w:space="0" w:color="auto"/>
            </w:tcBorders>
            <w:shd w:val="clear" w:color="auto" w:fill="auto"/>
            <w:vAlign w:val="center"/>
            <w:hideMark/>
          </w:tcPr>
          <w:p w14:paraId="0C64AC21"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4,955,552,694 </w:t>
            </w:r>
          </w:p>
        </w:tc>
        <w:tc>
          <w:tcPr>
            <w:tcW w:w="1560" w:type="dxa"/>
            <w:tcBorders>
              <w:top w:val="nil"/>
              <w:left w:val="nil"/>
              <w:bottom w:val="single" w:sz="4" w:space="0" w:color="auto"/>
              <w:right w:val="single" w:sz="4" w:space="0" w:color="auto"/>
            </w:tcBorders>
            <w:shd w:val="clear" w:color="auto" w:fill="auto"/>
            <w:vAlign w:val="center"/>
            <w:hideMark/>
          </w:tcPr>
          <w:p w14:paraId="0D2C388C"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5,234,600,118 </w:t>
            </w:r>
          </w:p>
        </w:tc>
        <w:tc>
          <w:tcPr>
            <w:tcW w:w="1417" w:type="dxa"/>
            <w:tcBorders>
              <w:top w:val="nil"/>
              <w:left w:val="nil"/>
              <w:bottom w:val="single" w:sz="4" w:space="0" w:color="auto"/>
              <w:right w:val="single" w:sz="4" w:space="0" w:color="auto"/>
            </w:tcBorders>
            <w:shd w:val="clear" w:color="auto" w:fill="auto"/>
            <w:vAlign w:val="center"/>
            <w:hideMark/>
          </w:tcPr>
          <w:p w14:paraId="7481FC11"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5,509,004,012 </w:t>
            </w:r>
          </w:p>
        </w:tc>
      </w:tr>
      <w:tr w:rsidR="00B56B8C" w:rsidRPr="00317085" w14:paraId="12985CDE"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3145974"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sep</w:t>
            </w:r>
          </w:p>
        </w:tc>
        <w:tc>
          <w:tcPr>
            <w:tcW w:w="1176" w:type="dxa"/>
            <w:tcBorders>
              <w:top w:val="nil"/>
              <w:left w:val="nil"/>
              <w:bottom w:val="single" w:sz="4" w:space="0" w:color="auto"/>
              <w:right w:val="single" w:sz="4" w:space="0" w:color="auto"/>
            </w:tcBorders>
            <w:shd w:val="clear" w:color="auto" w:fill="auto"/>
            <w:vAlign w:val="center"/>
            <w:hideMark/>
          </w:tcPr>
          <w:p w14:paraId="2EB87F5F"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4,705,998,100 </w:t>
            </w:r>
          </w:p>
        </w:tc>
        <w:tc>
          <w:tcPr>
            <w:tcW w:w="1418" w:type="dxa"/>
            <w:tcBorders>
              <w:top w:val="nil"/>
              <w:left w:val="nil"/>
              <w:bottom w:val="single" w:sz="4" w:space="0" w:color="auto"/>
              <w:right w:val="single" w:sz="4" w:space="0" w:color="auto"/>
            </w:tcBorders>
            <w:shd w:val="clear" w:color="auto" w:fill="auto"/>
            <w:vAlign w:val="center"/>
            <w:hideMark/>
          </w:tcPr>
          <w:p w14:paraId="76FB3D3E"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4,700,869,890 </w:t>
            </w:r>
          </w:p>
        </w:tc>
        <w:tc>
          <w:tcPr>
            <w:tcW w:w="1559" w:type="dxa"/>
            <w:tcBorders>
              <w:top w:val="nil"/>
              <w:left w:val="nil"/>
              <w:bottom w:val="single" w:sz="4" w:space="0" w:color="auto"/>
              <w:right w:val="single" w:sz="4" w:space="0" w:color="auto"/>
            </w:tcBorders>
            <w:shd w:val="clear" w:color="auto" w:fill="auto"/>
            <w:vAlign w:val="center"/>
            <w:hideMark/>
          </w:tcPr>
          <w:p w14:paraId="1F697CA5"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4,723,205,350 </w:t>
            </w:r>
          </w:p>
        </w:tc>
        <w:tc>
          <w:tcPr>
            <w:tcW w:w="1559" w:type="dxa"/>
            <w:tcBorders>
              <w:top w:val="nil"/>
              <w:left w:val="nil"/>
              <w:bottom w:val="single" w:sz="4" w:space="0" w:color="auto"/>
              <w:right w:val="single" w:sz="4" w:space="0" w:color="auto"/>
            </w:tcBorders>
            <w:shd w:val="clear" w:color="auto" w:fill="auto"/>
            <w:vAlign w:val="center"/>
            <w:hideMark/>
          </w:tcPr>
          <w:p w14:paraId="2CDF8901"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4,924,271,663 </w:t>
            </w:r>
          </w:p>
        </w:tc>
        <w:tc>
          <w:tcPr>
            <w:tcW w:w="1560" w:type="dxa"/>
            <w:tcBorders>
              <w:top w:val="nil"/>
              <w:left w:val="nil"/>
              <w:bottom w:val="single" w:sz="4" w:space="0" w:color="auto"/>
              <w:right w:val="single" w:sz="4" w:space="0" w:color="auto"/>
            </w:tcBorders>
            <w:shd w:val="clear" w:color="auto" w:fill="auto"/>
            <w:vAlign w:val="center"/>
            <w:hideMark/>
          </w:tcPr>
          <w:p w14:paraId="1697B4A5"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5,287,959,736 </w:t>
            </w:r>
          </w:p>
        </w:tc>
        <w:tc>
          <w:tcPr>
            <w:tcW w:w="1417" w:type="dxa"/>
            <w:tcBorders>
              <w:top w:val="nil"/>
              <w:left w:val="nil"/>
              <w:bottom w:val="single" w:sz="4" w:space="0" w:color="auto"/>
              <w:right w:val="single" w:sz="4" w:space="0" w:color="auto"/>
            </w:tcBorders>
            <w:shd w:val="clear" w:color="auto" w:fill="auto"/>
            <w:vAlign w:val="center"/>
            <w:hideMark/>
          </w:tcPr>
          <w:p w14:paraId="54F9EA24"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5,526,439,817 </w:t>
            </w:r>
          </w:p>
        </w:tc>
      </w:tr>
      <w:tr w:rsidR="00B56B8C" w:rsidRPr="00317085" w14:paraId="3404D907"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7A2F78CD"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oct</w:t>
            </w:r>
          </w:p>
        </w:tc>
        <w:tc>
          <w:tcPr>
            <w:tcW w:w="1176" w:type="dxa"/>
            <w:tcBorders>
              <w:top w:val="nil"/>
              <w:left w:val="nil"/>
              <w:bottom w:val="single" w:sz="4" w:space="0" w:color="auto"/>
              <w:right w:val="single" w:sz="4" w:space="0" w:color="auto"/>
            </w:tcBorders>
            <w:shd w:val="clear" w:color="auto" w:fill="auto"/>
            <w:vAlign w:val="center"/>
            <w:hideMark/>
          </w:tcPr>
          <w:p w14:paraId="0A3A4D9B"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4,754,086,688 </w:t>
            </w:r>
          </w:p>
        </w:tc>
        <w:tc>
          <w:tcPr>
            <w:tcW w:w="1418" w:type="dxa"/>
            <w:tcBorders>
              <w:top w:val="nil"/>
              <w:left w:val="nil"/>
              <w:bottom w:val="single" w:sz="4" w:space="0" w:color="auto"/>
              <w:right w:val="single" w:sz="4" w:space="0" w:color="auto"/>
            </w:tcBorders>
            <w:shd w:val="clear" w:color="auto" w:fill="auto"/>
            <w:vAlign w:val="center"/>
            <w:hideMark/>
          </w:tcPr>
          <w:p w14:paraId="79BFF3F8"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4,705,928,081 </w:t>
            </w:r>
          </w:p>
        </w:tc>
        <w:tc>
          <w:tcPr>
            <w:tcW w:w="1559" w:type="dxa"/>
            <w:tcBorders>
              <w:top w:val="nil"/>
              <w:left w:val="nil"/>
              <w:bottom w:val="single" w:sz="4" w:space="0" w:color="auto"/>
              <w:right w:val="single" w:sz="4" w:space="0" w:color="auto"/>
            </w:tcBorders>
            <w:shd w:val="clear" w:color="auto" w:fill="auto"/>
            <w:vAlign w:val="center"/>
            <w:hideMark/>
          </w:tcPr>
          <w:p w14:paraId="53FF67EE"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4,666,466,931 </w:t>
            </w:r>
          </w:p>
        </w:tc>
        <w:tc>
          <w:tcPr>
            <w:tcW w:w="1559" w:type="dxa"/>
            <w:tcBorders>
              <w:top w:val="nil"/>
              <w:left w:val="nil"/>
              <w:bottom w:val="single" w:sz="4" w:space="0" w:color="auto"/>
              <w:right w:val="single" w:sz="4" w:space="0" w:color="auto"/>
            </w:tcBorders>
            <w:shd w:val="clear" w:color="auto" w:fill="auto"/>
            <w:vAlign w:val="center"/>
            <w:hideMark/>
          </w:tcPr>
          <w:p w14:paraId="0842F29A"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5,063,693,073 </w:t>
            </w:r>
          </w:p>
        </w:tc>
        <w:tc>
          <w:tcPr>
            <w:tcW w:w="1560" w:type="dxa"/>
            <w:tcBorders>
              <w:top w:val="nil"/>
              <w:left w:val="nil"/>
              <w:bottom w:val="single" w:sz="4" w:space="0" w:color="auto"/>
              <w:right w:val="single" w:sz="4" w:space="0" w:color="auto"/>
            </w:tcBorders>
            <w:shd w:val="clear" w:color="auto" w:fill="auto"/>
            <w:vAlign w:val="center"/>
            <w:hideMark/>
          </w:tcPr>
          <w:p w14:paraId="0B61A8F5"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5,340,064,959 </w:t>
            </w:r>
          </w:p>
        </w:tc>
        <w:tc>
          <w:tcPr>
            <w:tcW w:w="1417" w:type="dxa"/>
            <w:tcBorders>
              <w:top w:val="nil"/>
              <w:left w:val="nil"/>
              <w:bottom w:val="single" w:sz="4" w:space="0" w:color="auto"/>
              <w:right w:val="single" w:sz="4" w:space="0" w:color="auto"/>
            </w:tcBorders>
            <w:shd w:val="clear" w:color="auto" w:fill="auto"/>
            <w:vAlign w:val="center"/>
            <w:hideMark/>
          </w:tcPr>
          <w:p w14:paraId="3C9B7C85"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5,610,369,975 </w:t>
            </w:r>
          </w:p>
        </w:tc>
      </w:tr>
      <w:tr w:rsidR="00B56B8C" w:rsidRPr="00317085" w14:paraId="01944A72"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906ABCC"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nov</w:t>
            </w:r>
          </w:p>
        </w:tc>
        <w:tc>
          <w:tcPr>
            <w:tcW w:w="1176" w:type="dxa"/>
            <w:tcBorders>
              <w:top w:val="nil"/>
              <w:left w:val="nil"/>
              <w:bottom w:val="single" w:sz="4" w:space="0" w:color="auto"/>
              <w:right w:val="single" w:sz="4" w:space="0" w:color="auto"/>
            </w:tcBorders>
            <w:shd w:val="clear" w:color="auto" w:fill="auto"/>
            <w:vAlign w:val="center"/>
            <w:hideMark/>
          </w:tcPr>
          <w:p w14:paraId="4FF98B2C"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4,769,518,719 </w:t>
            </w:r>
          </w:p>
        </w:tc>
        <w:tc>
          <w:tcPr>
            <w:tcW w:w="1418" w:type="dxa"/>
            <w:tcBorders>
              <w:top w:val="nil"/>
              <w:left w:val="nil"/>
              <w:bottom w:val="single" w:sz="4" w:space="0" w:color="auto"/>
              <w:right w:val="single" w:sz="4" w:space="0" w:color="auto"/>
            </w:tcBorders>
            <w:shd w:val="clear" w:color="auto" w:fill="auto"/>
            <w:vAlign w:val="center"/>
            <w:hideMark/>
          </w:tcPr>
          <w:p w14:paraId="335CFD90"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4,707,735,397 </w:t>
            </w:r>
          </w:p>
        </w:tc>
        <w:tc>
          <w:tcPr>
            <w:tcW w:w="1559" w:type="dxa"/>
            <w:tcBorders>
              <w:top w:val="nil"/>
              <w:left w:val="nil"/>
              <w:bottom w:val="single" w:sz="4" w:space="0" w:color="auto"/>
              <w:right w:val="single" w:sz="4" w:space="0" w:color="auto"/>
            </w:tcBorders>
            <w:shd w:val="clear" w:color="auto" w:fill="auto"/>
            <w:vAlign w:val="center"/>
            <w:hideMark/>
          </w:tcPr>
          <w:p w14:paraId="11784A58"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4,962,379,600 </w:t>
            </w:r>
          </w:p>
        </w:tc>
        <w:tc>
          <w:tcPr>
            <w:tcW w:w="1559" w:type="dxa"/>
            <w:tcBorders>
              <w:top w:val="nil"/>
              <w:left w:val="nil"/>
              <w:bottom w:val="single" w:sz="4" w:space="0" w:color="auto"/>
              <w:right w:val="single" w:sz="4" w:space="0" w:color="auto"/>
            </w:tcBorders>
            <w:shd w:val="clear" w:color="auto" w:fill="auto"/>
            <w:vAlign w:val="center"/>
            <w:hideMark/>
          </w:tcPr>
          <w:p w14:paraId="4EC8BAF4"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5,095,760,102 </w:t>
            </w:r>
          </w:p>
        </w:tc>
        <w:tc>
          <w:tcPr>
            <w:tcW w:w="1560" w:type="dxa"/>
            <w:tcBorders>
              <w:top w:val="nil"/>
              <w:left w:val="nil"/>
              <w:bottom w:val="single" w:sz="4" w:space="0" w:color="auto"/>
              <w:right w:val="single" w:sz="4" w:space="0" w:color="auto"/>
            </w:tcBorders>
            <w:shd w:val="clear" w:color="auto" w:fill="auto"/>
            <w:vAlign w:val="center"/>
            <w:hideMark/>
          </w:tcPr>
          <w:p w14:paraId="05B90A32"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5,384,960,116 </w:t>
            </w:r>
          </w:p>
        </w:tc>
        <w:tc>
          <w:tcPr>
            <w:tcW w:w="1417" w:type="dxa"/>
            <w:tcBorders>
              <w:top w:val="nil"/>
              <w:left w:val="nil"/>
              <w:bottom w:val="single" w:sz="4" w:space="0" w:color="auto"/>
              <w:right w:val="single" w:sz="4" w:space="0" w:color="auto"/>
            </w:tcBorders>
            <w:shd w:val="clear" w:color="auto" w:fill="auto"/>
            <w:vAlign w:val="center"/>
            <w:hideMark/>
          </w:tcPr>
          <w:p w14:paraId="26C8D4B1"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5,838,028,419 </w:t>
            </w:r>
          </w:p>
        </w:tc>
      </w:tr>
      <w:tr w:rsidR="00B56B8C" w:rsidRPr="00317085" w14:paraId="1589C43C" w14:textId="77777777" w:rsidTr="00317085">
        <w:trPr>
          <w:trHeight w:val="300"/>
        </w:trPr>
        <w:tc>
          <w:tcPr>
            <w:tcW w:w="520" w:type="dxa"/>
            <w:tcBorders>
              <w:top w:val="nil"/>
              <w:left w:val="single" w:sz="4" w:space="0" w:color="auto"/>
              <w:bottom w:val="single" w:sz="4" w:space="0" w:color="auto"/>
              <w:right w:val="single" w:sz="4" w:space="0" w:color="auto"/>
            </w:tcBorders>
            <w:shd w:val="clear" w:color="auto" w:fill="auto"/>
            <w:vAlign w:val="center"/>
            <w:hideMark/>
          </w:tcPr>
          <w:p w14:paraId="30F8971C"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dic</w:t>
            </w:r>
          </w:p>
        </w:tc>
        <w:tc>
          <w:tcPr>
            <w:tcW w:w="1176" w:type="dxa"/>
            <w:tcBorders>
              <w:top w:val="nil"/>
              <w:left w:val="nil"/>
              <w:bottom w:val="single" w:sz="4" w:space="0" w:color="auto"/>
              <w:right w:val="single" w:sz="4" w:space="0" w:color="auto"/>
            </w:tcBorders>
            <w:shd w:val="clear" w:color="auto" w:fill="auto"/>
            <w:vAlign w:val="center"/>
            <w:hideMark/>
          </w:tcPr>
          <w:p w14:paraId="4BC9E0A5"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4,756,951,493 </w:t>
            </w:r>
          </w:p>
        </w:tc>
        <w:tc>
          <w:tcPr>
            <w:tcW w:w="1418" w:type="dxa"/>
            <w:tcBorders>
              <w:top w:val="nil"/>
              <w:left w:val="nil"/>
              <w:bottom w:val="single" w:sz="4" w:space="0" w:color="auto"/>
              <w:right w:val="single" w:sz="4" w:space="0" w:color="auto"/>
            </w:tcBorders>
            <w:shd w:val="clear" w:color="auto" w:fill="auto"/>
            <w:vAlign w:val="center"/>
            <w:hideMark/>
          </w:tcPr>
          <w:p w14:paraId="1ABBE642"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4,604,807,552 </w:t>
            </w:r>
          </w:p>
        </w:tc>
        <w:tc>
          <w:tcPr>
            <w:tcW w:w="1559" w:type="dxa"/>
            <w:tcBorders>
              <w:top w:val="nil"/>
              <w:left w:val="nil"/>
              <w:bottom w:val="single" w:sz="4" w:space="0" w:color="auto"/>
              <w:right w:val="single" w:sz="4" w:space="0" w:color="auto"/>
            </w:tcBorders>
            <w:shd w:val="clear" w:color="auto" w:fill="auto"/>
            <w:vAlign w:val="center"/>
            <w:hideMark/>
          </w:tcPr>
          <w:p w14:paraId="357D38B6"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5,163,452,172 </w:t>
            </w:r>
          </w:p>
        </w:tc>
        <w:tc>
          <w:tcPr>
            <w:tcW w:w="1559" w:type="dxa"/>
            <w:tcBorders>
              <w:top w:val="nil"/>
              <w:left w:val="nil"/>
              <w:bottom w:val="single" w:sz="4" w:space="0" w:color="auto"/>
              <w:right w:val="single" w:sz="4" w:space="0" w:color="auto"/>
            </w:tcBorders>
            <w:shd w:val="clear" w:color="auto" w:fill="auto"/>
            <w:vAlign w:val="center"/>
            <w:hideMark/>
          </w:tcPr>
          <w:p w14:paraId="1FF56394"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5,110,147,485 </w:t>
            </w:r>
          </w:p>
        </w:tc>
        <w:tc>
          <w:tcPr>
            <w:tcW w:w="1560" w:type="dxa"/>
            <w:tcBorders>
              <w:top w:val="nil"/>
              <w:left w:val="nil"/>
              <w:bottom w:val="single" w:sz="4" w:space="0" w:color="auto"/>
              <w:right w:val="single" w:sz="4" w:space="0" w:color="auto"/>
            </w:tcBorders>
            <w:shd w:val="clear" w:color="auto" w:fill="auto"/>
            <w:vAlign w:val="center"/>
            <w:hideMark/>
          </w:tcPr>
          <w:p w14:paraId="23F9E6DB"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5,390,179,478 </w:t>
            </w:r>
          </w:p>
        </w:tc>
        <w:tc>
          <w:tcPr>
            <w:tcW w:w="1417" w:type="dxa"/>
            <w:tcBorders>
              <w:top w:val="nil"/>
              <w:left w:val="nil"/>
              <w:bottom w:val="single" w:sz="4" w:space="0" w:color="auto"/>
              <w:right w:val="single" w:sz="4" w:space="0" w:color="auto"/>
            </w:tcBorders>
            <w:shd w:val="clear" w:color="auto" w:fill="auto"/>
            <w:vAlign w:val="center"/>
            <w:hideMark/>
          </w:tcPr>
          <w:p w14:paraId="451A1AFA" w14:textId="77777777" w:rsidR="00B56B8C" w:rsidRPr="00317085" w:rsidRDefault="00B56B8C" w:rsidP="00B56B8C">
            <w:pPr>
              <w:widowControl/>
              <w:jc w:val="center"/>
              <w:rPr>
                <w:rFonts w:ascii="Times New Roman" w:eastAsia="Times New Roman" w:hAnsi="Times New Roman" w:cs="Times New Roman"/>
                <w:color w:val="000000"/>
                <w:sz w:val="14"/>
                <w:szCs w:val="14"/>
                <w:lang w:val="es-HN" w:eastAsia="es-HN"/>
              </w:rPr>
            </w:pPr>
            <w:r w:rsidRPr="00317085">
              <w:rPr>
                <w:rFonts w:ascii="Times New Roman" w:eastAsia="Times New Roman" w:hAnsi="Times New Roman" w:cs="Times New Roman"/>
                <w:color w:val="000000"/>
                <w:sz w:val="14"/>
                <w:szCs w:val="14"/>
                <w:lang w:val="es-HN" w:eastAsia="es-HN"/>
              </w:rPr>
              <w:t xml:space="preserve"> L          5,840,905,235 </w:t>
            </w:r>
          </w:p>
        </w:tc>
      </w:tr>
    </w:tbl>
    <w:p w14:paraId="0382B9CB" w14:textId="77777777" w:rsidR="00B56B8C" w:rsidRPr="00317085" w:rsidRDefault="00B56B8C" w:rsidP="0036156C">
      <w:pPr>
        <w:pStyle w:val="TextoPrincipal"/>
        <w:rPr>
          <w:sz w:val="22"/>
          <w:szCs w:val="22"/>
        </w:rPr>
      </w:pPr>
    </w:p>
    <w:p w14:paraId="3E71E6AF" w14:textId="77777777" w:rsidR="00265AE7" w:rsidRDefault="00265AE7" w:rsidP="0036156C">
      <w:pPr>
        <w:pStyle w:val="TextoPrincipal"/>
      </w:pPr>
    </w:p>
    <w:p w14:paraId="7F225CBE" w14:textId="77777777" w:rsidR="00265AE7" w:rsidRDefault="00265AE7" w:rsidP="0036156C">
      <w:pPr>
        <w:pStyle w:val="TextoPrincipal"/>
      </w:pPr>
    </w:p>
    <w:p w14:paraId="459734AC" w14:textId="396F725A" w:rsidR="0036156C" w:rsidRPr="00076E91" w:rsidRDefault="0036156C" w:rsidP="0036156C">
      <w:pPr>
        <w:pStyle w:val="TextoPrincipal"/>
      </w:pPr>
      <w:r w:rsidRPr="00076E91">
        <w:lastRenderedPageBreak/>
        <w:t xml:space="preserve">La gráfica “Tendencia Estimada” </w:t>
      </w:r>
      <w:r>
        <w:t>de la figura 4</w:t>
      </w:r>
      <w:r w:rsidR="00757547">
        <w:t>8</w:t>
      </w:r>
      <w:r>
        <w:t xml:space="preserve">, </w:t>
      </w:r>
      <w:r w:rsidRPr="00076E91">
        <w:t xml:space="preserve">demuestra que </w:t>
      </w:r>
      <w:r w:rsidR="00ED76FD">
        <w:t xml:space="preserve">los </w:t>
      </w:r>
      <w:r w:rsidR="00ED76FD" w:rsidRPr="00076E91">
        <w:t xml:space="preserve">saldos de la cuenta total activo para banco </w:t>
      </w:r>
      <w:r w:rsidR="00ED76FD">
        <w:t>Azteca presentan</w:t>
      </w:r>
      <w:r>
        <w:t xml:space="preserve"> una tendencia positiva del tipo </w:t>
      </w:r>
      <w:r w:rsidR="00F95EBA">
        <w:t>multiplicativa</w:t>
      </w:r>
      <w:r>
        <w:t xml:space="preserve"> dado que la línea de tendencia se presenta en línea recta</w:t>
      </w:r>
      <w:r w:rsidR="004F0215">
        <w:t xml:space="preserve"> desde el año 2020</w:t>
      </w:r>
      <w:r>
        <w:t>, indicando que las variaciones serán constantes a lo largo del periodo.</w:t>
      </w:r>
    </w:p>
    <w:p w14:paraId="2C446B59" w14:textId="77777777" w:rsidR="004F0215" w:rsidRDefault="0036156C" w:rsidP="004F0215">
      <w:pPr>
        <w:keepNext/>
        <w:widowControl/>
        <w:spacing w:after="160"/>
      </w:pPr>
      <w:r>
        <w:rPr>
          <w:noProof/>
        </w:rPr>
        <mc:AlternateContent>
          <mc:Choice Requires="wps">
            <w:drawing>
              <wp:anchor distT="0" distB="0" distL="114300" distR="114300" simplePos="0" relativeHeight="252195840" behindDoc="0" locked="0" layoutInCell="1" allowOverlap="1" wp14:anchorId="6A9369E4" wp14:editId="345232F6">
                <wp:simplePos x="0" y="0"/>
                <wp:positionH relativeFrom="column">
                  <wp:posOffset>0</wp:posOffset>
                </wp:positionH>
                <wp:positionV relativeFrom="paragraph">
                  <wp:posOffset>6350</wp:posOffset>
                </wp:positionV>
                <wp:extent cx="554936" cy="356152"/>
                <wp:effectExtent l="0" t="0" r="0" b="6350"/>
                <wp:wrapNone/>
                <wp:docPr id="1595448101" name="CuadroTexto 2"/>
                <wp:cNvGraphicFramePr/>
                <a:graphic xmlns:a="http://schemas.openxmlformats.org/drawingml/2006/main">
                  <a:graphicData uri="http://schemas.microsoft.com/office/word/2010/wordprocessingShape">
                    <wps:wsp>
                      <wps:cNvSpPr txBox="1"/>
                      <wps:spPr>
                        <a:xfrm>
                          <a:off x="0" y="0"/>
                          <a:ext cx="554936" cy="356152"/>
                        </a:xfrm>
                        <a:prstGeom prst="rect">
                          <a:avLst/>
                        </a:prstGeom>
                        <a:noFill/>
                        <a:ln w="9525" cmpd="sng">
                          <a:noFill/>
                        </a:ln>
                      </wps:spPr>
                      <wps:style>
                        <a:lnRef idx="0">
                          <a:scrgbClr r="0" g="0" b="0"/>
                        </a:lnRef>
                        <a:fillRef idx="0">
                          <a:scrgbClr r="0" g="0" b="0"/>
                        </a:fillRef>
                        <a:effectRef idx="0">
                          <a:scrgbClr r="0" g="0" b="0"/>
                        </a:effectRef>
                        <a:fontRef idx="minor">
                          <a:schemeClr val="dk1"/>
                        </a:fontRef>
                      </wps:style>
                      <wps:txbx>
                        <w:txbxContent>
                          <w:p w14:paraId="69503892" w14:textId="77777777" w:rsidR="0036156C" w:rsidRPr="00055DF7" w:rsidRDefault="0036156C" w:rsidP="0036156C">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wps:txbx>
                      <wps:bodyPr vertOverflow="clip" horzOverflow="clip" wrap="square" rtlCol="0" anchor="t"/>
                    </wps:wsp>
                  </a:graphicData>
                </a:graphic>
              </wp:anchor>
            </w:drawing>
          </mc:Choice>
          <mc:Fallback>
            <w:pict>
              <v:shape w14:anchorId="6A9369E4" id="_x0000_s1047" type="#_x0000_t202" style="position:absolute;margin-left:0;margin-top:.5pt;width:43.7pt;height:28.05pt;z-index:25219584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O2QT+wEAAEEEAAAOAAAAZHJzL2Uyb0RvYy54bWysU8Fu2zAMvQ/YPwi6L07SOViDOAXWorsM&#10;67B2H6DIUixMEjVKjZ19/Sg5cYbu1GEX2aLIx8dHcnMzOMsOCqMB3/DFbM6Z8hJa4/cN//50/+4D&#10;ZzEJ3woLXjX8qCK/2b59s+nDWi2hA9sqZATi47oPDe9SCuuqirJTTsQZBOXpUQM6keiK+6pF0RO6&#10;s9VyPl9VPWAbEKSKkax34yPfFnytlUwPWkeVmG04cUvlxHLu8lltN2K9RxE6I080xD+wcMJ4SjpB&#10;3Ykk2DOav6CckQgRdJpJcBVobaQqNVA1i/mLah47EVSphcSJYZIp/j9Y+eXwGL4iS8NHGKiBWZA+&#10;xHUkY65n0Ojyl5gyeicJj5NsakhMkrGu319frTiT9HRVrxb1MqNUl+CAMX1S4Fj+aThSV4pY4vA5&#10;ptH17JJzebg31pbOWM/6hl/Xy5rgXWgbHv2+xE5OlMd6SndhXf7S0aoMZv03pZlpC/lsiBL3u1uL&#10;bJwCGlMq6jwLBYwCsqMmEq+MPYXkaFWG75XxU1DJDz5N8c54wFJ4WQ2VCzgIGur2R+kZEdej/1mK&#10;UYCsRRp2AynQ8OXU3h20R+o6LW56oENbIJmlNYGzDvDXS1tPC0LS/3wWqDjDZG9h3CfhJfk3PJWO&#10;52Q0p6X3p53Ki/DnvbC7bP72NwAAAP//AwBQSwMEFAAGAAgAAAAhAHZEIk3aAAAABAEAAA8AAABk&#10;cnMvZG93bnJldi54bWxMj09PwzAMxe9I+w6RJ3FjyaaNjVJ3mkBcQYw/Eres8dqKxqmabC3fHnNi&#10;J+v5We/9nG9H36oz9bEJjDCfGVDEZXANVwjvb083G1AxWXa2DUwIPxRhW0yucpu5MPArnfepUhLC&#10;MbMIdUpdpnUsa/I2zkJHLN4x9N4mkX2lXW8HCfetXhhzq71tWBpq29FDTeX3/uQRPp6PX59L81I9&#10;+lU3hNFo9nca8Xo67u5BJRrT/zH84Qs6FMJ0CCd2UbUI8kiSrQwxN+slqAPCaj0HXeT6Er74BQAA&#10;//8DAFBLAQItABQABgAIAAAAIQC2gziS/gAAAOEBAAATAAAAAAAAAAAAAAAAAAAAAABbQ29udGVu&#10;dF9UeXBlc10ueG1sUEsBAi0AFAAGAAgAAAAhADj9If/WAAAAlAEAAAsAAAAAAAAAAAAAAAAALwEA&#10;AF9yZWxzLy5yZWxzUEsBAi0AFAAGAAgAAAAhAFg7ZBP7AQAAQQQAAA4AAAAAAAAAAAAAAAAALgIA&#10;AGRycy9lMm9Eb2MueG1sUEsBAi0AFAAGAAgAAAAhAHZEIk3aAAAABAEAAA8AAAAAAAAAAAAAAAAA&#10;VQQAAGRycy9kb3ducmV2LnhtbFBLBQYAAAAABAAEAPMAAABcBQAAAAA=&#10;" filled="f" stroked="f">
                <v:textbox>
                  <w:txbxContent>
                    <w:p w14:paraId="69503892" w14:textId="77777777" w:rsidR="0036156C" w:rsidRPr="00055DF7" w:rsidRDefault="0036156C" w:rsidP="0036156C">
                      <w:pPr>
                        <w:jc w:val="center"/>
                        <w:rPr>
                          <w:rFonts w:ascii="Times New Roman" w:hAnsi="Times New Roman" w:cs="Times New Roman"/>
                          <w:color w:val="767171" w:themeColor="background2" w:themeShade="80"/>
                          <w:sz w:val="16"/>
                          <w:szCs w:val="16"/>
                        </w:rPr>
                      </w:pPr>
                      <w:r w:rsidRPr="00055DF7">
                        <w:rPr>
                          <w:rFonts w:ascii="Times New Roman" w:hAnsi="Times New Roman" w:cs="Times New Roman"/>
                          <w:color w:val="767171" w:themeColor="background2" w:themeShade="80"/>
                          <w:sz w:val="16"/>
                          <w:szCs w:val="16"/>
                        </w:rPr>
                        <w:t>Saldo en Millones</w:t>
                      </w:r>
                    </w:p>
                  </w:txbxContent>
                </v:textbox>
              </v:shape>
            </w:pict>
          </mc:Fallback>
        </mc:AlternateContent>
      </w:r>
      <w:r w:rsidR="004F0215">
        <w:rPr>
          <w:noProof/>
        </w:rPr>
        <w:drawing>
          <wp:inline distT="0" distB="0" distL="0" distR="0" wp14:anchorId="7D099F2C" wp14:editId="5E6B82D7">
            <wp:extent cx="5943600" cy="3627755"/>
            <wp:effectExtent l="0" t="0" r="0" b="10795"/>
            <wp:docPr id="1068714799" name="Gráfico 1">
              <a:extLst xmlns:a="http://schemas.openxmlformats.org/drawingml/2006/main">
                <a:ext uri="{FF2B5EF4-FFF2-40B4-BE49-F238E27FC236}">
                  <a16:creationId xmlns:a16="http://schemas.microsoft.com/office/drawing/2014/main" id="{9FDB32B3-2EE2-496E-B81C-5D4E3EDD75F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54CC7915" w14:textId="1A554097" w:rsidR="0036156C" w:rsidRPr="004F0215" w:rsidRDefault="004F0215" w:rsidP="004F0215">
      <w:pPr>
        <w:pStyle w:val="Figuras"/>
        <w:rPr>
          <w:lang w:val="es-HN"/>
        </w:rPr>
      </w:pPr>
      <w:bookmarkStart w:id="206" w:name="_Toc158142143"/>
      <w:r w:rsidRPr="004F0215">
        <w:rPr>
          <w:lang w:val="es-HN"/>
        </w:rPr>
        <w:t xml:space="preserve">Figura </w:t>
      </w:r>
      <w:r>
        <w:fldChar w:fldCharType="begin"/>
      </w:r>
      <w:r w:rsidRPr="004F0215">
        <w:rPr>
          <w:lang w:val="es-HN"/>
        </w:rPr>
        <w:instrText xml:space="preserve"> SEQ Figura \* ARABIC </w:instrText>
      </w:r>
      <w:r>
        <w:fldChar w:fldCharType="separate"/>
      </w:r>
      <w:r w:rsidR="000F2D33">
        <w:rPr>
          <w:noProof/>
          <w:lang w:val="es-HN"/>
        </w:rPr>
        <w:t>48</w:t>
      </w:r>
      <w:r>
        <w:fldChar w:fldCharType="end"/>
      </w:r>
      <w:r w:rsidRPr="004F0215">
        <w:rPr>
          <w:lang w:val="es-HN"/>
        </w:rPr>
        <w:t>.Tendencia Estimada 2017 a 2022 Banco Azteca</w:t>
      </w:r>
      <w:bookmarkEnd w:id="206"/>
    </w:p>
    <w:p w14:paraId="23C4AD72" w14:textId="5809216E" w:rsidR="0036156C" w:rsidRDefault="0036156C" w:rsidP="0036156C">
      <w:pPr>
        <w:pStyle w:val="TextoPrincipal"/>
      </w:pPr>
      <w:r w:rsidRPr="00FB6268">
        <w:t>La gráfica “</w:t>
      </w:r>
      <w:r>
        <w:t>Serie Sin T</w:t>
      </w:r>
      <w:r w:rsidRPr="00FB6268">
        <w:t>endencia”</w:t>
      </w:r>
      <w:r>
        <w:t xml:space="preserve"> de la figura 4</w:t>
      </w:r>
      <w:r w:rsidR="00757547">
        <w:t>9</w:t>
      </w:r>
      <w:r>
        <w:t xml:space="preserve">, se logra identificar una variación estacional en </w:t>
      </w:r>
      <w:r w:rsidR="00A1320D">
        <w:t>el mes de marzo</w:t>
      </w:r>
      <w:r>
        <w:t xml:space="preserve"> a lo largo del periodo, al observar la gráfica </w:t>
      </w:r>
      <w:r w:rsidRPr="00740BF3">
        <w:t>“</w:t>
      </w:r>
      <w:r>
        <w:t xml:space="preserve">Factores Estacionales” se identifica que </w:t>
      </w:r>
      <w:r w:rsidR="005D66B8">
        <w:t>los meses</w:t>
      </w:r>
      <w:r>
        <w:t xml:space="preserve"> de </w:t>
      </w:r>
      <w:r w:rsidR="0021723E">
        <w:t>marzo, junio, noviembre y diciembre</w:t>
      </w:r>
      <w:r>
        <w:t xml:space="preserve"> existe una estacionalidad de incremento, y que los meses con estacionalidad de decremento serán,</w:t>
      </w:r>
      <w:r w:rsidR="0021723E">
        <w:t xml:space="preserve"> enero, </w:t>
      </w:r>
      <w:r w:rsidR="00F95EBA">
        <w:t xml:space="preserve">abril, </w:t>
      </w:r>
      <w:r w:rsidR="0021723E">
        <w:t>mayo y agosto.</w:t>
      </w:r>
    </w:p>
    <w:p w14:paraId="3E2B8A1C" w14:textId="0316C21E" w:rsidR="0036156C" w:rsidRDefault="00A1320D" w:rsidP="000B4EFD">
      <w:pPr>
        <w:pStyle w:val="TextoPrincipal"/>
        <w:ind w:firstLine="0"/>
        <w:jc w:val="center"/>
      </w:pPr>
      <w:r>
        <w:rPr>
          <w:noProof/>
        </w:rPr>
        <w:lastRenderedPageBreak/>
        <mc:AlternateContent>
          <mc:Choice Requires="wps">
            <w:drawing>
              <wp:anchor distT="0" distB="0" distL="114300" distR="114300" simplePos="0" relativeHeight="252197888" behindDoc="0" locked="0" layoutInCell="1" allowOverlap="1" wp14:anchorId="6D1950D8" wp14:editId="25B480D8">
                <wp:simplePos x="0" y="0"/>
                <wp:positionH relativeFrom="column">
                  <wp:posOffset>533400</wp:posOffset>
                </wp:positionH>
                <wp:positionV relativeFrom="paragraph">
                  <wp:posOffset>304800</wp:posOffset>
                </wp:positionV>
                <wp:extent cx="71755" cy="2143125"/>
                <wp:effectExtent l="0" t="0" r="23495" b="28575"/>
                <wp:wrapNone/>
                <wp:docPr id="1354237294"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B4A3EC2" id="Rectángulo: esquinas redondeadas 12" o:spid="_x0000_s1026" style="position:absolute;margin-left:42pt;margin-top:24pt;width:5.65pt;height:168.75pt;z-index:252197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CR&#10;4Udi4AAAAAgBAAAPAAAAZHJzL2Rvd25yZXYueG1sTI/BTsMwEETvSPyDtUhcEHWgSWVCNhUgRRzK&#10;hYIoRzdekoh4HcVumv495gSn0WpWM2+K9Wx7MdHoO8cIN4sEBHHtTMcNwvtbda1A+KDZ6N4xIZzI&#10;w7o8Pyt0btyRX2nahkbEEPa5RmhDGHIpfd2S1X7hBuLofbnR6hDPsZFm1McYbnt5myQraXXHsaHV&#10;Az21VH9vDxZhtdmE3Y6q6UU9XzWP/JGedPWJeHkxP9yDCDSHv2f4xY/oUEamvTuw8aJHUGmcEhBS&#10;FTX6d9kSxB5hqbIMZFnI/wPKHwAAAP//AwBQSwECLQAUAAYACAAAACEAtoM4kv4AAADhAQAAEwAA&#10;AAAAAAAAAAAAAAAAAAAAW0NvbnRlbnRfVHlwZXNdLnhtbFBLAQItABQABgAIAAAAIQA4/SH/1gAA&#10;AJQBAAALAAAAAAAAAAAAAAAAAC8BAABfcmVscy8ucmVsc1BLAQItABQABgAIAAAAIQABt3MFfQIA&#10;AGYFAAAOAAAAAAAAAAAAAAAAAC4CAABkcnMvZTJvRG9jLnhtbFBLAQItABQABgAIAAAAIQCR4Udi&#10;4AAAAAgBAAAPAAAAAAAAAAAAAAAAANc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208128" behindDoc="0" locked="0" layoutInCell="1" allowOverlap="1" wp14:anchorId="495D7CA4" wp14:editId="639F817C">
                <wp:simplePos x="0" y="0"/>
                <wp:positionH relativeFrom="column">
                  <wp:posOffset>4457700</wp:posOffset>
                </wp:positionH>
                <wp:positionV relativeFrom="paragraph">
                  <wp:posOffset>304800</wp:posOffset>
                </wp:positionV>
                <wp:extent cx="71755" cy="2143125"/>
                <wp:effectExtent l="0" t="0" r="23495" b="28575"/>
                <wp:wrapNone/>
                <wp:docPr id="713126824"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A17DA40" id="Rectángulo: esquinas redondeadas 12" o:spid="_x0000_s1026" style="position:absolute;margin-left:351pt;margin-top:24pt;width:5.65pt;height:168.75pt;z-index:2522081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BT&#10;Htuz4wAAAAoBAAAPAAAAZHJzL2Rvd25yZXYueG1sTI/NTsMwEITvSLyDtUhcEHXa9CcKcSpAiji0&#10;F0rVctzGSxIRr6PYTdO3x5zgNFrNaPabbD2aVgzUu8aygukkAkFcWt1wpWD/UTwmIJxH1thaJgVX&#10;crDOb28yTLW98DsNO1+JUMIuRQW1910qpStrMugmtiMO3pftDfpw9pXUPV5CuWnlLIqW0mDD4UON&#10;Hb3WVH7vzkbBcrPxxyMVwzZ5e6he+DC/YvGp1P3d+PwEwtPo/8Lwix/QIQ9MJ3tm7USrYBXNwhav&#10;YJ4EDYHVNI5BnBTEyWIBMs/k/wn5DwAAAP//AwBQSwECLQAUAAYACAAAACEAtoM4kv4AAADhAQAA&#10;EwAAAAAAAAAAAAAAAAAAAAAAW0NvbnRlbnRfVHlwZXNdLnhtbFBLAQItABQABgAIAAAAIQA4/SH/&#10;1gAAAJQBAAALAAAAAAAAAAAAAAAAAC8BAABfcmVscy8ucmVsc1BLAQItABQABgAIAAAAIQABt3MF&#10;fQIAAGYFAAAOAAAAAAAAAAAAAAAAAC4CAABkcnMvZTJvRG9jLnhtbFBLAQItABQABgAIAAAAIQBT&#10;Htuz4wAAAAoBAAAPAAAAAAAAAAAAAAAAANcEAABkcnMvZG93bnJldi54bWxQSwUGAAAAAAQABADz&#10;AAAA5wUAAAAA&#10;" filled="f" strokecolor="#ed7d31 [3205]" strokeweight="1pt">
                <v:stroke joinstyle="miter"/>
              </v:roundrect>
            </w:pict>
          </mc:Fallback>
        </mc:AlternateContent>
      </w:r>
      <w:r>
        <w:rPr>
          <w:noProof/>
        </w:rPr>
        <mc:AlternateContent>
          <mc:Choice Requires="wps">
            <w:drawing>
              <wp:anchor distT="0" distB="0" distL="114300" distR="114300" simplePos="0" relativeHeight="252198912" behindDoc="0" locked="0" layoutInCell="1" allowOverlap="1" wp14:anchorId="3F96CD75" wp14:editId="192355CD">
                <wp:simplePos x="0" y="0"/>
                <wp:positionH relativeFrom="column">
                  <wp:posOffset>5451475</wp:posOffset>
                </wp:positionH>
                <wp:positionV relativeFrom="paragraph">
                  <wp:posOffset>304800</wp:posOffset>
                </wp:positionV>
                <wp:extent cx="71755" cy="2143125"/>
                <wp:effectExtent l="0" t="0" r="23495" b="28575"/>
                <wp:wrapNone/>
                <wp:docPr id="2092775752"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B0FDD2E" id="Rectángulo: esquinas redondeadas 12" o:spid="_x0000_s1026" style="position:absolute;margin-left:429.25pt;margin-top:24pt;width:5.65pt;height:168.75pt;z-index:252198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B3&#10;UbRY4AAAAAoBAAAPAAAAZHJzL2Rvd25yZXYueG1sTI/BTsMwEETvSPyDtUhcEHWAJjIhTgVIEYf2&#10;QkGUoxsvSUS8jmI3Tf+e5QTH1Y5m3itWs+vFhGPoPGm4WSQgkGpvO2o0vL9V1wpEiIas6T2hhhMG&#10;WJXnZ4XJrT/SK07b2AguoZAbDW2MQy5lqFt0Jiz8gMS/Lz86E/kcG2lHc+Ry18vbJMmkMx3xQmsG&#10;fG6x/t4enIZsvY67HVbTRr1cNU/0sTyZ6lPry4v58QFExDn+heEXn9GhZKa9P5ANotegUpVyVMNS&#10;sRMHVHbPLnsNdypNQZaF/K9Q/gAAAP//AwBQSwECLQAUAAYACAAAACEAtoM4kv4AAADhAQAAEwAA&#10;AAAAAAAAAAAAAAAAAAAAW0NvbnRlbnRfVHlwZXNdLnhtbFBLAQItABQABgAIAAAAIQA4/SH/1gAA&#10;AJQBAAALAAAAAAAAAAAAAAAAAC8BAABfcmVscy8ucmVsc1BLAQItABQABgAIAAAAIQABt3MFfQIA&#10;AGYFAAAOAAAAAAAAAAAAAAAAAC4CAABkcnMvZTJvRG9jLnhtbFBLAQItABQABgAIAAAAIQB3UbRY&#10;4AAAAAoBAAAPAAAAAAAAAAAAAAAAANc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211200" behindDoc="0" locked="0" layoutInCell="1" allowOverlap="1" wp14:anchorId="5EB5F615" wp14:editId="4E54AFF6">
                <wp:simplePos x="0" y="0"/>
                <wp:positionH relativeFrom="column">
                  <wp:posOffset>3486150</wp:posOffset>
                </wp:positionH>
                <wp:positionV relativeFrom="paragraph">
                  <wp:posOffset>323850</wp:posOffset>
                </wp:positionV>
                <wp:extent cx="71755" cy="2143125"/>
                <wp:effectExtent l="0" t="0" r="23495" b="28575"/>
                <wp:wrapNone/>
                <wp:docPr id="614264817"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1244280" id="Rectángulo: esquinas redondeadas 12" o:spid="_x0000_s1026" style="position:absolute;margin-left:274.5pt;margin-top:25.5pt;width:5.65pt;height:168.75pt;z-index:2522112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AX&#10;iQ2x4gAAAAoBAAAPAAAAZHJzL2Rvd25yZXYueG1sTI9BT8MwDIXvSPyHyEhcEEvH1qqUphMgVRy2&#10;C2PaOGaNaSsap2qyrvv3mBOcbOs9PX8vX022EyMOvnWkYD6LQCBVzrRUK9h9lPcpCB80Gd05QgUX&#10;9LAqrq9ynRl3pncct6EWHEI+0wqaEPpMSl81aLWfuR6JtS83WB34HGppBn3mcNvJhyhKpNUt8YdG&#10;9/jaYPW9PVkFyXodDgcsx036dle/0H550eWnUrc30/MTiIBT+DPDLz6jQ8FMR3ci40WnIF4+cpfA&#10;y5wnG+IkWoA4KlikaQyyyOX/CsUPAAAA//8DAFBLAQItABQABgAIAAAAIQC2gziS/gAAAOEBAAAT&#10;AAAAAAAAAAAAAAAAAAAAAABbQ29udGVudF9UeXBlc10ueG1sUEsBAi0AFAAGAAgAAAAhADj9If/W&#10;AAAAlAEAAAsAAAAAAAAAAAAAAAAALwEAAF9yZWxzLy5yZWxzUEsBAi0AFAAGAAgAAAAhAAG3cwV9&#10;AgAAZgUAAA4AAAAAAAAAAAAAAAAALgIAAGRycy9lMm9Eb2MueG1sUEsBAi0AFAAGAAgAAAAhABeJ&#10;DbHiAAAACgEAAA8AAAAAAAAAAAAAAAAA1w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210176" behindDoc="0" locked="0" layoutInCell="1" allowOverlap="1" wp14:anchorId="0F529E9A" wp14:editId="09515DD0">
                <wp:simplePos x="0" y="0"/>
                <wp:positionH relativeFrom="column">
                  <wp:posOffset>2495550</wp:posOffset>
                </wp:positionH>
                <wp:positionV relativeFrom="paragraph">
                  <wp:posOffset>323850</wp:posOffset>
                </wp:positionV>
                <wp:extent cx="71755" cy="2143125"/>
                <wp:effectExtent l="0" t="0" r="23495" b="28575"/>
                <wp:wrapNone/>
                <wp:docPr id="308658251"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DC3C061" id="Rectángulo: esquinas redondeadas 12" o:spid="_x0000_s1026" style="position:absolute;margin-left:196.5pt;margin-top:25.5pt;width:5.65pt;height:168.75pt;z-index:2522101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DJ&#10;s5mx4QAAAAoBAAAPAAAAZHJzL2Rvd25yZXYueG1sTI/BTsMwEETvSPyDtUhcEHVK0iqEOBUgRRza&#10;C6VqObrxkkTE6yh20/TvWU5wWo1mNPsmX022EyMOvnWkYD6LQCBVzrRUK9h9lPcpCB80Gd05QgUX&#10;9LAqrq9ynRl3pncct6EWXEI+0wqaEPpMSl81aLWfuR6JvS83WB1YDrU0gz5zue3kQxQtpdUt8YdG&#10;9/jaYPW9PVkFy/U6HA5Yjpv07a5+oX1y0eWnUrc30/MTiIBT+AvDLz6jQ8FMR3ci40WnIH6MeUtQ&#10;sJjz5UASJTGIIztpugBZ5PL/hOIHAAD//wMAUEsBAi0AFAAGAAgAAAAhALaDOJL+AAAA4QEAABMA&#10;AAAAAAAAAAAAAAAAAAAAAFtDb250ZW50X1R5cGVzXS54bWxQSwECLQAUAAYACAAAACEAOP0h/9YA&#10;AACUAQAACwAAAAAAAAAAAAAAAAAvAQAAX3JlbHMvLnJlbHNQSwECLQAUAAYACAAAACEAAbdzBX0C&#10;AABmBQAADgAAAAAAAAAAAAAAAAAuAgAAZHJzL2Uyb0RvYy54bWxQSwECLQAUAAYACAAAACEAybOZ&#10;se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209152" behindDoc="0" locked="0" layoutInCell="1" allowOverlap="1" wp14:anchorId="3110240D" wp14:editId="1B219BE4">
                <wp:simplePos x="0" y="0"/>
                <wp:positionH relativeFrom="column">
                  <wp:posOffset>1514475</wp:posOffset>
                </wp:positionH>
                <wp:positionV relativeFrom="paragraph">
                  <wp:posOffset>304800</wp:posOffset>
                </wp:positionV>
                <wp:extent cx="71755" cy="2143125"/>
                <wp:effectExtent l="0" t="0" r="23495" b="28575"/>
                <wp:wrapNone/>
                <wp:docPr id="456094733" name="Rectángulo: esquinas redondeadas 12"/>
                <wp:cNvGraphicFramePr/>
                <a:graphic xmlns:a="http://schemas.openxmlformats.org/drawingml/2006/main">
                  <a:graphicData uri="http://schemas.microsoft.com/office/word/2010/wordprocessingShape">
                    <wps:wsp>
                      <wps:cNvSpPr/>
                      <wps:spPr>
                        <a:xfrm>
                          <a:off x="0" y="0"/>
                          <a:ext cx="71755" cy="214312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A1E11C0" id="Rectángulo: esquinas redondeadas 12" o:spid="_x0000_s1026" style="position:absolute;margin-left:119.25pt;margin-top:24pt;width:5.65pt;height:168.75pt;z-index:2522091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t3MFfQIAAGYFAAAOAAAAZHJzL2Uyb0RvYy54bWysVE1v2zAMvQ/YfxB0X/2xZO2COkXQosOA&#10;oi3aDj2rslQbkEWNUuJkv36U7DhBV+ww7GKLIvlIPpE8v9h2hm0U+hZsxYuTnDNlJdStfa34j6fr&#10;T2ec+SBsLQxYVfGd8vxi+fHDee8WqoQGTK2QEYj1i95VvAnBLbLMy0Z1wp+AU5aUGrATgUR8zWoU&#10;PaF3Jivz/EvWA9YOQSrv6fZqUPJlwtdayXCntVeBmYpTbiF9MX1f4jdbnovFKwrXtHJMQ/xDFp1o&#10;LQWdoK5EEGyN7R9QXSsRPOhwIqHLQOtWqlQDVVPkb6p5bIRTqRYix7uJJv//YOXt5tHdI9HQO7/w&#10;dIxVbDV28U/5sW0iazeRpbaBSbo8LU7nc84kacpi9rko55HM7ODs0IdvCjoWDxVHWNv6gR4k8SQ2&#10;Nz4M9nu7GNDCdWtMehRj44UH09bxLgmxK9SlQbYR9J5CSmVDOYY9sqQkond2KCmdws6oCGPsg9Ks&#10;ramIMiWTuu0tbjGoGlGrIVwxz/PUMAQ/eaSKE2BE1pTohD0CvJdzMeY82kdXlZp1cs7/ltjA2+SR&#10;IoMNk3PXWsD3AEyYIg/2e5IGaiJLL1Dv7pEhDKPinbxu6f1uhA/3Amk2aIpo3sMdfbSBvuIwnjhr&#10;AH+9dx/tqWVJy1lPs1Zx/3MtUHFmvltq5q/FbBaHMwmz+WlJAh5rXo41dt1dAj1/QZvFyXSM9sHs&#10;jxqhe6a1sIpRSSWspNgVlwH3wmUYdgAtFqlWq2RGA+lEuLGPTkbwyGpszafts0A3NnGg7r+F/VyK&#10;xZs2Hmyjp4XVOoBuU48feB35pmFOjTMunrgtjuVkdViPy98AAAD//wMAUEsDBBQABgAIAAAAIQBL&#10;hH+r3wAAAAoBAAAPAAAAZHJzL2Rvd25yZXYueG1sTI9BT4NAEIXvJv6HzZh4MXYRaYPI0qgJ8VAv&#10;VmM9TmEEIjtL2C2l/97xpMfJe3nzffl6tr2aaPSdYwM3iwgUceXqjhsD72/ldQrKB+Qae8dk4EQe&#10;1sX5WY5Z7Y78StM2NEpG2GdooA1hyLT2VUsW/cINxJJ9udFikHNsdD3iUcZtr+MoWmmLHcuHFgd6&#10;aqn63h6sgdVmE3Y7KqeX9PmqeeSP5ITlpzGXF/PDPahAc/grwy++oEMhTHt34Nqr3kB8my6laiBJ&#10;xUkKcXInLnsDEixBF7n+r1D8AAAA//8DAFBLAQItABQABgAIAAAAIQC2gziS/gAAAOEBAAATAAAA&#10;AAAAAAAAAAAAAAAAAABbQ29udGVudF9UeXBlc10ueG1sUEsBAi0AFAAGAAgAAAAhADj9If/WAAAA&#10;lAEAAAsAAAAAAAAAAAAAAAAALwEAAF9yZWxzLy5yZWxzUEsBAi0AFAAGAAgAAAAhAAG3cwV9AgAA&#10;ZgUAAA4AAAAAAAAAAAAAAAAALgIAAGRycy9lMm9Eb2MueG1sUEsBAi0AFAAGAAgAAAAhAEuEf6vf&#10;AAAACgEAAA8AAAAAAAAAAAAAAAAA1wQAAGRycy9kb3ducmV2LnhtbFBLBQYAAAAABAAEAPMAAADj&#10;BQAAAAA=&#10;" filled="f" strokecolor="#ed7d31 [3205]" strokeweight="1pt">
                <v:stroke joinstyle="miter"/>
              </v:roundrect>
            </w:pict>
          </mc:Fallback>
        </mc:AlternateContent>
      </w:r>
      <w:r w:rsidR="000B4EFD">
        <w:rPr>
          <w:noProof/>
        </w:rPr>
        <w:drawing>
          <wp:inline distT="0" distB="0" distL="0" distR="0" wp14:anchorId="3167A275" wp14:editId="4D3695DF">
            <wp:extent cx="6367145" cy="3155533"/>
            <wp:effectExtent l="19050" t="19050" r="14605" b="26035"/>
            <wp:docPr id="1671465906" name="Imagen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6376040" cy="3159941"/>
                    </a:xfrm>
                    <a:prstGeom prst="rect">
                      <a:avLst/>
                    </a:prstGeom>
                    <a:noFill/>
                    <a:ln>
                      <a:solidFill>
                        <a:schemeClr val="tx1"/>
                      </a:solidFill>
                    </a:ln>
                  </pic:spPr>
                </pic:pic>
              </a:graphicData>
            </a:graphic>
          </wp:inline>
        </w:drawing>
      </w:r>
    </w:p>
    <w:p w14:paraId="275E35E1" w14:textId="12075D07" w:rsidR="0036156C" w:rsidRPr="00F84FDA" w:rsidRDefault="0036156C" w:rsidP="0036156C">
      <w:pPr>
        <w:pStyle w:val="Figuras"/>
        <w:rPr>
          <w:lang w:val="es-HN"/>
        </w:rPr>
      </w:pPr>
      <w:bookmarkStart w:id="207" w:name="_Toc158142144"/>
      <w:r w:rsidRPr="009952B7">
        <w:rPr>
          <w:lang w:val="es-HN"/>
        </w:rPr>
        <w:t xml:space="preserve">Figura </w:t>
      </w:r>
      <w:r>
        <w:fldChar w:fldCharType="begin"/>
      </w:r>
      <w:r w:rsidRPr="009952B7">
        <w:rPr>
          <w:lang w:val="es-HN"/>
        </w:rPr>
        <w:instrText xml:space="preserve"> SEQ Figura \* ARABIC </w:instrText>
      </w:r>
      <w:r>
        <w:fldChar w:fldCharType="separate"/>
      </w:r>
      <w:r w:rsidR="000F2D33">
        <w:rPr>
          <w:noProof/>
          <w:lang w:val="es-HN"/>
        </w:rPr>
        <w:t>49</w:t>
      </w:r>
      <w:r>
        <w:fldChar w:fldCharType="end"/>
      </w:r>
      <w:r w:rsidRPr="009952B7">
        <w:rPr>
          <w:lang w:val="es-HN"/>
        </w:rPr>
        <w:t xml:space="preserve">.Serie </w:t>
      </w:r>
      <w:r>
        <w:rPr>
          <w:lang w:val="es-HN"/>
        </w:rPr>
        <w:t>S</w:t>
      </w:r>
      <w:r w:rsidRPr="009952B7">
        <w:rPr>
          <w:lang w:val="es-HN"/>
        </w:rPr>
        <w:t xml:space="preserve">in </w:t>
      </w:r>
      <w:r>
        <w:rPr>
          <w:lang w:val="es-HN"/>
        </w:rPr>
        <w:t>T</w:t>
      </w:r>
      <w:r w:rsidRPr="009952B7">
        <w:rPr>
          <w:lang w:val="es-HN"/>
        </w:rPr>
        <w:t xml:space="preserve">endencia y Factores Estacionales 2017 a 2022 Banco </w:t>
      </w:r>
      <w:r>
        <w:rPr>
          <w:lang w:val="es-HN"/>
        </w:rPr>
        <w:t>de los Trabajadores</w:t>
      </w:r>
      <w:bookmarkEnd w:id="207"/>
    </w:p>
    <w:p w14:paraId="1D4B6066" w14:textId="52529A2A" w:rsidR="00B56B8C" w:rsidRPr="003A5E69" w:rsidRDefault="00B56B8C" w:rsidP="00B56B8C">
      <w:pPr>
        <w:pStyle w:val="Figuras"/>
        <w:rPr>
          <w:lang w:val="es-HN"/>
        </w:rPr>
      </w:pPr>
      <w:bookmarkStart w:id="208" w:name="_Toc158833047"/>
      <w:r w:rsidRPr="00F3187A">
        <w:rPr>
          <w:lang w:val="es-HN"/>
        </w:rPr>
        <w:t xml:space="preserve">Tabla </w:t>
      </w:r>
      <w:r w:rsidRPr="00F3187A">
        <w:fldChar w:fldCharType="begin"/>
      </w:r>
      <w:r w:rsidRPr="00F3187A">
        <w:rPr>
          <w:lang w:val="es-HN"/>
        </w:rPr>
        <w:instrText xml:space="preserve"> SEQ Tabla \* ARABIC </w:instrText>
      </w:r>
      <w:r w:rsidRPr="00F3187A">
        <w:fldChar w:fldCharType="separate"/>
      </w:r>
      <w:r w:rsidR="000F2D33">
        <w:rPr>
          <w:noProof/>
          <w:lang w:val="es-HN"/>
        </w:rPr>
        <w:t>33</w:t>
      </w:r>
      <w:r w:rsidRPr="00F3187A">
        <w:fldChar w:fldCharType="end"/>
      </w:r>
      <w:r w:rsidRPr="00F3187A">
        <w:rPr>
          <w:lang w:val="es-HN"/>
        </w:rPr>
        <w:t>. Tabla Factores Estacionales Banco Azteca</w:t>
      </w:r>
      <w:bookmarkEnd w:id="208"/>
    </w:p>
    <w:tbl>
      <w:tblPr>
        <w:tblW w:w="3200" w:type="dxa"/>
        <w:tblCellMar>
          <w:left w:w="70" w:type="dxa"/>
          <w:right w:w="70" w:type="dxa"/>
        </w:tblCellMar>
        <w:tblLook w:val="04A0" w:firstRow="1" w:lastRow="0" w:firstColumn="1" w:lastColumn="0" w:noHBand="0" w:noVBand="1"/>
      </w:tblPr>
      <w:tblGrid>
        <w:gridCol w:w="1000"/>
        <w:gridCol w:w="2200"/>
      </w:tblGrid>
      <w:tr w:rsidR="00B56B8C" w:rsidRPr="00B56B8C" w14:paraId="1353F114" w14:textId="77777777" w:rsidTr="00B56B8C">
        <w:trPr>
          <w:trHeight w:val="300"/>
        </w:trPr>
        <w:tc>
          <w:tcPr>
            <w:tcW w:w="3200"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CE7CA97"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Factores Estacionales</w:t>
            </w:r>
          </w:p>
        </w:tc>
      </w:tr>
      <w:tr w:rsidR="00B56B8C" w:rsidRPr="00B56B8C" w14:paraId="694D3C1E" w14:textId="77777777" w:rsidTr="00B56B8C">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654473D"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Periodo</w:t>
            </w:r>
          </w:p>
        </w:tc>
        <w:tc>
          <w:tcPr>
            <w:tcW w:w="2200" w:type="dxa"/>
            <w:tcBorders>
              <w:top w:val="nil"/>
              <w:left w:val="nil"/>
              <w:bottom w:val="single" w:sz="4" w:space="0" w:color="auto"/>
              <w:right w:val="single" w:sz="4" w:space="0" w:color="auto"/>
            </w:tcBorders>
            <w:shd w:val="clear" w:color="auto" w:fill="auto"/>
            <w:vAlign w:val="center"/>
            <w:hideMark/>
          </w:tcPr>
          <w:p w14:paraId="3A3DA0C3"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Valor</w:t>
            </w:r>
          </w:p>
        </w:tc>
      </w:tr>
      <w:tr w:rsidR="00B56B8C" w:rsidRPr="00B56B8C" w14:paraId="4140A28C" w14:textId="77777777" w:rsidTr="00B56B8C">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3083E96" w14:textId="77777777" w:rsidR="00B56B8C" w:rsidRPr="00B56B8C" w:rsidRDefault="00B56B8C" w:rsidP="00B56B8C">
            <w:pPr>
              <w:widowControl/>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ene</w:t>
            </w:r>
          </w:p>
        </w:tc>
        <w:tc>
          <w:tcPr>
            <w:tcW w:w="2200" w:type="dxa"/>
            <w:tcBorders>
              <w:top w:val="nil"/>
              <w:left w:val="nil"/>
              <w:bottom w:val="single" w:sz="4" w:space="0" w:color="auto"/>
              <w:right w:val="single" w:sz="4" w:space="0" w:color="auto"/>
            </w:tcBorders>
            <w:shd w:val="clear" w:color="auto" w:fill="auto"/>
            <w:vAlign w:val="center"/>
            <w:hideMark/>
          </w:tcPr>
          <w:p w14:paraId="7E55EBB6"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1.0015303</w:t>
            </w:r>
          </w:p>
        </w:tc>
      </w:tr>
      <w:tr w:rsidR="00B56B8C" w:rsidRPr="00B56B8C" w14:paraId="1AB3C27C" w14:textId="77777777" w:rsidTr="00B56B8C">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7A8B165" w14:textId="77777777" w:rsidR="00B56B8C" w:rsidRPr="00B56B8C" w:rsidRDefault="00B56B8C" w:rsidP="00B56B8C">
            <w:pPr>
              <w:widowControl/>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feb</w:t>
            </w:r>
          </w:p>
        </w:tc>
        <w:tc>
          <w:tcPr>
            <w:tcW w:w="2200" w:type="dxa"/>
            <w:tcBorders>
              <w:top w:val="nil"/>
              <w:left w:val="nil"/>
              <w:bottom w:val="single" w:sz="4" w:space="0" w:color="auto"/>
              <w:right w:val="single" w:sz="4" w:space="0" w:color="auto"/>
            </w:tcBorders>
            <w:shd w:val="clear" w:color="auto" w:fill="auto"/>
            <w:vAlign w:val="center"/>
            <w:hideMark/>
          </w:tcPr>
          <w:p w14:paraId="4DAA560B"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1.0060861</w:t>
            </w:r>
          </w:p>
        </w:tc>
      </w:tr>
      <w:tr w:rsidR="00B56B8C" w:rsidRPr="00B56B8C" w14:paraId="13DC8D6E" w14:textId="77777777" w:rsidTr="00B56B8C">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7D38C464" w14:textId="77777777" w:rsidR="00B56B8C" w:rsidRPr="00B56B8C" w:rsidRDefault="00B56B8C" w:rsidP="00B56B8C">
            <w:pPr>
              <w:widowControl/>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mar</w:t>
            </w:r>
          </w:p>
        </w:tc>
        <w:tc>
          <w:tcPr>
            <w:tcW w:w="2200" w:type="dxa"/>
            <w:tcBorders>
              <w:top w:val="nil"/>
              <w:left w:val="nil"/>
              <w:bottom w:val="single" w:sz="4" w:space="0" w:color="auto"/>
              <w:right w:val="single" w:sz="4" w:space="0" w:color="auto"/>
            </w:tcBorders>
            <w:shd w:val="clear" w:color="auto" w:fill="auto"/>
            <w:vAlign w:val="center"/>
            <w:hideMark/>
          </w:tcPr>
          <w:p w14:paraId="05D33D1F"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1.0222033</w:t>
            </w:r>
          </w:p>
        </w:tc>
      </w:tr>
      <w:tr w:rsidR="00B56B8C" w:rsidRPr="00B56B8C" w14:paraId="4C1F4BEC" w14:textId="77777777" w:rsidTr="00B56B8C">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F2A6D29" w14:textId="77777777" w:rsidR="00B56B8C" w:rsidRPr="00B56B8C" w:rsidRDefault="00B56B8C" w:rsidP="00B56B8C">
            <w:pPr>
              <w:widowControl/>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abr</w:t>
            </w:r>
          </w:p>
        </w:tc>
        <w:tc>
          <w:tcPr>
            <w:tcW w:w="2200" w:type="dxa"/>
            <w:tcBorders>
              <w:top w:val="nil"/>
              <w:left w:val="nil"/>
              <w:bottom w:val="single" w:sz="4" w:space="0" w:color="auto"/>
              <w:right w:val="single" w:sz="4" w:space="0" w:color="auto"/>
            </w:tcBorders>
            <w:shd w:val="clear" w:color="auto" w:fill="auto"/>
            <w:vAlign w:val="center"/>
            <w:hideMark/>
          </w:tcPr>
          <w:p w14:paraId="69AA7A36"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0.9982007</w:t>
            </w:r>
          </w:p>
        </w:tc>
      </w:tr>
      <w:tr w:rsidR="00B56B8C" w:rsidRPr="00B56B8C" w14:paraId="499B5BCC" w14:textId="77777777" w:rsidTr="00B56B8C">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7B0828F" w14:textId="77777777" w:rsidR="00B56B8C" w:rsidRPr="00B56B8C" w:rsidRDefault="00B56B8C" w:rsidP="00B56B8C">
            <w:pPr>
              <w:widowControl/>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may</w:t>
            </w:r>
          </w:p>
        </w:tc>
        <w:tc>
          <w:tcPr>
            <w:tcW w:w="2200" w:type="dxa"/>
            <w:tcBorders>
              <w:top w:val="nil"/>
              <w:left w:val="nil"/>
              <w:bottom w:val="single" w:sz="4" w:space="0" w:color="auto"/>
              <w:right w:val="single" w:sz="4" w:space="0" w:color="auto"/>
            </w:tcBorders>
            <w:shd w:val="clear" w:color="auto" w:fill="auto"/>
            <w:vAlign w:val="center"/>
            <w:hideMark/>
          </w:tcPr>
          <w:p w14:paraId="798DA261"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0.9919446</w:t>
            </w:r>
          </w:p>
        </w:tc>
      </w:tr>
      <w:tr w:rsidR="00B56B8C" w:rsidRPr="00B56B8C" w14:paraId="0BE7EA05" w14:textId="77777777" w:rsidTr="00B56B8C">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81D84FD" w14:textId="77777777" w:rsidR="00B56B8C" w:rsidRPr="00B56B8C" w:rsidRDefault="00B56B8C" w:rsidP="00B56B8C">
            <w:pPr>
              <w:widowControl/>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jun</w:t>
            </w:r>
          </w:p>
        </w:tc>
        <w:tc>
          <w:tcPr>
            <w:tcW w:w="2200" w:type="dxa"/>
            <w:tcBorders>
              <w:top w:val="nil"/>
              <w:left w:val="nil"/>
              <w:bottom w:val="single" w:sz="4" w:space="0" w:color="auto"/>
              <w:right w:val="single" w:sz="4" w:space="0" w:color="auto"/>
            </w:tcBorders>
            <w:shd w:val="clear" w:color="auto" w:fill="auto"/>
            <w:vAlign w:val="center"/>
            <w:hideMark/>
          </w:tcPr>
          <w:p w14:paraId="4F83BC9E"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0.9945854</w:t>
            </w:r>
          </w:p>
        </w:tc>
      </w:tr>
      <w:tr w:rsidR="00B56B8C" w:rsidRPr="00B56B8C" w14:paraId="10A24170" w14:textId="77777777" w:rsidTr="00B56B8C">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5B097584" w14:textId="77777777" w:rsidR="00B56B8C" w:rsidRPr="00B56B8C" w:rsidRDefault="00B56B8C" w:rsidP="00B56B8C">
            <w:pPr>
              <w:widowControl/>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jul</w:t>
            </w:r>
          </w:p>
        </w:tc>
        <w:tc>
          <w:tcPr>
            <w:tcW w:w="2200" w:type="dxa"/>
            <w:tcBorders>
              <w:top w:val="nil"/>
              <w:left w:val="nil"/>
              <w:bottom w:val="single" w:sz="4" w:space="0" w:color="auto"/>
              <w:right w:val="single" w:sz="4" w:space="0" w:color="auto"/>
            </w:tcBorders>
            <w:shd w:val="clear" w:color="auto" w:fill="auto"/>
            <w:vAlign w:val="center"/>
            <w:hideMark/>
          </w:tcPr>
          <w:p w14:paraId="14EE2F88"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0.9906652</w:t>
            </w:r>
          </w:p>
        </w:tc>
      </w:tr>
      <w:tr w:rsidR="00B56B8C" w:rsidRPr="00B56B8C" w14:paraId="346D6829" w14:textId="77777777" w:rsidTr="00B56B8C">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3BB50EAD" w14:textId="77777777" w:rsidR="00B56B8C" w:rsidRPr="00B56B8C" w:rsidRDefault="00B56B8C" w:rsidP="00B56B8C">
            <w:pPr>
              <w:widowControl/>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ago</w:t>
            </w:r>
          </w:p>
        </w:tc>
        <w:tc>
          <w:tcPr>
            <w:tcW w:w="2200" w:type="dxa"/>
            <w:tcBorders>
              <w:top w:val="nil"/>
              <w:left w:val="nil"/>
              <w:bottom w:val="single" w:sz="4" w:space="0" w:color="auto"/>
              <w:right w:val="single" w:sz="4" w:space="0" w:color="auto"/>
            </w:tcBorders>
            <w:shd w:val="clear" w:color="auto" w:fill="auto"/>
            <w:vAlign w:val="center"/>
            <w:hideMark/>
          </w:tcPr>
          <w:p w14:paraId="2C00C409"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0.9858004</w:t>
            </w:r>
          </w:p>
        </w:tc>
      </w:tr>
      <w:tr w:rsidR="00B56B8C" w:rsidRPr="00B56B8C" w14:paraId="4F1E81FC" w14:textId="77777777" w:rsidTr="00B56B8C">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441AD08" w14:textId="77777777" w:rsidR="00B56B8C" w:rsidRPr="00B56B8C" w:rsidRDefault="00B56B8C" w:rsidP="00B56B8C">
            <w:pPr>
              <w:widowControl/>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sep</w:t>
            </w:r>
          </w:p>
        </w:tc>
        <w:tc>
          <w:tcPr>
            <w:tcW w:w="2200" w:type="dxa"/>
            <w:tcBorders>
              <w:top w:val="nil"/>
              <w:left w:val="nil"/>
              <w:bottom w:val="single" w:sz="4" w:space="0" w:color="auto"/>
              <w:right w:val="single" w:sz="4" w:space="0" w:color="auto"/>
            </w:tcBorders>
            <w:shd w:val="clear" w:color="auto" w:fill="auto"/>
            <w:vAlign w:val="center"/>
            <w:hideMark/>
          </w:tcPr>
          <w:p w14:paraId="4697F854"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0.9896963</w:t>
            </w:r>
          </w:p>
        </w:tc>
      </w:tr>
      <w:tr w:rsidR="00B56B8C" w:rsidRPr="00B56B8C" w14:paraId="4AF75C24" w14:textId="77777777" w:rsidTr="00B56B8C">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606D87B9" w14:textId="77777777" w:rsidR="00B56B8C" w:rsidRPr="00B56B8C" w:rsidRDefault="00B56B8C" w:rsidP="00B56B8C">
            <w:pPr>
              <w:widowControl/>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oct</w:t>
            </w:r>
          </w:p>
        </w:tc>
        <w:tc>
          <w:tcPr>
            <w:tcW w:w="2200" w:type="dxa"/>
            <w:tcBorders>
              <w:top w:val="nil"/>
              <w:left w:val="nil"/>
              <w:bottom w:val="single" w:sz="4" w:space="0" w:color="auto"/>
              <w:right w:val="single" w:sz="4" w:space="0" w:color="auto"/>
            </w:tcBorders>
            <w:shd w:val="clear" w:color="auto" w:fill="auto"/>
            <w:vAlign w:val="center"/>
            <w:hideMark/>
          </w:tcPr>
          <w:p w14:paraId="64FCA29D"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0.9952431</w:t>
            </w:r>
          </w:p>
        </w:tc>
      </w:tr>
      <w:tr w:rsidR="00B56B8C" w:rsidRPr="00B56B8C" w14:paraId="31FB7C01" w14:textId="77777777" w:rsidTr="00B56B8C">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0E96BBA1" w14:textId="77777777" w:rsidR="00B56B8C" w:rsidRPr="00B56B8C" w:rsidRDefault="00B56B8C" w:rsidP="00B56B8C">
            <w:pPr>
              <w:widowControl/>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nov</w:t>
            </w:r>
          </w:p>
        </w:tc>
        <w:tc>
          <w:tcPr>
            <w:tcW w:w="2200" w:type="dxa"/>
            <w:tcBorders>
              <w:top w:val="nil"/>
              <w:left w:val="nil"/>
              <w:bottom w:val="single" w:sz="4" w:space="0" w:color="auto"/>
              <w:right w:val="single" w:sz="4" w:space="0" w:color="auto"/>
            </w:tcBorders>
            <w:shd w:val="clear" w:color="auto" w:fill="auto"/>
            <w:vAlign w:val="center"/>
            <w:hideMark/>
          </w:tcPr>
          <w:p w14:paraId="47A8CE34"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1.0119282</w:t>
            </w:r>
          </w:p>
        </w:tc>
      </w:tr>
      <w:tr w:rsidR="00B56B8C" w:rsidRPr="00B56B8C" w14:paraId="6C2B0CB2" w14:textId="77777777" w:rsidTr="00B56B8C">
        <w:trPr>
          <w:trHeight w:val="300"/>
        </w:trPr>
        <w:tc>
          <w:tcPr>
            <w:tcW w:w="1000" w:type="dxa"/>
            <w:tcBorders>
              <w:top w:val="nil"/>
              <w:left w:val="single" w:sz="4" w:space="0" w:color="auto"/>
              <w:bottom w:val="single" w:sz="4" w:space="0" w:color="auto"/>
              <w:right w:val="single" w:sz="4" w:space="0" w:color="auto"/>
            </w:tcBorders>
            <w:shd w:val="clear" w:color="auto" w:fill="auto"/>
            <w:vAlign w:val="center"/>
            <w:hideMark/>
          </w:tcPr>
          <w:p w14:paraId="17D10769" w14:textId="77777777" w:rsidR="00B56B8C" w:rsidRPr="00B56B8C" w:rsidRDefault="00B56B8C" w:rsidP="00B56B8C">
            <w:pPr>
              <w:widowControl/>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dic</w:t>
            </w:r>
          </w:p>
        </w:tc>
        <w:tc>
          <w:tcPr>
            <w:tcW w:w="2200" w:type="dxa"/>
            <w:tcBorders>
              <w:top w:val="nil"/>
              <w:left w:val="nil"/>
              <w:bottom w:val="single" w:sz="4" w:space="0" w:color="auto"/>
              <w:right w:val="single" w:sz="4" w:space="0" w:color="auto"/>
            </w:tcBorders>
            <w:shd w:val="clear" w:color="auto" w:fill="auto"/>
            <w:vAlign w:val="center"/>
            <w:hideMark/>
          </w:tcPr>
          <w:p w14:paraId="491600D7" w14:textId="77777777" w:rsidR="00B56B8C" w:rsidRPr="00B56B8C" w:rsidRDefault="00B56B8C" w:rsidP="00B56B8C">
            <w:pPr>
              <w:widowControl/>
              <w:jc w:val="center"/>
              <w:rPr>
                <w:rFonts w:ascii="Times New Roman" w:eastAsia="Times New Roman" w:hAnsi="Times New Roman" w:cs="Times New Roman"/>
                <w:color w:val="000000"/>
                <w:lang w:val="es-HN" w:eastAsia="es-HN"/>
              </w:rPr>
            </w:pPr>
            <w:r w:rsidRPr="00B56B8C">
              <w:rPr>
                <w:rFonts w:ascii="Times New Roman" w:eastAsia="Times New Roman" w:hAnsi="Times New Roman" w:cs="Times New Roman"/>
                <w:color w:val="000000"/>
                <w:lang w:val="es-HN" w:eastAsia="es-HN"/>
              </w:rPr>
              <w:t>1.0121027</w:t>
            </w:r>
          </w:p>
        </w:tc>
      </w:tr>
    </w:tbl>
    <w:p w14:paraId="650B19D8" w14:textId="77777777" w:rsidR="00B56B8C" w:rsidRDefault="00B56B8C" w:rsidP="0036156C">
      <w:pPr>
        <w:pStyle w:val="TextoPrincipal"/>
      </w:pPr>
    </w:p>
    <w:p w14:paraId="6445CD2E" w14:textId="1968D048" w:rsidR="0036156C" w:rsidRDefault="0036156C" w:rsidP="0036156C">
      <w:pPr>
        <w:pStyle w:val="TextoPrincipal"/>
      </w:pPr>
      <w:r>
        <w:t xml:space="preserve">La </w:t>
      </w:r>
      <w:r w:rsidRPr="00FB6268">
        <w:t>gráfica “</w:t>
      </w:r>
      <w:r>
        <w:t>Serie Sin Estacionalidad</w:t>
      </w:r>
      <w:r w:rsidRPr="00FB6268">
        <w:t>”</w:t>
      </w:r>
      <w:r>
        <w:t xml:space="preserve"> de la figura </w:t>
      </w:r>
      <w:r w:rsidR="00757547">
        <w:t>50</w:t>
      </w:r>
      <w:r>
        <w:t xml:space="preserve">, se logra identificar de manera enfática la estacionalidad para banco </w:t>
      </w:r>
      <w:r w:rsidR="00B77C6A">
        <w:t>Azteca</w:t>
      </w:r>
      <w:r>
        <w:t xml:space="preserve">, al observar las líneas graficas se idéntica que los meses de </w:t>
      </w:r>
      <w:r w:rsidR="00C701F9">
        <w:t>marzo, ju</w:t>
      </w:r>
      <w:r w:rsidR="00F95EBA">
        <w:t>n</w:t>
      </w:r>
      <w:r w:rsidR="00C701F9">
        <w:t>io y noviembre</w:t>
      </w:r>
      <w:r>
        <w:t xml:space="preserve"> son factores estacionales dado que presentan variaciones en la variable ValorCuenta con respecto a la variable Serie Sin Estacionalidad.</w:t>
      </w:r>
      <w:r w:rsidRPr="00196A4A">
        <w:rPr>
          <w:noProof/>
        </w:rPr>
        <w:t xml:space="preserve"> </w:t>
      </w:r>
    </w:p>
    <w:p w14:paraId="64DD52BF" w14:textId="2E5F83D3" w:rsidR="0036156C" w:rsidRDefault="00E620B5" w:rsidP="0036156C">
      <w:pPr>
        <w:pStyle w:val="TextoPrincipal"/>
        <w:keepNext/>
        <w:ind w:firstLine="0"/>
      </w:pPr>
      <w:r>
        <w:rPr>
          <w:noProof/>
        </w:rPr>
        <w:lastRenderedPageBreak/>
        <mc:AlternateContent>
          <mc:Choice Requires="wps">
            <w:drawing>
              <wp:anchor distT="0" distB="0" distL="114300" distR="114300" simplePos="0" relativeHeight="252217344" behindDoc="0" locked="0" layoutInCell="1" allowOverlap="1" wp14:anchorId="0CE9479B" wp14:editId="35B3196D">
                <wp:simplePos x="0" y="0"/>
                <wp:positionH relativeFrom="column">
                  <wp:posOffset>3853180</wp:posOffset>
                </wp:positionH>
                <wp:positionV relativeFrom="paragraph">
                  <wp:posOffset>475615</wp:posOffset>
                </wp:positionV>
                <wp:extent cx="107950" cy="1511935"/>
                <wp:effectExtent l="0" t="0" r="25400" b="12065"/>
                <wp:wrapNone/>
                <wp:docPr id="250542411"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E930D7A" id="Rectángulo: esquinas redondeadas 12" o:spid="_x0000_s1026" style="position:absolute;margin-left:303.4pt;margin-top:37.45pt;width:8.5pt;height:119.05pt;z-index:2522173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Dj&#10;0nGQ4AAAAAoBAAAPAAAAZHJzL2Rvd25yZXYueG1sTI/BTsMwDIbvSLxDZCQuiCVbpzJK0wmQKg7b&#10;hYEYx6wxbUXjVE3WdW+POcHR9q/P35+vJ9eJEYfQetIwnykQSJW3LdUa3t/K2xWIEA1Z03lCDWcM&#10;sC4uL3KTWX+iVxx3sRYMoZAZDU2MfSZlqBp0Jsx8j8S3Lz84E3kcamkHc2K46+RCqVQ60xJ/aEyP&#10;zw1W37uj05BuNnG/x3Lcrl5u6if6WJ5N+an19dX0+AAi4hT/wvCrz+pQsNPBH8kG0TFDpaweNdwt&#10;70FwIF0kvDhoSOaJAlnk8n+F4gcAAP//AwBQSwECLQAUAAYACAAAACEAtoM4kv4AAADhAQAAEwAA&#10;AAAAAAAAAAAAAAAAAAAAW0NvbnRlbnRfVHlwZXNdLnhtbFBLAQItABQABgAIAAAAIQA4/SH/1gAA&#10;AJQBAAALAAAAAAAAAAAAAAAAAC8BAABfcmVscy8ucmVsc1BLAQItABQABgAIAAAAIQAkCMybfQIA&#10;AGcFAAAOAAAAAAAAAAAAAAAAAC4CAABkcnMvZTJvRG9jLnhtbFBLAQItABQABgAIAAAAIQDj0nGQ&#10;4AAAAAoBAAAPAAAAAAAAAAAAAAAAANc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218368" behindDoc="0" locked="0" layoutInCell="1" allowOverlap="1" wp14:anchorId="255B01C4" wp14:editId="0B311AC6">
                <wp:simplePos x="0" y="0"/>
                <wp:positionH relativeFrom="column">
                  <wp:posOffset>3276600</wp:posOffset>
                </wp:positionH>
                <wp:positionV relativeFrom="paragraph">
                  <wp:posOffset>475615</wp:posOffset>
                </wp:positionV>
                <wp:extent cx="107950" cy="1511935"/>
                <wp:effectExtent l="0" t="0" r="25400" b="12065"/>
                <wp:wrapNone/>
                <wp:docPr id="492456135"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B1EBF08" id="Rectángulo: esquinas redondeadas 12" o:spid="_x0000_s1026" style="position:absolute;margin-left:258pt;margin-top:37.45pt;width:8.5pt;height:119.05pt;z-index:2522183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DW&#10;j9uB4QAAAAoBAAAPAAAAZHJzL2Rvd25yZXYueG1sTI9BT8MwDIXvSPyHyEhcEEtLtzJK0wmQKg7j&#10;wjYxjllj2orGqZqs6/495gQ32+/p+Xv5arKdGHHwrSMF8SwCgVQ501KtYLctb5cgfNBkdOcIFZzR&#10;w6q4vMh1ZtyJ3nHchFpwCPlMK2hC6DMpfdWg1X7meiTWvtxgdeB1qKUZ9InDbSfvoiiVVrfEHxrd&#10;40uD1ffmaBWk63XY77Ec35avN/UzfczPuvxU6vpqenoEEXAKf2b4xWd0KJjp4I5kvOgULOKUuwQF&#10;9/MHEGxYJAkfDgqSmAdZ5PJ/heIHAAD//wMAUEsBAi0AFAAGAAgAAAAhALaDOJL+AAAA4QEAABMA&#10;AAAAAAAAAAAAAAAAAAAAAFtDb250ZW50X1R5cGVzXS54bWxQSwECLQAUAAYACAAAACEAOP0h/9YA&#10;AACUAQAACwAAAAAAAAAAAAAAAAAvAQAAX3JlbHMvLnJlbHNQSwECLQAUAAYACAAAACEAJAjMm30C&#10;AABnBQAADgAAAAAAAAAAAAAAAAAuAgAAZHJzL2Uyb0RvYy54bWxQSwECLQAUAAYACAAAACEA1o/b&#10;ge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219392" behindDoc="0" locked="0" layoutInCell="1" allowOverlap="1" wp14:anchorId="7F120C6D" wp14:editId="75DCE110">
                <wp:simplePos x="0" y="0"/>
                <wp:positionH relativeFrom="column">
                  <wp:posOffset>3619500</wp:posOffset>
                </wp:positionH>
                <wp:positionV relativeFrom="paragraph">
                  <wp:posOffset>475615</wp:posOffset>
                </wp:positionV>
                <wp:extent cx="107950" cy="1511935"/>
                <wp:effectExtent l="0" t="0" r="25400" b="12065"/>
                <wp:wrapNone/>
                <wp:docPr id="1112984800"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109D8CE" id="Rectángulo: esquinas redondeadas 12" o:spid="_x0000_s1026" style="position:absolute;margin-left:285pt;margin-top:37.45pt;width:8.5pt;height:119.05pt;z-index:2522193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q&#10;tMHd4gAAAAoBAAAPAAAAZHJzL2Rvd25yZXYueG1sTI/NTsMwEITvSLyDtUhcUGuX/iSEOBUgRRzK&#10;hRZRjttkSSLidRS7afr2NSc4zs5o9pt0PZpWDNS7xrKG2VSBIC5s2XCl4WOXT2IQziOX2FomDWdy&#10;sM6ur1JMSnvidxq2vhKhhF2CGmrvu0RKV9Rk0E1tRxy8b9sb9EH2lSx7PIVy08p7pVbSYMPhQ40d&#10;vdRU/GyPRsNqs/H7PeXDW/x6Vz3z5+KM+ZfWtzfj0yMIT6P/C8MvfkCHLDAd7JFLJ1oNy0iFLV5D&#10;tHgAEQLLOAqHg4b5bK5AZqn8PyG7AAAA//8DAFBLAQItABQABgAIAAAAIQC2gziS/gAAAOEBAAAT&#10;AAAAAAAAAAAAAAAAAAAAAABbQ29udGVudF9UeXBlc10ueG1sUEsBAi0AFAAGAAgAAAAhADj9If/W&#10;AAAAlAEAAAsAAAAAAAAAAAAAAAAALwEAAF9yZWxzLy5yZWxzUEsBAi0AFAAGAAgAAAAhACQIzJt9&#10;AgAAZwUAAA4AAAAAAAAAAAAAAAAALgIAAGRycy9lMm9Eb2MueG1sUEsBAi0AFAAGAAgAAAAhACq0&#10;wd3iAAAACgEAAA8AAAAAAAAAAAAAAAAA1w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215296" behindDoc="0" locked="0" layoutInCell="1" allowOverlap="1" wp14:anchorId="50F21AE8" wp14:editId="511EECE1">
                <wp:simplePos x="0" y="0"/>
                <wp:positionH relativeFrom="column">
                  <wp:posOffset>4495800</wp:posOffset>
                </wp:positionH>
                <wp:positionV relativeFrom="paragraph">
                  <wp:posOffset>475615</wp:posOffset>
                </wp:positionV>
                <wp:extent cx="107950" cy="1511935"/>
                <wp:effectExtent l="0" t="0" r="25400" b="12065"/>
                <wp:wrapNone/>
                <wp:docPr id="2069433929"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9C82254" id="Rectángulo: esquinas redondeadas 12" o:spid="_x0000_s1026" style="position:absolute;margin-left:354pt;margin-top:37.45pt;width:8.5pt;height:119.05pt;z-index:2522152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J&#10;MGWw4gAAAAoBAAAPAAAAZHJzL2Rvd25yZXYueG1sTI/NTsMwEITvSLyDtUhcELX7QxtCnAqQIg7l&#10;QkGUoxsvSUS8jmI3Td++ywluuzuj2W+y9ehaMWAfGk8aphMFAqn0tqFKw8d7cZuACNGQNa0n1HDC&#10;AOv88iIzqfVHesNhGyvBIRRSo6GOsUulDGWNzoSJ75BY+/a9M5HXvpK2N0cOd62cKbWUzjTEH2rT&#10;4XON5c/24DQsN5u422ExvCYvN9UTfS5OpvjS+vpqfHwAEXGMf2b4xWd0yJlp7w9kg2g1rFTCXSIP&#10;i3sQbFjN7viw1zCfzhXIPJP/K+RnAAAA//8DAFBLAQItABQABgAIAAAAIQC2gziS/gAAAOEBAAAT&#10;AAAAAAAAAAAAAAAAAAAAAABbQ29udGVudF9UeXBlc10ueG1sUEsBAi0AFAAGAAgAAAAhADj9If/W&#10;AAAAlAEAAAsAAAAAAAAAAAAAAAAALwEAAF9yZWxzLy5yZWxzUEsBAi0AFAAGAAgAAAAhACQIzJt9&#10;AgAAZwUAAA4AAAAAAAAAAAAAAAAALgIAAGRycy9lMm9Eb2MueG1sUEsBAi0AFAAGAAgAAAAhAAkw&#10;ZbDiAAAACgEAAA8AAAAAAAAAAAAAAAAA1w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214272" behindDoc="0" locked="0" layoutInCell="1" allowOverlap="1" wp14:anchorId="3C6103E8" wp14:editId="32E332C1">
                <wp:simplePos x="0" y="0"/>
                <wp:positionH relativeFrom="column">
                  <wp:posOffset>4152900</wp:posOffset>
                </wp:positionH>
                <wp:positionV relativeFrom="paragraph">
                  <wp:posOffset>475615</wp:posOffset>
                </wp:positionV>
                <wp:extent cx="107950" cy="1511935"/>
                <wp:effectExtent l="0" t="0" r="25400" b="12065"/>
                <wp:wrapNone/>
                <wp:docPr id="556136402"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36DCDB1" id="Rectángulo: esquinas redondeadas 12" o:spid="_x0000_s1026" style="position:absolute;margin-left:327pt;margin-top:37.45pt;width:8.5pt;height:119.05pt;z-index:2522142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Ba&#10;oati4QAAAAoBAAAPAAAAZHJzL2Rvd25yZXYueG1sTI/BTsMwDIbvSLxDZCQuiKVlpRul6QRIFYdx&#10;YZsYx6wxbUXjVE3WdW+POcHR9q/P35+vJtuJEQffOlIQzyIQSJUzLdUKdtvydgnCB01Gd45QwRk9&#10;rIrLi1xnxp3oHcdNqAVDyGdaQRNCn0npqwat9jPXI/Htyw1WBx6HWppBnxhuO3kXRam0uiX+0Oge&#10;XxqsvjdHqyBdr8N+j+X4tny9qZ/pIznr8lOp66vp6RFEwCn8heFXn9WhYKeDO5LxomPGfcJdgoJF&#10;8gCCA+ki5sVBwTyeRyCLXP6vUPwAAAD//wMAUEsBAi0AFAAGAAgAAAAhALaDOJL+AAAA4QEAABMA&#10;AAAAAAAAAAAAAAAAAAAAAFtDb250ZW50X1R5cGVzXS54bWxQSwECLQAUAAYACAAAACEAOP0h/9YA&#10;AACUAQAACwAAAAAAAAAAAAAAAAAvAQAAX3JlbHMvLnJlbHNQSwECLQAUAAYACAAAACEAJAjMm30C&#10;AABnBQAADgAAAAAAAAAAAAAAAAAuAgAAZHJzL2Uyb0RvYy54bWxQSwECLQAUAAYACAAAACEAWqGr&#10;Yu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213248" behindDoc="0" locked="0" layoutInCell="1" allowOverlap="1" wp14:anchorId="584493BF" wp14:editId="2A725A9E">
                <wp:simplePos x="0" y="0"/>
                <wp:positionH relativeFrom="column">
                  <wp:posOffset>4729480</wp:posOffset>
                </wp:positionH>
                <wp:positionV relativeFrom="paragraph">
                  <wp:posOffset>475615</wp:posOffset>
                </wp:positionV>
                <wp:extent cx="107950" cy="1511935"/>
                <wp:effectExtent l="0" t="0" r="25400" b="12065"/>
                <wp:wrapNone/>
                <wp:docPr id="549037235"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82A329A" id="Rectángulo: esquinas redondeadas 12" o:spid="_x0000_s1026" style="position:absolute;margin-left:372.4pt;margin-top:37.45pt;width:8.5pt;height:119.05pt;z-index:252213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B1&#10;9K0V4QAAAAoBAAAPAAAAZHJzL2Rvd25yZXYueG1sTI9BT8MwDIXvSPyHyEhcEEvLqm6UphMgVRzG&#10;hYG2HbPGtBWNUzVZ1/17vBPc7Oen9z7nq8l2YsTBt44UxLMIBFLlTEu1gq/P8n4JwgdNRneOUMEZ&#10;PayK66tcZ8ad6APHTagFh5DPtIImhD6T0lcNWu1nrkfi27cbrA68DrU0gz5xuO3kQxSl0uqWuKHR&#10;Pb42WP1sjlZBul6H3Q7L8X35dle/0DY563Kv1O3N9PwEIuAU/sxwwWd0KJjp4I5kvOgULJKE0cNl&#10;eATBhkUas3BQMI/nEcgil/9fKH4BAAD//wMAUEsBAi0AFAAGAAgAAAAhALaDOJL+AAAA4QEAABMA&#10;AAAAAAAAAAAAAAAAAAAAAFtDb250ZW50X1R5cGVzXS54bWxQSwECLQAUAAYACAAAACEAOP0h/9YA&#10;AACUAQAACwAAAAAAAAAAAAAAAAAvAQAAX3JlbHMvLnJlbHNQSwECLQAUAAYACAAAACEAJAjMm30C&#10;AABnBQAADgAAAAAAAAAAAAAAAAAuAgAAZHJzL2Uyb0RvYy54bWxQSwECLQAUAAYACAAAACEAdfSt&#10;FeEAAAAKAQAADwAAAAAAAAAAAAAAAADXBAAAZHJzL2Rvd25yZXYueG1sUEsFBgAAAAAEAAQA8wAA&#10;AOUFAAAAAA==&#10;" filled="f" strokecolor="#ed7d31 [3205]" strokeweight="1pt">
                <v:stroke joinstyle="miter"/>
              </v:roundrect>
            </w:pict>
          </mc:Fallback>
        </mc:AlternateContent>
      </w:r>
      <w:r>
        <w:rPr>
          <w:noProof/>
        </w:rPr>
        <mc:AlternateContent>
          <mc:Choice Requires="wps">
            <w:drawing>
              <wp:anchor distT="0" distB="0" distL="114300" distR="114300" simplePos="0" relativeHeight="252205056" behindDoc="0" locked="0" layoutInCell="1" allowOverlap="1" wp14:anchorId="267BFE8E" wp14:editId="000B21F0">
                <wp:simplePos x="0" y="0"/>
                <wp:positionH relativeFrom="column">
                  <wp:posOffset>5067300</wp:posOffset>
                </wp:positionH>
                <wp:positionV relativeFrom="paragraph">
                  <wp:posOffset>482600</wp:posOffset>
                </wp:positionV>
                <wp:extent cx="107950" cy="1511935"/>
                <wp:effectExtent l="0" t="0" r="25400" b="12065"/>
                <wp:wrapNone/>
                <wp:docPr id="324829398"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DF1DD2E" id="Rectángulo: esquinas redondeadas 12" o:spid="_x0000_s1026" style="position:absolute;margin-left:399pt;margin-top:38pt;width:8.5pt;height:119.05pt;z-index:2522050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BO&#10;9I+V4AAAAAoBAAAPAAAAZHJzL2Rvd25yZXYueG1sTI9BT4NAEIXvJv6HzZh4MXZBKyKyNGpCPNSL&#10;1ViPUxiByM4Sdkvpv3c86WneZF7efC9fzbZXE42+c2wgXkSgiCtXd9wYeH8rL1NQPiDX2DsmA0fy&#10;sCpOT3LManfgV5o2oVESwj5DA20IQ6a1r1qy6BduIJbblxstBlnHRtcjHiTc9voqihJtsWP50OJA&#10;Ty1V35u9NZCs12G7pXJ6SZ8vmkf+WB6x/DTm/Gx+uAcVaA5/ZvjFF3QohGnn9lx71Ru4vUulSxCR&#10;yBRDGt+I2Bm4jpcx6CLX/ysUPwAAAP//AwBQSwECLQAUAAYACAAAACEAtoM4kv4AAADhAQAAEwAA&#10;AAAAAAAAAAAAAAAAAAAAW0NvbnRlbnRfVHlwZXNdLnhtbFBLAQItABQABgAIAAAAIQA4/SH/1gAA&#10;AJQBAAALAAAAAAAAAAAAAAAAAC8BAABfcmVscy8ucmVsc1BLAQItABQABgAIAAAAIQAkCMybfQIA&#10;AGcFAAAOAAAAAAAAAAAAAAAAAC4CAABkcnMvZTJvRG9jLnhtbFBLAQItABQABgAIAAAAIQBO9I+V&#10;4AAAAAoBAAAPAAAAAAAAAAAAAAAAANcEAABkcnMvZG93bnJldi54bWxQSwUGAAAAAAQABADzAAAA&#10;5AUAAAAA&#10;" filled="f" strokecolor="#ed7d31 [3205]" strokeweight="1pt">
                <v:stroke joinstyle="miter"/>
              </v:roundrect>
            </w:pict>
          </mc:Fallback>
        </mc:AlternateContent>
      </w:r>
      <w:r>
        <w:rPr>
          <w:noProof/>
        </w:rPr>
        <mc:AlternateContent>
          <mc:Choice Requires="wps">
            <w:drawing>
              <wp:anchor distT="0" distB="0" distL="114300" distR="114300" simplePos="0" relativeHeight="252206080" behindDoc="0" locked="0" layoutInCell="1" allowOverlap="1" wp14:anchorId="45A97310" wp14:editId="4621B30D">
                <wp:simplePos x="0" y="0"/>
                <wp:positionH relativeFrom="column">
                  <wp:posOffset>5410200</wp:posOffset>
                </wp:positionH>
                <wp:positionV relativeFrom="paragraph">
                  <wp:posOffset>482600</wp:posOffset>
                </wp:positionV>
                <wp:extent cx="107950" cy="1511935"/>
                <wp:effectExtent l="0" t="0" r="25400" b="12065"/>
                <wp:wrapNone/>
                <wp:docPr id="1157215049"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BB37A3C" id="Rectángulo: esquinas redondeadas 12" o:spid="_x0000_s1026" style="position:absolute;margin-left:426pt;margin-top:38pt;width:8.5pt;height:119.05pt;z-index:252206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Dz&#10;h3Zr4gAAAAoBAAAPAAAAZHJzL2Rvd25yZXYueG1sTI9BT8MwDIXvSPyHyEhc0JZ2jFJK0wmQKg7j&#10;woYYx6wxbUXjVE3Wdf9+5gQn23pPz9/LV5PtxIiDbx0piOcRCKTKmZZqBR/bcpaC8EGT0Z0jVHBC&#10;D6vi8iLXmXFHesdxE2rBIeQzraAJoc+k9FWDVvu565FY+3aD1YHPoZZm0EcOt51cRFEirW6JPzS6&#10;x5cGq5/NwSpI1uuw22E5vqWvN/UzfS5PuvxS6vpqenoEEXAKf2b4xWd0KJhp7w5kvOgUpHcL7hIU&#10;3Cc82ZAmD7zsFdzGyxhkkcv/FYozAAAA//8DAFBLAQItABQABgAIAAAAIQC2gziS/gAAAOEBAAAT&#10;AAAAAAAAAAAAAAAAAAAAAABbQ29udGVudF9UeXBlc10ueG1sUEsBAi0AFAAGAAgAAAAhADj9If/W&#10;AAAAlAEAAAsAAAAAAAAAAAAAAAAALwEAAF9yZWxzLy5yZWxzUEsBAi0AFAAGAAgAAAAhACQIzJt9&#10;AgAAZwUAAA4AAAAAAAAAAAAAAAAALgIAAGRycy9lMm9Eb2MueG1sUEsBAi0AFAAGAAgAAAAhAPOH&#10;dmviAAAACgEAAA8AAAAAAAAAAAAAAAAA1wQAAGRycy9kb3ducmV2LnhtbFBLBQYAAAAABAAEAPMA&#10;AADmBQAAAAA=&#10;" filled="f" strokecolor="#ed7d31 [3205]" strokeweight="1pt">
                <v:stroke joinstyle="miter"/>
              </v:roundrect>
            </w:pict>
          </mc:Fallback>
        </mc:AlternateContent>
      </w:r>
      <w:r>
        <w:rPr>
          <w:noProof/>
        </w:rPr>
        <mc:AlternateContent>
          <mc:Choice Requires="wps">
            <w:drawing>
              <wp:anchor distT="0" distB="0" distL="114300" distR="114300" simplePos="0" relativeHeight="252201984" behindDoc="0" locked="0" layoutInCell="1" allowOverlap="1" wp14:anchorId="4AE25303" wp14:editId="15DEE2C7">
                <wp:simplePos x="0" y="0"/>
                <wp:positionH relativeFrom="column">
                  <wp:posOffset>5643880</wp:posOffset>
                </wp:positionH>
                <wp:positionV relativeFrom="paragraph">
                  <wp:posOffset>482600</wp:posOffset>
                </wp:positionV>
                <wp:extent cx="107950" cy="1511935"/>
                <wp:effectExtent l="0" t="0" r="25400" b="12065"/>
                <wp:wrapNone/>
                <wp:docPr id="2128667362" name="Rectángulo: esquinas redondeadas 12"/>
                <wp:cNvGraphicFramePr/>
                <a:graphic xmlns:a="http://schemas.openxmlformats.org/drawingml/2006/main">
                  <a:graphicData uri="http://schemas.microsoft.com/office/word/2010/wordprocessingShape">
                    <wps:wsp>
                      <wps:cNvSpPr/>
                      <wps:spPr>
                        <a:xfrm>
                          <a:off x="0" y="0"/>
                          <a:ext cx="107950" cy="1511935"/>
                        </a:xfrm>
                        <a:prstGeom prst="roundRect">
                          <a:avLst/>
                        </a:prstGeom>
                        <a:no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7C1D88A" id="Rectángulo: esquinas redondeadas 12" o:spid="_x0000_s1026" style="position:absolute;margin-left:444.4pt;margin-top:38pt;width:8.5pt;height:119.05pt;z-index:252201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CMybfQIAAGcFAAAOAAAAZHJzL2Uyb0RvYy54bWysVMFu2zAMvQ/YPwi6r7azZl2DOkXQosOA&#10;og3aDj0rshQbkEWNUuJkXz9KdpygK3YYdrFFkXwkn0heXe9aw7YKfQO25MVZzpmyEqrGrkv+4+Xu&#10;01fOfBC2EgasKvleeX49//jhqnMzNYEaTKWQEYj1s86VvA7BzbLMy1q1wp+BU5aUGrAVgURcZxWK&#10;jtBbk03y/EvWAVYOQSrv6fa2V/J5wtdayfCotVeBmZJTbiF9MX1X8ZvNr8RsjcLVjRzSEP+QRSsa&#10;S0FHqFsRBNtg8wdU20gEDzqcSWgz0LqRKtVA1RT5m2qea+FUqoXI8W6kyf8/WPmwfXZLJBo652ee&#10;jrGKncY2/ik/tktk7Uey1C4wSZdFfnE5JUolqYppUVx+nkY2s6O3Qx++KWhZPJQcYWOrJ3qRRJTY&#10;3vvQ2x/sYkQLd40x6VWMjRceTFPFuyTEtlA3BtlW0IMKKZUNkyHsiSUlEb2zY03pFPZGRRhjn5Rm&#10;TUVVTFIyqd3e4ha9qhaV6sMV0zxPHUPwo0eqOAFGZE2JjtgDwHs5F0POg310ValbR+f8b4n1vI0e&#10;KTLYMDq3jQV8D8CEMXJvfyCppyaytIJqv0SG0M+Kd/Kuofe7Fz4sBdJw0JvTwIdH+mgDXclhOHFW&#10;A/567z7aU8+SlrOOhq3k/udGoOLMfLfUzZfF+XmcziScTy8mJOCpZnWqsZv2Buj5C1otTqZjtA/m&#10;cNQI7SvthUWMSiphJcUuuQx4EG5CvwRos0i1WCQzmkgnwr19djKCR1Zja77sXgW6oYkDtf8DHAZT&#10;zN60cW8bPS0sNgF0k3r8yOvAN01zapxh88R1cSonq+N+nP8GAAD//wMAUEsDBBQABgAIAAAAIQAI&#10;q9NZ3wAAAAoBAAAPAAAAZHJzL2Rvd25yZXYueG1sTI9BT4NAEIXvJv6HzZh4MXZBKyKyNGpCPNSL&#10;1ViPUxiByM4Sdkvpv3c86dxm3sub7+Wr2fZqotF3jg3EiwgUceXqjhsD72/lZQrKB+Qae8dk4Ege&#10;VsXpSY5Z7Q78StMmNEpC2GdooA1hyLT2VUsW/cINxKJ9udFikHVsdD3iQcJtr6+iKNEWO5YPLQ70&#10;1FL1vdlbA8l6HbZbKqeX9PmieeSP5RHLT2POz+aHe1CB5vBnhl98QYdCmHZuz7VXvYFURqwGbhPp&#10;JIa76EYOOwPX8TIGXeT6f4XiBwAA//8DAFBLAQItABQABgAIAAAAIQC2gziS/gAAAOEBAAATAAAA&#10;AAAAAAAAAAAAAAAAAABbQ29udGVudF9UeXBlc10ueG1sUEsBAi0AFAAGAAgAAAAhADj9If/WAAAA&#10;lAEAAAsAAAAAAAAAAAAAAAAALwEAAF9yZWxzLy5yZWxzUEsBAi0AFAAGAAgAAAAhACQIzJt9AgAA&#10;ZwUAAA4AAAAAAAAAAAAAAAAALgIAAGRycy9lMm9Eb2MueG1sUEsBAi0AFAAGAAgAAAAhAAir01nf&#10;AAAACgEAAA8AAAAAAAAAAAAAAAAA1wQAAGRycy9kb3ducmV2LnhtbFBLBQYAAAAABAAEAPMAAADj&#10;BQAAAAA=&#10;" filled="f" strokecolor="#ed7d31 [3205]" strokeweight="1pt">
                <v:stroke joinstyle="miter"/>
              </v:roundrect>
            </w:pict>
          </mc:Fallback>
        </mc:AlternateContent>
      </w:r>
      <w:r w:rsidR="00EC01C6">
        <w:rPr>
          <w:noProof/>
        </w:rPr>
        <w:drawing>
          <wp:inline distT="0" distB="0" distL="0" distR="0" wp14:anchorId="52BA745D" wp14:editId="5D875B87">
            <wp:extent cx="5943600" cy="2819400"/>
            <wp:effectExtent l="0" t="0" r="0" b="0"/>
            <wp:docPr id="777832319" name="Gráfico 1">
              <a:extLst xmlns:a="http://schemas.openxmlformats.org/drawingml/2006/main">
                <a:ext uri="{FF2B5EF4-FFF2-40B4-BE49-F238E27FC236}">
                  <a16:creationId xmlns:a16="http://schemas.microsoft.com/office/drawing/2014/main" id="{B7C68406-2B2D-4839-A4F4-C9AFB38ACDA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14:paraId="3C1360B4" w14:textId="53D024EC" w:rsidR="004156F1" w:rsidRPr="0060072C" w:rsidRDefault="0036156C" w:rsidP="0060072C">
      <w:pPr>
        <w:pStyle w:val="Figuras"/>
        <w:rPr>
          <w:lang w:val="es-HN"/>
        </w:rPr>
      </w:pPr>
      <w:bookmarkStart w:id="209" w:name="_Toc158142145"/>
      <w:r w:rsidRPr="004E1773">
        <w:rPr>
          <w:lang w:val="es-HN"/>
        </w:rPr>
        <w:t xml:space="preserve">Figura </w:t>
      </w:r>
      <w:r>
        <w:fldChar w:fldCharType="begin"/>
      </w:r>
      <w:r w:rsidRPr="004E1773">
        <w:rPr>
          <w:lang w:val="es-HN"/>
        </w:rPr>
        <w:instrText xml:space="preserve"> SEQ Figura \* ARABIC </w:instrText>
      </w:r>
      <w:r>
        <w:fldChar w:fldCharType="separate"/>
      </w:r>
      <w:r w:rsidR="000F2D33">
        <w:rPr>
          <w:noProof/>
          <w:lang w:val="es-HN"/>
        </w:rPr>
        <w:t>50</w:t>
      </w:r>
      <w:r>
        <w:fldChar w:fldCharType="end"/>
      </w:r>
      <w:r w:rsidRPr="004E1773">
        <w:rPr>
          <w:lang w:val="es-HN"/>
        </w:rPr>
        <w:t xml:space="preserve">.Serie Sin Estacionalidad 2017 a 2022 Banco </w:t>
      </w:r>
      <w:r>
        <w:rPr>
          <w:lang w:val="es-HN"/>
        </w:rPr>
        <w:t>de los Trabajadores</w:t>
      </w:r>
      <w:bookmarkEnd w:id="209"/>
    </w:p>
    <w:p w14:paraId="29905894" w14:textId="763A5113" w:rsidR="00B7135F" w:rsidRPr="00B7135F" w:rsidRDefault="00B7135F" w:rsidP="00B7135F">
      <w:pPr>
        <w:pStyle w:val="Ttulo3"/>
        <w:rPr>
          <w:lang w:val="es-HN"/>
        </w:rPr>
      </w:pPr>
      <w:bookmarkStart w:id="210" w:name="_Toc158832970"/>
      <w:r w:rsidRPr="00B7135F">
        <w:rPr>
          <w:lang w:val="es-HN"/>
        </w:rPr>
        <w:t xml:space="preserve">4.2.1 </w:t>
      </w:r>
      <w:r>
        <w:rPr>
          <w:lang w:val="es-HN"/>
        </w:rPr>
        <w:t>ANALISIS CUALITATIVO</w:t>
      </w:r>
      <w:bookmarkEnd w:id="210"/>
    </w:p>
    <w:p w14:paraId="266ACA99" w14:textId="6882E164" w:rsidR="00EC28DE" w:rsidRDefault="00EC28DE" w:rsidP="005308FC">
      <w:pPr>
        <w:pStyle w:val="TextoPrincipal"/>
      </w:pPr>
      <w:r>
        <w:t>Para efectos del estudio no se realizan análisis cualitativos, ya que se centra únicamente los resultados numéricos, por lo tanto, solo se hacen análisis cuantitativo en la investigación.</w:t>
      </w:r>
    </w:p>
    <w:p w14:paraId="48FD63EF" w14:textId="5613B7BE" w:rsidR="00B7135F" w:rsidRDefault="00B7135F">
      <w:pPr>
        <w:pStyle w:val="Ttulo2"/>
        <w:numPr>
          <w:ilvl w:val="1"/>
          <w:numId w:val="11"/>
        </w:numPr>
        <w:rPr>
          <w:lang w:val="es-HN"/>
        </w:rPr>
      </w:pPr>
      <w:bookmarkStart w:id="211" w:name="_Toc158832971"/>
      <w:r>
        <w:rPr>
          <w:lang w:val="es-HN"/>
        </w:rPr>
        <w:t>ANALISIS INFERENCIAL Y MODELOS APLICADOS</w:t>
      </w:r>
      <w:bookmarkEnd w:id="211"/>
    </w:p>
    <w:p w14:paraId="222D9721" w14:textId="59F6591F" w:rsidR="00833F57" w:rsidRDefault="00F768CD" w:rsidP="00914586">
      <w:pPr>
        <w:pStyle w:val="TextoPrincipal"/>
      </w:pPr>
      <w:r>
        <w:t xml:space="preserve">Para esta investigación se hizo uso de la herramienta KNIME donde se </w:t>
      </w:r>
      <w:r w:rsidR="00307341">
        <w:t>aplican dos</w:t>
      </w:r>
      <w:r w:rsidR="00833F57">
        <w:t xml:space="preserve"> </w:t>
      </w:r>
      <w:r w:rsidR="00307341">
        <w:t>(</w:t>
      </w:r>
      <w:r>
        <w:t>2</w:t>
      </w:r>
      <w:r w:rsidR="00307341">
        <w:t>)</w:t>
      </w:r>
      <w:r>
        <w:t xml:space="preserve"> modelos de aprendizaje automático: </w:t>
      </w:r>
      <w:r w:rsidRPr="007133DB">
        <w:rPr>
          <w:b/>
          <w:bCs/>
        </w:rPr>
        <w:t>Autoregresión simple y ARIMA</w:t>
      </w:r>
      <w:r>
        <w:t>.</w:t>
      </w:r>
      <w:r w:rsidR="00833F57">
        <w:t xml:space="preserve"> Ver Figura </w:t>
      </w:r>
      <w:r w:rsidR="004E00BD">
        <w:t>21 y Figura 22.</w:t>
      </w:r>
    </w:p>
    <w:p w14:paraId="46CE5AA2" w14:textId="587B138E" w:rsidR="00123051" w:rsidRDefault="006B2B33" w:rsidP="004E00BD">
      <w:pPr>
        <w:pStyle w:val="TextoPrincipal"/>
        <w:keepNext/>
        <w:ind w:firstLine="0"/>
        <w:jc w:val="center"/>
      </w:pPr>
      <w:r>
        <w:rPr>
          <w:noProof/>
        </w:rPr>
        <w:drawing>
          <wp:inline distT="0" distB="0" distL="0" distR="0" wp14:anchorId="04AA13F8" wp14:editId="7FD5528A">
            <wp:extent cx="5943600" cy="2519680"/>
            <wp:effectExtent l="19050" t="19050" r="19050" b="13970"/>
            <wp:docPr id="768083015"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8083015" name=""/>
                    <pic:cNvPicPr/>
                  </pic:nvPicPr>
                  <pic:blipFill>
                    <a:blip r:embed="rId66"/>
                    <a:stretch>
                      <a:fillRect/>
                    </a:stretch>
                  </pic:blipFill>
                  <pic:spPr>
                    <a:xfrm>
                      <a:off x="0" y="0"/>
                      <a:ext cx="5943600" cy="2519680"/>
                    </a:xfrm>
                    <a:prstGeom prst="rect">
                      <a:avLst/>
                    </a:prstGeom>
                    <a:ln>
                      <a:solidFill>
                        <a:schemeClr val="tx1"/>
                      </a:solidFill>
                    </a:ln>
                  </pic:spPr>
                </pic:pic>
              </a:graphicData>
            </a:graphic>
          </wp:inline>
        </w:drawing>
      </w:r>
    </w:p>
    <w:p w14:paraId="641168BE" w14:textId="69605C02" w:rsidR="00833F57" w:rsidRPr="00123051" w:rsidRDefault="00123051" w:rsidP="00C631D9">
      <w:pPr>
        <w:pStyle w:val="Figuras"/>
        <w:rPr>
          <w:lang w:val="es-HN"/>
        </w:rPr>
      </w:pPr>
      <w:bookmarkStart w:id="212" w:name="_Toc158142146"/>
      <w:r w:rsidRPr="00123051">
        <w:rPr>
          <w:lang w:val="es-HN"/>
        </w:rPr>
        <w:t xml:space="preserve">Figura </w:t>
      </w:r>
      <w:r>
        <w:fldChar w:fldCharType="begin"/>
      </w:r>
      <w:r w:rsidRPr="00123051">
        <w:rPr>
          <w:lang w:val="es-HN"/>
        </w:rPr>
        <w:instrText xml:space="preserve"> SEQ Figura \* ARABIC </w:instrText>
      </w:r>
      <w:r>
        <w:fldChar w:fldCharType="separate"/>
      </w:r>
      <w:r w:rsidR="000F2D33">
        <w:rPr>
          <w:noProof/>
          <w:lang w:val="es-HN"/>
        </w:rPr>
        <w:t>51</w:t>
      </w:r>
      <w:r>
        <w:fldChar w:fldCharType="end"/>
      </w:r>
      <w:r w:rsidRPr="00123051">
        <w:rPr>
          <w:lang w:val="es-HN"/>
        </w:rPr>
        <w:t>. Modelo autoregresión simple</w:t>
      </w:r>
      <w:bookmarkEnd w:id="212"/>
    </w:p>
    <w:p w14:paraId="5F4F7308" w14:textId="0A49959B" w:rsidR="004E00BD" w:rsidRDefault="006B2B33" w:rsidP="004E00BD">
      <w:pPr>
        <w:pStyle w:val="TextoPrincipal"/>
        <w:keepNext/>
        <w:ind w:firstLine="0"/>
        <w:jc w:val="center"/>
      </w:pPr>
      <w:r>
        <w:rPr>
          <w:noProof/>
        </w:rPr>
        <w:lastRenderedPageBreak/>
        <w:drawing>
          <wp:inline distT="0" distB="0" distL="0" distR="0" wp14:anchorId="43FD1D05" wp14:editId="051F1396">
            <wp:extent cx="5943600" cy="2887980"/>
            <wp:effectExtent l="19050" t="19050" r="19050" b="26670"/>
            <wp:docPr id="105658184"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658184" name=""/>
                    <pic:cNvPicPr/>
                  </pic:nvPicPr>
                  <pic:blipFill>
                    <a:blip r:embed="rId67"/>
                    <a:stretch>
                      <a:fillRect/>
                    </a:stretch>
                  </pic:blipFill>
                  <pic:spPr>
                    <a:xfrm>
                      <a:off x="0" y="0"/>
                      <a:ext cx="5943600" cy="2887980"/>
                    </a:xfrm>
                    <a:prstGeom prst="rect">
                      <a:avLst/>
                    </a:prstGeom>
                    <a:ln>
                      <a:solidFill>
                        <a:schemeClr val="tx1"/>
                      </a:solidFill>
                    </a:ln>
                  </pic:spPr>
                </pic:pic>
              </a:graphicData>
            </a:graphic>
          </wp:inline>
        </w:drawing>
      </w:r>
    </w:p>
    <w:p w14:paraId="015BBA01" w14:textId="7758DE5D" w:rsidR="00833F57" w:rsidRPr="00AB1258" w:rsidRDefault="004E00BD" w:rsidP="00C631D9">
      <w:pPr>
        <w:pStyle w:val="Figuras"/>
        <w:rPr>
          <w:lang w:val="es-HN"/>
        </w:rPr>
      </w:pPr>
      <w:bookmarkStart w:id="213" w:name="_Toc158142147"/>
      <w:r w:rsidRPr="004E00BD">
        <w:rPr>
          <w:lang w:val="es-HN"/>
        </w:rPr>
        <w:t xml:space="preserve">Figura </w:t>
      </w:r>
      <w:r w:rsidRPr="004E00BD">
        <w:rPr>
          <w:lang w:val="es-HN"/>
        </w:rPr>
        <w:fldChar w:fldCharType="begin"/>
      </w:r>
      <w:r w:rsidRPr="004E00BD">
        <w:rPr>
          <w:lang w:val="es-HN"/>
        </w:rPr>
        <w:instrText xml:space="preserve"> SEQ Figura \* ARABIC </w:instrText>
      </w:r>
      <w:r w:rsidRPr="004E00BD">
        <w:rPr>
          <w:lang w:val="es-HN"/>
        </w:rPr>
        <w:fldChar w:fldCharType="separate"/>
      </w:r>
      <w:r w:rsidR="000F2D33">
        <w:rPr>
          <w:noProof/>
          <w:lang w:val="es-HN"/>
        </w:rPr>
        <w:t>52</w:t>
      </w:r>
      <w:r w:rsidRPr="004E00BD">
        <w:rPr>
          <w:lang w:val="es-HN"/>
        </w:rPr>
        <w:fldChar w:fldCharType="end"/>
      </w:r>
      <w:r w:rsidRPr="004E00BD">
        <w:rPr>
          <w:lang w:val="es-HN"/>
        </w:rPr>
        <w:t>. Modelo ARIMA</w:t>
      </w:r>
      <w:bookmarkEnd w:id="213"/>
    </w:p>
    <w:p w14:paraId="2E9FF0DC" w14:textId="433013E8" w:rsidR="00F849CF" w:rsidRDefault="00307341" w:rsidP="00914586">
      <w:pPr>
        <w:pStyle w:val="TextoPrincipal"/>
      </w:pPr>
      <w:r>
        <w:t>Ambos m</w:t>
      </w:r>
      <w:r w:rsidR="00F768CD">
        <w:t xml:space="preserve">odelos se aplicaron </w:t>
      </w:r>
      <w:r w:rsidR="00F849CF">
        <w:t xml:space="preserve">para </w:t>
      </w:r>
      <w:r w:rsidR="00F768CD">
        <w:t>cada uno de los bancos comerciales de Honduras</w:t>
      </w:r>
      <w:r>
        <w:t xml:space="preserve"> durante el periodo de enero 2017 a diciembre 2022 y los resultados de su rendimiento se </w:t>
      </w:r>
      <w:r w:rsidR="00F849CF">
        <w:t>muestran a continuación:</w:t>
      </w:r>
    </w:p>
    <w:p w14:paraId="4E5A5E33" w14:textId="1CDE7E14" w:rsidR="00F849CF" w:rsidRPr="00B82696" w:rsidRDefault="00F849CF" w:rsidP="00F849CF">
      <w:pPr>
        <w:pStyle w:val="Figuras"/>
        <w:rPr>
          <w:lang w:val="es-HN"/>
        </w:rPr>
      </w:pPr>
      <w:bookmarkStart w:id="214" w:name="_Toc158833048"/>
      <w:r w:rsidRPr="00B82696">
        <w:rPr>
          <w:lang w:val="es-HN"/>
        </w:rPr>
        <w:t xml:space="preserve">Tabla </w:t>
      </w:r>
      <w:r w:rsidRPr="00B82696">
        <w:rPr>
          <w:lang w:val="es-HN"/>
        </w:rPr>
        <w:fldChar w:fldCharType="begin"/>
      </w:r>
      <w:r w:rsidRPr="00B82696">
        <w:rPr>
          <w:lang w:val="es-HN"/>
        </w:rPr>
        <w:instrText xml:space="preserve"> SEQ Tabla \* ARABIC </w:instrText>
      </w:r>
      <w:r w:rsidRPr="00B82696">
        <w:rPr>
          <w:lang w:val="es-HN"/>
        </w:rPr>
        <w:fldChar w:fldCharType="separate"/>
      </w:r>
      <w:r w:rsidR="000F2D33">
        <w:rPr>
          <w:noProof/>
          <w:lang w:val="es-HN"/>
        </w:rPr>
        <w:t>34</w:t>
      </w:r>
      <w:r w:rsidRPr="00B82696">
        <w:rPr>
          <w:lang w:val="es-HN"/>
        </w:rPr>
        <w:fldChar w:fldCharType="end"/>
      </w:r>
      <w:r w:rsidRPr="00B82696">
        <w:rPr>
          <w:lang w:val="es-HN"/>
        </w:rPr>
        <w:t>.</w:t>
      </w:r>
      <w:r>
        <w:rPr>
          <w:lang w:val="es-HN"/>
        </w:rPr>
        <w:t xml:space="preserve"> </w:t>
      </w:r>
      <w:r w:rsidRPr="00B82696">
        <w:rPr>
          <w:lang w:val="es-HN"/>
        </w:rPr>
        <w:t>Métricas de Evaluación</w:t>
      </w:r>
      <w:bookmarkEnd w:id="214"/>
    </w:p>
    <w:tbl>
      <w:tblPr>
        <w:tblW w:w="9067" w:type="dxa"/>
        <w:tblLayout w:type="fixed"/>
        <w:tblCellMar>
          <w:left w:w="70" w:type="dxa"/>
          <w:right w:w="70" w:type="dxa"/>
        </w:tblCellMar>
        <w:tblLook w:val="04A0" w:firstRow="1" w:lastRow="0" w:firstColumn="1" w:lastColumn="0" w:noHBand="0" w:noVBand="1"/>
      </w:tblPr>
      <w:tblGrid>
        <w:gridCol w:w="2122"/>
        <w:gridCol w:w="2126"/>
        <w:gridCol w:w="992"/>
        <w:gridCol w:w="2126"/>
        <w:gridCol w:w="1701"/>
      </w:tblGrid>
      <w:tr w:rsidR="00F849CF" w:rsidRPr="00456D89" w14:paraId="78E4559F" w14:textId="77777777" w:rsidTr="0040572D">
        <w:trPr>
          <w:trHeight w:val="300"/>
        </w:trPr>
        <w:tc>
          <w:tcPr>
            <w:tcW w:w="2122" w:type="dxa"/>
            <w:vMerge w:val="restart"/>
            <w:tcBorders>
              <w:top w:val="single" w:sz="4" w:space="0" w:color="auto"/>
              <w:left w:val="single" w:sz="4" w:space="0" w:color="auto"/>
              <w:bottom w:val="single" w:sz="4" w:space="0" w:color="000000"/>
              <w:right w:val="single" w:sz="4" w:space="0" w:color="auto"/>
            </w:tcBorders>
            <w:shd w:val="clear" w:color="auto" w:fill="auto"/>
            <w:noWrap/>
            <w:vAlign w:val="center"/>
            <w:hideMark/>
          </w:tcPr>
          <w:p w14:paraId="7BDCBB11"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Banco Comercial</w:t>
            </w:r>
          </w:p>
        </w:tc>
        <w:tc>
          <w:tcPr>
            <w:tcW w:w="6945" w:type="dxa"/>
            <w:gridSpan w:val="4"/>
            <w:tcBorders>
              <w:top w:val="single" w:sz="4" w:space="0" w:color="auto"/>
              <w:left w:val="nil"/>
              <w:bottom w:val="single" w:sz="4" w:space="0" w:color="auto"/>
              <w:right w:val="single" w:sz="4" w:space="0" w:color="000000"/>
            </w:tcBorders>
            <w:shd w:val="clear" w:color="auto" w:fill="auto"/>
            <w:noWrap/>
            <w:vAlign w:val="bottom"/>
            <w:hideMark/>
          </w:tcPr>
          <w:p w14:paraId="5E0174A2"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Métricas de Evaluación</w:t>
            </w:r>
          </w:p>
        </w:tc>
      </w:tr>
      <w:tr w:rsidR="00F849CF" w:rsidRPr="00456D89" w14:paraId="0AF1BB99" w14:textId="77777777" w:rsidTr="0040572D">
        <w:trPr>
          <w:trHeight w:val="300"/>
        </w:trPr>
        <w:tc>
          <w:tcPr>
            <w:tcW w:w="2122" w:type="dxa"/>
            <w:vMerge/>
            <w:tcBorders>
              <w:top w:val="single" w:sz="4" w:space="0" w:color="auto"/>
              <w:left w:val="single" w:sz="4" w:space="0" w:color="auto"/>
              <w:bottom w:val="single" w:sz="4" w:space="0" w:color="000000"/>
              <w:right w:val="single" w:sz="4" w:space="0" w:color="auto"/>
            </w:tcBorders>
            <w:vAlign w:val="center"/>
            <w:hideMark/>
          </w:tcPr>
          <w:p w14:paraId="6AB5AEBE"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p>
        </w:tc>
        <w:tc>
          <w:tcPr>
            <w:tcW w:w="3118" w:type="dxa"/>
            <w:gridSpan w:val="2"/>
            <w:tcBorders>
              <w:top w:val="single" w:sz="4" w:space="0" w:color="auto"/>
              <w:left w:val="nil"/>
              <w:bottom w:val="single" w:sz="4" w:space="0" w:color="auto"/>
              <w:right w:val="single" w:sz="4" w:space="0" w:color="000000"/>
            </w:tcBorders>
            <w:shd w:val="clear" w:color="auto" w:fill="auto"/>
            <w:vAlign w:val="center"/>
            <w:hideMark/>
          </w:tcPr>
          <w:p w14:paraId="56FDA423"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R^2</w:t>
            </w:r>
          </w:p>
        </w:tc>
        <w:tc>
          <w:tcPr>
            <w:tcW w:w="3827" w:type="dxa"/>
            <w:gridSpan w:val="2"/>
            <w:tcBorders>
              <w:top w:val="single" w:sz="4" w:space="0" w:color="auto"/>
              <w:left w:val="nil"/>
              <w:bottom w:val="single" w:sz="4" w:space="0" w:color="auto"/>
              <w:right w:val="single" w:sz="4" w:space="0" w:color="000000"/>
            </w:tcBorders>
            <w:shd w:val="clear" w:color="auto" w:fill="auto"/>
            <w:noWrap/>
            <w:vAlign w:val="bottom"/>
            <w:hideMark/>
          </w:tcPr>
          <w:p w14:paraId="5B8EA8E2"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RMSE</w:t>
            </w:r>
          </w:p>
        </w:tc>
      </w:tr>
      <w:tr w:rsidR="00F849CF" w:rsidRPr="00456D89" w14:paraId="0E305E07" w14:textId="77777777" w:rsidTr="0040572D">
        <w:trPr>
          <w:trHeight w:val="300"/>
        </w:trPr>
        <w:tc>
          <w:tcPr>
            <w:tcW w:w="2122" w:type="dxa"/>
            <w:vMerge/>
            <w:tcBorders>
              <w:top w:val="single" w:sz="4" w:space="0" w:color="auto"/>
              <w:left w:val="single" w:sz="4" w:space="0" w:color="auto"/>
              <w:bottom w:val="single" w:sz="4" w:space="0" w:color="000000"/>
              <w:right w:val="single" w:sz="4" w:space="0" w:color="auto"/>
            </w:tcBorders>
            <w:vAlign w:val="center"/>
            <w:hideMark/>
          </w:tcPr>
          <w:p w14:paraId="76B699B8"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p>
        </w:tc>
        <w:tc>
          <w:tcPr>
            <w:tcW w:w="2126" w:type="dxa"/>
            <w:tcBorders>
              <w:top w:val="nil"/>
              <w:left w:val="nil"/>
              <w:bottom w:val="single" w:sz="4" w:space="0" w:color="auto"/>
              <w:right w:val="single" w:sz="4" w:space="0" w:color="auto"/>
            </w:tcBorders>
            <w:shd w:val="clear" w:color="auto" w:fill="auto"/>
            <w:noWrap/>
            <w:vAlign w:val="bottom"/>
            <w:hideMark/>
          </w:tcPr>
          <w:p w14:paraId="56343070"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Autoregresión Simple</w:t>
            </w:r>
          </w:p>
        </w:tc>
        <w:tc>
          <w:tcPr>
            <w:tcW w:w="992" w:type="dxa"/>
            <w:tcBorders>
              <w:top w:val="nil"/>
              <w:left w:val="nil"/>
              <w:bottom w:val="single" w:sz="4" w:space="0" w:color="auto"/>
              <w:right w:val="single" w:sz="4" w:space="0" w:color="auto"/>
            </w:tcBorders>
            <w:shd w:val="clear" w:color="auto" w:fill="auto"/>
            <w:noWrap/>
            <w:vAlign w:val="bottom"/>
            <w:hideMark/>
          </w:tcPr>
          <w:p w14:paraId="2B3317A0"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ARIMA</w:t>
            </w:r>
          </w:p>
        </w:tc>
        <w:tc>
          <w:tcPr>
            <w:tcW w:w="2126" w:type="dxa"/>
            <w:tcBorders>
              <w:top w:val="nil"/>
              <w:left w:val="nil"/>
              <w:bottom w:val="single" w:sz="4" w:space="0" w:color="auto"/>
              <w:right w:val="single" w:sz="4" w:space="0" w:color="auto"/>
            </w:tcBorders>
            <w:shd w:val="clear" w:color="auto" w:fill="auto"/>
            <w:noWrap/>
            <w:vAlign w:val="bottom"/>
            <w:hideMark/>
          </w:tcPr>
          <w:p w14:paraId="621E0DEB"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Autoregresión Simple</w:t>
            </w:r>
          </w:p>
        </w:tc>
        <w:tc>
          <w:tcPr>
            <w:tcW w:w="1701" w:type="dxa"/>
            <w:tcBorders>
              <w:top w:val="nil"/>
              <w:left w:val="nil"/>
              <w:bottom w:val="single" w:sz="4" w:space="0" w:color="auto"/>
              <w:right w:val="single" w:sz="4" w:space="0" w:color="auto"/>
            </w:tcBorders>
            <w:shd w:val="clear" w:color="auto" w:fill="auto"/>
            <w:noWrap/>
            <w:vAlign w:val="bottom"/>
            <w:hideMark/>
          </w:tcPr>
          <w:p w14:paraId="3608E470"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ARIMA</w:t>
            </w:r>
          </w:p>
        </w:tc>
      </w:tr>
      <w:tr w:rsidR="00F849CF" w:rsidRPr="00456D89" w14:paraId="545CE35E" w14:textId="77777777" w:rsidTr="00437BF4">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7093F500"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1.FICOHSA</w:t>
            </w:r>
          </w:p>
        </w:tc>
        <w:tc>
          <w:tcPr>
            <w:tcW w:w="2126" w:type="dxa"/>
            <w:tcBorders>
              <w:top w:val="nil"/>
              <w:left w:val="nil"/>
              <w:bottom w:val="nil"/>
              <w:right w:val="nil"/>
            </w:tcBorders>
            <w:shd w:val="clear" w:color="auto" w:fill="25A763"/>
            <w:vAlign w:val="center"/>
            <w:hideMark/>
          </w:tcPr>
          <w:p w14:paraId="772B059F"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0.998</w:t>
            </w:r>
          </w:p>
        </w:tc>
        <w:tc>
          <w:tcPr>
            <w:tcW w:w="992" w:type="dxa"/>
            <w:tcBorders>
              <w:top w:val="nil"/>
              <w:left w:val="nil"/>
              <w:bottom w:val="nil"/>
              <w:right w:val="single" w:sz="4" w:space="0" w:color="auto"/>
            </w:tcBorders>
            <w:shd w:val="clear" w:color="000000" w:fill="8CCA7E"/>
            <w:vAlign w:val="center"/>
            <w:hideMark/>
          </w:tcPr>
          <w:p w14:paraId="48839215"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0.74</w:t>
            </w:r>
          </w:p>
        </w:tc>
        <w:tc>
          <w:tcPr>
            <w:tcW w:w="2126" w:type="dxa"/>
            <w:tcBorders>
              <w:top w:val="nil"/>
              <w:left w:val="nil"/>
              <w:bottom w:val="nil"/>
              <w:right w:val="nil"/>
            </w:tcBorders>
            <w:shd w:val="clear" w:color="auto" w:fill="auto"/>
            <w:vAlign w:val="center"/>
            <w:hideMark/>
          </w:tcPr>
          <w:p w14:paraId="7A880A10"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908,479,238 </w:t>
            </w:r>
          </w:p>
        </w:tc>
        <w:tc>
          <w:tcPr>
            <w:tcW w:w="1701" w:type="dxa"/>
            <w:tcBorders>
              <w:top w:val="nil"/>
              <w:left w:val="nil"/>
              <w:bottom w:val="nil"/>
              <w:right w:val="single" w:sz="4" w:space="0" w:color="auto"/>
            </w:tcBorders>
            <w:shd w:val="clear" w:color="auto" w:fill="auto"/>
            <w:vAlign w:val="center"/>
            <w:hideMark/>
          </w:tcPr>
          <w:p w14:paraId="4FF7113B"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12,226,709,319</w:t>
            </w:r>
          </w:p>
        </w:tc>
      </w:tr>
      <w:tr w:rsidR="00F849CF" w:rsidRPr="00456D89" w14:paraId="515EA795" w14:textId="77777777" w:rsidTr="00437BF4">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0A8B6C50"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2.BANCATLAN</w:t>
            </w:r>
          </w:p>
        </w:tc>
        <w:tc>
          <w:tcPr>
            <w:tcW w:w="2126" w:type="dxa"/>
            <w:tcBorders>
              <w:top w:val="nil"/>
              <w:left w:val="nil"/>
              <w:bottom w:val="nil"/>
              <w:right w:val="nil"/>
            </w:tcBorders>
            <w:shd w:val="clear" w:color="auto" w:fill="1E8650"/>
            <w:vAlign w:val="center"/>
            <w:hideMark/>
          </w:tcPr>
          <w:p w14:paraId="21C6E067"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1.000</w:t>
            </w:r>
          </w:p>
        </w:tc>
        <w:tc>
          <w:tcPr>
            <w:tcW w:w="992" w:type="dxa"/>
            <w:tcBorders>
              <w:top w:val="nil"/>
              <w:left w:val="nil"/>
              <w:bottom w:val="nil"/>
              <w:right w:val="single" w:sz="4" w:space="0" w:color="auto"/>
            </w:tcBorders>
            <w:shd w:val="clear" w:color="auto" w:fill="25A763"/>
            <w:vAlign w:val="center"/>
            <w:hideMark/>
          </w:tcPr>
          <w:p w14:paraId="659B90C1" w14:textId="4BE73FB0" w:rsidR="00F849CF" w:rsidRPr="00456D89" w:rsidRDefault="00462234" w:rsidP="0073313C">
            <w:pPr>
              <w:widowControl/>
              <w:spacing w:line="360" w:lineRule="auto"/>
              <w:jc w:val="center"/>
              <w:rPr>
                <w:rFonts w:ascii="Times New Roman" w:hAnsi="Times New Roman" w:cs="Times New Roman"/>
                <w:color w:val="000000"/>
                <w:sz w:val="18"/>
                <w:szCs w:val="18"/>
              </w:rPr>
            </w:pPr>
            <w:r w:rsidRPr="00456D89">
              <w:rPr>
                <w:rFonts w:ascii="Times New Roman" w:hAnsi="Times New Roman" w:cs="Times New Roman"/>
                <w:color w:val="000000"/>
                <w:sz w:val="18"/>
                <w:szCs w:val="18"/>
              </w:rPr>
              <w:t>0.85</w:t>
            </w:r>
          </w:p>
        </w:tc>
        <w:tc>
          <w:tcPr>
            <w:tcW w:w="2126" w:type="dxa"/>
            <w:tcBorders>
              <w:top w:val="nil"/>
              <w:left w:val="nil"/>
              <w:bottom w:val="nil"/>
              <w:right w:val="nil"/>
            </w:tcBorders>
            <w:shd w:val="clear" w:color="auto" w:fill="auto"/>
            <w:vAlign w:val="center"/>
            <w:hideMark/>
          </w:tcPr>
          <w:p w14:paraId="1C0D24F1"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410,337,761 </w:t>
            </w:r>
          </w:p>
        </w:tc>
        <w:tc>
          <w:tcPr>
            <w:tcW w:w="1701" w:type="dxa"/>
            <w:tcBorders>
              <w:top w:val="nil"/>
              <w:left w:val="nil"/>
              <w:bottom w:val="nil"/>
              <w:right w:val="single" w:sz="4" w:space="0" w:color="auto"/>
            </w:tcBorders>
            <w:shd w:val="clear" w:color="auto" w:fill="auto"/>
            <w:vAlign w:val="center"/>
            <w:hideMark/>
          </w:tcPr>
          <w:p w14:paraId="3F4EE973" w14:textId="4861936E" w:rsidR="00F849CF" w:rsidRPr="00456D89" w:rsidRDefault="00462234" w:rsidP="00462234">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9,115,611,007</w:t>
            </w:r>
          </w:p>
        </w:tc>
      </w:tr>
      <w:tr w:rsidR="00F849CF" w:rsidRPr="00456D89" w14:paraId="5332FA71" w14:textId="77777777" w:rsidTr="00437BF4">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374FF1EB"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3.BAC CREDOMATIC</w:t>
            </w:r>
          </w:p>
        </w:tc>
        <w:tc>
          <w:tcPr>
            <w:tcW w:w="2126" w:type="dxa"/>
            <w:tcBorders>
              <w:top w:val="nil"/>
              <w:left w:val="nil"/>
              <w:bottom w:val="nil"/>
              <w:right w:val="nil"/>
            </w:tcBorders>
            <w:shd w:val="clear" w:color="auto" w:fill="1E8650"/>
            <w:vAlign w:val="center"/>
            <w:hideMark/>
          </w:tcPr>
          <w:p w14:paraId="1100A8B4"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1.000</w:t>
            </w:r>
          </w:p>
        </w:tc>
        <w:tc>
          <w:tcPr>
            <w:tcW w:w="992" w:type="dxa"/>
            <w:tcBorders>
              <w:top w:val="nil"/>
              <w:left w:val="nil"/>
              <w:bottom w:val="nil"/>
              <w:right w:val="single" w:sz="4" w:space="0" w:color="auto"/>
            </w:tcBorders>
            <w:shd w:val="clear" w:color="auto" w:fill="25A763"/>
            <w:vAlign w:val="center"/>
            <w:hideMark/>
          </w:tcPr>
          <w:p w14:paraId="6154BD2F" w14:textId="3B2EB512" w:rsidR="00F849CF" w:rsidRPr="00456D89" w:rsidRDefault="00462234" w:rsidP="0073313C">
            <w:pPr>
              <w:widowControl/>
              <w:spacing w:line="360" w:lineRule="auto"/>
              <w:jc w:val="center"/>
              <w:rPr>
                <w:rFonts w:ascii="Times New Roman" w:hAnsi="Times New Roman" w:cs="Times New Roman"/>
                <w:color w:val="000000"/>
                <w:sz w:val="18"/>
                <w:szCs w:val="18"/>
              </w:rPr>
            </w:pPr>
            <w:r w:rsidRPr="00456D89">
              <w:rPr>
                <w:rFonts w:ascii="Times New Roman" w:hAnsi="Times New Roman" w:cs="Times New Roman"/>
                <w:color w:val="000000"/>
                <w:sz w:val="18"/>
                <w:szCs w:val="18"/>
              </w:rPr>
              <w:t>0.84</w:t>
            </w:r>
          </w:p>
        </w:tc>
        <w:tc>
          <w:tcPr>
            <w:tcW w:w="2126" w:type="dxa"/>
            <w:tcBorders>
              <w:top w:val="nil"/>
              <w:left w:val="nil"/>
              <w:bottom w:val="nil"/>
              <w:right w:val="nil"/>
            </w:tcBorders>
            <w:shd w:val="clear" w:color="auto" w:fill="auto"/>
            <w:vAlign w:val="center"/>
            <w:hideMark/>
          </w:tcPr>
          <w:p w14:paraId="0AEA8BF8"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411,196,086 </w:t>
            </w:r>
          </w:p>
        </w:tc>
        <w:tc>
          <w:tcPr>
            <w:tcW w:w="1701" w:type="dxa"/>
            <w:tcBorders>
              <w:top w:val="nil"/>
              <w:left w:val="nil"/>
              <w:bottom w:val="nil"/>
              <w:right w:val="single" w:sz="4" w:space="0" w:color="auto"/>
            </w:tcBorders>
            <w:shd w:val="clear" w:color="auto" w:fill="auto"/>
            <w:vAlign w:val="center"/>
            <w:hideMark/>
          </w:tcPr>
          <w:p w14:paraId="63085F0A" w14:textId="382A2E6E" w:rsidR="00F849CF" w:rsidRPr="00456D89" w:rsidRDefault="00462234"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7,864,915,198</w:t>
            </w:r>
          </w:p>
        </w:tc>
      </w:tr>
      <w:tr w:rsidR="00F849CF" w:rsidRPr="00456D89" w14:paraId="66361DD8" w14:textId="77777777" w:rsidTr="00437BF4">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65BEABE6"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4.BANCOCCI</w:t>
            </w:r>
          </w:p>
        </w:tc>
        <w:tc>
          <w:tcPr>
            <w:tcW w:w="2126" w:type="dxa"/>
            <w:tcBorders>
              <w:top w:val="nil"/>
              <w:left w:val="nil"/>
              <w:bottom w:val="nil"/>
              <w:right w:val="nil"/>
            </w:tcBorders>
            <w:shd w:val="clear" w:color="auto" w:fill="1E8650"/>
            <w:vAlign w:val="center"/>
            <w:hideMark/>
          </w:tcPr>
          <w:p w14:paraId="5ED57124"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1.000</w:t>
            </w:r>
          </w:p>
        </w:tc>
        <w:tc>
          <w:tcPr>
            <w:tcW w:w="992" w:type="dxa"/>
            <w:tcBorders>
              <w:top w:val="nil"/>
              <w:left w:val="nil"/>
              <w:bottom w:val="nil"/>
              <w:right w:val="single" w:sz="4" w:space="0" w:color="auto"/>
            </w:tcBorders>
            <w:shd w:val="clear" w:color="000000" w:fill="7CC67D"/>
            <w:vAlign w:val="center"/>
            <w:hideMark/>
          </w:tcPr>
          <w:p w14:paraId="3D626312" w14:textId="1E4A0C16"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w:t>
            </w:r>
            <w:r w:rsidR="00462234" w:rsidRPr="00456D89">
              <w:rPr>
                <w:rFonts w:ascii="Times New Roman" w:hAnsi="Times New Roman" w:cs="Times New Roman"/>
                <w:color w:val="000000"/>
                <w:sz w:val="18"/>
                <w:szCs w:val="18"/>
              </w:rPr>
              <w:t>83</w:t>
            </w:r>
          </w:p>
        </w:tc>
        <w:tc>
          <w:tcPr>
            <w:tcW w:w="2126" w:type="dxa"/>
            <w:tcBorders>
              <w:top w:val="nil"/>
              <w:left w:val="nil"/>
              <w:bottom w:val="nil"/>
              <w:right w:val="nil"/>
            </w:tcBorders>
            <w:shd w:val="clear" w:color="auto" w:fill="auto"/>
            <w:vAlign w:val="center"/>
            <w:hideMark/>
          </w:tcPr>
          <w:p w14:paraId="027F8016"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350,413,303 </w:t>
            </w:r>
          </w:p>
        </w:tc>
        <w:tc>
          <w:tcPr>
            <w:tcW w:w="1701" w:type="dxa"/>
            <w:tcBorders>
              <w:top w:val="nil"/>
              <w:left w:val="nil"/>
              <w:bottom w:val="nil"/>
              <w:right w:val="single" w:sz="4" w:space="0" w:color="auto"/>
            </w:tcBorders>
            <w:shd w:val="clear" w:color="auto" w:fill="auto"/>
            <w:vAlign w:val="center"/>
            <w:hideMark/>
          </w:tcPr>
          <w:p w14:paraId="70617799"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7,865,922,994</w:t>
            </w:r>
          </w:p>
        </w:tc>
      </w:tr>
      <w:tr w:rsidR="00F849CF" w:rsidRPr="00456D89" w14:paraId="2579F99A" w14:textId="77777777" w:rsidTr="00437BF4">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4523E293"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5.BANPAIS</w:t>
            </w:r>
          </w:p>
        </w:tc>
        <w:tc>
          <w:tcPr>
            <w:tcW w:w="2126" w:type="dxa"/>
            <w:tcBorders>
              <w:top w:val="nil"/>
              <w:left w:val="nil"/>
              <w:bottom w:val="nil"/>
              <w:right w:val="nil"/>
            </w:tcBorders>
            <w:shd w:val="clear" w:color="auto" w:fill="25A763"/>
            <w:vAlign w:val="center"/>
            <w:hideMark/>
          </w:tcPr>
          <w:p w14:paraId="0CB80BF4"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0.999</w:t>
            </w:r>
          </w:p>
        </w:tc>
        <w:tc>
          <w:tcPr>
            <w:tcW w:w="992" w:type="dxa"/>
            <w:tcBorders>
              <w:top w:val="nil"/>
              <w:left w:val="nil"/>
              <w:bottom w:val="nil"/>
              <w:right w:val="single" w:sz="4" w:space="0" w:color="auto"/>
            </w:tcBorders>
            <w:shd w:val="clear" w:color="000000" w:fill="80C77D"/>
            <w:vAlign w:val="center"/>
            <w:hideMark/>
          </w:tcPr>
          <w:p w14:paraId="0BAF4E5C"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0.81</w:t>
            </w:r>
          </w:p>
        </w:tc>
        <w:tc>
          <w:tcPr>
            <w:tcW w:w="2126" w:type="dxa"/>
            <w:tcBorders>
              <w:top w:val="nil"/>
              <w:left w:val="nil"/>
              <w:bottom w:val="nil"/>
              <w:right w:val="nil"/>
            </w:tcBorders>
            <w:shd w:val="clear" w:color="auto" w:fill="auto"/>
            <w:vAlign w:val="center"/>
            <w:hideMark/>
          </w:tcPr>
          <w:p w14:paraId="5F5DD42B"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329,608,395 </w:t>
            </w:r>
          </w:p>
        </w:tc>
        <w:tc>
          <w:tcPr>
            <w:tcW w:w="1701" w:type="dxa"/>
            <w:tcBorders>
              <w:top w:val="nil"/>
              <w:left w:val="nil"/>
              <w:bottom w:val="nil"/>
              <w:right w:val="single" w:sz="4" w:space="0" w:color="auto"/>
            </w:tcBorders>
            <w:shd w:val="clear" w:color="auto" w:fill="auto"/>
            <w:vAlign w:val="center"/>
            <w:hideMark/>
          </w:tcPr>
          <w:p w14:paraId="2DA17108"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5,390,357,373</w:t>
            </w:r>
          </w:p>
        </w:tc>
      </w:tr>
      <w:tr w:rsidR="00F849CF" w:rsidRPr="00456D89" w14:paraId="5C1FB9A2" w14:textId="77777777" w:rsidTr="00437BF4">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53695D8A"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6.BANCO DAVIVIENDA</w:t>
            </w:r>
          </w:p>
        </w:tc>
        <w:tc>
          <w:tcPr>
            <w:tcW w:w="2126" w:type="dxa"/>
            <w:tcBorders>
              <w:top w:val="nil"/>
              <w:left w:val="nil"/>
              <w:bottom w:val="nil"/>
              <w:right w:val="nil"/>
            </w:tcBorders>
            <w:shd w:val="clear" w:color="auto" w:fill="1E8650"/>
            <w:vAlign w:val="center"/>
            <w:hideMark/>
          </w:tcPr>
          <w:p w14:paraId="0C3653BF"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1.000</w:t>
            </w:r>
          </w:p>
        </w:tc>
        <w:tc>
          <w:tcPr>
            <w:tcW w:w="992" w:type="dxa"/>
            <w:tcBorders>
              <w:top w:val="nil"/>
              <w:left w:val="nil"/>
              <w:bottom w:val="nil"/>
              <w:right w:val="single" w:sz="4" w:space="0" w:color="auto"/>
            </w:tcBorders>
            <w:shd w:val="clear" w:color="000000" w:fill="97CD7E"/>
            <w:vAlign w:val="center"/>
            <w:hideMark/>
          </w:tcPr>
          <w:p w14:paraId="1B378D59"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0.68</w:t>
            </w:r>
          </w:p>
        </w:tc>
        <w:tc>
          <w:tcPr>
            <w:tcW w:w="2126" w:type="dxa"/>
            <w:tcBorders>
              <w:top w:val="nil"/>
              <w:left w:val="nil"/>
              <w:bottom w:val="nil"/>
              <w:right w:val="nil"/>
            </w:tcBorders>
            <w:shd w:val="clear" w:color="auto" w:fill="auto"/>
            <w:vAlign w:val="center"/>
            <w:hideMark/>
          </w:tcPr>
          <w:p w14:paraId="3D364355"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122,009,933 </w:t>
            </w:r>
          </w:p>
        </w:tc>
        <w:tc>
          <w:tcPr>
            <w:tcW w:w="1701" w:type="dxa"/>
            <w:tcBorders>
              <w:top w:val="nil"/>
              <w:left w:val="nil"/>
              <w:bottom w:val="nil"/>
              <w:right w:val="single" w:sz="4" w:space="0" w:color="auto"/>
            </w:tcBorders>
            <w:shd w:val="clear" w:color="auto" w:fill="auto"/>
            <w:vAlign w:val="center"/>
            <w:hideMark/>
          </w:tcPr>
          <w:p w14:paraId="65C1EFF7"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3,580,398,124</w:t>
            </w:r>
          </w:p>
        </w:tc>
      </w:tr>
      <w:tr w:rsidR="00F849CF" w:rsidRPr="00456D89" w14:paraId="2B0AB932" w14:textId="77777777" w:rsidTr="00437BF4">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48217310"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7.LAFISE</w:t>
            </w:r>
          </w:p>
        </w:tc>
        <w:tc>
          <w:tcPr>
            <w:tcW w:w="2126" w:type="dxa"/>
            <w:tcBorders>
              <w:top w:val="nil"/>
              <w:left w:val="nil"/>
              <w:bottom w:val="nil"/>
              <w:right w:val="nil"/>
            </w:tcBorders>
            <w:shd w:val="clear" w:color="auto" w:fill="25A763"/>
            <w:vAlign w:val="center"/>
            <w:hideMark/>
          </w:tcPr>
          <w:p w14:paraId="46480647"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0.995</w:t>
            </w:r>
          </w:p>
        </w:tc>
        <w:tc>
          <w:tcPr>
            <w:tcW w:w="992" w:type="dxa"/>
            <w:tcBorders>
              <w:top w:val="nil"/>
              <w:left w:val="nil"/>
              <w:bottom w:val="nil"/>
              <w:right w:val="single" w:sz="4" w:space="0" w:color="auto"/>
            </w:tcBorders>
            <w:shd w:val="clear" w:color="000000" w:fill="FEE783"/>
            <w:vAlign w:val="center"/>
            <w:hideMark/>
          </w:tcPr>
          <w:p w14:paraId="5425A6FC"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-0.48</w:t>
            </w:r>
          </w:p>
        </w:tc>
        <w:tc>
          <w:tcPr>
            <w:tcW w:w="2126" w:type="dxa"/>
            <w:tcBorders>
              <w:top w:val="nil"/>
              <w:left w:val="nil"/>
              <w:bottom w:val="nil"/>
              <w:right w:val="nil"/>
            </w:tcBorders>
            <w:shd w:val="clear" w:color="auto" w:fill="auto"/>
            <w:vAlign w:val="center"/>
            <w:hideMark/>
          </w:tcPr>
          <w:p w14:paraId="4383FF8B"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110,098,857 </w:t>
            </w:r>
          </w:p>
        </w:tc>
        <w:tc>
          <w:tcPr>
            <w:tcW w:w="1701" w:type="dxa"/>
            <w:tcBorders>
              <w:top w:val="nil"/>
              <w:left w:val="nil"/>
              <w:bottom w:val="nil"/>
              <w:right w:val="single" w:sz="4" w:space="0" w:color="auto"/>
            </w:tcBorders>
            <w:shd w:val="clear" w:color="auto" w:fill="auto"/>
            <w:vAlign w:val="center"/>
            <w:hideMark/>
          </w:tcPr>
          <w:p w14:paraId="39EF43D9"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2,068,412,771</w:t>
            </w:r>
          </w:p>
        </w:tc>
      </w:tr>
      <w:tr w:rsidR="00F849CF" w:rsidRPr="00456D89" w14:paraId="1EAB8D1F" w14:textId="77777777" w:rsidTr="00437BF4">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556F7314"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8.BANRURAL</w:t>
            </w:r>
          </w:p>
        </w:tc>
        <w:tc>
          <w:tcPr>
            <w:tcW w:w="2126" w:type="dxa"/>
            <w:tcBorders>
              <w:top w:val="nil"/>
              <w:left w:val="nil"/>
              <w:bottom w:val="nil"/>
              <w:right w:val="nil"/>
            </w:tcBorders>
            <w:shd w:val="clear" w:color="auto" w:fill="25A763"/>
            <w:vAlign w:val="center"/>
            <w:hideMark/>
          </w:tcPr>
          <w:p w14:paraId="2F9E9DC8"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0.977</w:t>
            </w:r>
          </w:p>
        </w:tc>
        <w:tc>
          <w:tcPr>
            <w:tcW w:w="992" w:type="dxa"/>
            <w:tcBorders>
              <w:top w:val="nil"/>
              <w:left w:val="nil"/>
              <w:bottom w:val="nil"/>
              <w:right w:val="single" w:sz="4" w:space="0" w:color="auto"/>
            </w:tcBorders>
            <w:shd w:val="clear" w:color="000000" w:fill="FFEB84"/>
            <w:vAlign w:val="center"/>
            <w:hideMark/>
          </w:tcPr>
          <w:p w14:paraId="7317E17D"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0.11</w:t>
            </w:r>
          </w:p>
        </w:tc>
        <w:tc>
          <w:tcPr>
            <w:tcW w:w="2126" w:type="dxa"/>
            <w:tcBorders>
              <w:top w:val="nil"/>
              <w:left w:val="nil"/>
              <w:bottom w:val="nil"/>
              <w:right w:val="nil"/>
            </w:tcBorders>
            <w:shd w:val="clear" w:color="auto" w:fill="auto"/>
            <w:vAlign w:val="center"/>
            <w:hideMark/>
          </w:tcPr>
          <w:p w14:paraId="76325E76"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211,495,395 </w:t>
            </w:r>
          </w:p>
        </w:tc>
        <w:tc>
          <w:tcPr>
            <w:tcW w:w="1701" w:type="dxa"/>
            <w:tcBorders>
              <w:top w:val="nil"/>
              <w:left w:val="nil"/>
              <w:bottom w:val="nil"/>
              <w:right w:val="single" w:sz="4" w:space="0" w:color="auto"/>
            </w:tcBorders>
            <w:shd w:val="clear" w:color="auto" w:fill="auto"/>
            <w:vAlign w:val="center"/>
            <w:hideMark/>
          </w:tcPr>
          <w:p w14:paraId="055EBDFF"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1,791,330,939</w:t>
            </w:r>
          </w:p>
        </w:tc>
      </w:tr>
      <w:tr w:rsidR="00F849CF" w:rsidRPr="00456D89" w14:paraId="25B0E9B9" w14:textId="77777777" w:rsidTr="00437BF4">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36519B8E"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9.CITY BANK</w:t>
            </w:r>
          </w:p>
        </w:tc>
        <w:tc>
          <w:tcPr>
            <w:tcW w:w="2126" w:type="dxa"/>
            <w:tcBorders>
              <w:top w:val="nil"/>
              <w:left w:val="nil"/>
              <w:bottom w:val="nil"/>
              <w:right w:val="nil"/>
            </w:tcBorders>
            <w:shd w:val="clear" w:color="auto" w:fill="25A763"/>
            <w:vAlign w:val="center"/>
            <w:hideMark/>
          </w:tcPr>
          <w:p w14:paraId="73C96063"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0.996</w:t>
            </w:r>
          </w:p>
        </w:tc>
        <w:tc>
          <w:tcPr>
            <w:tcW w:w="992" w:type="dxa"/>
            <w:tcBorders>
              <w:top w:val="nil"/>
              <w:left w:val="nil"/>
              <w:bottom w:val="nil"/>
              <w:right w:val="single" w:sz="4" w:space="0" w:color="auto"/>
            </w:tcBorders>
            <w:shd w:val="clear" w:color="000000" w:fill="7FC77D"/>
            <w:vAlign w:val="center"/>
            <w:hideMark/>
          </w:tcPr>
          <w:p w14:paraId="0F83B2F3"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0.81</w:t>
            </w:r>
          </w:p>
        </w:tc>
        <w:tc>
          <w:tcPr>
            <w:tcW w:w="2126" w:type="dxa"/>
            <w:tcBorders>
              <w:top w:val="nil"/>
              <w:left w:val="nil"/>
              <w:bottom w:val="nil"/>
              <w:right w:val="nil"/>
            </w:tcBorders>
            <w:shd w:val="clear" w:color="auto" w:fill="auto"/>
            <w:vAlign w:val="center"/>
            <w:hideMark/>
          </w:tcPr>
          <w:p w14:paraId="4A74C6DB"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96,650,113 </w:t>
            </w:r>
          </w:p>
        </w:tc>
        <w:tc>
          <w:tcPr>
            <w:tcW w:w="1701" w:type="dxa"/>
            <w:tcBorders>
              <w:top w:val="nil"/>
              <w:left w:val="nil"/>
              <w:bottom w:val="nil"/>
              <w:right w:val="single" w:sz="4" w:space="0" w:color="auto"/>
            </w:tcBorders>
            <w:shd w:val="clear" w:color="auto" w:fill="auto"/>
            <w:vAlign w:val="center"/>
            <w:hideMark/>
          </w:tcPr>
          <w:p w14:paraId="7CFD8A55"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716,668,892</w:t>
            </w:r>
          </w:p>
        </w:tc>
      </w:tr>
      <w:tr w:rsidR="00F849CF" w:rsidRPr="00456D89" w14:paraId="3F2BBA23" w14:textId="77777777" w:rsidTr="0040572D">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0F032804"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10.BANHCAFE</w:t>
            </w:r>
          </w:p>
        </w:tc>
        <w:tc>
          <w:tcPr>
            <w:tcW w:w="2126" w:type="dxa"/>
            <w:tcBorders>
              <w:top w:val="nil"/>
              <w:left w:val="nil"/>
              <w:bottom w:val="nil"/>
              <w:right w:val="nil"/>
            </w:tcBorders>
            <w:shd w:val="clear" w:color="000000" w:fill="FCFCFF"/>
            <w:vAlign w:val="center"/>
            <w:hideMark/>
          </w:tcPr>
          <w:p w14:paraId="0722D1B6"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0.989</w:t>
            </w:r>
          </w:p>
        </w:tc>
        <w:tc>
          <w:tcPr>
            <w:tcW w:w="992" w:type="dxa"/>
            <w:tcBorders>
              <w:top w:val="nil"/>
              <w:left w:val="nil"/>
              <w:bottom w:val="nil"/>
              <w:right w:val="single" w:sz="4" w:space="0" w:color="auto"/>
            </w:tcBorders>
            <w:shd w:val="clear" w:color="000000" w:fill="FEDA80"/>
            <w:vAlign w:val="center"/>
            <w:hideMark/>
          </w:tcPr>
          <w:p w14:paraId="5DD3E5B1"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-2.90</w:t>
            </w:r>
          </w:p>
        </w:tc>
        <w:tc>
          <w:tcPr>
            <w:tcW w:w="2126" w:type="dxa"/>
            <w:tcBorders>
              <w:top w:val="nil"/>
              <w:left w:val="nil"/>
              <w:bottom w:val="nil"/>
              <w:right w:val="nil"/>
            </w:tcBorders>
            <w:shd w:val="clear" w:color="auto" w:fill="auto"/>
            <w:vAlign w:val="center"/>
            <w:hideMark/>
          </w:tcPr>
          <w:p w14:paraId="251FA872"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35,302,243 </w:t>
            </w:r>
          </w:p>
        </w:tc>
        <w:tc>
          <w:tcPr>
            <w:tcW w:w="1701" w:type="dxa"/>
            <w:tcBorders>
              <w:top w:val="nil"/>
              <w:left w:val="nil"/>
              <w:bottom w:val="nil"/>
              <w:right w:val="single" w:sz="4" w:space="0" w:color="auto"/>
            </w:tcBorders>
            <w:shd w:val="clear" w:color="auto" w:fill="auto"/>
            <w:vAlign w:val="center"/>
            <w:hideMark/>
          </w:tcPr>
          <w:p w14:paraId="4A8DDB88"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629,701,765</w:t>
            </w:r>
          </w:p>
        </w:tc>
      </w:tr>
      <w:tr w:rsidR="00F849CF" w:rsidRPr="00456D89" w14:paraId="53BA9730" w14:textId="77777777" w:rsidTr="00437BF4">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0B90A05E"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11.PROMERICA</w:t>
            </w:r>
          </w:p>
        </w:tc>
        <w:tc>
          <w:tcPr>
            <w:tcW w:w="2126" w:type="dxa"/>
            <w:tcBorders>
              <w:top w:val="nil"/>
              <w:left w:val="nil"/>
              <w:bottom w:val="nil"/>
              <w:right w:val="nil"/>
            </w:tcBorders>
            <w:shd w:val="clear" w:color="auto" w:fill="25A763"/>
            <w:vAlign w:val="center"/>
            <w:hideMark/>
          </w:tcPr>
          <w:p w14:paraId="4664ECD9"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0.997</w:t>
            </w:r>
          </w:p>
        </w:tc>
        <w:tc>
          <w:tcPr>
            <w:tcW w:w="992" w:type="dxa"/>
            <w:tcBorders>
              <w:top w:val="nil"/>
              <w:left w:val="nil"/>
              <w:bottom w:val="nil"/>
              <w:right w:val="single" w:sz="4" w:space="0" w:color="auto"/>
            </w:tcBorders>
            <w:shd w:val="clear" w:color="000000" w:fill="FEE082"/>
            <w:vAlign w:val="center"/>
            <w:hideMark/>
          </w:tcPr>
          <w:p w14:paraId="28DF0B3D"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-1.73</w:t>
            </w:r>
          </w:p>
        </w:tc>
        <w:tc>
          <w:tcPr>
            <w:tcW w:w="2126" w:type="dxa"/>
            <w:tcBorders>
              <w:top w:val="nil"/>
              <w:left w:val="nil"/>
              <w:bottom w:val="nil"/>
              <w:right w:val="nil"/>
            </w:tcBorders>
            <w:shd w:val="clear" w:color="auto" w:fill="auto"/>
            <w:vAlign w:val="center"/>
            <w:hideMark/>
          </w:tcPr>
          <w:p w14:paraId="0FBEE4CD"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59,779,493 </w:t>
            </w:r>
          </w:p>
        </w:tc>
        <w:tc>
          <w:tcPr>
            <w:tcW w:w="1701" w:type="dxa"/>
            <w:tcBorders>
              <w:top w:val="nil"/>
              <w:left w:val="nil"/>
              <w:bottom w:val="nil"/>
              <w:right w:val="single" w:sz="4" w:space="0" w:color="auto"/>
            </w:tcBorders>
            <w:shd w:val="clear" w:color="auto" w:fill="auto"/>
            <w:vAlign w:val="center"/>
            <w:hideMark/>
          </w:tcPr>
          <w:p w14:paraId="295C4472"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1,769,371,922</w:t>
            </w:r>
          </w:p>
        </w:tc>
      </w:tr>
      <w:tr w:rsidR="00F849CF" w:rsidRPr="00456D89" w14:paraId="3269F0BA" w14:textId="77777777" w:rsidTr="0040572D">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3846FB1B"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12.FICENSA</w:t>
            </w:r>
          </w:p>
        </w:tc>
        <w:tc>
          <w:tcPr>
            <w:tcW w:w="2126" w:type="dxa"/>
            <w:tcBorders>
              <w:top w:val="nil"/>
              <w:left w:val="nil"/>
              <w:bottom w:val="nil"/>
              <w:right w:val="nil"/>
            </w:tcBorders>
            <w:shd w:val="clear" w:color="000000" w:fill="79C78E"/>
            <w:vAlign w:val="center"/>
            <w:hideMark/>
          </w:tcPr>
          <w:p w14:paraId="161C1F84"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0.993</w:t>
            </w:r>
          </w:p>
        </w:tc>
        <w:tc>
          <w:tcPr>
            <w:tcW w:w="992" w:type="dxa"/>
            <w:tcBorders>
              <w:top w:val="nil"/>
              <w:left w:val="nil"/>
              <w:bottom w:val="nil"/>
              <w:right w:val="single" w:sz="4" w:space="0" w:color="auto"/>
            </w:tcBorders>
            <w:shd w:val="clear" w:color="000000" w:fill="E5E483"/>
            <w:vAlign w:val="center"/>
            <w:hideMark/>
          </w:tcPr>
          <w:p w14:paraId="4FF1C339"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0.25</w:t>
            </w:r>
          </w:p>
        </w:tc>
        <w:tc>
          <w:tcPr>
            <w:tcW w:w="2126" w:type="dxa"/>
            <w:tcBorders>
              <w:top w:val="nil"/>
              <w:left w:val="nil"/>
              <w:bottom w:val="nil"/>
              <w:right w:val="nil"/>
            </w:tcBorders>
            <w:shd w:val="clear" w:color="auto" w:fill="auto"/>
            <w:vAlign w:val="center"/>
            <w:hideMark/>
          </w:tcPr>
          <w:p w14:paraId="08DB4B5C"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109,552,054 </w:t>
            </w:r>
          </w:p>
        </w:tc>
        <w:tc>
          <w:tcPr>
            <w:tcW w:w="1701" w:type="dxa"/>
            <w:tcBorders>
              <w:top w:val="nil"/>
              <w:left w:val="nil"/>
              <w:bottom w:val="nil"/>
              <w:right w:val="single" w:sz="4" w:space="0" w:color="auto"/>
            </w:tcBorders>
            <w:shd w:val="clear" w:color="auto" w:fill="auto"/>
            <w:vAlign w:val="center"/>
            <w:hideMark/>
          </w:tcPr>
          <w:p w14:paraId="5FE6C03E"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1,352,674,125</w:t>
            </w:r>
          </w:p>
        </w:tc>
      </w:tr>
      <w:tr w:rsidR="00F849CF" w:rsidRPr="00456D89" w14:paraId="3666BED0" w14:textId="77777777" w:rsidTr="00437BF4">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2544E01F"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13.BANCO POPULAR</w:t>
            </w:r>
          </w:p>
        </w:tc>
        <w:tc>
          <w:tcPr>
            <w:tcW w:w="2126" w:type="dxa"/>
            <w:tcBorders>
              <w:top w:val="nil"/>
              <w:left w:val="nil"/>
              <w:bottom w:val="nil"/>
              <w:right w:val="nil"/>
            </w:tcBorders>
            <w:shd w:val="clear" w:color="auto" w:fill="1E8650"/>
            <w:vAlign w:val="center"/>
            <w:hideMark/>
          </w:tcPr>
          <w:p w14:paraId="5E56C2DA"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1.000</w:t>
            </w:r>
          </w:p>
        </w:tc>
        <w:tc>
          <w:tcPr>
            <w:tcW w:w="992" w:type="dxa"/>
            <w:tcBorders>
              <w:top w:val="nil"/>
              <w:left w:val="nil"/>
              <w:bottom w:val="nil"/>
              <w:right w:val="single" w:sz="4" w:space="0" w:color="auto"/>
            </w:tcBorders>
            <w:shd w:val="clear" w:color="000000" w:fill="63BE7B"/>
            <w:vAlign w:val="center"/>
            <w:hideMark/>
          </w:tcPr>
          <w:p w14:paraId="417E0AE0"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0.96</w:t>
            </w:r>
          </w:p>
        </w:tc>
        <w:tc>
          <w:tcPr>
            <w:tcW w:w="2126" w:type="dxa"/>
            <w:tcBorders>
              <w:top w:val="nil"/>
              <w:left w:val="nil"/>
              <w:bottom w:val="nil"/>
              <w:right w:val="nil"/>
            </w:tcBorders>
            <w:shd w:val="clear" w:color="auto" w:fill="auto"/>
            <w:vAlign w:val="center"/>
            <w:hideMark/>
          </w:tcPr>
          <w:p w14:paraId="1B73F983"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15,865,638 </w:t>
            </w:r>
          </w:p>
        </w:tc>
        <w:tc>
          <w:tcPr>
            <w:tcW w:w="1701" w:type="dxa"/>
            <w:tcBorders>
              <w:top w:val="nil"/>
              <w:left w:val="nil"/>
              <w:bottom w:val="nil"/>
              <w:right w:val="single" w:sz="4" w:space="0" w:color="auto"/>
            </w:tcBorders>
            <w:shd w:val="clear" w:color="auto" w:fill="auto"/>
            <w:vAlign w:val="center"/>
            <w:hideMark/>
          </w:tcPr>
          <w:p w14:paraId="4B37CAAA"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180,815,871</w:t>
            </w:r>
          </w:p>
        </w:tc>
      </w:tr>
      <w:tr w:rsidR="00F849CF" w:rsidRPr="00456D89" w14:paraId="56DC672F" w14:textId="77777777" w:rsidTr="0040572D">
        <w:trPr>
          <w:trHeight w:val="300"/>
        </w:trPr>
        <w:tc>
          <w:tcPr>
            <w:tcW w:w="2122" w:type="dxa"/>
            <w:tcBorders>
              <w:top w:val="nil"/>
              <w:left w:val="single" w:sz="4" w:space="0" w:color="auto"/>
              <w:bottom w:val="nil"/>
              <w:right w:val="single" w:sz="4" w:space="0" w:color="auto"/>
            </w:tcBorders>
            <w:shd w:val="clear" w:color="auto" w:fill="auto"/>
            <w:noWrap/>
            <w:vAlign w:val="bottom"/>
            <w:hideMark/>
          </w:tcPr>
          <w:p w14:paraId="1EB31059"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14.TRABAJADORES</w:t>
            </w:r>
          </w:p>
        </w:tc>
        <w:tc>
          <w:tcPr>
            <w:tcW w:w="2126" w:type="dxa"/>
            <w:tcBorders>
              <w:top w:val="nil"/>
              <w:left w:val="nil"/>
              <w:bottom w:val="nil"/>
              <w:right w:val="nil"/>
            </w:tcBorders>
            <w:shd w:val="clear" w:color="000000" w:fill="DFF1E6"/>
            <w:vAlign w:val="center"/>
            <w:hideMark/>
          </w:tcPr>
          <w:p w14:paraId="5686F78E"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0.971</w:t>
            </w:r>
          </w:p>
        </w:tc>
        <w:tc>
          <w:tcPr>
            <w:tcW w:w="992" w:type="dxa"/>
            <w:tcBorders>
              <w:top w:val="nil"/>
              <w:left w:val="nil"/>
              <w:bottom w:val="nil"/>
              <w:right w:val="single" w:sz="4" w:space="0" w:color="auto"/>
            </w:tcBorders>
            <w:shd w:val="clear" w:color="000000" w:fill="FEE683"/>
            <w:vAlign w:val="center"/>
            <w:hideMark/>
          </w:tcPr>
          <w:p w14:paraId="12D3D888"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-0.79</w:t>
            </w:r>
          </w:p>
        </w:tc>
        <w:tc>
          <w:tcPr>
            <w:tcW w:w="2126" w:type="dxa"/>
            <w:tcBorders>
              <w:top w:val="nil"/>
              <w:left w:val="nil"/>
              <w:bottom w:val="nil"/>
              <w:right w:val="nil"/>
            </w:tcBorders>
            <w:shd w:val="clear" w:color="auto" w:fill="auto"/>
            <w:vAlign w:val="center"/>
            <w:hideMark/>
          </w:tcPr>
          <w:p w14:paraId="642699FE"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92,679,199 </w:t>
            </w:r>
          </w:p>
        </w:tc>
        <w:tc>
          <w:tcPr>
            <w:tcW w:w="1701" w:type="dxa"/>
            <w:tcBorders>
              <w:top w:val="nil"/>
              <w:left w:val="nil"/>
              <w:bottom w:val="nil"/>
              <w:right w:val="single" w:sz="4" w:space="0" w:color="auto"/>
            </w:tcBorders>
            <w:shd w:val="clear" w:color="auto" w:fill="auto"/>
            <w:vAlign w:val="center"/>
            <w:hideMark/>
          </w:tcPr>
          <w:p w14:paraId="37EE9524"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897,844,055</w:t>
            </w:r>
          </w:p>
        </w:tc>
      </w:tr>
      <w:tr w:rsidR="00F849CF" w:rsidRPr="00456D89" w14:paraId="713B252D" w14:textId="77777777" w:rsidTr="0040572D">
        <w:trPr>
          <w:trHeight w:val="300"/>
        </w:trPr>
        <w:tc>
          <w:tcPr>
            <w:tcW w:w="2122" w:type="dxa"/>
            <w:tcBorders>
              <w:top w:val="nil"/>
              <w:left w:val="single" w:sz="4" w:space="0" w:color="auto"/>
              <w:bottom w:val="single" w:sz="4" w:space="0" w:color="auto"/>
              <w:right w:val="single" w:sz="4" w:space="0" w:color="auto"/>
            </w:tcBorders>
            <w:shd w:val="clear" w:color="auto" w:fill="auto"/>
            <w:noWrap/>
            <w:vAlign w:val="bottom"/>
            <w:hideMark/>
          </w:tcPr>
          <w:p w14:paraId="606F5F7F"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15.AZTECA</w:t>
            </w:r>
          </w:p>
        </w:tc>
        <w:tc>
          <w:tcPr>
            <w:tcW w:w="2126" w:type="dxa"/>
            <w:tcBorders>
              <w:top w:val="nil"/>
              <w:left w:val="nil"/>
              <w:bottom w:val="single" w:sz="4" w:space="0" w:color="auto"/>
              <w:right w:val="nil"/>
            </w:tcBorders>
            <w:shd w:val="clear" w:color="auto" w:fill="9DD6AD"/>
            <w:vAlign w:val="center"/>
            <w:hideMark/>
          </w:tcPr>
          <w:p w14:paraId="2BAF7AC8"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0.995</w:t>
            </w:r>
          </w:p>
        </w:tc>
        <w:tc>
          <w:tcPr>
            <w:tcW w:w="992" w:type="dxa"/>
            <w:tcBorders>
              <w:top w:val="nil"/>
              <w:left w:val="nil"/>
              <w:bottom w:val="single" w:sz="4" w:space="0" w:color="auto"/>
              <w:right w:val="single" w:sz="4" w:space="0" w:color="auto"/>
            </w:tcBorders>
            <w:shd w:val="clear" w:color="000000" w:fill="FEE382"/>
            <w:vAlign w:val="center"/>
            <w:hideMark/>
          </w:tcPr>
          <w:p w14:paraId="060616DD"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-1.19</w:t>
            </w:r>
          </w:p>
        </w:tc>
        <w:tc>
          <w:tcPr>
            <w:tcW w:w="2126" w:type="dxa"/>
            <w:tcBorders>
              <w:top w:val="nil"/>
              <w:left w:val="nil"/>
              <w:bottom w:val="single" w:sz="4" w:space="0" w:color="auto"/>
              <w:right w:val="nil"/>
            </w:tcBorders>
            <w:shd w:val="clear" w:color="auto" w:fill="auto"/>
            <w:vAlign w:val="center"/>
            <w:hideMark/>
          </w:tcPr>
          <w:p w14:paraId="32A7C559" w14:textId="77777777" w:rsidR="00F849CF" w:rsidRPr="00456D89" w:rsidRDefault="00F849CF" w:rsidP="0073313C">
            <w:pPr>
              <w:widowControl/>
              <w:spacing w:line="360" w:lineRule="auto"/>
              <w:rPr>
                <w:rFonts w:ascii="Times New Roman" w:eastAsia="Times New Roman" w:hAnsi="Times New Roman" w:cs="Times New Roman"/>
                <w:color w:val="000000"/>
                <w:sz w:val="18"/>
                <w:szCs w:val="18"/>
                <w:lang w:val="es-HN" w:eastAsia="es-HN"/>
              </w:rPr>
            </w:pPr>
            <w:r w:rsidRPr="00456D89">
              <w:rPr>
                <w:rFonts w:ascii="Times New Roman" w:hAnsi="Times New Roman" w:cs="Times New Roman"/>
                <w:color w:val="000000"/>
                <w:sz w:val="18"/>
                <w:szCs w:val="18"/>
              </w:rPr>
              <w:t xml:space="preserve">               25,364,112 </w:t>
            </w:r>
          </w:p>
        </w:tc>
        <w:tc>
          <w:tcPr>
            <w:tcW w:w="1701" w:type="dxa"/>
            <w:tcBorders>
              <w:top w:val="nil"/>
              <w:left w:val="nil"/>
              <w:bottom w:val="single" w:sz="4" w:space="0" w:color="auto"/>
              <w:right w:val="single" w:sz="4" w:space="0" w:color="auto"/>
            </w:tcBorders>
            <w:shd w:val="clear" w:color="auto" w:fill="auto"/>
            <w:vAlign w:val="center"/>
            <w:hideMark/>
          </w:tcPr>
          <w:p w14:paraId="694AAF7C" w14:textId="77777777" w:rsidR="00F849CF" w:rsidRPr="00456D89" w:rsidRDefault="00F849CF" w:rsidP="0073313C">
            <w:pPr>
              <w:widowControl/>
              <w:spacing w:line="360" w:lineRule="auto"/>
              <w:jc w:val="center"/>
              <w:rPr>
                <w:rFonts w:ascii="Times New Roman" w:eastAsia="Times New Roman" w:hAnsi="Times New Roman" w:cs="Times New Roman"/>
                <w:color w:val="000000"/>
                <w:sz w:val="18"/>
                <w:szCs w:val="18"/>
                <w:lang w:val="es-HN" w:eastAsia="es-HN"/>
              </w:rPr>
            </w:pPr>
            <w:r w:rsidRPr="00456D89">
              <w:rPr>
                <w:rFonts w:ascii="Times New Roman" w:eastAsia="Times New Roman" w:hAnsi="Times New Roman" w:cs="Times New Roman"/>
                <w:color w:val="000000"/>
                <w:sz w:val="18"/>
                <w:szCs w:val="18"/>
                <w:lang w:val="es-HN" w:eastAsia="es-HN"/>
              </w:rPr>
              <w:t>557,118,196</w:t>
            </w:r>
          </w:p>
        </w:tc>
      </w:tr>
    </w:tbl>
    <w:p w14:paraId="2475E6D8" w14:textId="79F66E7B" w:rsidR="00F849CF" w:rsidRDefault="00736E88" w:rsidP="0073313C">
      <w:pPr>
        <w:pStyle w:val="TextoPrincipal"/>
      </w:pPr>
      <w:r>
        <w:lastRenderedPageBreak/>
        <w:t xml:space="preserve">Con los resultados observados sobre las métricas de evaluación se selecciona el </w:t>
      </w:r>
      <w:r w:rsidR="000A3D38">
        <w:t xml:space="preserve">modelo de </w:t>
      </w:r>
      <w:r>
        <w:t>autoregresión simple, dado que es el</w:t>
      </w:r>
      <w:r w:rsidRPr="00725971">
        <w:t xml:space="preserve"> modelo </w:t>
      </w:r>
      <w:r>
        <w:t>con</w:t>
      </w:r>
      <w:r w:rsidRPr="00725971">
        <w:t xml:space="preserve"> R</w:t>
      </w:r>
      <w:r w:rsidR="007312A9">
        <w:t xml:space="preserve"> cuadrado</w:t>
      </w:r>
      <w:r w:rsidRPr="00725971">
        <w:t xml:space="preserve"> más acerca a uno (1)</w:t>
      </w:r>
      <w:r>
        <w:t xml:space="preserve"> y posee </w:t>
      </w:r>
      <w:r w:rsidRPr="00725971">
        <w:t>RSME más bajo</w:t>
      </w:r>
      <w:r w:rsidR="000A3D38">
        <w:t xml:space="preserve"> </w:t>
      </w:r>
      <w:r w:rsidR="000A3D38" w:rsidRPr="00725971">
        <w:t>para los quince (15) bancos</w:t>
      </w:r>
      <w:r w:rsidR="000A3D38">
        <w:t xml:space="preserve"> comerciales de Honduras.</w:t>
      </w:r>
    </w:p>
    <w:p w14:paraId="0DBBF2E5" w14:textId="0A96313E" w:rsidR="00ED01E3" w:rsidRDefault="00CE018E" w:rsidP="00ED01E3">
      <w:pPr>
        <w:pStyle w:val="TextoPrincipal"/>
      </w:pPr>
      <w:r>
        <w:t xml:space="preserve">Dada la selección del modelo autoregresión simple se aplica el modelo para predecir </w:t>
      </w:r>
      <w:r w:rsidR="00DC0BB5">
        <w:t>los resultados y comportamiento</w:t>
      </w:r>
      <w:r w:rsidR="00EF5D7B">
        <w:t xml:space="preserve"> de la cuenta total activo</w:t>
      </w:r>
      <w:r>
        <w:t xml:space="preserve"> para el periodo de enero</w:t>
      </w:r>
      <w:r w:rsidR="00DC0BB5">
        <w:t xml:space="preserve"> </w:t>
      </w:r>
      <w:r>
        <w:t xml:space="preserve">a septiembre 2023 para cada uno de los bancos </w:t>
      </w:r>
      <w:r w:rsidR="00EF5D7B">
        <w:t xml:space="preserve">comerciales, </w:t>
      </w:r>
      <w:r w:rsidR="00F768CD">
        <w:t>los resultados predictivos se presentan a continuación:</w:t>
      </w:r>
    </w:p>
    <w:p w14:paraId="3E194A17" w14:textId="5B52408E" w:rsidR="00F768CD" w:rsidRPr="007A4B3B" w:rsidRDefault="00F768CD" w:rsidP="00F768CD">
      <w:pPr>
        <w:pStyle w:val="Ttulo4"/>
        <w:rPr>
          <w:b/>
          <w:bCs w:val="0"/>
          <w:lang w:val="es-HN"/>
        </w:rPr>
      </w:pPr>
      <w:bookmarkStart w:id="215" w:name="_Toc158832972"/>
      <w:r w:rsidRPr="007A4B3B">
        <w:rPr>
          <w:bCs w:val="0"/>
          <w:lang w:val="es-HN"/>
        </w:rPr>
        <w:t>4.3.</w:t>
      </w:r>
      <w:r>
        <w:rPr>
          <w:bCs w:val="0"/>
          <w:lang w:val="es-HN"/>
        </w:rPr>
        <w:t>1</w:t>
      </w:r>
      <w:r w:rsidRPr="007A4B3B">
        <w:rPr>
          <w:bCs w:val="0"/>
          <w:lang w:val="es-HN"/>
        </w:rPr>
        <w:t xml:space="preserve"> RESULTADOS </w:t>
      </w:r>
      <w:r>
        <w:rPr>
          <w:bCs w:val="0"/>
          <w:lang w:val="es-HN"/>
        </w:rPr>
        <w:t xml:space="preserve">PREDICTIVOS PARA </w:t>
      </w:r>
      <w:r w:rsidRPr="007A4B3B">
        <w:rPr>
          <w:bCs w:val="0"/>
          <w:lang w:val="es-HN"/>
        </w:rPr>
        <w:t>BANCO FICOHSA</w:t>
      </w:r>
      <w:bookmarkEnd w:id="215"/>
    </w:p>
    <w:p w14:paraId="6B3C3709" w14:textId="52FCCF37" w:rsidR="00F768CD" w:rsidRDefault="00F768CD" w:rsidP="00F768CD">
      <w:pPr>
        <w:pStyle w:val="TextoPrincipal"/>
      </w:pPr>
      <w:r w:rsidRPr="00B7138D">
        <w:t>Los resultados predictivos</w:t>
      </w:r>
      <w:r>
        <w:t xml:space="preserve"> para Banco Ficohsa durante el periodo de enero a septiembre 2023 se logran ajustar con los datos reales observados, ya que en promedio solo existe una variación del 0.1%.</w:t>
      </w:r>
      <w:r w:rsidR="0062243C">
        <w:t xml:space="preserve"> </w:t>
      </w:r>
      <w:r w:rsidR="008255A8">
        <w:t>Ver Tabla 4.</w:t>
      </w:r>
    </w:p>
    <w:p w14:paraId="06DCD11A" w14:textId="77647DC3" w:rsidR="008255A8" w:rsidRPr="00CE3ED3" w:rsidRDefault="008255A8" w:rsidP="008255A8">
      <w:pPr>
        <w:pStyle w:val="Tabla"/>
        <w:spacing w:line="240" w:lineRule="auto"/>
        <w:rPr>
          <w:b/>
          <w:bCs/>
          <w:i w:val="0"/>
          <w:iCs w:val="0"/>
          <w:lang w:val="es-HN"/>
        </w:rPr>
      </w:pPr>
      <w:bookmarkStart w:id="216" w:name="_Toc158833049"/>
      <w:r w:rsidRPr="00CE3ED3">
        <w:rPr>
          <w:b/>
          <w:bCs/>
          <w:i w:val="0"/>
          <w:iCs w:val="0"/>
          <w:lang w:val="es-HN"/>
        </w:rPr>
        <w:t xml:space="preserve">Tabla </w:t>
      </w:r>
      <w:r w:rsidRPr="00CE3ED3">
        <w:rPr>
          <w:b/>
          <w:bCs/>
          <w:i w:val="0"/>
          <w:iCs w:val="0"/>
        </w:rPr>
        <w:fldChar w:fldCharType="begin"/>
      </w:r>
      <w:r w:rsidRPr="00CE3ED3">
        <w:rPr>
          <w:b/>
          <w:bCs/>
          <w:i w:val="0"/>
          <w:iCs w:val="0"/>
          <w:lang w:val="es-HN"/>
        </w:rPr>
        <w:instrText xml:space="preserve"> SEQ Tabla \* ARABIC </w:instrText>
      </w:r>
      <w:r w:rsidRPr="00CE3ED3">
        <w:rPr>
          <w:b/>
          <w:bCs/>
          <w:i w:val="0"/>
          <w:iCs w:val="0"/>
        </w:rPr>
        <w:fldChar w:fldCharType="separate"/>
      </w:r>
      <w:r w:rsidR="000F2D33">
        <w:rPr>
          <w:b/>
          <w:bCs/>
          <w:i w:val="0"/>
          <w:iCs w:val="0"/>
          <w:noProof/>
          <w:lang w:val="es-HN"/>
        </w:rPr>
        <w:t>35</w:t>
      </w:r>
      <w:r w:rsidRPr="00CE3ED3">
        <w:rPr>
          <w:b/>
          <w:bCs/>
          <w:i w:val="0"/>
          <w:iCs w:val="0"/>
        </w:rPr>
        <w:fldChar w:fldCharType="end"/>
      </w:r>
      <w:r w:rsidRPr="00CE3ED3">
        <w:rPr>
          <w:b/>
          <w:bCs/>
          <w:i w:val="0"/>
          <w:iCs w:val="0"/>
          <w:lang w:val="es-HN"/>
        </w:rPr>
        <w:t xml:space="preserve">. Tabla Comparativa </w:t>
      </w:r>
      <w:r>
        <w:rPr>
          <w:b/>
          <w:bCs/>
          <w:i w:val="0"/>
          <w:iCs w:val="0"/>
          <w:lang w:val="es-HN"/>
        </w:rPr>
        <w:t>de r</w:t>
      </w:r>
      <w:r w:rsidRPr="00CE3ED3">
        <w:rPr>
          <w:b/>
          <w:bCs/>
          <w:i w:val="0"/>
          <w:iCs w:val="0"/>
          <w:lang w:val="es-HN"/>
        </w:rPr>
        <w:t xml:space="preserve">esultados predictivos </w:t>
      </w:r>
      <w:r>
        <w:rPr>
          <w:b/>
          <w:bCs/>
          <w:i w:val="0"/>
          <w:iCs w:val="0"/>
          <w:lang w:val="es-HN"/>
        </w:rPr>
        <w:t>Banco</w:t>
      </w:r>
      <w:r w:rsidRPr="00E01172">
        <w:rPr>
          <w:lang w:val="es-HN"/>
        </w:rPr>
        <w:t xml:space="preserve"> </w:t>
      </w:r>
      <w:r w:rsidRPr="00E01172">
        <w:rPr>
          <w:b/>
          <w:bCs/>
          <w:i w:val="0"/>
          <w:iCs w:val="0"/>
          <w:lang w:val="es-HN"/>
        </w:rPr>
        <w:t>de Ene a Sep</w:t>
      </w:r>
      <w:r>
        <w:rPr>
          <w:b/>
          <w:bCs/>
          <w:i w:val="0"/>
          <w:iCs w:val="0"/>
          <w:lang w:val="es-HN"/>
        </w:rPr>
        <w:t xml:space="preserve"> Ficohsa </w:t>
      </w:r>
      <w:r w:rsidRPr="00CE3ED3">
        <w:rPr>
          <w:b/>
          <w:bCs/>
          <w:i w:val="0"/>
          <w:iCs w:val="0"/>
          <w:lang w:val="es-HN"/>
        </w:rPr>
        <w:t>2023</w:t>
      </w:r>
      <w:bookmarkEnd w:id="216"/>
    </w:p>
    <w:tbl>
      <w:tblPr>
        <w:tblStyle w:val="Tablaconcuadrcula"/>
        <w:tblW w:w="0" w:type="auto"/>
        <w:tblLook w:val="04A0" w:firstRow="1" w:lastRow="0" w:firstColumn="1" w:lastColumn="0" w:noHBand="0" w:noVBand="1"/>
      </w:tblPr>
      <w:tblGrid>
        <w:gridCol w:w="1129"/>
        <w:gridCol w:w="1985"/>
        <w:gridCol w:w="1899"/>
        <w:gridCol w:w="2779"/>
        <w:gridCol w:w="1417"/>
      </w:tblGrid>
      <w:tr w:rsidR="008255A8" w:rsidRPr="00A44135" w14:paraId="66491A10" w14:textId="77777777" w:rsidTr="0009170D">
        <w:trPr>
          <w:trHeight w:val="366"/>
        </w:trPr>
        <w:tc>
          <w:tcPr>
            <w:tcW w:w="1129" w:type="dxa"/>
            <w:hideMark/>
          </w:tcPr>
          <w:p w14:paraId="604E9714" w14:textId="77777777" w:rsidR="008255A8" w:rsidRPr="00A44135" w:rsidRDefault="008255A8" w:rsidP="0009170D">
            <w:pPr>
              <w:pStyle w:val="Tabla"/>
              <w:spacing w:after="0" w:line="240" w:lineRule="auto"/>
              <w:jc w:val="center"/>
              <w:rPr>
                <w:i w:val="0"/>
                <w:iCs w:val="0"/>
                <w:sz w:val="20"/>
                <w:szCs w:val="14"/>
                <w:lang w:val="es-HN"/>
              </w:rPr>
            </w:pPr>
            <w:r w:rsidRPr="00A44135">
              <w:rPr>
                <w:i w:val="0"/>
                <w:iCs w:val="0"/>
                <w:sz w:val="20"/>
                <w:szCs w:val="14"/>
              </w:rPr>
              <w:t>Periodo</w:t>
            </w:r>
          </w:p>
        </w:tc>
        <w:tc>
          <w:tcPr>
            <w:tcW w:w="1985" w:type="dxa"/>
            <w:hideMark/>
          </w:tcPr>
          <w:p w14:paraId="4206C2CA" w14:textId="77777777" w:rsidR="008255A8" w:rsidRPr="00A44135" w:rsidRDefault="008255A8" w:rsidP="0009170D">
            <w:pPr>
              <w:pStyle w:val="Tabla"/>
              <w:spacing w:after="0" w:line="240" w:lineRule="auto"/>
              <w:jc w:val="center"/>
              <w:rPr>
                <w:i w:val="0"/>
                <w:iCs w:val="0"/>
                <w:sz w:val="20"/>
                <w:szCs w:val="14"/>
              </w:rPr>
            </w:pPr>
            <w:r>
              <w:rPr>
                <w:i w:val="0"/>
                <w:iCs w:val="0"/>
                <w:sz w:val="20"/>
                <w:szCs w:val="14"/>
              </w:rPr>
              <w:t>Real</w:t>
            </w:r>
          </w:p>
        </w:tc>
        <w:tc>
          <w:tcPr>
            <w:tcW w:w="1899" w:type="dxa"/>
            <w:hideMark/>
          </w:tcPr>
          <w:p w14:paraId="186BA823" w14:textId="77777777" w:rsidR="008255A8" w:rsidRPr="00A44135" w:rsidRDefault="008255A8" w:rsidP="0009170D">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751DF7A4" w14:textId="77777777" w:rsidR="008255A8" w:rsidRPr="00A44135" w:rsidRDefault="008255A8" w:rsidP="0009170D">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19B23FDF" w14:textId="77777777" w:rsidR="008255A8" w:rsidRPr="00A44135" w:rsidRDefault="008255A8" w:rsidP="0009170D">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8255A8" w:rsidRPr="00A44135" w14:paraId="0EB0F01E" w14:textId="77777777" w:rsidTr="0009170D">
        <w:trPr>
          <w:trHeight w:val="300"/>
        </w:trPr>
        <w:tc>
          <w:tcPr>
            <w:tcW w:w="1129" w:type="dxa"/>
            <w:hideMark/>
          </w:tcPr>
          <w:p w14:paraId="1D79BFAA" w14:textId="77777777" w:rsidR="008255A8" w:rsidRPr="00A44135" w:rsidRDefault="008255A8" w:rsidP="0009170D">
            <w:pPr>
              <w:pStyle w:val="Tabla"/>
              <w:spacing w:after="0" w:line="240" w:lineRule="auto"/>
              <w:jc w:val="center"/>
              <w:rPr>
                <w:i w:val="0"/>
                <w:iCs w:val="0"/>
                <w:sz w:val="20"/>
                <w:szCs w:val="14"/>
              </w:rPr>
            </w:pPr>
            <w:r w:rsidRPr="00A44135">
              <w:rPr>
                <w:i w:val="0"/>
                <w:iCs w:val="0"/>
                <w:sz w:val="20"/>
                <w:szCs w:val="14"/>
              </w:rPr>
              <w:t>2023-01</w:t>
            </w:r>
          </w:p>
        </w:tc>
        <w:tc>
          <w:tcPr>
            <w:tcW w:w="1985" w:type="dxa"/>
            <w:hideMark/>
          </w:tcPr>
          <w:p w14:paraId="62BAAD27"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164,544,479,427</w:t>
            </w:r>
          </w:p>
        </w:tc>
        <w:tc>
          <w:tcPr>
            <w:tcW w:w="1899" w:type="dxa"/>
            <w:hideMark/>
          </w:tcPr>
          <w:p w14:paraId="2E91AD8D"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164,371,531,674</w:t>
            </w:r>
          </w:p>
        </w:tc>
        <w:tc>
          <w:tcPr>
            <w:tcW w:w="2779" w:type="dxa"/>
            <w:noWrap/>
            <w:hideMark/>
          </w:tcPr>
          <w:p w14:paraId="25BBC1C8"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-172,947,752</w:t>
            </w:r>
          </w:p>
        </w:tc>
        <w:tc>
          <w:tcPr>
            <w:tcW w:w="1417" w:type="dxa"/>
            <w:noWrap/>
            <w:hideMark/>
          </w:tcPr>
          <w:p w14:paraId="2F05DB0B" w14:textId="195FFE9B" w:rsidR="008255A8" w:rsidRPr="00717ECA" w:rsidRDefault="00355D30" w:rsidP="0009170D">
            <w:pPr>
              <w:pStyle w:val="Tabla"/>
              <w:spacing w:after="0" w:line="240" w:lineRule="auto"/>
              <w:jc w:val="center"/>
              <w:rPr>
                <w:i w:val="0"/>
                <w:iCs w:val="0"/>
                <w:sz w:val="20"/>
                <w:szCs w:val="14"/>
              </w:rPr>
            </w:pPr>
            <w:r>
              <w:rPr>
                <w:i w:val="0"/>
                <w:iCs w:val="0"/>
                <w:sz w:val="20"/>
                <w:szCs w:val="14"/>
                <w:lang w:val="es-HN"/>
              </w:rPr>
              <w:t>|</w:t>
            </w:r>
            <w:r w:rsidR="008255A8" w:rsidRPr="00717ECA">
              <w:rPr>
                <w:i w:val="0"/>
                <w:iCs w:val="0"/>
                <w:sz w:val="20"/>
                <w:szCs w:val="14"/>
              </w:rPr>
              <w:t>-0.1%</w:t>
            </w:r>
            <w:r>
              <w:rPr>
                <w:i w:val="0"/>
                <w:iCs w:val="0"/>
                <w:sz w:val="20"/>
                <w:szCs w:val="14"/>
              </w:rPr>
              <w:t>|</w:t>
            </w:r>
          </w:p>
        </w:tc>
      </w:tr>
      <w:tr w:rsidR="008255A8" w:rsidRPr="00A44135" w14:paraId="15207BB1" w14:textId="77777777" w:rsidTr="0009170D">
        <w:trPr>
          <w:trHeight w:val="300"/>
        </w:trPr>
        <w:tc>
          <w:tcPr>
            <w:tcW w:w="1129" w:type="dxa"/>
            <w:hideMark/>
          </w:tcPr>
          <w:p w14:paraId="34F86E70" w14:textId="77777777" w:rsidR="008255A8" w:rsidRPr="00A44135" w:rsidRDefault="008255A8" w:rsidP="0009170D">
            <w:pPr>
              <w:pStyle w:val="Tabla"/>
              <w:spacing w:after="0" w:line="240" w:lineRule="auto"/>
              <w:jc w:val="center"/>
              <w:rPr>
                <w:i w:val="0"/>
                <w:iCs w:val="0"/>
                <w:sz w:val="20"/>
                <w:szCs w:val="14"/>
              </w:rPr>
            </w:pPr>
            <w:r w:rsidRPr="00A44135">
              <w:rPr>
                <w:i w:val="0"/>
                <w:iCs w:val="0"/>
                <w:sz w:val="20"/>
                <w:szCs w:val="14"/>
              </w:rPr>
              <w:t>2023-02</w:t>
            </w:r>
          </w:p>
        </w:tc>
        <w:tc>
          <w:tcPr>
            <w:tcW w:w="1985" w:type="dxa"/>
            <w:hideMark/>
          </w:tcPr>
          <w:p w14:paraId="39B199BA"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168,492,596,832</w:t>
            </w:r>
          </w:p>
        </w:tc>
        <w:tc>
          <w:tcPr>
            <w:tcW w:w="1899" w:type="dxa"/>
            <w:hideMark/>
          </w:tcPr>
          <w:p w14:paraId="6D6342A5"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168,287,243,263</w:t>
            </w:r>
          </w:p>
        </w:tc>
        <w:tc>
          <w:tcPr>
            <w:tcW w:w="2779" w:type="dxa"/>
            <w:noWrap/>
            <w:hideMark/>
          </w:tcPr>
          <w:p w14:paraId="14009820"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-205,353,569</w:t>
            </w:r>
          </w:p>
        </w:tc>
        <w:tc>
          <w:tcPr>
            <w:tcW w:w="1417" w:type="dxa"/>
            <w:noWrap/>
            <w:hideMark/>
          </w:tcPr>
          <w:p w14:paraId="75D8B18E" w14:textId="1D6C481A" w:rsidR="008255A8" w:rsidRPr="00717ECA" w:rsidRDefault="00355D30" w:rsidP="0009170D">
            <w:pPr>
              <w:pStyle w:val="Tabla"/>
              <w:spacing w:after="0" w:line="240" w:lineRule="auto"/>
              <w:jc w:val="center"/>
              <w:rPr>
                <w:i w:val="0"/>
                <w:iCs w:val="0"/>
                <w:sz w:val="20"/>
                <w:szCs w:val="14"/>
              </w:rPr>
            </w:pPr>
            <w:r>
              <w:rPr>
                <w:i w:val="0"/>
                <w:iCs w:val="0"/>
                <w:sz w:val="20"/>
                <w:szCs w:val="14"/>
              </w:rPr>
              <w:t>|</w:t>
            </w:r>
            <w:r w:rsidR="008255A8" w:rsidRPr="00717ECA">
              <w:rPr>
                <w:i w:val="0"/>
                <w:iCs w:val="0"/>
                <w:sz w:val="20"/>
                <w:szCs w:val="14"/>
              </w:rPr>
              <w:t>-0.1%</w:t>
            </w:r>
            <w:r>
              <w:rPr>
                <w:i w:val="0"/>
                <w:iCs w:val="0"/>
                <w:sz w:val="20"/>
                <w:szCs w:val="14"/>
              </w:rPr>
              <w:t>|</w:t>
            </w:r>
          </w:p>
        </w:tc>
      </w:tr>
      <w:tr w:rsidR="008255A8" w:rsidRPr="00A44135" w14:paraId="69B03C3A" w14:textId="77777777" w:rsidTr="0009170D">
        <w:trPr>
          <w:trHeight w:val="300"/>
        </w:trPr>
        <w:tc>
          <w:tcPr>
            <w:tcW w:w="1129" w:type="dxa"/>
            <w:hideMark/>
          </w:tcPr>
          <w:p w14:paraId="1A35E662" w14:textId="77777777" w:rsidR="008255A8" w:rsidRPr="00A44135" w:rsidRDefault="008255A8" w:rsidP="0009170D">
            <w:pPr>
              <w:pStyle w:val="Tabla"/>
              <w:spacing w:after="0" w:line="240" w:lineRule="auto"/>
              <w:jc w:val="center"/>
              <w:rPr>
                <w:i w:val="0"/>
                <w:iCs w:val="0"/>
                <w:sz w:val="20"/>
                <w:szCs w:val="14"/>
              </w:rPr>
            </w:pPr>
            <w:r w:rsidRPr="00A44135">
              <w:rPr>
                <w:i w:val="0"/>
                <w:iCs w:val="0"/>
                <w:sz w:val="20"/>
                <w:szCs w:val="14"/>
              </w:rPr>
              <w:t>2023-03</w:t>
            </w:r>
          </w:p>
        </w:tc>
        <w:tc>
          <w:tcPr>
            <w:tcW w:w="1985" w:type="dxa"/>
            <w:hideMark/>
          </w:tcPr>
          <w:p w14:paraId="20D3F01B"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166,054,813,849</w:t>
            </w:r>
          </w:p>
        </w:tc>
        <w:tc>
          <w:tcPr>
            <w:tcW w:w="1899" w:type="dxa"/>
            <w:hideMark/>
          </w:tcPr>
          <w:p w14:paraId="7DAEFF9E"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166,359,336,488</w:t>
            </w:r>
          </w:p>
        </w:tc>
        <w:tc>
          <w:tcPr>
            <w:tcW w:w="2779" w:type="dxa"/>
            <w:noWrap/>
            <w:hideMark/>
          </w:tcPr>
          <w:p w14:paraId="3D913900"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304,522,640</w:t>
            </w:r>
          </w:p>
        </w:tc>
        <w:tc>
          <w:tcPr>
            <w:tcW w:w="1417" w:type="dxa"/>
            <w:noWrap/>
            <w:hideMark/>
          </w:tcPr>
          <w:p w14:paraId="07447E5C" w14:textId="2C949125" w:rsidR="008255A8" w:rsidRPr="00717ECA" w:rsidRDefault="00355D30" w:rsidP="0009170D">
            <w:pPr>
              <w:pStyle w:val="Tabla"/>
              <w:spacing w:after="0" w:line="240" w:lineRule="auto"/>
              <w:jc w:val="center"/>
              <w:rPr>
                <w:i w:val="0"/>
                <w:iCs w:val="0"/>
                <w:sz w:val="20"/>
                <w:szCs w:val="14"/>
              </w:rPr>
            </w:pPr>
            <w:r>
              <w:rPr>
                <w:i w:val="0"/>
                <w:iCs w:val="0"/>
                <w:sz w:val="20"/>
                <w:szCs w:val="14"/>
              </w:rPr>
              <w:t>|</w:t>
            </w:r>
            <w:r w:rsidR="008255A8" w:rsidRPr="00717ECA">
              <w:rPr>
                <w:i w:val="0"/>
                <w:iCs w:val="0"/>
                <w:sz w:val="20"/>
                <w:szCs w:val="14"/>
              </w:rPr>
              <w:t>0.2%</w:t>
            </w:r>
            <w:r>
              <w:rPr>
                <w:i w:val="0"/>
                <w:iCs w:val="0"/>
                <w:sz w:val="20"/>
                <w:szCs w:val="14"/>
              </w:rPr>
              <w:t>|</w:t>
            </w:r>
          </w:p>
        </w:tc>
      </w:tr>
      <w:tr w:rsidR="008255A8" w:rsidRPr="00A44135" w14:paraId="73ABA2F5" w14:textId="77777777" w:rsidTr="0009170D">
        <w:trPr>
          <w:trHeight w:val="300"/>
        </w:trPr>
        <w:tc>
          <w:tcPr>
            <w:tcW w:w="1129" w:type="dxa"/>
            <w:hideMark/>
          </w:tcPr>
          <w:p w14:paraId="29036EBD" w14:textId="77777777" w:rsidR="008255A8" w:rsidRPr="00A44135" w:rsidRDefault="008255A8" w:rsidP="0009170D">
            <w:pPr>
              <w:pStyle w:val="Tabla"/>
              <w:spacing w:after="0" w:line="240" w:lineRule="auto"/>
              <w:jc w:val="center"/>
              <w:rPr>
                <w:i w:val="0"/>
                <w:iCs w:val="0"/>
                <w:sz w:val="20"/>
                <w:szCs w:val="14"/>
              </w:rPr>
            </w:pPr>
            <w:r w:rsidRPr="00A44135">
              <w:rPr>
                <w:i w:val="0"/>
                <w:iCs w:val="0"/>
                <w:sz w:val="20"/>
                <w:szCs w:val="14"/>
              </w:rPr>
              <w:t>2023-04</w:t>
            </w:r>
          </w:p>
        </w:tc>
        <w:tc>
          <w:tcPr>
            <w:tcW w:w="1985" w:type="dxa"/>
            <w:hideMark/>
          </w:tcPr>
          <w:p w14:paraId="03BC1132"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164,619,440,043</w:t>
            </w:r>
          </w:p>
        </w:tc>
        <w:tc>
          <w:tcPr>
            <w:tcW w:w="1899" w:type="dxa"/>
            <w:hideMark/>
          </w:tcPr>
          <w:p w14:paraId="60EC580B"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164,408,182,704</w:t>
            </w:r>
          </w:p>
        </w:tc>
        <w:tc>
          <w:tcPr>
            <w:tcW w:w="2779" w:type="dxa"/>
            <w:noWrap/>
            <w:hideMark/>
          </w:tcPr>
          <w:p w14:paraId="65FA96A1"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-211,257,339</w:t>
            </w:r>
          </w:p>
        </w:tc>
        <w:tc>
          <w:tcPr>
            <w:tcW w:w="1417" w:type="dxa"/>
            <w:noWrap/>
            <w:hideMark/>
          </w:tcPr>
          <w:p w14:paraId="59718943" w14:textId="099CAFA9" w:rsidR="008255A8" w:rsidRPr="00717ECA" w:rsidRDefault="00355D30" w:rsidP="0009170D">
            <w:pPr>
              <w:pStyle w:val="Tabla"/>
              <w:spacing w:after="0" w:line="240" w:lineRule="auto"/>
              <w:jc w:val="center"/>
              <w:rPr>
                <w:i w:val="0"/>
                <w:iCs w:val="0"/>
                <w:sz w:val="20"/>
                <w:szCs w:val="14"/>
              </w:rPr>
            </w:pPr>
            <w:r>
              <w:rPr>
                <w:i w:val="0"/>
                <w:iCs w:val="0"/>
                <w:sz w:val="20"/>
                <w:szCs w:val="14"/>
              </w:rPr>
              <w:t>|</w:t>
            </w:r>
            <w:r w:rsidR="008255A8" w:rsidRPr="00717ECA">
              <w:rPr>
                <w:i w:val="0"/>
                <w:iCs w:val="0"/>
                <w:sz w:val="20"/>
                <w:szCs w:val="14"/>
              </w:rPr>
              <w:t>-0.1%</w:t>
            </w:r>
            <w:r>
              <w:rPr>
                <w:i w:val="0"/>
                <w:iCs w:val="0"/>
                <w:sz w:val="20"/>
                <w:szCs w:val="14"/>
              </w:rPr>
              <w:t>|</w:t>
            </w:r>
          </w:p>
        </w:tc>
      </w:tr>
      <w:tr w:rsidR="008255A8" w:rsidRPr="00A44135" w14:paraId="1CD8784A" w14:textId="77777777" w:rsidTr="0009170D">
        <w:trPr>
          <w:trHeight w:val="300"/>
        </w:trPr>
        <w:tc>
          <w:tcPr>
            <w:tcW w:w="1129" w:type="dxa"/>
            <w:hideMark/>
          </w:tcPr>
          <w:p w14:paraId="1A97861F" w14:textId="77777777" w:rsidR="008255A8" w:rsidRPr="00A44135" w:rsidRDefault="008255A8" w:rsidP="0009170D">
            <w:pPr>
              <w:pStyle w:val="Tabla"/>
              <w:spacing w:after="0" w:line="240" w:lineRule="auto"/>
              <w:jc w:val="center"/>
              <w:rPr>
                <w:i w:val="0"/>
                <w:iCs w:val="0"/>
                <w:sz w:val="20"/>
                <w:szCs w:val="14"/>
              </w:rPr>
            </w:pPr>
            <w:r w:rsidRPr="00A44135">
              <w:rPr>
                <w:i w:val="0"/>
                <w:iCs w:val="0"/>
                <w:sz w:val="20"/>
                <w:szCs w:val="14"/>
              </w:rPr>
              <w:t>2023-05</w:t>
            </w:r>
          </w:p>
        </w:tc>
        <w:tc>
          <w:tcPr>
            <w:tcW w:w="1985" w:type="dxa"/>
            <w:hideMark/>
          </w:tcPr>
          <w:p w14:paraId="42010324"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167,045,904,659</w:t>
            </w:r>
          </w:p>
        </w:tc>
        <w:tc>
          <w:tcPr>
            <w:tcW w:w="1899" w:type="dxa"/>
            <w:hideMark/>
          </w:tcPr>
          <w:p w14:paraId="3BE2588A"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167,261,225,725</w:t>
            </w:r>
          </w:p>
        </w:tc>
        <w:tc>
          <w:tcPr>
            <w:tcW w:w="2779" w:type="dxa"/>
            <w:noWrap/>
            <w:hideMark/>
          </w:tcPr>
          <w:p w14:paraId="756B8583"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215,321,067</w:t>
            </w:r>
          </w:p>
        </w:tc>
        <w:tc>
          <w:tcPr>
            <w:tcW w:w="1417" w:type="dxa"/>
            <w:noWrap/>
            <w:hideMark/>
          </w:tcPr>
          <w:p w14:paraId="38EDFB8F" w14:textId="67FB0798" w:rsidR="008255A8" w:rsidRPr="00717ECA" w:rsidRDefault="00355D30" w:rsidP="0009170D">
            <w:pPr>
              <w:pStyle w:val="Tabla"/>
              <w:spacing w:after="0" w:line="240" w:lineRule="auto"/>
              <w:jc w:val="center"/>
              <w:rPr>
                <w:i w:val="0"/>
                <w:iCs w:val="0"/>
                <w:sz w:val="20"/>
                <w:szCs w:val="14"/>
              </w:rPr>
            </w:pPr>
            <w:r>
              <w:rPr>
                <w:i w:val="0"/>
                <w:iCs w:val="0"/>
                <w:sz w:val="20"/>
                <w:szCs w:val="14"/>
              </w:rPr>
              <w:t>|</w:t>
            </w:r>
            <w:r w:rsidR="008255A8" w:rsidRPr="00717ECA">
              <w:rPr>
                <w:i w:val="0"/>
                <w:iCs w:val="0"/>
                <w:sz w:val="20"/>
                <w:szCs w:val="14"/>
              </w:rPr>
              <w:t>0.1%</w:t>
            </w:r>
            <w:r>
              <w:rPr>
                <w:i w:val="0"/>
                <w:iCs w:val="0"/>
                <w:sz w:val="20"/>
                <w:szCs w:val="14"/>
              </w:rPr>
              <w:t>|</w:t>
            </w:r>
          </w:p>
        </w:tc>
      </w:tr>
      <w:tr w:rsidR="008255A8" w:rsidRPr="00A44135" w14:paraId="2A0BC536" w14:textId="77777777" w:rsidTr="0009170D">
        <w:trPr>
          <w:trHeight w:val="300"/>
        </w:trPr>
        <w:tc>
          <w:tcPr>
            <w:tcW w:w="1129" w:type="dxa"/>
            <w:hideMark/>
          </w:tcPr>
          <w:p w14:paraId="378B7278" w14:textId="77777777" w:rsidR="008255A8" w:rsidRPr="00A44135" w:rsidRDefault="008255A8" w:rsidP="0009170D">
            <w:pPr>
              <w:pStyle w:val="Tabla"/>
              <w:spacing w:after="0" w:line="240" w:lineRule="auto"/>
              <w:jc w:val="center"/>
              <w:rPr>
                <w:i w:val="0"/>
                <w:iCs w:val="0"/>
                <w:sz w:val="20"/>
                <w:szCs w:val="14"/>
              </w:rPr>
            </w:pPr>
            <w:r w:rsidRPr="00A44135">
              <w:rPr>
                <w:i w:val="0"/>
                <w:iCs w:val="0"/>
                <w:sz w:val="20"/>
                <w:szCs w:val="14"/>
              </w:rPr>
              <w:t>2023-06</w:t>
            </w:r>
          </w:p>
        </w:tc>
        <w:tc>
          <w:tcPr>
            <w:tcW w:w="1985" w:type="dxa"/>
            <w:hideMark/>
          </w:tcPr>
          <w:p w14:paraId="7BB33949"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171,508,431,701</w:t>
            </w:r>
          </w:p>
        </w:tc>
        <w:tc>
          <w:tcPr>
            <w:tcW w:w="1899" w:type="dxa"/>
            <w:hideMark/>
          </w:tcPr>
          <w:p w14:paraId="25A9A19A"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171,088,990,510</w:t>
            </w:r>
          </w:p>
        </w:tc>
        <w:tc>
          <w:tcPr>
            <w:tcW w:w="2779" w:type="dxa"/>
            <w:noWrap/>
            <w:hideMark/>
          </w:tcPr>
          <w:p w14:paraId="77A962FD"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-419,441,191</w:t>
            </w:r>
          </w:p>
        </w:tc>
        <w:tc>
          <w:tcPr>
            <w:tcW w:w="1417" w:type="dxa"/>
            <w:noWrap/>
            <w:hideMark/>
          </w:tcPr>
          <w:p w14:paraId="38478024" w14:textId="75AAE4C5" w:rsidR="008255A8" w:rsidRPr="00717ECA" w:rsidRDefault="00355D30" w:rsidP="0009170D">
            <w:pPr>
              <w:pStyle w:val="Tabla"/>
              <w:spacing w:after="0" w:line="240" w:lineRule="auto"/>
              <w:jc w:val="center"/>
              <w:rPr>
                <w:i w:val="0"/>
                <w:iCs w:val="0"/>
                <w:sz w:val="20"/>
                <w:szCs w:val="14"/>
              </w:rPr>
            </w:pPr>
            <w:r>
              <w:rPr>
                <w:i w:val="0"/>
                <w:iCs w:val="0"/>
                <w:sz w:val="20"/>
                <w:szCs w:val="14"/>
              </w:rPr>
              <w:t>|</w:t>
            </w:r>
            <w:r w:rsidR="008255A8" w:rsidRPr="00717ECA">
              <w:rPr>
                <w:i w:val="0"/>
                <w:iCs w:val="0"/>
                <w:sz w:val="20"/>
                <w:szCs w:val="14"/>
              </w:rPr>
              <w:t>-0.2%</w:t>
            </w:r>
            <w:r>
              <w:rPr>
                <w:i w:val="0"/>
                <w:iCs w:val="0"/>
                <w:sz w:val="20"/>
                <w:szCs w:val="14"/>
              </w:rPr>
              <w:t>|</w:t>
            </w:r>
          </w:p>
        </w:tc>
      </w:tr>
      <w:tr w:rsidR="008255A8" w:rsidRPr="00A44135" w14:paraId="28FDAA2C" w14:textId="77777777" w:rsidTr="0009170D">
        <w:trPr>
          <w:trHeight w:val="300"/>
        </w:trPr>
        <w:tc>
          <w:tcPr>
            <w:tcW w:w="1129" w:type="dxa"/>
            <w:hideMark/>
          </w:tcPr>
          <w:p w14:paraId="2099842F" w14:textId="77777777" w:rsidR="008255A8" w:rsidRPr="00A44135" w:rsidRDefault="008255A8" w:rsidP="0009170D">
            <w:pPr>
              <w:pStyle w:val="Tabla"/>
              <w:spacing w:after="0" w:line="240" w:lineRule="auto"/>
              <w:jc w:val="center"/>
              <w:rPr>
                <w:i w:val="0"/>
                <w:iCs w:val="0"/>
                <w:sz w:val="20"/>
                <w:szCs w:val="14"/>
              </w:rPr>
            </w:pPr>
            <w:r w:rsidRPr="00A44135">
              <w:rPr>
                <w:i w:val="0"/>
                <w:iCs w:val="0"/>
                <w:sz w:val="20"/>
                <w:szCs w:val="14"/>
              </w:rPr>
              <w:t>2023-07</w:t>
            </w:r>
          </w:p>
        </w:tc>
        <w:tc>
          <w:tcPr>
            <w:tcW w:w="1985" w:type="dxa"/>
            <w:hideMark/>
          </w:tcPr>
          <w:p w14:paraId="3C70B134"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174,158,468,097</w:t>
            </w:r>
          </w:p>
        </w:tc>
        <w:tc>
          <w:tcPr>
            <w:tcW w:w="1899" w:type="dxa"/>
            <w:hideMark/>
          </w:tcPr>
          <w:p w14:paraId="4A4ADF39"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174,542,335,584</w:t>
            </w:r>
          </w:p>
        </w:tc>
        <w:tc>
          <w:tcPr>
            <w:tcW w:w="2779" w:type="dxa"/>
            <w:noWrap/>
            <w:hideMark/>
          </w:tcPr>
          <w:p w14:paraId="3562648D"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383,867,488</w:t>
            </w:r>
          </w:p>
        </w:tc>
        <w:tc>
          <w:tcPr>
            <w:tcW w:w="1417" w:type="dxa"/>
            <w:noWrap/>
            <w:hideMark/>
          </w:tcPr>
          <w:p w14:paraId="1AB83CB5" w14:textId="6FD38F3B" w:rsidR="008255A8" w:rsidRPr="00717ECA" w:rsidRDefault="00355D30" w:rsidP="0009170D">
            <w:pPr>
              <w:pStyle w:val="Tabla"/>
              <w:spacing w:after="0" w:line="240" w:lineRule="auto"/>
              <w:jc w:val="center"/>
              <w:rPr>
                <w:i w:val="0"/>
                <w:iCs w:val="0"/>
                <w:sz w:val="20"/>
                <w:szCs w:val="14"/>
              </w:rPr>
            </w:pPr>
            <w:r>
              <w:rPr>
                <w:i w:val="0"/>
                <w:iCs w:val="0"/>
                <w:sz w:val="20"/>
                <w:szCs w:val="14"/>
              </w:rPr>
              <w:t>|</w:t>
            </w:r>
            <w:r w:rsidR="008255A8" w:rsidRPr="00717ECA">
              <w:rPr>
                <w:i w:val="0"/>
                <w:iCs w:val="0"/>
                <w:sz w:val="20"/>
                <w:szCs w:val="14"/>
              </w:rPr>
              <w:t>0.2%</w:t>
            </w:r>
            <w:r>
              <w:rPr>
                <w:i w:val="0"/>
                <w:iCs w:val="0"/>
                <w:sz w:val="20"/>
                <w:szCs w:val="14"/>
              </w:rPr>
              <w:t>|</w:t>
            </w:r>
          </w:p>
        </w:tc>
      </w:tr>
      <w:tr w:rsidR="008255A8" w:rsidRPr="00A44135" w14:paraId="2D741B8F" w14:textId="77777777" w:rsidTr="0009170D">
        <w:trPr>
          <w:trHeight w:val="300"/>
        </w:trPr>
        <w:tc>
          <w:tcPr>
            <w:tcW w:w="1129" w:type="dxa"/>
            <w:hideMark/>
          </w:tcPr>
          <w:p w14:paraId="2676193A" w14:textId="77777777" w:rsidR="008255A8" w:rsidRPr="00A44135" w:rsidRDefault="008255A8" w:rsidP="0009170D">
            <w:pPr>
              <w:pStyle w:val="Tabla"/>
              <w:spacing w:after="0" w:line="240" w:lineRule="auto"/>
              <w:jc w:val="center"/>
              <w:rPr>
                <w:i w:val="0"/>
                <w:iCs w:val="0"/>
                <w:sz w:val="20"/>
                <w:szCs w:val="14"/>
              </w:rPr>
            </w:pPr>
            <w:r w:rsidRPr="00A44135">
              <w:rPr>
                <w:i w:val="0"/>
                <w:iCs w:val="0"/>
                <w:sz w:val="20"/>
                <w:szCs w:val="14"/>
              </w:rPr>
              <w:t>2023-08</w:t>
            </w:r>
          </w:p>
        </w:tc>
        <w:tc>
          <w:tcPr>
            <w:tcW w:w="1985" w:type="dxa"/>
            <w:hideMark/>
          </w:tcPr>
          <w:p w14:paraId="1BB2853D"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176,942,416,856</w:t>
            </w:r>
          </w:p>
        </w:tc>
        <w:tc>
          <w:tcPr>
            <w:tcW w:w="1899" w:type="dxa"/>
            <w:hideMark/>
          </w:tcPr>
          <w:p w14:paraId="2AAE2D5C"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177,131,779,403</w:t>
            </w:r>
          </w:p>
        </w:tc>
        <w:tc>
          <w:tcPr>
            <w:tcW w:w="2779" w:type="dxa"/>
            <w:noWrap/>
            <w:hideMark/>
          </w:tcPr>
          <w:p w14:paraId="770EDEBC"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189,362,548</w:t>
            </w:r>
          </w:p>
        </w:tc>
        <w:tc>
          <w:tcPr>
            <w:tcW w:w="1417" w:type="dxa"/>
            <w:noWrap/>
            <w:hideMark/>
          </w:tcPr>
          <w:p w14:paraId="1083DAF8" w14:textId="59ECB797" w:rsidR="008255A8" w:rsidRPr="00717ECA" w:rsidRDefault="00355D30" w:rsidP="0009170D">
            <w:pPr>
              <w:pStyle w:val="Tabla"/>
              <w:spacing w:after="0" w:line="240" w:lineRule="auto"/>
              <w:jc w:val="center"/>
              <w:rPr>
                <w:i w:val="0"/>
                <w:iCs w:val="0"/>
                <w:sz w:val="20"/>
                <w:szCs w:val="14"/>
              </w:rPr>
            </w:pPr>
            <w:r>
              <w:rPr>
                <w:i w:val="0"/>
                <w:iCs w:val="0"/>
                <w:sz w:val="20"/>
                <w:szCs w:val="14"/>
              </w:rPr>
              <w:t>|</w:t>
            </w:r>
            <w:r w:rsidR="008255A8" w:rsidRPr="00717ECA">
              <w:rPr>
                <w:i w:val="0"/>
                <w:iCs w:val="0"/>
                <w:sz w:val="20"/>
                <w:szCs w:val="14"/>
              </w:rPr>
              <w:t>0.1%</w:t>
            </w:r>
            <w:r>
              <w:rPr>
                <w:i w:val="0"/>
                <w:iCs w:val="0"/>
                <w:sz w:val="20"/>
                <w:szCs w:val="14"/>
              </w:rPr>
              <w:t>|</w:t>
            </w:r>
          </w:p>
        </w:tc>
      </w:tr>
      <w:tr w:rsidR="008255A8" w:rsidRPr="00A44135" w14:paraId="44A1465E" w14:textId="77777777" w:rsidTr="0009170D">
        <w:trPr>
          <w:trHeight w:val="300"/>
        </w:trPr>
        <w:tc>
          <w:tcPr>
            <w:tcW w:w="1129" w:type="dxa"/>
            <w:hideMark/>
          </w:tcPr>
          <w:p w14:paraId="5A521104" w14:textId="77777777" w:rsidR="008255A8" w:rsidRPr="00A44135" w:rsidRDefault="008255A8" w:rsidP="0009170D">
            <w:pPr>
              <w:pStyle w:val="Tabla"/>
              <w:spacing w:after="0" w:line="240" w:lineRule="auto"/>
              <w:jc w:val="center"/>
              <w:rPr>
                <w:i w:val="0"/>
                <w:iCs w:val="0"/>
                <w:sz w:val="20"/>
                <w:szCs w:val="14"/>
              </w:rPr>
            </w:pPr>
            <w:r w:rsidRPr="00A44135">
              <w:rPr>
                <w:i w:val="0"/>
                <w:iCs w:val="0"/>
                <w:sz w:val="20"/>
                <w:szCs w:val="14"/>
              </w:rPr>
              <w:t>2023-09</w:t>
            </w:r>
          </w:p>
        </w:tc>
        <w:tc>
          <w:tcPr>
            <w:tcW w:w="1985" w:type="dxa"/>
            <w:hideMark/>
          </w:tcPr>
          <w:p w14:paraId="1963BF04"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179,907,565,056</w:t>
            </w:r>
          </w:p>
        </w:tc>
        <w:tc>
          <w:tcPr>
            <w:tcW w:w="1899" w:type="dxa"/>
            <w:hideMark/>
          </w:tcPr>
          <w:p w14:paraId="22A3B9E5"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180,289,394,620</w:t>
            </w:r>
          </w:p>
        </w:tc>
        <w:tc>
          <w:tcPr>
            <w:tcW w:w="2779" w:type="dxa"/>
            <w:noWrap/>
            <w:hideMark/>
          </w:tcPr>
          <w:p w14:paraId="7E1F5DEE" w14:textId="77777777" w:rsidR="008255A8" w:rsidRPr="00717ECA" w:rsidRDefault="008255A8" w:rsidP="0009170D">
            <w:pPr>
              <w:pStyle w:val="Tabla"/>
              <w:spacing w:after="0" w:line="240" w:lineRule="auto"/>
              <w:jc w:val="center"/>
              <w:rPr>
                <w:i w:val="0"/>
                <w:iCs w:val="0"/>
                <w:sz w:val="20"/>
                <w:szCs w:val="14"/>
              </w:rPr>
            </w:pPr>
            <w:r w:rsidRPr="00717ECA">
              <w:rPr>
                <w:i w:val="0"/>
                <w:iCs w:val="0"/>
                <w:sz w:val="20"/>
                <w:szCs w:val="14"/>
              </w:rPr>
              <w:t>381,829,563</w:t>
            </w:r>
          </w:p>
        </w:tc>
        <w:tc>
          <w:tcPr>
            <w:tcW w:w="1417" w:type="dxa"/>
            <w:noWrap/>
            <w:hideMark/>
          </w:tcPr>
          <w:p w14:paraId="14636834" w14:textId="24930304" w:rsidR="008255A8" w:rsidRPr="00717ECA" w:rsidRDefault="00355D30" w:rsidP="0009170D">
            <w:pPr>
              <w:pStyle w:val="Tabla"/>
              <w:spacing w:after="0" w:line="240" w:lineRule="auto"/>
              <w:jc w:val="center"/>
              <w:rPr>
                <w:i w:val="0"/>
                <w:iCs w:val="0"/>
                <w:sz w:val="20"/>
                <w:szCs w:val="14"/>
              </w:rPr>
            </w:pPr>
            <w:r>
              <w:rPr>
                <w:i w:val="0"/>
                <w:iCs w:val="0"/>
                <w:sz w:val="20"/>
                <w:szCs w:val="14"/>
              </w:rPr>
              <w:t>|</w:t>
            </w:r>
            <w:r w:rsidR="008255A8" w:rsidRPr="00717ECA">
              <w:rPr>
                <w:i w:val="0"/>
                <w:iCs w:val="0"/>
                <w:sz w:val="20"/>
                <w:szCs w:val="14"/>
              </w:rPr>
              <w:t>0.2%</w:t>
            </w:r>
            <w:r>
              <w:rPr>
                <w:i w:val="0"/>
                <w:iCs w:val="0"/>
                <w:sz w:val="20"/>
                <w:szCs w:val="14"/>
              </w:rPr>
              <w:t>|</w:t>
            </w:r>
          </w:p>
        </w:tc>
      </w:tr>
      <w:tr w:rsidR="00285ECD" w:rsidRPr="00A44135" w14:paraId="4E4F1803" w14:textId="77777777" w:rsidTr="006C21C2">
        <w:trPr>
          <w:trHeight w:val="391"/>
        </w:trPr>
        <w:tc>
          <w:tcPr>
            <w:tcW w:w="7792" w:type="dxa"/>
            <w:gridSpan w:val="4"/>
          </w:tcPr>
          <w:p w14:paraId="4920BA05" w14:textId="5FA02A4A" w:rsidR="00285ECD" w:rsidRPr="00717ECA" w:rsidRDefault="00285ECD" w:rsidP="0053270B">
            <w:pPr>
              <w:pStyle w:val="Tabla"/>
              <w:spacing w:after="0" w:line="240" w:lineRule="auto"/>
              <w:jc w:val="right"/>
              <w:rPr>
                <w:i w:val="0"/>
                <w:iCs w:val="0"/>
                <w:sz w:val="20"/>
                <w:szCs w:val="14"/>
              </w:rPr>
            </w:pPr>
            <w:r>
              <w:rPr>
                <w:i w:val="0"/>
                <w:iCs w:val="0"/>
                <w:sz w:val="20"/>
                <w:szCs w:val="14"/>
              </w:rPr>
              <w:t>Promedio</w:t>
            </w:r>
          </w:p>
        </w:tc>
        <w:tc>
          <w:tcPr>
            <w:tcW w:w="1417" w:type="dxa"/>
            <w:noWrap/>
          </w:tcPr>
          <w:p w14:paraId="078D2EF5" w14:textId="6B59A0D8" w:rsidR="00285ECD" w:rsidRPr="00717ECA" w:rsidRDefault="00285ECD" w:rsidP="0009170D">
            <w:pPr>
              <w:pStyle w:val="Tabla"/>
              <w:spacing w:after="0" w:line="240" w:lineRule="auto"/>
              <w:jc w:val="center"/>
              <w:rPr>
                <w:i w:val="0"/>
                <w:iCs w:val="0"/>
                <w:sz w:val="20"/>
                <w:szCs w:val="14"/>
              </w:rPr>
            </w:pPr>
            <w:r>
              <w:rPr>
                <w:i w:val="0"/>
                <w:iCs w:val="0"/>
                <w:sz w:val="20"/>
                <w:szCs w:val="14"/>
              </w:rPr>
              <w:t>0.1%</w:t>
            </w:r>
          </w:p>
        </w:tc>
      </w:tr>
    </w:tbl>
    <w:p w14:paraId="6B50F238" w14:textId="77777777" w:rsidR="006C21C2" w:rsidRDefault="006C21C2" w:rsidP="006C21C2">
      <w:pPr>
        <w:pStyle w:val="TextoPrincipal"/>
        <w:spacing w:line="240" w:lineRule="auto"/>
      </w:pPr>
    </w:p>
    <w:p w14:paraId="01A2D5D4" w14:textId="271F0008" w:rsidR="006D1CE3" w:rsidRPr="00F33047" w:rsidRDefault="006D1CE3" w:rsidP="006D1CE3">
      <w:pPr>
        <w:pStyle w:val="TextoPrincipal"/>
        <w:rPr>
          <w:noProof/>
        </w:rPr>
      </w:pPr>
      <w:r w:rsidRPr="00F33047">
        <w:t xml:space="preserve">Mediante las observaciones </w:t>
      </w:r>
      <w:r w:rsidR="00583520">
        <w:t>que se visualizan en la figura 53, la serie de tiempo indica una tendencia positiva</w:t>
      </w:r>
      <w:r w:rsidR="00114B1A">
        <w:t xml:space="preserve"> de forma </w:t>
      </w:r>
      <w:r w:rsidR="00B111D8">
        <w:t>multiplicativa</w:t>
      </w:r>
      <w:r w:rsidR="00583520">
        <w:t xml:space="preserve"> durante el periodo de enero a septiembre 2023</w:t>
      </w:r>
      <w:r w:rsidR="00DC5DA0">
        <w:t xml:space="preserve">, </w:t>
      </w:r>
      <w:r w:rsidR="00987F81">
        <w:t xml:space="preserve">y predice un decremento en el mes de </w:t>
      </w:r>
      <w:r w:rsidR="00A9637E">
        <w:t xml:space="preserve">enero y </w:t>
      </w:r>
      <w:r w:rsidR="00987F81">
        <w:t>abril</w:t>
      </w:r>
      <w:r w:rsidR="0035735B">
        <w:t>, siendo est</w:t>
      </w:r>
      <w:r w:rsidR="00A9637E">
        <w:t>os</w:t>
      </w:r>
      <w:r w:rsidR="0035735B">
        <w:t xml:space="preserve"> </w:t>
      </w:r>
      <w:r w:rsidR="00A9637E">
        <w:t xml:space="preserve">un efecto </w:t>
      </w:r>
      <w:r w:rsidR="00114B1A">
        <w:t>de</w:t>
      </w:r>
      <w:r w:rsidR="00A9637E">
        <w:t xml:space="preserve"> </w:t>
      </w:r>
      <w:r w:rsidR="0035735B">
        <w:t>factor</w:t>
      </w:r>
      <w:r w:rsidR="00114B1A">
        <w:t>es</w:t>
      </w:r>
      <w:r w:rsidR="0035735B">
        <w:t xml:space="preserve"> estacional</w:t>
      </w:r>
      <w:r w:rsidR="00114B1A">
        <w:t>es</w:t>
      </w:r>
      <w:r w:rsidR="0035735B">
        <w:t xml:space="preserve"> </w:t>
      </w:r>
      <w:r w:rsidR="00114B1A">
        <w:t>mencionados</w:t>
      </w:r>
      <w:r w:rsidR="0035735B">
        <w:t xml:space="preserve"> </w:t>
      </w:r>
      <w:r w:rsidR="00D81B49">
        <w:t xml:space="preserve">anteriormente </w:t>
      </w:r>
      <w:r w:rsidR="0035735B">
        <w:t xml:space="preserve">en el </w:t>
      </w:r>
      <w:r w:rsidR="00D81B49">
        <w:t>ANÁLISIS EDA BANCO FICOHSA.</w:t>
      </w:r>
    </w:p>
    <w:p w14:paraId="50102CA8" w14:textId="2EBA2D28" w:rsidR="00C631D9" w:rsidRPr="00114B1A" w:rsidRDefault="00114B1A" w:rsidP="00C631D9">
      <w:pPr>
        <w:pStyle w:val="Figuras"/>
        <w:rPr>
          <w:lang w:val="es-HN"/>
        </w:rPr>
      </w:pPr>
      <w:r>
        <w:rPr>
          <w:noProof/>
        </w:rPr>
        <w:lastRenderedPageBreak/>
        <w:drawing>
          <wp:inline distT="0" distB="0" distL="0" distR="0" wp14:anchorId="545B74D9" wp14:editId="37631952">
            <wp:extent cx="5943600" cy="2926080"/>
            <wp:effectExtent l="0" t="0" r="0" b="7620"/>
            <wp:docPr id="2051934277" name="Gráfico 1">
              <a:extLst xmlns:a="http://schemas.openxmlformats.org/drawingml/2006/main">
                <a:ext uri="{FF2B5EF4-FFF2-40B4-BE49-F238E27FC236}">
                  <a16:creationId xmlns:a16="http://schemas.microsoft.com/office/drawing/2014/main" id="{A9CC4644-D1C8-493C-8F07-7F46999717B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8"/>
              </a:graphicData>
            </a:graphic>
          </wp:inline>
        </w:drawing>
      </w:r>
    </w:p>
    <w:p w14:paraId="45371AAF" w14:textId="14B1CA19" w:rsidR="00ED17E3" w:rsidRPr="00C631D9" w:rsidRDefault="00C631D9" w:rsidP="00C631D9">
      <w:pPr>
        <w:pStyle w:val="Figuras"/>
        <w:rPr>
          <w:lang w:val="es-HN"/>
        </w:rPr>
      </w:pPr>
      <w:bookmarkStart w:id="217" w:name="_Toc158142148"/>
      <w:r w:rsidRPr="00C631D9">
        <w:rPr>
          <w:lang w:val="es-HN"/>
        </w:rPr>
        <w:t xml:space="preserve">Figura </w:t>
      </w:r>
      <w:r>
        <w:fldChar w:fldCharType="begin"/>
      </w:r>
      <w:r w:rsidRPr="00C631D9">
        <w:rPr>
          <w:lang w:val="es-HN"/>
        </w:rPr>
        <w:instrText xml:space="preserve"> SEQ Figura \* ARABIC </w:instrText>
      </w:r>
      <w:r>
        <w:fldChar w:fldCharType="separate"/>
      </w:r>
      <w:r w:rsidR="000F2D33">
        <w:rPr>
          <w:noProof/>
          <w:lang w:val="es-HN"/>
        </w:rPr>
        <w:t>53</w:t>
      </w:r>
      <w:r>
        <w:fldChar w:fldCharType="end"/>
      </w:r>
      <w:r w:rsidRPr="00C631D9">
        <w:rPr>
          <w:lang w:val="es-HN"/>
        </w:rPr>
        <w:t>.</w:t>
      </w:r>
      <w:r w:rsidR="0035545A">
        <w:rPr>
          <w:lang w:val="es-HN"/>
        </w:rPr>
        <w:t xml:space="preserve"> </w:t>
      </w:r>
      <w:r w:rsidRPr="00C631D9">
        <w:rPr>
          <w:lang w:val="es-HN"/>
        </w:rPr>
        <w:t>Resultados de predicción Banco Ficohsa de Ene a Sep 2023</w:t>
      </w:r>
      <w:bookmarkEnd w:id="217"/>
    </w:p>
    <w:p w14:paraId="2813CE4E" w14:textId="33E16869" w:rsidR="00F768CD" w:rsidRPr="005E2D3E" w:rsidRDefault="00F768CD" w:rsidP="00F768CD">
      <w:pPr>
        <w:pStyle w:val="Ttulo4"/>
        <w:rPr>
          <w:b/>
          <w:bCs w:val="0"/>
          <w:lang w:val="es-HN"/>
        </w:rPr>
      </w:pPr>
      <w:bookmarkStart w:id="218" w:name="_Toc158832973"/>
      <w:r w:rsidRPr="005E2D3E">
        <w:rPr>
          <w:bCs w:val="0"/>
          <w:lang w:val="es-HN"/>
        </w:rPr>
        <w:t xml:space="preserve">4.3.2 RESULTADOS </w:t>
      </w:r>
      <w:r>
        <w:rPr>
          <w:bCs w:val="0"/>
          <w:lang w:val="es-HN"/>
        </w:rPr>
        <w:t xml:space="preserve">PREDICTIVOS PARA </w:t>
      </w:r>
      <w:r w:rsidRPr="005E2D3E">
        <w:rPr>
          <w:bCs w:val="0"/>
          <w:lang w:val="es-HN"/>
        </w:rPr>
        <w:t>BANCO ATLANTIDA</w:t>
      </w:r>
      <w:bookmarkEnd w:id="218"/>
    </w:p>
    <w:p w14:paraId="1ADE3D43" w14:textId="6D728BA7" w:rsidR="00F768CD" w:rsidRDefault="00F768CD" w:rsidP="00F768CD">
      <w:pPr>
        <w:pStyle w:val="TextoPrincipal"/>
      </w:pPr>
      <w:r w:rsidRPr="00B7138D">
        <w:t>Los resultados predictivos</w:t>
      </w:r>
      <w:r>
        <w:t xml:space="preserve"> para Banco </w:t>
      </w:r>
      <w:r w:rsidR="0004364E">
        <w:t>Atlántida</w:t>
      </w:r>
      <w:r>
        <w:t xml:space="preserve"> durante el periodo de enero a septiembre 2023 se logran ajustar con los datos reales observados, ya que en promedio solo existe una variación del 0.6% con respecto a los datos reales durante el 2023. Ver tabla </w:t>
      </w:r>
      <w:r w:rsidR="00F0615B">
        <w:t>5</w:t>
      </w:r>
      <w:r>
        <w:t>.</w:t>
      </w:r>
    </w:p>
    <w:p w14:paraId="799A95FC" w14:textId="6D8B59B5" w:rsidR="00BB4C7F" w:rsidRPr="00C57225" w:rsidRDefault="00BB4C7F" w:rsidP="00BB4C7F">
      <w:pPr>
        <w:pStyle w:val="Tabla"/>
        <w:spacing w:line="240" w:lineRule="auto"/>
        <w:rPr>
          <w:b/>
          <w:bCs/>
          <w:i w:val="0"/>
          <w:iCs w:val="0"/>
          <w:lang w:val="es-HN"/>
        </w:rPr>
      </w:pPr>
      <w:bookmarkStart w:id="219" w:name="_Toc158833050"/>
      <w:r w:rsidRPr="00C57225">
        <w:rPr>
          <w:b/>
          <w:bCs/>
          <w:i w:val="0"/>
          <w:iCs w:val="0"/>
          <w:lang w:val="es-HN"/>
        </w:rPr>
        <w:t xml:space="preserve">Tabla </w:t>
      </w:r>
      <w:r w:rsidRPr="00A1683D">
        <w:rPr>
          <w:b/>
          <w:bCs/>
          <w:i w:val="0"/>
          <w:iCs w:val="0"/>
        </w:rPr>
        <w:fldChar w:fldCharType="begin"/>
      </w:r>
      <w:r w:rsidRPr="00C57225">
        <w:rPr>
          <w:b/>
          <w:bCs/>
          <w:i w:val="0"/>
          <w:iCs w:val="0"/>
          <w:lang w:val="es-HN"/>
        </w:rPr>
        <w:instrText xml:space="preserve"> SEQ Tabla \* ARABIC </w:instrText>
      </w:r>
      <w:r w:rsidRPr="00A1683D">
        <w:rPr>
          <w:b/>
          <w:bCs/>
          <w:i w:val="0"/>
          <w:iCs w:val="0"/>
        </w:rPr>
        <w:fldChar w:fldCharType="separate"/>
      </w:r>
      <w:r w:rsidR="000F2D33">
        <w:rPr>
          <w:b/>
          <w:bCs/>
          <w:i w:val="0"/>
          <w:iCs w:val="0"/>
          <w:noProof/>
          <w:lang w:val="es-HN"/>
        </w:rPr>
        <w:t>36</w:t>
      </w:r>
      <w:r w:rsidRPr="00A1683D">
        <w:rPr>
          <w:b/>
          <w:bCs/>
          <w:i w:val="0"/>
          <w:iCs w:val="0"/>
        </w:rPr>
        <w:fldChar w:fldCharType="end"/>
      </w:r>
      <w:r w:rsidRPr="00C57225">
        <w:rPr>
          <w:b/>
          <w:bCs/>
          <w:i w:val="0"/>
          <w:iCs w:val="0"/>
          <w:lang w:val="es-HN"/>
        </w:rPr>
        <w:t xml:space="preserve">. Tabla Comparativa de resultados predictivos Banco </w:t>
      </w:r>
      <w:r w:rsidR="0004364E" w:rsidRPr="00C57225">
        <w:rPr>
          <w:b/>
          <w:bCs/>
          <w:i w:val="0"/>
          <w:iCs w:val="0"/>
          <w:lang w:val="es-HN"/>
        </w:rPr>
        <w:t>Atlántida</w:t>
      </w:r>
      <w:r w:rsidRPr="00C57225">
        <w:rPr>
          <w:b/>
          <w:bCs/>
          <w:i w:val="0"/>
          <w:iCs w:val="0"/>
          <w:lang w:val="es-HN"/>
        </w:rPr>
        <w:t xml:space="preserve"> </w:t>
      </w:r>
      <w:r w:rsidRPr="00E01172">
        <w:rPr>
          <w:b/>
          <w:bCs/>
          <w:i w:val="0"/>
          <w:iCs w:val="0"/>
          <w:lang w:val="es-HN"/>
        </w:rPr>
        <w:t xml:space="preserve">de Ene a Sep </w:t>
      </w:r>
      <w:r w:rsidRPr="00C57225">
        <w:rPr>
          <w:b/>
          <w:bCs/>
          <w:i w:val="0"/>
          <w:iCs w:val="0"/>
          <w:lang w:val="es-HN"/>
        </w:rPr>
        <w:t>2023</w:t>
      </w:r>
      <w:bookmarkEnd w:id="219"/>
    </w:p>
    <w:tbl>
      <w:tblPr>
        <w:tblStyle w:val="Tablaconcuadrcula"/>
        <w:tblW w:w="0" w:type="auto"/>
        <w:tblLook w:val="04A0" w:firstRow="1" w:lastRow="0" w:firstColumn="1" w:lastColumn="0" w:noHBand="0" w:noVBand="1"/>
      </w:tblPr>
      <w:tblGrid>
        <w:gridCol w:w="1129"/>
        <w:gridCol w:w="1985"/>
        <w:gridCol w:w="1899"/>
        <w:gridCol w:w="2779"/>
        <w:gridCol w:w="1417"/>
      </w:tblGrid>
      <w:tr w:rsidR="00BB4C7F" w:rsidRPr="00A44135" w14:paraId="5D4F4FA8" w14:textId="77777777" w:rsidTr="00B37541">
        <w:trPr>
          <w:trHeight w:val="228"/>
        </w:trPr>
        <w:tc>
          <w:tcPr>
            <w:tcW w:w="1129" w:type="dxa"/>
            <w:hideMark/>
          </w:tcPr>
          <w:p w14:paraId="3A78D6AA" w14:textId="77777777" w:rsidR="00BB4C7F" w:rsidRPr="00A44135" w:rsidRDefault="00BB4C7F" w:rsidP="00B37541">
            <w:pPr>
              <w:pStyle w:val="Tabla"/>
              <w:spacing w:after="0" w:line="240" w:lineRule="auto"/>
              <w:jc w:val="center"/>
              <w:rPr>
                <w:i w:val="0"/>
                <w:iCs w:val="0"/>
                <w:sz w:val="20"/>
                <w:szCs w:val="14"/>
                <w:lang w:val="es-HN"/>
              </w:rPr>
            </w:pPr>
            <w:r w:rsidRPr="00A44135">
              <w:rPr>
                <w:i w:val="0"/>
                <w:iCs w:val="0"/>
                <w:sz w:val="20"/>
                <w:szCs w:val="14"/>
              </w:rPr>
              <w:t>Periodo</w:t>
            </w:r>
          </w:p>
        </w:tc>
        <w:tc>
          <w:tcPr>
            <w:tcW w:w="1985" w:type="dxa"/>
            <w:hideMark/>
          </w:tcPr>
          <w:p w14:paraId="48D003CF" w14:textId="77777777" w:rsidR="00BB4C7F" w:rsidRPr="00A44135" w:rsidRDefault="00BB4C7F" w:rsidP="00B37541">
            <w:pPr>
              <w:pStyle w:val="Tabla"/>
              <w:spacing w:after="0" w:line="240" w:lineRule="auto"/>
              <w:jc w:val="center"/>
              <w:rPr>
                <w:i w:val="0"/>
                <w:iCs w:val="0"/>
                <w:sz w:val="20"/>
                <w:szCs w:val="14"/>
              </w:rPr>
            </w:pPr>
            <w:r>
              <w:rPr>
                <w:i w:val="0"/>
                <w:iCs w:val="0"/>
                <w:sz w:val="20"/>
                <w:szCs w:val="14"/>
              </w:rPr>
              <w:t>Real</w:t>
            </w:r>
          </w:p>
        </w:tc>
        <w:tc>
          <w:tcPr>
            <w:tcW w:w="1899" w:type="dxa"/>
            <w:hideMark/>
          </w:tcPr>
          <w:p w14:paraId="6F2F040C" w14:textId="77777777" w:rsidR="00BB4C7F" w:rsidRPr="00A44135" w:rsidRDefault="00BB4C7F" w:rsidP="00B37541">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79BB371E" w14:textId="77777777" w:rsidR="00BB4C7F" w:rsidRPr="00A44135" w:rsidRDefault="00BB4C7F" w:rsidP="00B37541">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1E3E765B" w14:textId="77777777" w:rsidR="00BB4C7F" w:rsidRPr="00A44135" w:rsidRDefault="00BB4C7F" w:rsidP="00B37541">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BB4C7F" w:rsidRPr="00A44135" w14:paraId="25C61169" w14:textId="77777777" w:rsidTr="0009170D">
        <w:trPr>
          <w:trHeight w:val="300"/>
        </w:trPr>
        <w:tc>
          <w:tcPr>
            <w:tcW w:w="1129" w:type="dxa"/>
            <w:hideMark/>
          </w:tcPr>
          <w:p w14:paraId="46AFCEA0" w14:textId="77777777" w:rsidR="00BB4C7F" w:rsidRPr="00A44135" w:rsidRDefault="00BB4C7F" w:rsidP="0009170D">
            <w:pPr>
              <w:pStyle w:val="Tabla"/>
              <w:spacing w:after="0" w:line="240" w:lineRule="auto"/>
              <w:rPr>
                <w:i w:val="0"/>
                <w:iCs w:val="0"/>
                <w:sz w:val="20"/>
                <w:szCs w:val="14"/>
              </w:rPr>
            </w:pPr>
            <w:r w:rsidRPr="00A44135">
              <w:rPr>
                <w:i w:val="0"/>
                <w:iCs w:val="0"/>
                <w:sz w:val="20"/>
                <w:szCs w:val="14"/>
              </w:rPr>
              <w:t>2023-01</w:t>
            </w:r>
          </w:p>
        </w:tc>
        <w:tc>
          <w:tcPr>
            <w:tcW w:w="1985" w:type="dxa"/>
            <w:hideMark/>
          </w:tcPr>
          <w:p w14:paraId="6196ADDC"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151,455,559,825</w:t>
            </w:r>
          </w:p>
        </w:tc>
        <w:tc>
          <w:tcPr>
            <w:tcW w:w="1899" w:type="dxa"/>
            <w:hideMark/>
          </w:tcPr>
          <w:p w14:paraId="6C98B3AD"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153,046,534,010</w:t>
            </w:r>
          </w:p>
        </w:tc>
        <w:tc>
          <w:tcPr>
            <w:tcW w:w="2779" w:type="dxa"/>
            <w:noWrap/>
            <w:hideMark/>
          </w:tcPr>
          <w:p w14:paraId="3931DD1F"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1,590,974,185</w:t>
            </w:r>
          </w:p>
        </w:tc>
        <w:tc>
          <w:tcPr>
            <w:tcW w:w="1417" w:type="dxa"/>
            <w:noWrap/>
            <w:hideMark/>
          </w:tcPr>
          <w:p w14:paraId="48FCD00B" w14:textId="1EE443F4" w:rsidR="00BB4C7F" w:rsidRPr="00A23865" w:rsidRDefault="000D63E5" w:rsidP="0009170D">
            <w:pPr>
              <w:pStyle w:val="Tabla"/>
              <w:spacing w:after="0" w:line="240" w:lineRule="auto"/>
              <w:jc w:val="center"/>
              <w:rPr>
                <w:i w:val="0"/>
                <w:iCs w:val="0"/>
                <w:sz w:val="20"/>
                <w:szCs w:val="14"/>
              </w:rPr>
            </w:pPr>
            <w:r>
              <w:rPr>
                <w:i w:val="0"/>
                <w:iCs w:val="0"/>
                <w:sz w:val="20"/>
                <w:szCs w:val="14"/>
                <w:lang w:val="es-HN"/>
              </w:rPr>
              <w:t>|</w:t>
            </w:r>
            <w:r w:rsidR="00BB4C7F" w:rsidRPr="00A23865">
              <w:rPr>
                <w:i w:val="0"/>
                <w:iCs w:val="0"/>
                <w:sz w:val="20"/>
                <w:szCs w:val="14"/>
              </w:rPr>
              <w:t>1.1%</w:t>
            </w:r>
            <w:r>
              <w:rPr>
                <w:i w:val="0"/>
                <w:iCs w:val="0"/>
                <w:sz w:val="20"/>
                <w:szCs w:val="14"/>
              </w:rPr>
              <w:t>|</w:t>
            </w:r>
          </w:p>
        </w:tc>
      </w:tr>
      <w:tr w:rsidR="00BB4C7F" w:rsidRPr="00A44135" w14:paraId="23EA3764" w14:textId="77777777" w:rsidTr="0009170D">
        <w:trPr>
          <w:trHeight w:val="300"/>
        </w:trPr>
        <w:tc>
          <w:tcPr>
            <w:tcW w:w="1129" w:type="dxa"/>
            <w:hideMark/>
          </w:tcPr>
          <w:p w14:paraId="3A96B3B3" w14:textId="77777777" w:rsidR="00BB4C7F" w:rsidRPr="00A44135" w:rsidRDefault="00BB4C7F" w:rsidP="0009170D">
            <w:pPr>
              <w:pStyle w:val="Tabla"/>
              <w:spacing w:after="0" w:line="240" w:lineRule="auto"/>
              <w:rPr>
                <w:i w:val="0"/>
                <w:iCs w:val="0"/>
                <w:sz w:val="20"/>
                <w:szCs w:val="14"/>
              </w:rPr>
            </w:pPr>
            <w:r w:rsidRPr="00A44135">
              <w:rPr>
                <w:i w:val="0"/>
                <w:iCs w:val="0"/>
                <w:sz w:val="20"/>
                <w:szCs w:val="14"/>
              </w:rPr>
              <w:t>2023-02</w:t>
            </w:r>
          </w:p>
        </w:tc>
        <w:tc>
          <w:tcPr>
            <w:tcW w:w="1985" w:type="dxa"/>
            <w:hideMark/>
          </w:tcPr>
          <w:p w14:paraId="4278A99A"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154,306,459,540</w:t>
            </w:r>
          </w:p>
        </w:tc>
        <w:tc>
          <w:tcPr>
            <w:tcW w:w="1899" w:type="dxa"/>
            <w:hideMark/>
          </w:tcPr>
          <w:p w14:paraId="2A0F4F0A"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155,329,999,545</w:t>
            </w:r>
          </w:p>
        </w:tc>
        <w:tc>
          <w:tcPr>
            <w:tcW w:w="2779" w:type="dxa"/>
            <w:noWrap/>
            <w:hideMark/>
          </w:tcPr>
          <w:p w14:paraId="28580129"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1,023,540,005</w:t>
            </w:r>
          </w:p>
        </w:tc>
        <w:tc>
          <w:tcPr>
            <w:tcW w:w="1417" w:type="dxa"/>
            <w:noWrap/>
            <w:hideMark/>
          </w:tcPr>
          <w:p w14:paraId="53314328" w14:textId="1181EB45" w:rsidR="00BB4C7F" w:rsidRPr="00A23865" w:rsidRDefault="000D63E5" w:rsidP="0009170D">
            <w:pPr>
              <w:pStyle w:val="Tabla"/>
              <w:spacing w:after="0" w:line="240" w:lineRule="auto"/>
              <w:jc w:val="center"/>
              <w:rPr>
                <w:i w:val="0"/>
                <w:iCs w:val="0"/>
                <w:sz w:val="20"/>
                <w:szCs w:val="14"/>
              </w:rPr>
            </w:pPr>
            <w:r>
              <w:rPr>
                <w:i w:val="0"/>
                <w:iCs w:val="0"/>
                <w:sz w:val="20"/>
                <w:szCs w:val="14"/>
              </w:rPr>
              <w:t>|</w:t>
            </w:r>
            <w:r w:rsidR="00BB4C7F" w:rsidRPr="00A23865">
              <w:rPr>
                <w:i w:val="0"/>
                <w:iCs w:val="0"/>
                <w:sz w:val="20"/>
                <w:szCs w:val="14"/>
              </w:rPr>
              <w:t>0.7%</w:t>
            </w:r>
            <w:r>
              <w:rPr>
                <w:i w:val="0"/>
                <w:iCs w:val="0"/>
                <w:sz w:val="20"/>
                <w:szCs w:val="14"/>
              </w:rPr>
              <w:t>|</w:t>
            </w:r>
          </w:p>
        </w:tc>
      </w:tr>
      <w:tr w:rsidR="00BB4C7F" w:rsidRPr="00A44135" w14:paraId="36362920" w14:textId="77777777" w:rsidTr="0009170D">
        <w:trPr>
          <w:trHeight w:val="300"/>
        </w:trPr>
        <w:tc>
          <w:tcPr>
            <w:tcW w:w="1129" w:type="dxa"/>
            <w:hideMark/>
          </w:tcPr>
          <w:p w14:paraId="6B5BB358" w14:textId="77777777" w:rsidR="00BB4C7F" w:rsidRPr="00A44135" w:rsidRDefault="00BB4C7F" w:rsidP="0009170D">
            <w:pPr>
              <w:pStyle w:val="Tabla"/>
              <w:spacing w:after="0" w:line="240" w:lineRule="auto"/>
              <w:rPr>
                <w:i w:val="0"/>
                <w:iCs w:val="0"/>
                <w:sz w:val="20"/>
                <w:szCs w:val="14"/>
              </w:rPr>
            </w:pPr>
            <w:r w:rsidRPr="00A44135">
              <w:rPr>
                <w:i w:val="0"/>
                <w:iCs w:val="0"/>
                <w:sz w:val="20"/>
                <w:szCs w:val="14"/>
              </w:rPr>
              <w:t>2023-03</w:t>
            </w:r>
          </w:p>
        </w:tc>
        <w:tc>
          <w:tcPr>
            <w:tcW w:w="1985" w:type="dxa"/>
            <w:hideMark/>
          </w:tcPr>
          <w:p w14:paraId="37FC23C4"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156,806,377,456</w:t>
            </w:r>
          </w:p>
        </w:tc>
        <w:tc>
          <w:tcPr>
            <w:tcW w:w="1899" w:type="dxa"/>
            <w:hideMark/>
          </w:tcPr>
          <w:p w14:paraId="5EF4E626"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157,371,001,894</w:t>
            </w:r>
          </w:p>
        </w:tc>
        <w:tc>
          <w:tcPr>
            <w:tcW w:w="2779" w:type="dxa"/>
            <w:noWrap/>
            <w:hideMark/>
          </w:tcPr>
          <w:p w14:paraId="742E38BC"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564,624,438</w:t>
            </w:r>
          </w:p>
        </w:tc>
        <w:tc>
          <w:tcPr>
            <w:tcW w:w="1417" w:type="dxa"/>
            <w:noWrap/>
            <w:hideMark/>
          </w:tcPr>
          <w:p w14:paraId="2C438AF2" w14:textId="5D31E305" w:rsidR="00BB4C7F" w:rsidRPr="00A23865" w:rsidRDefault="000D63E5" w:rsidP="0009170D">
            <w:pPr>
              <w:pStyle w:val="Tabla"/>
              <w:spacing w:after="0" w:line="240" w:lineRule="auto"/>
              <w:jc w:val="center"/>
              <w:rPr>
                <w:i w:val="0"/>
                <w:iCs w:val="0"/>
                <w:sz w:val="20"/>
                <w:szCs w:val="14"/>
              </w:rPr>
            </w:pPr>
            <w:r>
              <w:rPr>
                <w:i w:val="0"/>
                <w:iCs w:val="0"/>
                <w:sz w:val="20"/>
                <w:szCs w:val="14"/>
              </w:rPr>
              <w:t>|</w:t>
            </w:r>
            <w:r w:rsidR="00BB4C7F" w:rsidRPr="00A23865">
              <w:rPr>
                <w:i w:val="0"/>
                <w:iCs w:val="0"/>
                <w:sz w:val="20"/>
                <w:szCs w:val="14"/>
              </w:rPr>
              <w:t>0.4%</w:t>
            </w:r>
            <w:r>
              <w:rPr>
                <w:i w:val="0"/>
                <w:iCs w:val="0"/>
                <w:sz w:val="20"/>
                <w:szCs w:val="14"/>
              </w:rPr>
              <w:t>|</w:t>
            </w:r>
          </w:p>
        </w:tc>
      </w:tr>
      <w:tr w:rsidR="00BB4C7F" w:rsidRPr="00A44135" w14:paraId="43B94351" w14:textId="77777777" w:rsidTr="0009170D">
        <w:trPr>
          <w:trHeight w:val="300"/>
        </w:trPr>
        <w:tc>
          <w:tcPr>
            <w:tcW w:w="1129" w:type="dxa"/>
            <w:hideMark/>
          </w:tcPr>
          <w:p w14:paraId="56D487D7" w14:textId="77777777" w:rsidR="00BB4C7F" w:rsidRPr="00A44135" w:rsidRDefault="00BB4C7F" w:rsidP="0009170D">
            <w:pPr>
              <w:pStyle w:val="Tabla"/>
              <w:spacing w:after="0" w:line="240" w:lineRule="auto"/>
              <w:rPr>
                <w:i w:val="0"/>
                <w:iCs w:val="0"/>
                <w:sz w:val="20"/>
                <w:szCs w:val="14"/>
              </w:rPr>
            </w:pPr>
            <w:r w:rsidRPr="00A44135">
              <w:rPr>
                <w:i w:val="0"/>
                <w:iCs w:val="0"/>
                <w:sz w:val="20"/>
                <w:szCs w:val="14"/>
              </w:rPr>
              <w:t>2023-04</w:t>
            </w:r>
          </w:p>
        </w:tc>
        <w:tc>
          <w:tcPr>
            <w:tcW w:w="1985" w:type="dxa"/>
            <w:hideMark/>
          </w:tcPr>
          <w:p w14:paraId="326C2D6E"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158,705,279,040</w:t>
            </w:r>
          </w:p>
        </w:tc>
        <w:tc>
          <w:tcPr>
            <w:tcW w:w="1899" w:type="dxa"/>
            <w:hideMark/>
          </w:tcPr>
          <w:p w14:paraId="7B17A522"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159,972,666,806</w:t>
            </w:r>
          </w:p>
        </w:tc>
        <w:tc>
          <w:tcPr>
            <w:tcW w:w="2779" w:type="dxa"/>
            <w:noWrap/>
            <w:hideMark/>
          </w:tcPr>
          <w:p w14:paraId="5526F0D4"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1,267,387,766</w:t>
            </w:r>
          </w:p>
        </w:tc>
        <w:tc>
          <w:tcPr>
            <w:tcW w:w="1417" w:type="dxa"/>
            <w:noWrap/>
            <w:hideMark/>
          </w:tcPr>
          <w:p w14:paraId="51F1C902" w14:textId="33D3A8B0" w:rsidR="00BB4C7F" w:rsidRPr="00A23865" w:rsidRDefault="000D63E5" w:rsidP="0009170D">
            <w:pPr>
              <w:pStyle w:val="Tabla"/>
              <w:spacing w:after="0" w:line="240" w:lineRule="auto"/>
              <w:jc w:val="center"/>
              <w:rPr>
                <w:i w:val="0"/>
                <w:iCs w:val="0"/>
                <w:sz w:val="20"/>
                <w:szCs w:val="14"/>
              </w:rPr>
            </w:pPr>
            <w:r>
              <w:rPr>
                <w:i w:val="0"/>
                <w:iCs w:val="0"/>
                <w:sz w:val="20"/>
                <w:szCs w:val="14"/>
              </w:rPr>
              <w:t>|</w:t>
            </w:r>
            <w:r w:rsidR="00BB4C7F" w:rsidRPr="00A23865">
              <w:rPr>
                <w:i w:val="0"/>
                <w:iCs w:val="0"/>
                <w:sz w:val="20"/>
                <w:szCs w:val="14"/>
              </w:rPr>
              <w:t>0.8%</w:t>
            </w:r>
            <w:r>
              <w:rPr>
                <w:i w:val="0"/>
                <w:iCs w:val="0"/>
                <w:sz w:val="20"/>
                <w:szCs w:val="14"/>
              </w:rPr>
              <w:t>|</w:t>
            </w:r>
          </w:p>
        </w:tc>
      </w:tr>
      <w:tr w:rsidR="00BB4C7F" w:rsidRPr="00A44135" w14:paraId="53550A71" w14:textId="77777777" w:rsidTr="0009170D">
        <w:trPr>
          <w:trHeight w:val="300"/>
        </w:trPr>
        <w:tc>
          <w:tcPr>
            <w:tcW w:w="1129" w:type="dxa"/>
            <w:hideMark/>
          </w:tcPr>
          <w:p w14:paraId="3558625A" w14:textId="77777777" w:rsidR="00BB4C7F" w:rsidRPr="00A44135" w:rsidRDefault="00BB4C7F" w:rsidP="0009170D">
            <w:pPr>
              <w:pStyle w:val="Tabla"/>
              <w:spacing w:after="0" w:line="240" w:lineRule="auto"/>
              <w:rPr>
                <w:i w:val="0"/>
                <w:iCs w:val="0"/>
                <w:sz w:val="20"/>
                <w:szCs w:val="14"/>
              </w:rPr>
            </w:pPr>
            <w:r w:rsidRPr="00A44135">
              <w:rPr>
                <w:i w:val="0"/>
                <w:iCs w:val="0"/>
                <w:sz w:val="20"/>
                <w:szCs w:val="14"/>
              </w:rPr>
              <w:t>2023-05</w:t>
            </w:r>
          </w:p>
        </w:tc>
        <w:tc>
          <w:tcPr>
            <w:tcW w:w="1985" w:type="dxa"/>
            <w:hideMark/>
          </w:tcPr>
          <w:p w14:paraId="1AC1EE10"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157,962,334,965</w:t>
            </w:r>
          </w:p>
        </w:tc>
        <w:tc>
          <w:tcPr>
            <w:tcW w:w="1899" w:type="dxa"/>
            <w:hideMark/>
          </w:tcPr>
          <w:p w14:paraId="1CD6ADB6"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159,694,180,553</w:t>
            </w:r>
          </w:p>
        </w:tc>
        <w:tc>
          <w:tcPr>
            <w:tcW w:w="2779" w:type="dxa"/>
            <w:noWrap/>
            <w:hideMark/>
          </w:tcPr>
          <w:p w14:paraId="72D2E70C"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1,731,845,588</w:t>
            </w:r>
          </w:p>
        </w:tc>
        <w:tc>
          <w:tcPr>
            <w:tcW w:w="1417" w:type="dxa"/>
            <w:noWrap/>
            <w:hideMark/>
          </w:tcPr>
          <w:p w14:paraId="1FF69F96" w14:textId="51A14B54" w:rsidR="00BB4C7F" w:rsidRPr="00A23865" w:rsidRDefault="000D63E5" w:rsidP="0009170D">
            <w:pPr>
              <w:pStyle w:val="Tabla"/>
              <w:spacing w:after="0" w:line="240" w:lineRule="auto"/>
              <w:jc w:val="center"/>
              <w:rPr>
                <w:i w:val="0"/>
                <w:iCs w:val="0"/>
                <w:sz w:val="20"/>
                <w:szCs w:val="14"/>
              </w:rPr>
            </w:pPr>
            <w:r>
              <w:rPr>
                <w:i w:val="0"/>
                <w:iCs w:val="0"/>
                <w:sz w:val="20"/>
                <w:szCs w:val="14"/>
              </w:rPr>
              <w:t>|</w:t>
            </w:r>
            <w:r w:rsidR="00BB4C7F" w:rsidRPr="00A23865">
              <w:rPr>
                <w:i w:val="0"/>
                <w:iCs w:val="0"/>
                <w:sz w:val="20"/>
                <w:szCs w:val="14"/>
              </w:rPr>
              <w:t>1.1%</w:t>
            </w:r>
            <w:r>
              <w:rPr>
                <w:i w:val="0"/>
                <w:iCs w:val="0"/>
                <w:sz w:val="20"/>
                <w:szCs w:val="14"/>
              </w:rPr>
              <w:t>|</w:t>
            </w:r>
          </w:p>
        </w:tc>
      </w:tr>
      <w:tr w:rsidR="00BB4C7F" w:rsidRPr="00A44135" w14:paraId="3A8C1314" w14:textId="77777777" w:rsidTr="0009170D">
        <w:trPr>
          <w:trHeight w:val="300"/>
        </w:trPr>
        <w:tc>
          <w:tcPr>
            <w:tcW w:w="1129" w:type="dxa"/>
            <w:hideMark/>
          </w:tcPr>
          <w:p w14:paraId="007E7FCD" w14:textId="77777777" w:rsidR="00BB4C7F" w:rsidRPr="00A44135" w:rsidRDefault="00BB4C7F" w:rsidP="0009170D">
            <w:pPr>
              <w:pStyle w:val="Tabla"/>
              <w:spacing w:after="0" w:line="240" w:lineRule="auto"/>
              <w:rPr>
                <w:i w:val="0"/>
                <w:iCs w:val="0"/>
                <w:sz w:val="20"/>
                <w:szCs w:val="14"/>
              </w:rPr>
            </w:pPr>
            <w:r w:rsidRPr="00A44135">
              <w:rPr>
                <w:i w:val="0"/>
                <w:iCs w:val="0"/>
                <w:sz w:val="20"/>
                <w:szCs w:val="14"/>
              </w:rPr>
              <w:t>2023-06</w:t>
            </w:r>
          </w:p>
        </w:tc>
        <w:tc>
          <w:tcPr>
            <w:tcW w:w="1985" w:type="dxa"/>
            <w:hideMark/>
          </w:tcPr>
          <w:p w14:paraId="0FF97A6C"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161,719,878,904</w:t>
            </w:r>
          </w:p>
        </w:tc>
        <w:tc>
          <w:tcPr>
            <w:tcW w:w="1899" w:type="dxa"/>
            <w:hideMark/>
          </w:tcPr>
          <w:p w14:paraId="70DA3562"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162,236,415,022</w:t>
            </w:r>
          </w:p>
        </w:tc>
        <w:tc>
          <w:tcPr>
            <w:tcW w:w="2779" w:type="dxa"/>
            <w:noWrap/>
            <w:hideMark/>
          </w:tcPr>
          <w:p w14:paraId="7E3EE620"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516,536,118</w:t>
            </w:r>
          </w:p>
        </w:tc>
        <w:tc>
          <w:tcPr>
            <w:tcW w:w="1417" w:type="dxa"/>
            <w:noWrap/>
            <w:hideMark/>
          </w:tcPr>
          <w:p w14:paraId="4E0F430C" w14:textId="672D584C" w:rsidR="00BB4C7F" w:rsidRPr="00A23865" w:rsidRDefault="000D63E5" w:rsidP="0009170D">
            <w:pPr>
              <w:pStyle w:val="Tabla"/>
              <w:spacing w:after="0" w:line="240" w:lineRule="auto"/>
              <w:jc w:val="center"/>
              <w:rPr>
                <w:i w:val="0"/>
                <w:iCs w:val="0"/>
                <w:sz w:val="20"/>
                <w:szCs w:val="14"/>
              </w:rPr>
            </w:pPr>
            <w:r>
              <w:rPr>
                <w:i w:val="0"/>
                <w:iCs w:val="0"/>
                <w:sz w:val="20"/>
                <w:szCs w:val="14"/>
              </w:rPr>
              <w:t>|</w:t>
            </w:r>
            <w:r w:rsidR="00BB4C7F" w:rsidRPr="00A23865">
              <w:rPr>
                <w:i w:val="0"/>
                <w:iCs w:val="0"/>
                <w:sz w:val="20"/>
                <w:szCs w:val="14"/>
              </w:rPr>
              <w:t>0.3%</w:t>
            </w:r>
            <w:r>
              <w:rPr>
                <w:i w:val="0"/>
                <w:iCs w:val="0"/>
                <w:sz w:val="20"/>
                <w:szCs w:val="14"/>
              </w:rPr>
              <w:t>|</w:t>
            </w:r>
          </w:p>
        </w:tc>
      </w:tr>
      <w:tr w:rsidR="00BB4C7F" w:rsidRPr="00A44135" w14:paraId="34625F54" w14:textId="77777777" w:rsidTr="0009170D">
        <w:trPr>
          <w:trHeight w:val="300"/>
        </w:trPr>
        <w:tc>
          <w:tcPr>
            <w:tcW w:w="1129" w:type="dxa"/>
            <w:hideMark/>
          </w:tcPr>
          <w:p w14:paraId="2AC4B970" w14:textId="77777777" w:rsidR="00BB4C7F" w:rsidRPr="00A44135" w:rsidRDefault="00BB4C7F" w:rsidP="0009170D">
            <w:pPr>
              <w:pStyle w:val="Tabla"/>
              <w:spacing w:after="0" w:line="240" w:lineRule="auto"/>
              <w:rPr>
                <w:i w:val="0"/>
                <w:iCs w:val="0"/>
                <w:sz w:val="20"/>
                <w:szCs w:val="14"/>
              </w:rPr>
            </w:pPr>
            <w:r w:rsidRPr="00A44135">
              <w:rPr>
                <w:i w:val="0"/>
                <w:iCs w:val="0"/>
                <w:sz w:val="20"/>
                <w:szCs w:val="14"/>
              </w:rPr>
              <w:t>2023-07</w:t>
            </w:r>
          </w:p>
        </w:tc>
        <w:tc>
          <w:tcPr>
            <w:tcW w:w="1985" w:type="dxa"/>
            <w:hideMark/>
          </w:tcPr>
          <w:p w14:paraId="580AC8FD"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162,679,377,881</w:t>
            </w:r>
          </w:p>
        </w:tc>
        <w:tc>
          <w:tcPr>
            <w:tcW w:w="1899" w:type="dxa"/>
            <w:hideMark/>
          </w:tcPr>
          <w:p w14:paraId="30CD80CE"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163,737,681,606</w:t>
            </w:r>
          </w:p>
        </w:tc>
        <w:tc>
          <w:tcPr>
            <w:tcW w:w="2779" w:type="dxa"/>
            <w:noWrap/>
            <w:hideMark/>
          </w:tcPr>
          <w:p w14:paraId="56D33215"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1,058,303,725</w:t>
            </w:r>
          </w:p>
        </w:tc>
        <w:tc>
          <w:tcPr>
            <w:tcW w:w="1417" w:type="dxa"/>
            <w:noWrap/>
            <w:hideMark/>
          </w:tcPr>
          <w:p w14:paraId="7F3521E6" w14:textId="10CB6D50" w:rsidR="00BB4C7F" w:rsidRPr="00A23865" w:rsidRDefault="000D63E5" w:rsidP="0009170D">
            <w:pPr>
              <w:pStyle w:val="Tabla"/>
              <w:spacing w:after="0" w:line="240" w:lineRule="auto"/>
              <w:jc w:val="center"/>
              <w:rPr>
                <w:i w:val="0"/>
                <w:iCs w:val="0"/>
                <w:sz w:val="20"/>
                <w:szCs w:val="14"/>
              </w:rPr>
            </w:pPr>
            <w:r>
              <w:rPr>
                <w:i w:val="0"/>
                <w:iCs w:val="0"/>
                <w:sz w:val="20"/>
                <w:szCs w:val="14"/>
              </w:rPr>
              <w:t>|</w:t>
            </w:r>
            <w:r w:rsidR="00BB4C7F" w:rsidRPr="00A23865">
              <w:rPr>
                <w:i w:val="0"/>
                <w:iCs w:val="0"/>
                <w:sz w:val="20"/>
                <w:szCs w:val="14"/>
              </w:rPr>
              <w:t>0.7%</w:t>
            </w:r>
            <w:r>
              <w:rPr>
                <w:i w:val="0"/>
                <w:iCs w:val="0"/>
                <w:sz w:val="20"/>
                <w:szCs w:val="14"/>
              </w:rPr>
              <w:t>|</w:t>
            </w:r>
          </w:p>
        </w:tc>
      </w:tr>
      <w:tr w:rsidR="00BB4C7F" w:rsidRPr="00A44135" w14:paraId="504FA5EC" w14:textId="77777777" w:rsidTr="0009170D">
        <w:trPr>
          <w:trHeight w:val="300"/>
        </w:trPr>
        <w:tc>
          <w:tcPr>
            <w:tcW w:w="1129" w:type="dxa"/>
            <w:hideMark/>
          </w:tcPr>
          <w:p w14:paraId="3CEFED36" w14:textId="77777777" w:rsidR="00BB4C7F" w:rsidRPr="00A44135" w:rsidRDefault="00BB4C7F" w:rsidP="0009170D">
            <w:pPr>
              <w:pStyle w:val="Tabla"/>
              <w:spacing w:after="0" w:line="240" w:lineRule="auto"/>
              <w:rPr>
                <w:i w:val="0"/>
                <w:iCs w:val="0"/>
                <w:sz w:val="20"/>
                <w:szCs w:val="14"/>
              </w:rPr>
            </w:pPr>
            <w:r w:rsidRPr="00A44135">
              <w:rPr>
                <w:i w:val="0"/>
                <w:iCs w:val="0"/>
                <w:sz w:val="20"/>
                <w:szCs w:val="14"/>
              </w:rPr>
              <w:t>2023-08</w:t>
            </w:r>
          </w:p>
        </w:tc>
        <w:tc>
          <w:tcPr>
            <w:tcW w:w="1985" w:type="dxa"/>
            <w:hideMark/>
          </w:tcPr>
          <w:p w14:paraId="5B6C0655"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163,570,589,230</w:t>
            </w:r>
          </w:p>
        </w:tc>
        <w:tc>
          <w:tcPr>
            <w:tcW w:w="1899" w:type="dxa"/>
            <w:hideMark/>
          </w:tcPr>
          <w:p w14:paraId="5A3BE34A" w14:textId="0931BFB9"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164,037,607,996</w:t>
            </w:r>
          </w:p>
        </w:tc>
        <w:tc>
          <w:tcPr>
            <w:tcW w:w="2779" w:type="dxa"/>
            <w:noWrap/>
            <w:hideMark/>
          </w:tcPr>
          <w:p w14:paraId="468B63C0"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467,018,766</w:t>
            </w:r>
          </w:p>
        </w:tc>
        <w:tc>
          <w:tcPr>
            <w:tcW w:w="1417" w:type="dxa"/>
            <w:noWrap/>
            <w:hideMark/>
          </w:tcPr>
          <w:p w14:paraId="6C7E9CBB" w14:textId="414BB77F" w:rsidR="00BB4C7F" w:rsidRPr="00A23865" w:rsidRDefault="000D63E5" w:rsidP="0009170D">
            <w:pPr>
              <w:pStyle w:val="Tabla"/>
              <w:spacing w:after="0" w:line="240" w:lineRule="auto"/>
              <w:jc w:val="center"/>
              <w:rPr>
                <w:i w:val="0"/>
                <w:iCs w:val="0"/>
                <w:sz w:val="20"/>
                <w:szCs w:val="14"/>
              </w:rPr>
            </w:pPr>
            <w:r>
              <w:rPr>
                <w:i w:val="0"/>
                <w:iCs w:val="0"/>
                <w:sz w:val="20"/>
                <w:szCs w:val="14"/>
              </w:rPr>
              <w:t>|</w:t>
            </w:r>
            <w:r w:rsidR="00BB4C7F" w:rsidRPr="00A23865">
              <w:rPr>
                <w:i w:val="0"/>
                <w:iCs w:val="0"/>
                <w:sz w:val="20"/>
                <w:szCs w:val="14"/>
              </w:rPr>
              <w:t>0.3%</w:t>
            </w:r>
            <w:r>
              <w:rPr>
                <w:i w:val="0"/>
                <w:iCs w:val="0"/>
                <w:sz w:val="20"/>
                <w:szCs w:val="14"/>
              </w:rPr>
              <w:t>|</w:t>
            </w:r>
          </w:p>
        </w:tc>
      </w:tr>
      <w:tr w:rsidR="00BB4C7F" w:rsidRPr="00A44135" w14:paraId="5650847C" w14:textId="77777777" w:rsidTr="0009170D">
        <w:trPr>
          <w:trHeight w:val="300"/>
        </w:trPr>
        <w:tc>
          <w:tcPr>
            <w:tcW w:w="1129" w:type="dxa"/>
            <w:hideMark/>
          </w:tcPr>
          <w:p w14:paraId="1A9D2F78" w14:textId="77777777" w:rsidR="00BB4C7F" w:rsidRPr="00A44135" w:rsidRDefault="00BB4C7F" w:rsidP="0009170D">
            <w:pPr>
              <w:pStyle w:val="Tabla"/>
              <w:spacing w:after="0" w:line="240" w:lineRule="auto"/>
              <w:rPr>
                <w:i w:val="0"/>
                <w:iCs w:val="0"/>
                <w:sz w:val="20"/>
                <w:szCs w:val="14"/>
              </w:rPr>
            </w:pPr>
            <w:r w:rsidRPr="00A44135">
              <w:rPr>
                <w:i w:val="0"/>
                <w:iCs w:val="0"/>
                <w:sz w:val="20"/>
                <w:szCs w:val="14"/>
              </w:rPr>
              <w:t>2023-09</w:t>
            </w:r>
          </w:p>
        </w:tc>
        <w:tc>
          <w:tcPr>
            <w:tcW w:w="1985" w:type="dxa"/>
            <w:hideMark/>
          </w:tcPr>
          <w:p w14:paraId="1B32D52E"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165,360,245,949</w:t>
            </w:r>
          </w:p>
        </w:tc>
        <w:tc>
          <w:tcPr>
            <w:tcW w:w="1899" w:type="dxa"/>
            <w:hideMark/>
          </w:tcPr>
          <w:p w14:paraId="0828FD3D"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165,401,658,516</w:t>
            </w:r>
          </w:p>
        </w:tc>
        <w:tc>
          <w:tcPr>
            <w:tcW w:w="2779" w:type="dxa"/>
            <w:noWrap/>
            <w:hideMark/>
          </w:tcPr>
          <w:p w14:paraId="2787B121" w14:textId="77777777" w:rsidR="00BB4C7F" w:rsidRPr="00A23865" w:rsidRDefault="00BB4C7F" w:rsidP="0009170D">
            <w:pPr>
              <w:pStyle w:val="Tabla"/>
              <w:spacing w:after="0" w:line="240" w:lineRule="auto"/>
              <w:jc w:val="center"/>
              <w:rPr>
                <w:i w:val="0"/>
                <w:iCs w:val="0"/>
                <w:sz w:val="20"/>
                <w:szCs w:val="14"/>
              </w:rPr>
            </w:pPr>
            <w:r w:rsidRPr="00A23865">
              <w:rPr>
                <w:i w:val="0"/>
                <w:iCs w:val="0"/>
                <w:sz w:val="20"/>
                <w:szCs w:val="14"/>
              </w:rPr>
              <w:t>41,412,567</w:t>
            </w:r>
          </w:p>
        </w:tc>
        <w:tc>
          <w:tcPr>
            <w:tcW w:w="1417" w:type="dxa"/>
            <w:noWrap/>
            <w:hideMark/>
          </w:tcPr>
          <w:p w14:paraId="1BA2F9A9" w14:textId="6F94FA1A" w:rsidR="00BB4C7F" w:rsidRPr="00A23865" w:rsidRDefault="000D63E5" w:rsidP="0009170D">
            <w:pPr>
              <w:pStyle w:val="Tabla"/>
              <w:spacing w:after="0" w:line="240" w:lineRule="auto"/>
              <w:jc w:val="center"/>
              <w:rPr>
                <w:i w:val="0"/>
                <w:iCs w:val="0"/>
                <w:sz w:val="20"/>
                <w:szCs w:val="14"/>
              </w:rPr>
            </w:pPr>
            <w:r>
              <w:rPr>
                <w:i w:val="0"/>
                <w:iCs w:val="0"/>
                <w:sz w:val="20"/>
                <w:szCs w:val="14"/>
              </w:rPr>
              <w:t>|</w:t>
            </w:r>
            <w:r w:rsidR="00BB4C7F" w:rsidRPr="00A23865">
              <w:rPr>
                <w:i w:val="0"/>
                <w:iCs w:val="0"/>
                <w:sz w:val="20"/>
                <w:szCs w:val="14"/>
              </w:rPr>
              <w:t>0.0%</w:t>
            </w:r>
            <w:r>
              <w:rPr>
                <w:i w:val="0"/>
                <w:iCs w:val="0"/>
                <w:sz w:val="20"/>
                <w:szCs w:val="14"/>
              </w:rPr>
              <w:t>|</w:t>
            </w:r>
          </w:p>
        </w:tc>
      </w:tr>
      <w:tr w:rsidR="000D63E5" w:rsidRPr="00A44135" w14:paraId="4CE25CC8" w14:textId="77777777" w:rsidTr="00BB130F">
        <w:trPr>
          <w:trHeight w:val="300"/>
        </w:trPr>
        <w:tc>
          <w:tcPr>
            <w:tcW w:w="7792" w:type="dxa"/>
            <w:gridSpan w:val="4"/>
          </w:tcPr>
          <w:p w14:paraId="3B879B57" w14:textId="2ECA62BB" w:rsidR="000D63E5" w:rsidRPr="00A23865" w:rsidRDefault="000D63E5" w:rsidP="000D63E5">
            <w:pPr>
              <w:pStyle w:val="Tabla"/>
              <w:spacing w:after="0" w:line="240" w:lineRule="auto"/>
              <w:jc w:val="right"/>
              <w:rPr>
                <w:i w:val="0"/>
                <w:iCs w:val="0"/>
                <w:sz w:val="20"/>
                <w:szCs w:val="14"/>
              </w:rPr>
            </w:pPr>
            <w:r>
              <w:rPr>
                <w:i w:val="0"/>
                <w:iCs w:val="0"/>
                <w:sz w:val="20"/>
                <w:szCs w:val="14"/>
              </w:rPr>
              <w:t>Promedio</w:t>
            </w:r>
          </w:p>
        </w:tc>
        <w:tc>
          <w:tcPr>
            <w:tcW w:w="1417" w:type="dxa"/>
            <w:noWrap/>
          </w:tcPr>
          <w:p w14:paraId="5C5F3E35" w14:textId="752AAF5A" w:rsidR="000D63E5" w:rsidRPr="00A23865" w:rsidRDefault="000D63E5" w:rsidP="0009170D">
            <w:pPr>
              <w:pStyle w:val="Tabla"/>
              <w:spacing w:after="0" w:line="240" w:lineRule="auto"/>
              <w:jc w:val="center"/>
              <w:rPr>
                <w:i w:val="0"/>
                <w:iCs w:val="0"/>
                <w:sz w:val="20"/>
                <w:szCs w:val="14"/>
              </w:rPr>
            </w:pPr>
            <w:r w:rsidRPr="000D63E5">
              <w:rPr>
                <w:i w:val="0"/>
                <w:iCs w:val="0"/>
                <w:sz w:val="20"/>
                <w:szCs w:val="14"/>
              </w:rPr>
              <w:t>0.6%</w:t>
            </w:r>
          </w:p>
        </w:tc>
      </w:tr>
    </w:tbl>
    <w:p w14:paraId="4DEA74AC" w14:textId="56ABA7FF" w:rsidR="00DD5FDA" w:rsidRPr="00CD741E" w:rsidRDefault="00DD5FDA" w:rsidP="00DD5FDA">
      <w:pPr>
        <w:pStyle w:val="TextoPrincipal"/>
        <w:rPr>
          <w:noProof/>
        </w:rPr>
      </w:pPr>
      <w:r w:rsidRPr="00F33047">
        <w:t xml:space="preserve">Mediante las observaciones </w:t>
      </w:r>
      <w:r>
        <w:t xml:space="preserve">que se visualizan en la figura 54, la serie de tiempo indica una tendencia positiva de forma aditiva durante el periodo de enero a septiembre 2023, y predice un </w:t>
      </w:r>
      <w:r w:rsidR="00C41356">
        <w:t xml:space="preserve">incremento en </w:t>
      </w:r>
      <w:r w:rsidR="00F04538">
        <w:t xml:space="preserve">los meses de abril, julio y </w:t>
      </w:r>
      <w:r w:rsidR="005E3720">
        <w:t>septiembre,</w:t>
      </w:r>
      <w:r w:rsidR="00F04538">
        <w:t xml:space="preserve"> pero </w:t>
      </w:r>
      <w:r w:rsidR="00C41356">
        <w:t>un decremento</w:t>
      </w:r>
      <w:r>
        <w:t xml:space="preserve"> en el mes </w:t>
      </w:r>
      <w:r w:rsidR="00C41356">
        <w:t>mayo</w:t>
      </w:r>
      <w:r>
        <w:t xml:space="preserve">, </w:t>
      </w:r>
      <w:r w:rsidR="00115DEC">
        <w:t xml:space="preserve">siendo los meses julio y septiembre parte de </w:t>
      </w:r>
      <w:r>
        <w:t>un efecto de factor</w:t>
      </w:r>
      <w:r w:rsidR="00115DEC">
        <w:t>es</w:t>
      </w:r>
      <w:r>
        <w:t xml:space="preserve"> estacional</w:t>
      </w:r>
      <w:r w:rsidR="00115DEC">
        <w:t>es</w:t>
      </w:r>
      <w:r>
        <w:t xml:space="preserve"> mencionado</w:t>
      </w:r>
      <w:r w:rsidR="00115DEC">
        <w:t>s</w:t>
      </w:r>
      <w:r>
        <w:t xml:space="preserve"> anteriormente en el ANÁLISIS EDA BANCO </w:t>
      </w:r>
      <w:r w:rsidR="002C432E">
        <w:t>ATLANTIDA</w:t>
      </w:r>
      <w:r>
        <w:t>.</w:t>
      </w:r>
    </w:p>
    <w:p w14:paraId="1A9F8071" w14:textId="610D0CCD" w:rsidR="002E5222" w:rsidRPr="002C432E" w:rsidRDefault="002C432E" w:rsidP="002E5222">
      <w:pPr>
        <w:pStyle w:val="Figuras"/>
        <w:keepNext/>
        <w:jc w:val="center"/>
        <w:rPr>
          <w:lang w:val="es-HN"/>
        </w:rPr>
      </w:pPr>
      <w:r>
        <w:rPr>
          <w:noProof/>
        </w:rPr>
        <w:lastRenderedPageBreak/>
        <w:drawing>
          <wp:inline distT="0" distB="0" distL="0" distR="0" wp14:anchorId="4CB0F68E" wp14:editId="2E5167B5">
            <wp:extent cx="5855970" cy="2869565"/>
            <wp:effectExtent l="0" t="0" r="11430" b="6985"/>
            <wp:docPr id="174770320" name="Gráfico 1">
              <a:extLst xmlns:a="http://schemas.openxmlformats.org/drawingml/2006/main">
                <a:ext uri="{FF2B5EF4-FFF2-40B4-BE49-F238E27FC236}">
                  <a16:creationId xmlns:a16="http://schemas.microsoft.com/office/drawing/2014/main" id="{15CA206E-EE40-4C05-8506-5650F07F85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9"/>
              </a:graphicData>
            </a:graphic>
          </wp:inline>
        </w:drawing>
      </w:r>
    </w:p>
    <w:p w14:paraId="5AE0EC49" w14:textId="116F1A46" w:rsidR="00F768CD" w:rsidRPr="002E5222" w:rsidRDefault="002E5222" w:rsidP="002E5222">
      <w:pPr>
        <w:pStyle w:val="Figuras"/>
        <w:rPr>
          <w:lang w:val="es-HN"/>
        </w:rPr>
      </w:pPr>
      <w:bookmarkStart w:id="220" w:name="_Toc158142149"/>
      <w:r w:rsidRPr="002E5222">
        <w:rPr>
          <w:lang w:val="es-HN"/>
        </w:rPr>
        <w:t xml:space="preserve">Figura </w:t>
      </w:r>
      <w:r>
        <w:fldChar w:fldCharType="begin"/>
      </w:r>
      <w:r w:rsidRPr="002E5222">
        <w:rPr>
          <w:lang w:val="es-HN"/>
        </w:rPr>
        <w:instrText xml:space="preserve"> SEQ Figura \* ARABIC </w:instrText>
      </w:r>
      <w:r>
        <w:fldChar w:fldCharType="separate"/>
      </w:r>
      <w:r w:rsidR="000F2D33">
        <w:rPr>
          <w:noProof/>
          <w:lang w:val="es-HN"/>
        </w:rPr>
        <w:t>54</w:t>
      </w:r>
      <w:r>
        <w:fldChar w:fldCharType="end"/>
      </w:r>
      <w:r w:rsidRPr="002E5222">
        <w:rPr>
          <w:lang w:val="es-HN"/>
        </w:rPr>
        <w:t>.</w:t>
      </w:r>
      <w:r w:rsidR="0035545A">
        <w:rPr>
          <w:lang w:val="es-HN"/>
        </w:rPr>
        <w:t xml:space="preserve"> </w:t>
      </w:r>
      <w:r w:rsidRPr="002E5222">
        <w:rPr>
          <w:lang w:val="es-HN"/>
        </w:rPr>
        <w:t>Resultados de predicción Banco Atlántida de Ene a Sep 2023</w:t>
      </w:r>
      <w:bookmarkEnd w:id="220"/>
    </w:p>
    <w:p w14:paraId="69A2D08C" w14:textId="016425C8" w:rsidR="00F768CD" w:rsidRPr="00544215" w:rsidRDefault="00F768CD" w:rsidP="00C93045">
      <w:pPr>
        <w:pStyle w:val="TextoPrincipal"/>
        <w:rPr>
          <w:b/>
          <w:bCs/>
        </w:rPr>
      </w:pPr>
      <w:r w:rsidRPr="00544215">
        <w:t xml:space="preserve">4.3.3 RESULTADOS </w:t>
      </w:r>
      <w:r>
        <w:t xml:space="preserve">PREDICTIVOS PARA BANCO </w:t>
      </w:r>
      <w:r w:rsidRPr="00544215">
        <w:t>BAC CREDOMATIC</w:t>
      </w:r>
    </w:p>
    <w:p w14:paraId="262770D7" w14:textId="6C6D009C" w:rsidR="00F768CD" w:rsidRDefault="00F768CD" w:rsidP="00F768CD">
      <w:pPr>
        <w:pStyle w:val="TextoPrincipal"/>
      </w:pPr>
      <w:r w:rsidRPr="00B7138D">
        <w:t>Los resultados predictivos</w:t>
      </w:r>
      <w:r>
        <w:t xml:space="preserve"> para Banco BAC Credomatic durante el periodo de enero a septiembre 2023 se logran ajustar con los datos reales observados, ya que en promedio solo existe una variación del 0.5% con respecto a los datos reales durante el 2023. </w:t>
      </w:r>
      <w:r w:rsidR="00395538">
        <w:t>Ver</w:t>
      </w:r>
      <w:r>
        <w:t xml:space="preserve"> tabla </w:t>
      </w:r>
      <w:r w:rsidR="00395538">
        <w:t>6</w:t>
      </w:r>
      <w:r>
        <w:t>.</w:t>
      </w:r>
    </w:p>
    <w:p w14:paraId="6F1759F5" w14:textId="6135767D" w:rsidR="006809A3" w:rsidRPr="0009333A" w:rsidRDefault="006809A3" w:rsidP="006809A3">
      <w:pPr>
        <w:pStyle w:val="Figuras"/>
        <w:rPr>
          <w:lang w:val="es-HN"/>
        </w:rPr>
      </w:pPr>
      <w:bookmarkStart w:id="221" w:name="_Toc158833051"/>
      <w:r w:rsidRPr="0009333A">
        <w:rPr>
          <w:lang w:val="es-HN"/>
        </w:rPr>
        <w:t xml:space="preserve">Tabla </w:t>
      </w:r>
      <w:r>
        <w:fldChar w:fldCharType="begin"/>
      </w:r>
      <w:r w:rsidRPr="0009333A">
        <w:rPr>
          <w:lang w:val="es-HN"/>
        </w:rPr>
        <w:instrText xml:space="preserve"> SEQ Tabla \* ARABIC </w:instrText>
      </w:r>
      <w:r>
        <w:fldChar w:fldCharType="separate"/>
      </w:r>
      <w:r w:rsidR="000F2D33">
        <w:rPr>
          <w:noProof/>
          <w:lang w:val="es-HN"/>
        </w:rPr>
        <w:t>37</w:t>
      </w:r>
      <w:r>
        <w:fldChar w:fldCharType="end"/>
      </w:r>
      <w:r w:rsidRPr="0009333A">
        <w:rPr>
          <w:lang w:val="es-HN"/>
        </w:rPr>
        <w:t>.</w:t>
      </w:r>
      <w:r>
        <w:rPr>
          <w:lang w:val="es-HN"/>
        </w:rPr>
        <w:t xml:space="preserve"> </w:t>
      </w:r>
      <w:r w:rsidRPr="0009333A">
        <w:rPr>
          <w:lang w:val="es-HN"/>
        </w:rPr>
        <w:t xml:space="preserve">Tabla Comparativa de resultados predictivos BAC Credomatic </w:t>
      </w:r>
      <w:r w:rsidRPr="00E01172">
        <w:rPr>
          <w:lang w:val="es-HN"/>
        </w:rPr>
        <w:t xml:space="preserve">de Ene a Sep </w:t>
      </w:r>
      <w:r w:rsidRPr="0009333A">
        <w:rPr>
          <w:lang w:val="es-HN"/>
        </w:rPr>
        <w:t>2023</w:t>
      </w:r>
      <w:bookmarkEnd w:id="221"/>
    </w:p>
    <w:tbl>
      <w:tblPr>
        <w:tblStyle w:val="Tablaconcuadrcula"/>
        <w:tblW w:w="0" w:type="auto"/>
        <w:tblLook w:val="04A0" w:firstRow="1" w:lastRow="0" w:firstColumn="1" w:lastColumn="0" w:noHBand="0" w:noVBand="1"/>
      </w:tblPr>
      <w:tblGrid>
        <w:gridCol w:w="1129"/>
        <w:gridCol w:w="1985"/>
        <w:gridCol w:w="1899"/>
        <w:gridCol w:w="2779"/>
        <w:gridCol w:w="1417"/>
      </w:tblGrid>
      <w:tr w:rsidR="006809A3" w:rsidRPr="00A44135" w14:paraId="4641E804" w14:textId="77777777" w:rsidTr="0009170D">
        <w:trPr>
          <w:trHeight w:val="416"/>
        </w:trPr>
        <w:tc>
          <w:tcPr>
            <w:tcW w:w="1129" w:type="dxa"/>
            <w:hideMark/>
          </w:tcPr>
          <w:p w14:paraId="6DE2F247" w14:textId="77777777" w:rsidR="006809A3" w:rsidRPr="00A44135" w:rsidRDefault="006809A3" w:rsidP="0009170D">
            <w:pPr>
              <w:pStyle w:val="Tabla"/>
              <w:spacing w:line="240" w:lineRule="auto"/>
              <w:jc w:val="center"/>
              <w:rPr>
                <w:i w:val="0"/>
                <w:iCs w:val="0"/>
                <w:sz w:val="20"/>
                <w:szCs w:val="14"/>
                <w:lang w:val="es-HN"/>
              </w:rPr>
            </w:pPr>
            <w:r w:rsidRPr="00A44135">
              <w:rPr>
                <w:i w:val="0"/>
                <w:iCs w:val="0"/>
                <w:sz w:val="20"/>
                <w:szCs w:val="14"/>
              </w:rPr>
              <w:t>Periodo</w:t>
            </w:r>
          </w:p>
        </w:tc>
        <w:tc>
          <w:tcPr>
            <w:tcW w:w="1985" w:type="dxa"/>
            <w:hideMark/>
          </w:tcPr>
          <w:p w14:paraId="36758BC0" w14:textId="77777777" w:rsidR="006809A3" w:rsidRPr="00A44135" w:rsidRDefault="006809A3" w:rsidP="0009170D">
            <w:pPr>
              <w:pStyle w:val="Tabla"/>
              <w:spacing w:line="240" w:lineRule="auto"/>
              <w:jc w:val="center"/>
              <w:rPr>
                <w:i w:val="0"/>
                <w:iCs w:val="0"/>
                <w:sz w:val="20"/>
                <w:szCs w:val="14"/>
              </w:rPr>
            </w:pPr>
            <w:r>
              <w:rPr>
                <w:i w:val="0"/>
                <w:iCs w:val="0"/>
                <w:sz w:val="20"/>
                <w:szCs w:val="14"/>
              </w:rPr>
              <w:t>Real</w:t>
            </w:r>
          </w:p>
        </w:tc>
        <w:tc>
          <w:tcPr>
            <w:tcW w:w="1899" w:type="dxa"/>
            <w:hideMark/>
          </w:tcPr>
          <w:p w14:paraId="567F0543" w14:textId="77777777" w:rsidR="006809A3" w:rsidRPr="00A44135" w:rsidRDefault="006809A3" w:rsidP="0009170D">
            <w:pPr>
              <w:pStyle w:val="Tabla"/>
              <w:spacing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61F9C43D" w14:textId="77777777" w:rsidR="006809A3" w:rsidRPr="00A44135" w:rsidRDefault="006809A3" w:rsidP="0009170D">
            <w:pPr>
              <w:pStyle w:val="Tabla"/>
              <w:spacing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45EA3D63" w14:textId="77777777" w:rsidR="006809A3" w:rsidRPr="00A44135" w:rsidRDefault="006809A3" w:rsidP="0009170D">
            <w:pPr>
              <w:pStyle w:val="Tabla"/>
              <w:spacing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6809A3" w:rsidRPr="00A44135" w14:paraId="6CE2F3B7" w14:textId="77777777" w:rsidTr="0009170D">
        <w:trPr>
          <w:trHeight w:val="300"/>
        </w:trPr>
        <w:tc>
          <w:tcPr>
            <w:tcW w:w="1129" w:type="dxa"/>
            <w:hideMark/>
          </w:tcPr>
          <w:p w14:paraId="696EAE41" w14:textId="77777777" w:rsidR="006809A3" w:rsidRPr="00A44135" w:rsidRDefault="006809A3" w:rsidP="0009170D">
            <w:pPr>
              <w:pStyle w:val="Tabla"/>
              <w:spacing w:after="0" w:line="240" w:lineRule="auto"/>
              <w:rPr>
                <w:i w:val="0"/>
                <w:iCs w:val="0"/>
                <w:sz w:val="20"/>
                <w:szCs w:val="14"/>
              </w:rPr>
            </w:pPr>
            <w:r w:rsidRPr="00A44135">
              <w:rPr>
                <w:i w:val="0"/>
                <w:iCs w:val="0"/>
                <w:sz w:val="20"/>
                <w:szCs w:val="14"/>
              </w:rPr>
              <w:t>2023-01</w:t>
            </w:r>
          </w:p>
        </w:tc>
        <w:tc>
          <w:tcPr>
            <w:tcW w:w="1985" w:type="dxa"/>
            <w:hideMark/>
          </w:tcPr>
          <w:p w14:paraId="561FD46B"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126,650,310,351</w:t>
            </w:r>
          </w:p>
        </w:tc>
        <w:tc>
          <w:tcPr>
            <w:tcW w:w="1899" w:type="dxa"/>
            <w:hideMark/>
          </w:tcPr>
          <w:p w14:paraId="1E2500CA"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128,179,168,748</w:t>
            </w:r>
          </w:p>
        </w:tc>
        <w:tc>
          <w:tcPr>
            <w:tcW w:w="2779" w:type="dxa"/>
            <w:noWrap/>
            <w:hideMark/>
          </w:tcPr>
          <w:p w14:paraId="0C9BF8C9"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1,528,858,397</w:t>
            </w:r>
          </w:p>
        </w:tc>
        <w:tc>
          <w:tcPr>
            <w:tcW w:w="1417" w:type="dxa"/>
            <w:noWrap/>
            <w:hideMark/>
          </w:tcPr>
          <w:p w14:paraId="56A401B9" w14:textId="1FC1BC85" w:rsidR="006809A3" w:rsidRPr="004C6363" w:rsidRDefault="0093325E" w:rsidP="0009170D">
            <w:pPr>
              <w:pStyle w:val="Tabla"/>
              <w:spacing w:after="0" w:line="240" w:lineRule="auto"/>
              <w:jc w:val="center"/>
              <w:rPr>
                <w:i w:val="0"/>
                <w:iCs w:val="0"/>
                <w:sz w:val="20"/>
                <w:szCs w:val="14"/>
              </w:rPr>
            </w:pPr>
            <w:r>
              <w:rPr>
                <w:i w:val="0"/>
                <w:iCs w:val="0"/>
                <w:sz w:val="20"/>
                <w:szCs w:val="14"/>
                <w:lang w:val="es-HN"/>
              </w:rPr>
              <w:t>|</w:t>
            </w:r>
            <w:r w:rsidR="006809A3" w:rsidRPr="004C6363">
              <w:rPr>
                <w:i w:val="0"/>
                <w:iCs w:val="0"/>
                <w:sz w:val="20"/>
                <w:szCs w:val="14"/>
              </w:rPr>
              <w:t>1.2%</w:t>
            </w:r>
            <w:r>
              <w:rPr>
                <w:i w:val="0"/>
                <w:iCs w:val="0"/>
                <w:sz w:val="20"/>
                <w:szCs w:val="14"/>
              </w:rPr>
              <w:t>|</w:t>
            </w:r>
          </w:p>
        </w:tc>
      </w:tr>
      <w:tr w:rsidR="006809A3" w:rsidRPr="00A44135" w14:paraId="0CDBD85C" w14:textId="77777777" w:rsidTr="0009170D">
        <w:trPr>
          <w:trHeight w:val="300"/>
        </w:trPr>
        <w:tc>
          <w:tcPr>
            <w:tcW w:w="1129" w:type="dxa"/>
            <w:hideMark/>
          </w:tcPr>
          <w:p w14:paraId="59ACA7B1" w14:textId="77777777" w:rsidR="006809A3" w:rsidRPr="00A44135" w:rsidRDefault="006809A3" w:rsidP="0009170D">
            <w:pPr>
              <w:pStyle w:val="Tabla"/>
              <w:spacing w:after="0" w:line="240" w:lineRule="auto"/>
              <w:rPr>
                <w:i w:val="0"/>
                <w:iCs w:val="0"/>
                <w:sz w:val="20"/>
                <w:szCs w:val="14"/>
              </w:rPr>
            </w:pPr>
            <w:r w:rsidRPr="00A44135">
              <w:rPr>
                <w:i w:val="0"/>
                <w:iCs w:val="0"/>
                <w:sz w:val="20"/>
                <w:szCs w:val="14"/>
              </w:rPr>
              <w:t>2023-02</w:t>
            </w:r>
          </w:p>
        </w:tc>
        <w:tc>
          <w:tcPr>
            <w:tcW w:w="1985" w:type="dxa"/>
            <w:hideMark/>
          </w:tcPr>
          <w:p w14:paraId="4FAA2703"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128,430,410,376</w:t>
            </w:r>
          </w:p>
        </w:tc>
        <w:tc>
          <w:tcPr>
            <w:tcW w:w="1899" w:type="dxa"/>
            <w:hideMark/>
          </w:tcPr>
          <w:p w14:paraId="4DA785A4"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128,875,411,817</w:t>
            </w:r>
          </w:p>
        </w:tc>
        <w:tc>
          <w:tcPr>
            <w:tcW w:w="2779" w:type="dxa"/>
            <w:noWrap/>
            <w:hideMark/>
          </w:tcPr>
          <w:p w14:paraId="2EBEBF78"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445,001,442</w:t>
            </w:r>
          </w:p>
        </w:tc>
        <w:tc>
          <w:tcPr>
            <w:tcW w:w="1417" w:type="dxa"/>
            <w:noWrap/>
            <w:hideMark/>
          </w:tcPr>
          <w:p w14:paraId="66C41EBB" w14:textId="0AE53EA0" w:rsidR="006809A3" w:rsidRPr="004C6363" w:rsidRDefault="0093325E" w:rsidP="0009170D">
            <w:pPr>
              <w:pStyle w:val="Tabla"/>
              <w:spacing w:after="0" w:line="240" w:lineRule="auto"/>
              <w:jc w:val="center"/>
              <w:rPr>
                <w:i w:val="0"/>
                <w:iCs w:val="0"/>
                <w:sz w:val="20"/>
                <w:szCs w:val="14"/>
              </w:rPr>
            </w:pPr>
            <w:r>
              <w:rPr>
                <w:i w:val="0"/>
                <w:iCs w:val="0"/>
                <w:sz w:val="20"/>
                <w:szCs w:val="14"/>
              </w:rPr>
              <w:t>|</w:t>
            </w:r>
            <w:r w:rsidR="006809A3" w:rsidRPr="004C6363">
              <w:rPr>
                <w:i w:val="0"/>
                <w:iCs w:val="0"/>
                <w:sz w:val="20"/>
                <w:szCs w:val="14"/>
              </w:rPr>
              <w:t>0.3%</w:t>
            </w:r>
            <w:r>
              <w:rPr>
                <w:i w:val="0"/>
                <w:iCs w:val="0"/>
                <w:sz w:val="20"/>
                <w:szCs w:val="14"/>
              </w:rPr>
              <w:t>|</w:t>
            </w:r>
          </w:p>
        </w:tc>
      </w:tr>
      <w:tr w:rsidR="006809A3" w:rsidRPr="00A44135" w14:paraId="41F25EE3" w14:textId="77777777" w:rsidTr="0009170D">
        <w:trPr>
          <w:trHeight w:val="300"/>
        </w:trPr>
        <w:tc>
          <w:tcPr>
            <w:tcW w:w="1129" w:type="dxa"/>
            <w:hideMark/>
          </w:tcPr>
          <w:p w14:paraId="6907EE87" w14:textId="77777777" w:rsidR="006809A3" w:rsidRPr="00A44135" w:rsidRDefault="006809A3" w:rsidP="0009170D">
            <w:pPr>
              <w:pStyle w:val="Tabla"/>
              <w:spacing w:after="0" w:line="240" w:lineRule="auto"/>
              <w:rPr>
                <w:i w:val="0"/>
                <w:iCs w:val="0"/>
                <w:sz w:val="20"/>
                <w:szCs w:val="14"/>
              </w:rPr>
            </w:pPr>
            <w:r w:rsidRPr="00A44135">
              <w:rPr>
                <w:i w:val="0"/>
                <w:iCs w:val="0"/>
                <w:sz w:val="20"/>
                <w:szCs w:val="14"/>
              </w:rPr>
              <w:t>2023-03</w:t>
            </w:r>
          </w:p>
        </w:tc>
        <w:tc>
          <w:tcPr>
            <w:tcW w:w="1985" w:type="dxa"/>
            <w:hideMark/>
          </w:tcPr>
          <w:p w14:paraId="70569837"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131,485,427,116</w:t>
            </w:r>
          </w:p>
        </w:tc>
        <w:tc>
          <w:tcPr>
            <w:tcW w:w="1899" w:type="dxa"/>
            <w:hideMark/>
          </w:tcPr>
          <w:p w14:paraId="451A7AC1"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132,256,566,116</w:t>
            </w:r>
          </w:p>
        </w:tc>
        <w:tc>
          <w:tcPr>
            <w:tcW w:w="2779" w:type="dxa"/>
            <w:noWrap/>
            <w:hideMark/>
          </w:tcPr>
          <w:p w14:paraId="23E412DC"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771,138,999</w:t>
            </w:r>
          </w:p>
        </w:tc>
        <w:tc>
          <w:tcPr>
            <w:tcW w:w="1417" w:type="dxa"/>
            <w:noWrap/>
            <w:hideMark/>
          </w:tcPr>
          <w:p w14:paraId="7FB4461A" w14:textId="7DF11418" w:rsidR="006809A3" w:rsidRPr="004C6363" w:rsidRDefault="0093325E" w:rsidP="0009170D">
            <w:pPr>
              <w:pStyle w:val="Tabla"/>
              <w:spacing w:after="0" w:line="240" w:lineRule="auto"/>
              <w:jc w:val="center"/>
              <w:rPr>
                <w:i w:val="0"/>
                <w:iCs w:val="0"/>
                <w:sz w:val="20"/>
                <w:szCs w:val="14"/>
              </w:rPr>
            </w:pPr>
            <w:r>
              <w:rPr>
                <w:i w:val="0"/>
                <w:iCs w:val="0"/>
                <w:sz w:val="20"/>
                <w:szCs w:val="14"/>
              </w:rPr>
              <w:t>|</w:t>
            </w:r>
            <w:r w:rsidR="006809A3" w:rsidRPr="004C6363">
              <w:rPr>
                <w:i w:val="0"/>
                <w:iCs w:val="0"/>
                <w:sz w:val="20"/>
                <w:szCs w:val="14"/>
              </w:rPr>
              <w:t>0.6%</w:t>
            </w:r>
            <w:r>
              <w:rPr>
                <w:i w:val="0"/>
                <w:iCs w:val="0"/>
                <w:sz w:val="20"/>
                <w:szCs w:val="14"/>
              </w:rPr>
              <w:t>|</w:t>
            </w:r>
          </w:p>
        </w:tc>
      </w:tr>
      <w:tr w:rsidR="006809A3" w:rsidRPr="00A44135" w14:paraId="2440ED89" w14:textId="77777777" w:rsidTr="0009170D">
        <w:trPr>
          <w:trHeight w:val="300"/>
        </w:trPr>
        <w:tc>
          <w:tcPr>
            <w:tcW w:w="1129" w:type="dxa"/>
            <w:hideMark/>
          </w:tcPr>
          <w:p w14:paraId="0A2F05A8" w14:textId="77777777" w:rsidR="006809A3" w:rsidRPr="00A44135" w:rsidRDefault="006809A3" w:rsidP="0009170D">
            <w:pPr>
              <w:pStyle w:val="Tabla"/>
              <w:spacing w:after="0" w:line="240" w:lineRule="auto"/>
              <w:rPr>
                <w:i w:val="0"/>
                <w:iCs w:val="0"/>
                <w:sz w:val="20"/>
                <w:szCs w:val="14"/>
              </w:rPr>
            </w:pPr>
            <w:r w:rsidRPr="00A44135">
              <w:rPr>
                <w:i w:val="0"/>
                <w:iCs w:val="0"/>
                <w:sz w:val="20"/>
                <w:szCs w:val="14"/>
              </w:rPr>
              <w:t>2023-04</w:t>
            </w:r>
          </w:p>
        </w:tc>
        <w:tc>
          <w:tcPr>
            <w:tcW w:w="1985" w:type="dxa"/>
            <w:hideMark/>
          </w:tcPr>
          <w:p w14:paraId="48F8B3AE"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130,353,898,753</w:t>
            </w:r>
          </w:p>
        </w:tc>
        <w:tc>
          <w:tcPr>
            <w:tcW w:w="1899" w:type="dxa"/>
            <w:hideMark/>
          </w:tcPr>
          <w:p w14:paraId="0811F627"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131,050,812,849</w:t>
            </w:r>
          </w:p>
        </w:tc>
        <w:tc>
          <w:tcPr>
            <w:tcW w:w="2779" w:type="dxa"/>
            <w:noWrap/>
            <w:hideMark/>
          </w:tcPr>
          <w:p w14:paraId="341CE4C6"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696,914,096</w:t>
            </w:r>
          </w:p>
        </w:tc>
        <w:tc>
          <w:tcPr>
            <w:tcW w:w="1417" w:type="dxa"/>
            <w:noWrap/>
            <w:hideMark/>
          </w:tcPr>
          <w:p w14:paraId="53815905" w14:textId="249CDEA5" w:rsidR="006809A3" w:rsidRPr="004C6363" w:rsidRDefault="0093325E" w:rsidP="0009170D">
            <w:pPr>
              <w:pStyle w:val="Tabla"/>
              <w:spacing w:after="0" w:line="240" w:lineRule="auto"/>
              <w:jc w:val="center"/>
              <w:rPr>
                <w:i w:val="0"/>
                <w:iCs w:val="0"/>
                <w:sz w:val="20"/>
                <w:szCs w:val="14"/>
              </w:rPr>
            </w:pPr>
            <w:r>
              <w:rPr>
                <w:i w:val="0"/>
                <w:iCs w:val="0"/>
                <w:sz w:val="20"/>
                <w:szCs w:val="14"/>
              </w:rPr>
              <w:t>|</w:t>
            </w:r>
            <w:r w:rsidR="006809A3" w:rsidRPr="004C6363">
              <w:rPr>
                <w:i w:val="0"/>
                <w:iCs w:val="0"/>
                <w:sz w:val="20"/>
                <w:szCs w:val="14"/>
              </w:rPr>
              <w:t>0.5%</w:t>
            </w:r>
            <w:r>
              <w:rPr>
                <w:i w:val="0"/>
                <w:iCs w:val="0"/>
                <w:sz w:val="20"/>
                <w:szCs w:val="14"/>
              </w:rPr>
              <w:t>|</w:t>
            </w:r>
          </w:p>
        </w:tc>
      </w:tr>
      <w:tr w:rsidR="006809A3" w:rsidRPr="00A44135" w14:paraId="1F239456" w14:textId="77777777" w:rsidTr="0009170D">
        <w:trPr>
          <w:trHeight w:val="300"/>
        </w:trPr>
        <w:tc>
          <w:tcPr>
            <w:tcW w:w="1129" w:type="dxa"/>
            <w:hideMark/>
          </w:tcPr>
          <w:p w14:paraId="69E556A4" w14:textId="77777777" w:rsidR="006809A3" w:rsidRPr="00A44135" w:rsidRDefault="006809A3" w:rsidP="0009170D">
            <w:pPr>
              <w:pStyle w:val="Tabla"/>
              <w:spacing w:after="0" w:line="240" w:lineRule="auto"/>
              <w:rPr>
                <w:i w:val="0"/>
                <w:iCs w:val="0"/>
                <w:sz w:val="20"/>
                <w:szCs w:val="14"/>
              </w:rPr>
            </w:pPr>
            <w:r w:rsidRPr="00A44135">
              <w:rPr>
                <w:i w:val="0"/>
                <w:iCs w:val="0"/>
                <w:sz w:val="20"/>
                <w:szCs w:val="14"/>
              </w:rPr>
              <w:t>2023-05</w:t>
            </w:r>
          </w:p>
        </w:tc>
        <w:tc>
          <w:tcPr>
            <w:tcW w:w="1985" w:type="dxa"/>
            <w:hideMark/>
          </w:tcPr>
          <w:p w14:paraId="1E39C26C"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132,946,817,845</w:t>
            </w:r>
          </w:p>
        </w:tc>
        <w:tc>
          <w:tcPr>
            <w:tcW w:w="1899" w:type="dxa"/>
            <w:hideMark/>
          </w:tcPr>
          <w:p w14:paraId="28E471D7"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133,910,632,978</w:t>
            </w:r>
          </w:p>
        </w:tc>
        <w:tc>
          <w:tcPr>
            <w:tcW w:w="2779" w:type="dxa"/>
            <w:noWrap/>
            <w:hideMark/>
          </w:tcPr>
          <w:p w14:paraId="5EF01F51"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963,815,133</w:t>
            </w:r>
          </w:p>
        </w:tc>
        <w:tc>
          <w:tcPr>
            <w:tcW w:w="1417" w:type="dxa"/>
            <w:noWrap/>
            <w:hideMark/>
          </w:tcPr>
          <w:p w14:paraId="3CEE5AF1" w14:textId="31163895" w:rsidR="006809A3" w:rsidRPr="004C6363" w:rsidRDefault="0093325E" w:rsidP="0009170D">
            <w:pPr>
              <w:pStyle w:val="Tabla"/>
              <w:spacing w:after="0" w:line="240" w:lineRule="auto"/>
              <w:jc w:val="center"/>
              <w:rPr>
                <w:i w:val="0"/>
                <w:iCs w:val="0"/>
                <w:sz w:val="20"/>
                <w:szCs w:val="14"/>
              </w:rPr>
            </w:pPr>
            <w:r>
              <w:rPr>
                <w:i w:val="0"/>
                <w:iCs w:val="0"/>
                <w:sz w:val="20"/>
                <w:szCs w:val="14"/>
              </w:rPr>
              <w:t>|</w:t>
            </w:r>
            <w:r w:rsidR="006809A3" w:rsidRPr="004C6363">
              <w:rPr>
                <w:i w:val="0"/>
                <w:iCs w:val="0"/>
                <w:sz w:val="20"/>
                <w:szCs w:val="14"/>
              </w:rPr>
              <w:t>0.7%</w:t>
            </w:r>
            <w:r>
              <w:rPr>
                <w:i w:val="0"/>
                <w:iCs w:val="0"/>
                <w:sz w:val="20"/>
                <w:szCs w:val="14"/>
              </w:rPr>
              <w:t>|</w:t>
            </w:r>
          </w:p>
        </w:tc>
      </w:tr>
      <w:tr w:rsidR="006809A3" w:rsidRPr="00A44135" w14:paraId="4722A75A" w14:textId="77777777" w:rsidTr="0009170D">
        <w:trPr>
          <w:trHeight w:val="300"/>
        </w:trPr>
        <w:tc>
          <w:tcPr>
            <w:tcW w:w="1129" w:type="dxa"/>
            <w:hideMark/>
          </w:tcPr>
          <w:p w14:paraId="32FE7757" w14:textId="77777777" w:rsidR="006809A3" w:rsidRPr="00A44135" w:rsidRDefault="006809A3" w:rsidP="0009170D">
            <w:pPr>
              <w:pStyle w:val="Tabla"/>
              <w:spacing w:after="0" w:line="240" w:lineRule="auto"/>
              <w:rPr>
                <w:i w:val="0"/>
                <w:iCs w:val="0"/>
                <w:sz w:val="20"/>
                <w:szCs w:val="14"/>
              </w:rPr>
            </w:pPr>
            <w:r w:rsidRPr="00A44135">
              <w:rPr>
                <w:i w:val="0"/>
                <w:iCs w:val="0"/>
                <w:sz w:val="20"/>
                <w:szCs w:val="14"/>
              </w:rPr>
              <w:t>2023-06</w:t>
            </w:r>
          </w:p>
        </w:tc>
        <w:tc>
          <w:tcPr>
            <w:tcW w:w="1985" w:type="dxa"/>
            <w:hideMark/>
          </w:tcPr>
          <w:p w14:paraId="6735251C"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135,936,317,668</w:t>
            </w:r>
          </w:p>
        </w:tc>
        <w:tc>
          <w:tcPr>
            <w:tcW w:w="1899" w:type="dxa"/>
            <w:hideMark/>
          </w:tcPr>
          <w:p w14:paraId="7CDDA193"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136,194,096,298</w:t>
            </w:r>
          </w:p>
        </w:tc>
        <w:tc>
          <w:tcPr>
            <w:tcW w:w="2779" w:type="dxa"/>
            <w:noWrap/>
            <w:hideMark/>
          </w:tcPr>
          <w:p w14:paraId="5D8C6EA6"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257,778,630</w:t>
            </w:r>
          </w:p>
        </w:tc>
        <w:tc>
          <w:tcPr>
            <w:tcW w:w="1417" w:type="dxa"/>
            <w:noWrap/>
            <w:hideMark/>
          </w:tcPr>
          <w:p w14:paraId="6F7DC605" w14:textId="3C858166" w:rsidR="006809A3" w:rsidRPr="004C6363" w:rsidRDefault="0093325E" w:rsidP="0009170D">
            <w:pPr>
              <w:pStyle w:val="Tabla"/>
              <w:spacing w:after="0" w:line="240" w:lineRule="auto"/>
              <w:jc w:val="center"/>
              <w:rPr>
                <w:i w:val="0"/>
                <w:iCs w:val="0"/>
                <w:sz w:val="20"/>
                <w:szCs w:val="14"/>
              </w:rPr>
            </w:pPr>
            <w:r>
              <w:rPr>
                <w:i w:val="0"/>
                <w:iCs w:val="0"/>
                <w:sz w:val="20"/>
                <w:szCs w:val="14"/>
              </w:rPr>
              <w:t>|</w:t>
            </w:r>
            <w:r w:rsidR="006809A3" w:rsidRPr="004C6363">
              <w:rPr>
                <w:i w:val="0"/>
                <w:iCs w:val="0"/>
                <w:sz w:val="20"/>
                <w:szCs w:val="14"/>
              </w:rPr>
              <w:t>0.2%</w:t>
            </w:r>
          </w:p>
        </w:tc>
      </w:tr>
      <w:tr w:rsidR="006809A3" w:rsidRPr="00A44135" w14:paraId="76C8CECC" w14:textId="77777777" w:rsidTr="0009170D">
        <w:trPr>
          <w:trHeight w:val="300"/>
        </w:trPr>
        <w:tc>
          <w:tcPr>
            <w:tcW w:w="1129" w:type="dxa"/>
            <w:hideMark/>
          </w:tcPr>
          <w:p w14:paraId="177AF327" w14:textId="77777777" w:rsidR="006809A3" w:rsidRPr="00A44135" w:rsidRDefault="006809A3" w:rsidP="0009170D">
            <w:pPr>
              <w:pStyle w:val="Tabla"/>
              <w:spacing w:after="0" w:line="240" w:lineRule="auto"/>
              <w:rPr>
                <w:i w:val="0"/>
                <w:iCs w:val="0"/>
                <w:sz w:val="20"/>
                <w:szCs w:val="14"/>
              </w:rPr>
            </w:pPr>
            <w:r w:rsidRPr="00A44135">
              <w:rPr>
                <w:i w:val="0"/>
                <w:iCs w:val="0"/>
                <w:sz w:val="20"/>
                <w:szCs w:val="14"/>
              </w:rPr>
              <w:t>2023-07</w:t>
            </w:r>
          </w:p>
        </w:tc>
        <w:tc>
          <w:tcPr>
            <w:tcW w:w="1985" w:type="dxa"/>
            <w:hideMark/>
          </w:tcPr>
          <w:p w14:paraId="62CECF45"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134,717,841,313</w:t>
            </w:r>
          </w:p>
        </w:tc>
        <w:tc>
          <w:tcPr>
            <w:tcW w:w="1899" w:type="dxa"/>
            <w:hideMark/>
          </w:tcPr>
          <w:p w14:paraId="32F27B6F"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135,455,540,990</w:t>
            </w:r>
          </w:p>
        </w:tc>
        <w:tc>
          <w:tcPr>
            <w:tcW w:w="2779" w:type="dxa"/>
            <w:noWrap/>
            <w:hideMark/>
          </w:tcPr>
          <w:p w14:paraId="1B762459"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737,699,677</w:t>
            </w:r>
          </w:p>
        </w:tc>
        <w:tc>
          <w:tcPr>
            <w:tcW w:w="1417" w:type="dxa"/>
            <w:noWrap/>
            <w:hideMark/>
          </w:tcPr>
          <w:p w14:paraId="1E5D27B3" w14:textId="68C1F4A7" w:rsidR="006809A3" w:rsidRPr="004C6363" w:rsidRDefault="0093325E" w:rsidP="0009170D">
            <w:pPr>
              <w:pStyle w:val="Tabla"/>
              <w:spacing w:after="0" w:line="240" w:lineRule="auto"/>
              <w:jc w:val="center"/>
              <w:rPr>
                <w:i w:val="0"/>
                <w:iCs w:val="0"/>
                <w:sz w:val="20"/>
                <w:szCs w:val="14"/>
              </w:rPr>
            </w:pPr>
            <w:r>
              <w:rPr>
                <w:i w:val="0"/>
                <w:iCs w:val="0"/>
                <w:sz w:val="20"/>
                <w:szCs w:val="14"/>
              </w:rPr>
              <w:t>|</w:t>
            </w:r>
            <w:r w:rsidR="006809A3" w:rsidRPr="004C6363">
              <w:rPr>
                <w:i w:val="0"/>
                <w:iCs w:val="0"/>
                <w:sz w:val="20"/>
                <w:szCs w:val="14"/>
              </w:rPr>
              <w:t>0.5%</w:t>
            </w:r>
            <w:r>
              <w:rPr>
                <w:i w:val="0"/>
                <w:iCs w:val="0"/>
                <w:sz w:val="20"/>
                <w:szCs w:val="14"/>
              </w:rPr>
              <w:t>|</w:t>
            </w:r>
          </w:p>
        </w:tc>
      </w:tr>
      <w:tr w:rsidR="006809A3" w:rsidRPr="00A44135" w14:paraId="5CFC81C1" w14:textId="77777777" w:rsidTr="0009170D">
        <w:trPr>
          <w:trHeight w:val="300"/>
        </w:trPr>
        <w:tc>
          <w:tcPr>
            <w:tcW w:w="1129" w:type="dxa"/>
            <w:hideMark/>
          </w:tcPr>
          <w:p w14:paraId="10B260F9" w14:textId="77777777" w:rsidR="006809A3" w:rsidRPr="00A44135" w:rsidRDefault="006809A3" w:rsidP="0009170D">
            <w:pPr>
              <w:pStyle w:val="Tabla"/>
              <w:spacing w:after="0" w:line="240" w:lineRule="auto"/>
              <w:rPr>
                <w:i w:val="0"/>
                <w:iCs w:val="0"/>
                <w:sz w:val="20"/>
                <w:szCs w:val="14"/>
              </w:rPr>
            </w:pPr>
            <w:r w:rsidRPr="00A44135">
              <w:rPr>
                <w:i w:val="0"/>
                <w:iCs w:val="0"/>
                <w:sz w:val="20"/>
                <w:szCs w:val="14"/>
              </w:rPr>
              <w:t>2023-08</w:t>
            </w:r>
          </w:p>
        </w:tc>
        <w:tc>
          <w:tcPr>
            <w:tcW w:w="1985" w:type="dxa"/>
            <w:hideMark/>
          </w:tcPr>
          <w:p w14:paraId="263EE37C"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137,972,973,096</w:t>
            </w:r>
          </w:p>
        </w:tc>
        <w:tc>
          <w:tcPr>
            <w:tcW w:w="1899" w:type="dxa"/>
            <w:hideMark/>
          </w:tcPr>
          <w:p w14:paraId="55A9DA45"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138,031,254,411</w:t>
            </w:r>
          </w:p>
        </w:tc>
        <w:tc>
          <w:tcPr>
            <w:tcW w:w="2779" w:type="dxa"/>
            <w:noWrap/>
            <w:hideMark/>
          </w:tcPr>
          <w:p w14:paraId="70277B2E"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58,281,315</w:t>
            </w:r>
          </w:p>
        </w:tc>
        <w:tc>
          <w:tcPr>
            <w:tcW w:w="1417" w:type="dxa"/>
            <w:noWrap/>
            <w:hideMark/>
          </w:tcPr>
          <w:p w14:paraId="35AD860D" w14:textId="73D39942" w:rsidR="006809A3" w:rsidRPr="004C6363" w:rsidRDefault="0093325E" w:rsidP="0009170D">
            <w:pPr>
              <w:pStyle w:val="Tabla"/>
              <w:spacing w:after="0" w:line="240" w:lineRule="auto"/>
              <w:jc w:val="center"/>
              <w:rPr>
                <w:i w:val="0"/>
                <w:iCs w:val="0"/>
                <w:sz w:val="20"/>
                <w:szCs w:val="14"/>
              </w:rPr>
            </w:pPr>
            <w:r>
              <w:rPr>
                <w:i w:val="0"/>
                <w:iCs w:val="0"/>
                <w:sz w:val="20"/>
                <w:szCs w:val="14"/>
              </w:rPr>
              <w:t>|</w:t>
            </w:r>
            <w:r w:rsidR="006809A3" w:rsidRPr="004C6363">
              <w:rPr>
                <w:i w:val="0"/>
                <w:iCs w:val="0"/>
                <w:sz w:val="20"/>
                <w:szCs w:val="14"/>
              </w:rPr>
              <w:t>0.0%</w:t>
            </w:r>
            <w:r>
              <w:rPr>
                <w:i w:val="0"/>
                <w:iCs w:val="0"/>
                <w:sz w:val="20"/>
                <w:szCs w:val="14"/>
              </w:rPr>
              <w:t>|</w:t>
            </w:r>
          </w:p>
        </w:tc>
      </w:tr>
      <w:tr w:rsidR="006809A3" w:rsidRPr="00A44135" w14:paraId="78A80F22" w14:textId="77777777" w:rsidTr="0009170D">
        <w:trPr>
          <w:trHeight w:val="300"/>
        </w:trPr>
        <w:tc>
          <w:tcPr>
            <w:tcW w:w="1129" w:type="dxa"/>
            <w:hideMark/>
          </w:tcPr>
          <w:p w14:paraId="5E0AAB91" w14:textId="77777777" w:rsidR="006809A3" w:rsidRPr="00A44135" w:rsidRDefault="006809A3" w:rsidP="0009170D">
            <w:pPr>
              <w:pStyle w:val="Tabla"/>
              <w:spacing w:after="0" w:line="240" w:lineRule="auto"/>
              <w:rPr>
                <w:i w:val="0"/>
                <w:iCs w:val="0"/>
                <w:sz w:val="20"/>
                <w:szCs w:val="14"/>
              </w:rPr>
            </w:pPr>
            <w:r w:rsidRPr="00A44135">
              <w:rPr>
                <w:i w:val="0"/>
                <w:iCs w:val="0"/>
                <w:sz w:val="20"/>
                <w:szCs w:val="14"/>
              </w:rPr>
              <w:t>2023-09</w:t>
            </w:r>
          </w:p>
        </w:tc>
        <w:tc>
          <w:tcPr>
            <w:tcW w:w="1985" w:type="dxa"/>
            <w:hideMark/>
          </w:tcPr>
          <w:p w14:paraId="5A64CD70"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138,829,063,212</w:t>
            </w:r>
          </w:p>
        </w:tc>
        <w:tc>
          <w:tcPr>
            <w:tcW w:w="1899" w:type="dxa"/>
            <w:hideMark/>
          </w:tcPr>
          <w:p w14:paraId="682A33E0"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138,732,086,894</w:t>
            </w:r>
          </w:p>
        </w:tc>
        <w:tc>
          <w:tcPr>
            <w:tcW w:w="2779" w:type="dxa"/>
            <w:noWrap/>
            <w:hideMark/>
          </w:tcPr>
          <w:p w14:paraId="361511AF" w14:textId="77777777"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-96,976,318</w:t>
            </w:r>
          </w:p>
        </w:tc>
        <w:tc>
          <w:tcPr>
            <w:tcW w:w="1417" w:type="dxa"/>
            <w:noWrap/>
            <w:hideMark/>
          </w:tcPr>
          <w:p w14:paraId="61544355" w14:textId="17AB7D14" w:rsidR="006809A3" w:rsidRPr="004C6363" w:rsidRDefault="006809A3" w:rsidP="0009170D">
            <w:pPr>
              <w:pStyle w:val="Tabla"/>
              <w:spacing w:after="0" w:line="240" w:lineRule="auto"/>
              <w:jc w:val="center"/>
              <w:rPr>
                <w:i w:val="0"/>
                <w:iCs w:val="0"/>
                <w:sz w:val="20"/>
                <w:szCs w:val="14"/>
              </w:rPr>
            </w:pPr>
            <w:r w:rsidRPr="004C6363">
              <w:rPr>
                <w:i w:val="0"/>
                <w:iCs w:val="0"/>
                <w:sz w:val="20"/>
                <w:szCs w:val="14"/>
              </w:rPr>
              <w:t>-</w:t>
            </w:r>
            <w:r w:rsidR="0093325E">
              <w:rPr>
                <w:i w:val="0"/>
                <w:iCs w:val="0"/>
                <w:sz w:val="20"/>
                <w:szCs w:val="14"/>
              </w:rPr>
              <w:t>|</w:t>
            </w:r>
            <w:r w:rsidRPr="004C6363">
              <w:rPr>
                <w:i w:val="0"/>
                <w:iCs w:val="0"/>
                <w:sz w:val="20"/>
                <w:szCs w:val="14"/>
              </w:rPr>
              <w:t>0.1%</w:t>
            </w:r>
            <w:r w:rsidR="0093325E">
              <w:rPr>
                <w:i w:val="0"/>
                <w:iCs w:val="0"/>
                <w:sz w:val="20"/>
                <w:szCs w:val="14"/>
              </w:rPr>
              <w:t>|</w:t>
            </w:r>
          </w:p>
        </w:tc>
      </w:tr>
      <w:tr w:rsidR="0093325E" w:rsidRPr="00A44135" w14:paraId="15244D1D" w14:textId="77777777" w:rsidTr="00C16E2E">
        <w:trPr>
          <w:trHeight w:val="300"/>
        </w:trPr>
        <w:tc>
          <w:tcPr>
            <w:tcW w:w="7792" w:type="dxa"/>
            <w:gridSpan w:val="4"/>
          </w:tcPr>
          <w:p w14:paraId="1FD51271" w14:textId="1254E5A4" w:rsidR="0093325E" w:rsidRPr="004C6363" w:rsidRDefault="0093325E" w:rsidP="0093325E">
            <w:pPr>
              <w:pStyle w:val="Tabla"/>
              <w:spacing w:after="0" w:line="240" w:lineRule="auto"/>
              <w:jc w:val="right"/>
              <w:rPr>
                <w:i w:val="0"/>
                <w:iCs w:val="0"/>
                <w:sz w:val="20"/>
                <w:szCs w:val="14"/>
              </w:rPr>
            </w:pPr>
            <w:r>
              <w:rPr>
                <w:i w:val="0"/>
                <w:iCs w:val="0"/>
                <w:sz w:val="20"/>
                <w:szCs w:val="14"/>
              </w:rPr>
              <w:t>Promedio</w:t>
            </w:r>
          </w:p>
        </w:tc>
        <w:tc>
          <w:tcPr>
            <w:tcW w:w="1417" w:type="dxa"/>
            <w:noWrap/>
          </w:tcPr>
          <w:p w14:paraId="4C3129FB" w14:textId="38B60F8E" w:rsidR="0093325E" w:rsidRPr="004C6363" w:rsidRDefault="0093325E" w:rsidP="0009170D">
            <w:pPr>
              <w:pStyle w:val="Tabla"/>
              <w:spacing w:after="0" w:line="240" w:lineRule="auto"/>
              <w:jc w:val="center"/>
              <w:rPr>
                <w:i w:val="0"/>
                <w:iCs w:val="0"/>
                <w:sz w:val="20"/>
                <w:szCs w:val="14"/>
              </w:rPr>
            </w:pPr>
            <w:r w:rsidRPr="0093325E">
              <w:rPr>
                <w:i w:val="0"/>
                <w:iCs w:val="0"/>
                <w:sz w:val="20"/>
                <w:szCs w:val="14"/>
              </w:rPr>
              <w:t>0.5%</w:t>
            </w:r>
          </w:p>
        </w:tc>
      </w:tr>
    </w:tbl>
    <w:p w14:paraId="6F576970" w14:textId="77777777" w:rsidR="006C21C2" w:rsidRDefault="006C21C2" w:rsidP="006C21C2">
      <w:pPr>
        <w:pStyle w:val="TextoPrincipal"/>
        <w:spacing w:line="240" w:lineRule="auto"/>
      </w:pPr>
    </w:p>
    <w:p w14:paraId="1D9F31FA" w14:textId="34A31488" w:rsidR="00CD741E" w:rsidRPr="00CD741E" w:rsidRDefault="00CD741E" w:rsidP="00CD741E">
      <w:pPr>
        <w:pStyle w:val="TextoPrincipal"/>
        <w:rPr>
          <w:noProof/>
        </w:rPr>
      </w:pPr>
      <w:r w:rsidRPr="00F33047">
        <w:t xml:space="preserve">Mediante las observaciones </w:t>
      </w:r>
      <w:r>
        <w:t>que se visualizan en la figura 5</w:t>
      </w:r>
      <w:r w:rsidR="00F87071">
        <w:t>5</w:t>
      </w:r>
      <w:r>
        <w:t xml:space="preserve">, la serie de tiempo indica una tendencia positiva de forma aditiva durante el periodo de enero a septiembre 2023, y predice un incremento en los meses de </w:t>
      </w:r>
      <w:r w:rsidR="00F87071">
        <w:t xml:space="preserve">marzo y </w:t>
      </w:r>
      <w:r w:rsidR="00905D89">
        <w:t>mayo,</w:t>
      </w:r>
      <w:r>
        <w:t xml:space="preserve"> pero un decremento </w:t>
      </w:r>
      <w:r w:rsidR="00F87071">
        <w:t>en los meses de abril y julio</w:t>
      </w:r>
      <w:r>
        <w:t xml:space="preserve">, siendo </w:t>
      </w:r>
      <w:r>
        <w:lastRenderedPageBreak/>
        <w:t xml:space="preserve">los meses </w:t>
      </w:r>
      <w:r w:rsidR="00F87071">
        <w:t>marzo</w:t>
      </w:r>
      <w:r>
        <w:t xml:space="preserve"> y </w:t>
      </w:r>
      <w:r w:rsidR="00F87071">
        <w:t>mayo</w:t>
      </w:r>
      <w:r>
        <w:t xml:space="preserve"> parte de un efecto de factores estacionales mencionados anteriormente en el ANÁLISIS EDA BANCO </w:t>
      </w:r>
      <w:r w:rsidR="00F87071">
        <w:t>BAC CREDOMATIC</w:t>
      </w:r>
      <w:r>
        <w:t>.</w:t>
      </w:r>
    </w:p>
    <w:p w14:paraId="3E156ABF" w14:textId="77777777" w:rsidR="008A0ACB" w:rsidRDefault="008A0ACB" w:rsidP="008A0ACB">
      <w:pPr>
        <w:pStyle w:val="TextoPrincipal"/>
        <w:keepNext/>
        <w:ind w:firstLine="0"/>
      </w:pPr>
      <w:r>
        <w:rPr>
          <w:noProof/>
        </w:rPr>
        <w:drawing>
          <wp:inline distT="0" distB="0" distL="0" distR="0" wp14:anchorId="503A9D18" wp14:editId="1F427D80">
            <wp:extent cx="5943600" cy="2653140"/>
            <wp:effectExtent l="0" t="0" r="0" b="13970"/>
            <wp:docPr id="1479911812" name="Gráfico 1">
              <a:extLst xmlns:a="http://schemas.openxmlformats.org/drawingml/2006/main">
                <a:ext uri="{FF2B5EF4-FFF2-40B4-BE49-F238E27FC236}">
                  <a16:creationId xmlns:a16="http://schemas.microsoft.com/office/drawing/2014/main" id="{C5D00A5D-A49B-4C44-9857-DDE96609049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0"/>
              </a:graphicData>
            </a:graphic>
          </wp:inline>
        </w:drawing>
      </w:r>
    </w:p>
    <w:p w14:paraId="0116F41C" w14:textId="476078B2" w:rsidR="008A0ACB" w:rsidRPr="00F33047" w:rsidRDefault="008A0ACB" w:rsidP="008A0ACB">
      <w:pPr>
        <w:pStyle w:val="Figuras"/>
        <w:rPr>
          <w:noProof/>
          <w:lang w:val="es-HN"/>
        </w:rPr>
      </w:pPr>
      <w:bookmarkStart w:id="222" w:name="_Toc158142150"/>
      <w:r w:rsidRPr="008A0ACB">
        <w:rPr>
          <w:lang w:val="es-HN"/>
        </w:rPr>
        <w:t xml:space="preserve">Figura </w:t>
      </w:r>
      <w:r>
        <w:fldChar w:fldCharType="begin"/>
      </w:r>
      <w:r w:rsidRPr="008A0ACB">
        <w:rPr>
          <w:lang w:val="es-HN"/>
        </w:rPr>
        <w:instrText xml:space="preserve"> SEQ Figura \* ARABIC </w:instrText>
      </w:r>
      <w:r>
        <w:fldChar w:fldCharType="separate"/>
      </w:r>
      <w:r w:rsidR="000F2D33">
        <w:rPr>
          <w:noProof/>
          <w:lang w:val="es-HN"/>
        </w:rPr>
        <w:t>55</w:t>
      </w:r>
      <w:r>
        <w:fldChar w:fldCharType="end"/>
      </w:r>
      <w:r w:rsidRPr="008A0ACB">
        <w:rPr>
          <w:lang w:val="es-HN"/>
        </w:rPr>
        <w:t>.</w:t>
      </w:r>
      <w:r w:rsidR="0035545A">
        <w:rPr>
          <w:lang w:val="es-HN"/>
        </w:rPr>
        <w:t xml:space="preserve"> </w:t>
      </w:r>
      <w:r w:rsidRPr="008A0ACB">
        <w:rPr>
          <w:lang w:val="es-HN"/>
        </w:rPr>
        <w:t>Resultados de predicción Banco BA</w:t>
      </w:r>
      <w:r>
        <w:rPr>
          <w:lang w:val="es-HN"/>
        </w:rPr>
        <w:t>C Credomatic</w:t>
      </w:r>
      <w:r w:rsidRPr="008A0ACB">
        <w:rPr>
          <w:lang w:val="es-HN"/>
        </w:rPr>
        <w:t xml:space="preserve"> de Ene a Sep 2023</w:t>
      </w:r>
      <w:bookmarkEnd w:id="222"/>
    </w:p>
    <w:p w14:paraId="079F8B51" w14:textId="6A6F7663" w:rsidR="00F768CD" w:rsidRPr="005E2D3E" w:rsidRDefault="00F768CD" w:rsidP="00F768CD">
      <w:pPr>
        <w:pStyle w:val="Ttulo4"/>
        <w:rPr>
          <w:b/>
          <w:bCs w:val="0"/>
          <w:lang w:val="es-HN"/>
        </w:rPr>
      </w:pPr>
      <w:bookmarkStart w:id="223" w:name="_Toc158832974"/>
      <w:r w:rsidRPr="005E2D3E">
        <w:rPr>
          <w:bCs w:val="0"/>
          <w:lang w:val="es-HN"/>
        </w:rPr>
        <w:t xml:space="preserve">4.3.4 RESULTADOS </w:t>
      </w:r>
      <w:r>
        <w:rPr>
          <w:bCs w:val="0"/>
          <w:lang w:val="es-HN"/>
        </w:rPr>
        <w:t xml:space="preserve">PREDICTIVOS PARA </w:t>
      </w:r>
      <w:r w:rsidRPr="005E2D3E">
        <w:rPr>
          <w:bCs w:val="0"/>
          <w:lang w:val="es-HN"/>
        </w:rPr>
        <w:t>BANCO OCCIDENTE</w:t>
      </w:r>
      <w:bookmarkEnd w:id="223"/>
    </w:p>
    <w:p w14:paraId="0EB0535B" w14:textId="6C048AA4" w:rsidR="00F768CD" w:rsidRDefault="00F768CD" w:rsidP="00F768CD">
      <w:pPr>
        <w:pStyle w:val="TextoPrincipal"/>
      </w:pPr>
      <w:r w:rsidRPr="00B7138D">
        <w:t>Los resultados predictivos</w:t>
      </w:r>
      <w:r>
        <w:t xml:space="preserve"> para Banco Occidente durante el periodo de enero a septiembre 2023 se logran ajustar con los datos reales observados, ya que en promedio solo existe una variación del 0.2% con respecto a los datos reales durante el 2023. Ver </w:t>
      </w:r>
      <w:r w:rsidR="004C621B">
        <w:t>T</w:t>
      </w:r>
      <w:r>
        <w:t xml:space="preserve">abla </w:t>
      </w:r>
      <w:r w:rsidR="004C621B">
        <w:t>7.</w:t>
      </w:r>
    </w:p>
    <w:p w14:paraId="3ABD48D8" w14:textId="2A7890E3" w:rsidR="0008660E" w:rsidRPr="004E7DC6" w:rsidRDefault="0008660E" w:rsidP="0008660E">
      <w:pPr>
        <w:pStyle w:val="Figuras"/>
        <w:rPr>
          <w:lang w:val="es-HN"/>
        </w:rPr>
      </w:pPr>
      <w:bookmarkStart w:id="224" w:name="_Toc158833052"/>
      <w:r w:rsidRPr="004E7DC6">
        <w:rPr>
          <w:lang w:val="es-HN"/>
        </w:rPr>
        <w:t xml:space="preserve">Tabla </w:t>
      </w:r>
      <w:r>
        <w:fldChar w:fldCharType="begin"/>
      </w:r>
      <w:r w:rsidRPr="004E7DC6">
        <w:rPr>
          <w:lang w:val="es-HN"/>
        </w:rPr>
        <w:instrText xml:space="preserve"> SEQ Tabla \* ARABIC </w:instrText>
      </w:r>
      <w:r>
        <w:fldChar w:fldCharType="separate"/>
      </w:r>
      <w:r w:rsidR="000F2D33">
        <w:rPr>
          <w:noProof/>
          <w:lang w:val="es-HN"/>
        </w:rPr>
        <w:t>38</w:t>
      </w:r>
      <w:r>
        <w:fldChar w:fldCharType="end"/>
      </w:r>
      <w:r w:rsidRPr="004E7DC6">
        <w:rPr>
          <w:lang w:val="es-HN"/>
        </w:rPr>
        <w:t xml:space="preserve">. Tabla Comparativa de resultados predictivos Banco Occidente </w:t>
      </w:r>
      <w:r w:rsidRPr="00E01172">
        <w:rPr>
          <w:lang w:val="es-HN"/>
        </w:rPr>
        <w:t xml:space="preserve">de Ene a Sep </w:t>
      </w:r>
      <w:r w:rsidRPr="004E7DC6">
        <w:rPr>
          <w:lang w:val="es-HN"/>
        </w:rPr>
        <w:t>2023</w:t>
      </w:r>
      <w:bookmarkEnd w:id="224"/>
    </w:p>
    <w:tbl>
      <w:tblPr>
        <w:tblStyle w:val="Tablaconcuadrcula"/>
        <w:tblW w:w="0" w:type="auto"/>
        <w:tblLook w:val="04A0" w:firstRow="1" w:lastRow="0" w:firstColumn="1" w:lastColumn="0" w:noHBand="0" w:noVBand="1"/>
      </w:tblPr>
      <w:tblGrid>
        <w:gridCol w:w="1129"/>
        <w:gridCol w:w="1985"/>
        <w:gridCol w:w="1899"/>
        <w:gridCol w:w="2779"/>
        <w:gridCol w:w="1417"/>
      </w:tblGrid>
      <w:tr w:rsidR="0008660E" w:rsidRPr="00A44135" w14:paraId="2EFEEB90" w14:textId="77777777" w:rsidTr="0009170D">
        <w:trPr>
          <w:trHeight w:val="416"/>
        </w:trPr>
        <w:tc>
          <w:tcPr>
            <w:tcW w:w="1129" w:type="dxa"/>
            <w:hideMark/>
          </w:tcPr>
          <w:p w14:paraId="0AA04CC1" w14:textId="77777777" w:rsidR="0008660E" w:rsidRPr="00A44135" w:rsidRDefault="0008660E" w:rsidP="0009170D">
            <w:pPr>
              <w:pStyle w:val="Tabla"/>
              <w:spacing w:after="0" w:line="240" w:lineRule="auto"/>
              <w:jc w:val="center"/>
              <w:rPr>
                <w:i w:val="0"/>
                <w:iCs w:val="0"/>
                <w:sz w:val="20"/>
                <w:szCs w:val="14"/>
                <w:lang w:val="es-HN"/>
              </w:rPr>
            </w:pPr>
            <w:r w:rsidRPr="00A44135">
              <w:rPr>
                <w:i w:val="0"/>
                <w:iCs w:val="0"/>
                <w:sz w:val="20"/>
                <w:szCs w:val="14"/>
              </w:rPr>
              <w:t>Periodo</w:t>
            </w:r>
          </w:p>
        </w:tc>
        <w:tc>
          <w:tcPr>
            <w:tcW w:w="1985" w:type="dxa"/>
            <w:hideMark/>
          </w:tcPr>
          <w:p w14:paraId="42AD4A20" w14:textId="77777777" w:rsidR="0008660E" w:rsidRPr="00A44135" w:rsidRDefault="0008660E" w:rsidP="0009170D">
            <w:pPr>
              <w:pStyle w:val="Tabla"/>
              <w:spacing w:after="0" w:line="240" w:lineRule="auto"/>
              <w:jc w:val="center"/>
              <w:rPr>
                <w:i w:val="0"/>
                <w:iCs w:val="0"/>
                <w:sz w:val="20"/>
                <w:szCs w:val="14"/>
              </w:rPr>
            </w:pPr>
            <w:r>
              <w:rPr>
                <w:i w:val="0"/>
                <w:iCs w:val="0"/>
                <w:sz w:val="20"/>
                <w:szCs w:val="14"/>
              </w:rPr>
              <w:t>Real</w:t>
            </w:r>
          </w:p>
        </w:tc>
        <w:tc>
          <w:tcPr>
            <w:tcW w:w="1899" w:type="dxa"/>
            <w:hideMark/>
          </w:tcPr>
          <w:p w14:paraId="0D018871" w14:textId="77777777" w:rsidR="0008660E" w:rsidRPr="00A44135" w:rsidRDefault="0008660E" w:rsidP="0009170D">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0EDC1039" w14:textId="77777777" w:rsidR="0008660E" w:rsidRPr="00A44135" w:rsidRDefault="0008660E" w:rsidP="0009170D">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2B6724E3" w14:textId="77777777" w:rsidR="0008660E" w:rsidRPr="00A44135" w:rsidRDefault="0008660E" w:rsidP="0009170D">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08660E" w:rsidRPr="00A44135" w14:paraId="095F57E5" w14:textId="77777777" w:rsidTr="0009170D">
        <w:trPr>
          <w:trHeight w:val="300"/>
        </w:trPr>
        <w:tc>
          <w:tcPr>
            <w:tcW w:w="1129" w:type="dxa"/>
            <w:hideMark/>
          </w:tcPr>
          <w:p w14:paraId="049FB7A7" w14:textId="77777777" w:rsidR="0008660E" w:rsidRPr="00A44135" w:rsidRDefault="0008660E" w:rsidP="0009170D">
            <w:pPr>
              <w:pStyle w:val="Tabla"/>
              <w:spacing w:after="0" w:line="240" w:lineRule="auto"/>
              <w:rPr>
                <w:i w:val="0"/>
                <w:iCs w:val="0"/>
                <w:sz w:val="20"/>
                <w:szCs w:val="14"/>
              </w:rPr>
            </w:pPr>
            <w:r w:rsidRPr="00A44135">
              <w:rPr>
                <w:i w:val="0"/>
                <w:iCs w:val="0"/>
                <w:sz w:val="20"/>
                <w:szCs w:val="14"/>
              </w:rPr>
              <w:t>2023-01</w:t>
            </w:r>
          </w:p>
        </w:tc>
        <w:tc>
          <w:tcPr>
            <w:tcW w:w="1985" w:type="dxa"/>
            <w:hideMark/>
          </w:tcPr>
          <w:p w14:paraId="7E5527F4"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130,608,527,142</w:t>
            </w:r>
          </w:p>
        </w:tc>
        <w:tc>
          <w:tcPr>
            <w:tcW w:w="1899" w:type="dxa"/>
            <w:hideMark/>
          </w:tcPr>
          <w:p w14:paraId="23EAB4E0"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130,768,677,732</w:t>
            </w:r>
          </w:p>
        </w:tc>
        <w:tc>
          <w:tcPr>
            <w:tcW w:w="2779" w:type="dxa"/>
            <w:noWrap/>
            <w:hideMark/>
          </w:tcPr>
          <w:p w14:paraId="7E29CB50"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160,150,590</w:t>
            </w:r>
          </w:p>
        </w:tc>
        <w:tc>
          <w:tcPr>
            <w:tcW w:w="1417" w:type="dxa"/>
            <w:noWrap/>
            <w:hideMark/>
          </w:tcPr>
          <w:p w14:paraId="2469C961" w14:textId="30186A05" w:rsidR="0008660E" w:rsidRPr="00DD1B3E" w:rsidRDefault="00476D19" w:rsidP="0009170D">
            <w:pPr>
              <w:pStyle w:val="Tabla"/>
              <w:spacing w:after="0" w:line="240" w:lineRule="auto"/>
              <w:jc w:val="center"/>
              <w:rPr>
                <w:i w:val="0"/>
                <w:iCs w:val="0"/>
                <w:sz w:val="20"/>
                <w:szCs w:val="14"/>
              </w:rPr>
            </w:pPr>
            <w:r>
              <w:rPr>
                <w:i w:val="0"/>
                <w:iCs w:val="0"/>
                <w:sz w:val="20"/>
                <w:szCs w:val="14"/>
              </w:rPr>
              <w:t>|</w:t>
            </w:r>
            <w:r w:rsidR="0008660E" w:rsidRPr="00DD1B3E">
              <w:rPr>
                <w:i w:val="0"/>
                <w:iCs w:val="0"/>
                <w:sz w:val="20"/>
                <w:szCs w:val="14"/>
              </w:rPr>
              <w:t>0.1%</w:t>
            </w:r>
            <w:r>
              <w:rPr>
                <w:i w:val="0"/>
                <w:iCs w:val="0"/>
                <w:sz w:val="20"/>
                <w:szCs w:val="14"/>
              </w:rPr>
              <w:t>|</w:t>
            </w:r>
          </w:p>
        </w:tc>
      </w:tr>
      <w:tr w:rsidR="0008660E" w:rsidRPr="00A44135" w14:paraId="439930C8" w14:textId="77777777" w:rsidTr="0009170D">
        <w:trPr>
          <w:trHeight w:val="300"/>
        </w:trPr>
        <w:tc>
          <w:tcPr>
            <w:tcW w:w="1129" w:type="dxa"/>
            <w:hideMark/>
          </w:tcPr>
          <w:p w14:paraId="29BBB4E0" w14:textId="77777777" w:rsidR="0008660E" w:rsidRPr="00A44135" w:rsidRDefault="0008660E" w:rsidP="0009170D">
            <w:pPr>
              <w:pStyle w:val="Tabla"/>
              <w:spacing w:after="0" w:line="240" w:lineRule="auto"/>
              <w:rPr>
                <w:i w:val="0"/>
                <w:iCs w:val="0"/>
                <w:sz w:val="20"/>
                <w:szCs w:val="14"/>
              </w:rPr>
            </w:pPr>
            <w:r w:rsidRPr="00A44135">
              <w:rPr>
                <w:i w:val="0"/>
                <w:iCs w:val="0"/>
                <w:sz w:val="20"/>
                <w:szCs w:val="14"/>
              </w:rPr>
              <w:t>2023-02</w:t>
            </w:r>
          </w:p>
        </w:tc>
        <w:tc>
          <w:tcPr>
            <w:tcW w:w="1985" w:type="dxa"/>
            <w:hideMark/>
          </w:tcPr>
          <w:p w14:paraId="2116B032"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133,209,563,375</w:t>
            </w:r>
          </w:p>
        </w:tc>
        <w:tc>
          <w:tcPr>
            <w:tcW w:w="1899" w:type="dxa"/>
            <w:hideMark/>
          </w:tcPr>
          <w:p w14:paraId="7E723831"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133,343,292,555</w:t>
            </w:r>
          </w:p>
        </w:tc>
        <w:tc>
          <w:tcPr>
            <w:tcW w:w="2779" w:type="dxa"/>
            <w:noWrap/>
            <w:hideMark/>
          </w:tcPr>
          <w:p w14:paraId="7EE29B52"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133,729,180</w:t>
            </w:r>
          </w:p>
        </w:tc>
        <w:tc>
          <w:tcPr>
            <w:tcW w:w="1417" w:type="dxa"/>
            <w:noWrap/>
            <w:hideMark/>
          </w:tcPr>
          <w:p w14:paraId="566D8BCE" w14:textId="4E770489" w:rsidR="0008660E" w:rsidRPr="00DD1B3E" w:rsidRDefault="00476D19" w:rsidP="0009170D">
            <w:pPr>
              <w:pStyle w:val="Tabla"/>
              <w:spacing w:after="0" w:line="240" w:lineRule="auto"/>
              <w:jc w:val="center"/>
              <w:rPr>
                <w:i w:val="0"/>
                <w:iCs w:val="0"/>
                <w:sz w:val="20"/>
                <w:szCs w:val="14"/>
              </w:rPr>
            </w:pPr>
            <w:r>
              <w:rPr>
                <w:i w:val="0"/>
                <w:iCs w:val="0"/>
                <w:sz w:val="20"/>
                <w:szCs w:val="14"/>
              </w:rPr>
              <w:t>|</w:t>
            </w:r>
            <w:r w:rsidR="0008660E" w:rsidRPr="00DD1B3E">
              <w:rPr>
                <w:i w:val="0"/>
                <w:iCs w:val="0"/>
                <w:sz w:val="20"/>
                <w:szCs w:val="14"/>
              </w:rPr>
              <w:t>0.1%</w:t>
            </w:r>
            <w:r>
              <w:rPr>
                <w:i w:val="0"/>
                <w:iCs w:val="0"/>
                <w:sz w:val="20"/>
                <w:szCs w:val="14"/>
              </w:rPr>
              <w:t>||</w:t>
            </w:r>
          </w:p>
        </w:tc>
      </w:tr>
      <w:tr w:rsidR="0008660E" w:rsidRPr="00A44135" w14:paraId="5071F9EE" w14:textId="77777777" w:rsidTr="0009170D">
        <w:trPr>
          <w:trHeight w:val="300"/>
        </w:trPr>
        <w:tc>
          <w:tcPr>
            <w:tcW w:w="1129" w:type="dxa"/>
            <w:hideMark/>
          </w:tcPr>
          <w:p w14:paraId="66F1456A" w14:textId="77777777" w:rsidR="0008660E" w:rsidRPr="00A44135" w:rsidRDefault="0008660E" w:rsidP="0009170D">
            <w:pPr>
              <w:pStyle w:val="Tabla"/>
              <w:spacing w:after="0" w:line="240" w:lineRule="auto"/>
              <w:rPr>
                <w:i w:val="0"/>
                <w:iCs w:val="0"/>
                <w:sz w:val="20"/>
                <w:szCs w:val="14"/>
              </w:rPr>
            </w:pPr>
            <w:r w:rsidRPr="00A44135">
              <w:rPr>
                <w:i w:val="0"/>
                <w:iCs w:val="0"/>
                <w:sz w:val="20"/>
                <w:szCs w:val="14"/>
              </w:rPr>
              <w:t>2023-03</w:t>
            </w:r>
          </w:p>
        </w:tc>
        <w:tc>
          <w:tcPr>
            <w:tcW w:w="1985" w:type="dxa"/>
            <w:hideMark/>
          </w:tcPr>
          <w:p w14:paraId="5100EEC4"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134,871,672,391</w:t>
            </w:r>
          </w:p>
        </w:tc>
        <w:tc>
          <w:tcPr>
            <w:tcW w:w="1899" w:type="dxa"/>
            <w:hideMark/>
          </w:tcPr>
          <w:p w14:paraId="2BD4A753"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134,917,216,359</w:t>
            </w:r>
          </w:p>
        </w:tc>
        <w:tc>
          <w:tcPr>
            <w:tcW w:w="2779" w:type="dxa"/>
            <w:noWrap/>
            <w:hideMark/>
          </w:tcPr>
          <w:p w14:paraId="1823F7FE"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45,543,968</w:t>
            </w:r>
          </w:p>
        </w:tc>
        <w:tc>
          <w:tcPr>
            <w:tcW w:w="1417" w:type="dxa"/>
            <w:noWrap/>
            <w:hideMark/>
          </w:tcPr>
          <w:p w14:paraId="36ED80C6" w14:textId="46F5EA24" w:rsidR="0008660E" w:rsidRPr="00DD1B3E" w:rsidRDefault="00476D19" w:rsidP="0009170D">
            <w:pPr>
              <w:pStyle w:val="Tabla"/>
              <w:spacing w:after="0" w:line="240" w:lineRule="auto"/>
              <w:jc w:val="center"/>
              <w:rPr>
                <w:i w:val="0"/>
                <w:iCs w:val="0"/>
                <w:sz w:val="20"/>
                <w:szCs w:val="14"/>
              </w:rPr>
            </w:pPr>
            <w:r>
              <w:rPr>
                <w:i w:val="0"/>
                <w:iCs w:val="0"/>
                <w:sz w:val="20"/>
                <w:szCs w:val="14"/>
              </w:rPr>
              <w:t>|</w:t>
            </w:r>
            <w:r w:rsidR="0008660E" w:rsidRPr="00DD1B3E">
              <w:rPr>
                <w:i w:val="0"/>
                <w:iCs w:val="0"/>
                <w:sz w:val="20"/>
                <w:szCs w:val="14"/>
              </w:rPr>
              <w:t>0.0%</w:t>
            </w:r>
            <w:r>
              <w:rPr>
                <w:i w:val="0"/>
                <w:iCs w:val="0"/>
                <w:sz w:val="20"/>
                <w:szCs w:val="14"/>
              </w:rPr>
              <w:t>|</w:t>
            </w:r>
          </w:p>
        </w:tc>
      </w:tr>
      <w:tr w:rsidR="0008660E" w:rsidRPr="00A44135" w14:paraId="3032EFF4" w14:textId="77777777" w:rsidTr="0009170D">
        <w:trPr>
          <w:trHeight w:val="300"/>
        </w:trPr>
        <w:tc>
          <w:tcPr>
            <w:tcW w:w="1129" w:type="dxa"/>
            <w:hideMark/>
          </w:tcPr>
          <w:p w14:paraId="3F8DFCAC" w14:textId="77777777" w:rsidR="0008660E" w:rsidRPr="00A44135" w:rsidRDefault="0008660E" w:rsidP="0009170D">
            <w:pPr>
              <w:pStyle w:val="Tabla"/>
              <w:spacing w:after="0" w:line="240" w:lineRule="auto"/>
              <w:rPr>
                <w:i w:val="0"/>
                <w:iCs w:val="0"/>
                <w:sz w:val="20"/>
                <w:szCs w:val="14"/>
              </w:rPr>
            </w:pPr>
            <w:r w:rsidRPr="00A44135">
              <w:rPr>
                <w:i w:val="0"/>
                <w:iCs w:val="0"/>
                <w:sz w:val="20"/>
                <w:szCs w:val="14"/>
              </w:rPr>
              <w:t>2023-04</w:t>
            </w:r>
          </w:p>
        </w:tc>
        <w:tc>
          <w:tcPr>
            <w:tcW w:w="1985" w:type="dxa"/>
            <w:hideMark/>
          </w:tcPr>
          <w:p w14:paraId="45232AD3"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136,889,092,695</w:t>
            </w:r>
          </w:p>
        </w:tc>
        <w:tc>
          <w:tcPr>
            <w:tcW w:w="1899" w:type="dxa"/>
            <w:hideMark/>
          </w:tcPr>
          <w:p w14:paraId="712EC068"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136,892,894,978</w:t>
            </w:r>
          </w:p>
        </w:tc>
        <w:tc>
          <w:tcPr>
            <w:tcW w:w="2779" w:type="dxa"/>
            <w:noWrap/>
            <w:hideMark/>
          </w:tcPr>
          <w:p w14:paraId="29985B3B"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3,802,283</w:t>
            </w:r>
          </w:p>
        </w:tc>
        <w:tc>
          <w:tcPr>
            <w:tcW w:w="1417" w:type="dxa"/>
            <w:noWrap/>
            <w:hideMark/>
          </w:tcPr>
          <w:p w14:paraId="54F0AD3D" w14:textId="63242FE8" w:rsidR="0008660E" w:rsidRPr="00DD1B3E" w:rsidRDefault="00476D19" w:rsidP="0009170D">
            <w:pPr>
              <w:pStyle w:val="Tabla"/>
              <w:spacing w:after="0" w:line="240" w:lineRule="auto"/>
              <w:jc w:val="center"/>
              <w:rPr>
                <w:i w:val="0"/>
                <w:iCs w:val="0"/>
                <w:sz w:val="20"/>
                <w:szCs w:val="14"/>
              </w:rPr>
            </w:pPr>
            <w:r>
              <w:rPr>
                <w:i w:val="0"/>
                <w:iCs w:val="0"/>
                <w:sz w:val="20"/>
                <w:szCs w:val="14"/>
              </w:rPr>
              <w:t>|</w:t>
            </w:r>
            <w:r w:rsidR="0008660E" w:rsidRPr="00DD1B3E">
              <w:rPr>
                <w:i w:val="0"/>
                <w:iCs w:val="0"/>
                <w:sz w:val="20"/>
                <w:szCs w:val="14"/>
              </w:rPr>
              <w:t>0.0%</w:t>
            </w:r>
            <w:r>
              <w:rPr>
                <w:i w:val="0"/>
                <w:iCs w:val="0"/>
                <w:sz w:val="20"/>
                <w:szCs w:val="14"/>
              </w:rPr>
              <w:t>|</w:t>
            </w:r>
          </w:p>
        </w:tc>
      </w:tr>
      <w:tr w:rsidR="0008660E" w:rsidRPr="00A44135" w14:paraId="7C77FAC0" w14:textId="77777777" w:rsidTr="0009170D">
        <w:trPr>
          <w:trHeight w:val="300"/>
        </w:trPr>
        <w:tc>
          <w:tcPr>
            <w:tcW w:w="1129" w:type="dxa"/>
            <w:hideMark/>
          </w:tcPr>
          <w:p w14:paraId="2D2C219C" w14:textId="77777777" w:rsidR="0008660E" w:rsidRPr="00A44135" w:rsidRDefault="0008660E" w:rsidP="0009170D">
            <w:pPr>
              <w:pStyle w:val="Tabla"/>
              <w:spacing w:after="0" w:line="240" w:lineRule="auto"/>
              <w:rPr>
                <w:i w:val="0"/>
                <w:iCs w:val="0"/>
                <w:sz w:val="20"/>
                <w:szCs w:val="14"/>
              </w:rPr>
            </w:pPr>
            <w:r w:rsidRPr="00A44135">
              <w:rPr>
                <w:i w:val="0"/>
                <w:iCs w:val="0"/>
                <w:sz w:val="20"/>
                <w:szCs w:val="14"/>
              </w:rPr>
              <w:t>2023-05</w:t>
            </w:r>
          </w:p>
        </w:tc>
        <w:tc>
          <w:tcPr>
            <w:tcW w:w="1985" w:type="dxa"/>
            <w:hideMark/>
          </w:tcPr>
          <w:p w14:paraId="11121978"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137,451,057,710</w:t>
            </w:r>
          </w:p>
        </w:tc>
        <w:tc>
          <w:tcPr>
            <w:tcW w:w="1899" w:type="dxa"/>
            <w:hideMark/>
          </w:tcPr>
          <w:p w14:paraId="7E67C21E"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138,726,405,831</w:t>
            </w:r>
          </w:p>
        </w:tc>
        <w:tc>
          <w:tcPr>
            <w:tcW w:w="2779" w:type="dxa"/>
            <w:noWrap/>
            <w:hideMark/>
          </w:tcPr>
          <w:p w14:paraId="6D8EFB92"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1,275,348,121</w:t>
            </w:r>
          </w:p>
        </w:tc>
        <w:tc>
          <w:tcPr>
            <w:tcW w:w="1417" w:type="dxa"/>
            <w:noWrap/>
            <w:hideMark/>
          </w:tcPr>
          <w:p w14:paraId="215607DA" w14:textId="7E4EC665" w:rsidR="0008660E" w:rsidRPr="00DD1B3E" w:rsidRDefault="00476D19" w:rsidP="0009170D">
            <w:pPr>
              <w:pStyle w:val="Tabla"/>
              <w:spacing w:after="0" w:line="240" w:lineRule="auto"/>
              <w:jc w:val="center"/>
              <w:rPr>
                <w:i w:val="0"/>
                <w:iCs w:val="0"/>
                <w:sz w:val="20"/>
                <w:szCs w:val="14"/>
              </w:rPr>
            </w:pPr>
            <w:r>
              <w:rPr>
                <w:i w:val="0"/>
                <w:iCs w:val="0"/>
                <w:sz w:val="20"/>
                <w:szCs w:val="14"/>
              </w:rPr>
              <w:t>|</w:t>
            </w:r>
            <w:r w:rsidR="0008660E" w:rsidRPr="00DD1B3E">
              <w:rPr>
                <w:i w:val="0"/>
                <w:iCs w:val="0"/>
                <w:sz w:val="20"/>
                <w:szCs w:val="14"/>
              </w:rPr>
              <w:t>0.9%</w:t>
            </w:r>
            <w:r>
              <w:rPr>
                <w:i w:val="0"/>
                <w:iCs w:val="0"/>
                <w:sz w:val="20"/>
                <w:szCs w:val="14"/>
              </w:rPr>
              <w:t>|</w:t>
            </w:r>
          </w:p>
        </w:tc>
      </w:tr>
      <w:tr w:rsidR="0008660E" w:rsidRPr="00A44135" w14:paraId="6536A82E" w14:textId="77777777" w:rsidTr="0009170D">
        <w:trPr>
          <w:trHeight w:val="300"/>
        </w:trPr>
        <w:tc>
          <w:tcPr>
            <w:tcW w:w="1129" w:type="dxa"/>
            <w:hideMark/>
          </w:tcPr>
          <w:p w14:paraId="21DB9FAC" w14:textId="77777777" w:rsidR="0008660E" w:rsidRPr="00A44135" w:rsidRDefault="0008660E" w:rsidP="0009170D">
            <w:pPr>
              <w:pStyle w:val="Tabla"/>
              <w:spacing w:after="0" w:line="240" w:lineRule="auto"/>
              <w:rPr>
                <w:i w:val="0"/>
                <w:iCs w:val="0"/>
                <w:sz w:val="20"/>
                <w:szCs w:val="14"/>
              </w:rPr>
            </w:pPr>
            <w:r w:rsidRPr="00A44135">
              <w:rPr>
                <w:i w:val="0"/>
                <w:iCs w:val="0"/>
                <w:sz w:val="20"/>
                <w:szCs w:val="14"/>
              </w:rPr>
              <w:t>2023-06</w:t>
            </w:r>
          </w:p>
        </w:tc>
        <w:tc>
          <w:tcPr>
            <w:tcW w:w="1985" w:type="dxa"/>
            <w:hideMark/>
          </w:tcPr>
          <w:p w14:paraId="01895025"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141,281,162,936</w:t>
            </w:r>
          </w:p>
        </w:tc>
        <w:tc>
          <w:tcPr>
            <w:tcW w:w="1899" w:type="dxa"/>
            <w:hideMark/>
          </w:tcPr>
          <w:p w14:paraId="0BD459EF"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141,450,446,570</w:t>
            </w:r>
          </w:p>
        </w:tc>
        <w:tc>
          <w:tcPr>
            <w:tcW w:w="2779" w:type="dxa"/>
            <w:noWrap/>
            <w:hideMark/>
          </w:tcPr>
          <w:p w14:paraId="6C8AEC08"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169,283,633</w:t>
            </w:r>
          </w:p>
        </w:tc>
        <w:tc>
          <w:tcPr>
            <w:tcW w:w="1417" w:type="dxa"/>
            <w:noWrap/>
            <w:hideMark/>
          </w:tcPr>
          <w:p w14:paraId="288DDBD1" w14:textId="2F1E1F35" w:rsidR="0008660E" w:rsidRPr="00DD1B3E" w:rsidRDefault="00476D19" w:rsidP="0009170D">
            <w:pPr>
              <w:pStyle w:val="Tabla"/>
              <w:spacing w:after="0" w:line="240" w:lineRule="auto"/>
              <w:jc w:val="center"/>
              <w:rPr>
                <w:i w:val="0"/>
                <w:iCs w:val="0"/>
                <w:sz w:val="20"/>
                <w:szCs w:val="14"/>
              </w:rPr>
            </w:pPr>
            <w:r>
              <w:rPr>
                <w:i w:val="0"/>
                <w:iCs w:val="0"/>
                <w:sz w:val="20"/>
                <w:szCs w:val="14"/>
              </w:rPr>
              <w:t>|</w:t>
            </w:r>
            <w:r w:rsidR="0008660E" w:rsidRPr="00DD1B3E">
              <w:rPr>
                <w:i w:val="0"/>
                <w:iCs w:val="0"/>
                <w:sz w:val="20"/>
                <w:szCs w:val="14"/>
              </w:rPr>
              <w:t>0.1%</w:t>
            </w:r>
            <w:r>
              <w:rPr>
                <w:i w:val="0"/>
                <w:iCs w:val="0"/>
                <w:sz w:val="20"/>
                <w:szCs w:val="14"/>
              </w:rPr>
              <w:t>|</w:t>
            </w:r>
          </w:p>
        </w:tc>
      </w:tr>
      <w:tr w:rsidR="0008660E" w:rsidRPr="00A44135" w14:paraId="04F0AF5D" w14:textId="77777777" w:rsidTr="0009170D">
        <w:trPr>
          <w:trHeight w:val="300"/>
        </w:trPr>
        <w:tc>
          <w:tcPr>
            <w:tcW w:w="1129" w:type="dxa"/>
            <w:hideMark/>
          </w:tcPr>
          <w:p w14:paraId="7CDEE2F2" w14:textId="77777777" w:rsidR="0008660E" w:rsidRPr="00A44135" w:rsidRDefault="0008660E" w:rsidP="0009170D">
            <w:pPr>
              <w:pStyle w:val="Tabla"/>
              <w:spacing w:after="0" w:line="240" w:lineRule="auto"/>
              <w:rPr>
                <w:i w:val="0"/>
                <w:iCs w:val="0"/>
                <w:sz w:val="20"/>
                <w:szCs w:val="14"/>
              </w:rPr>
            </w:pPr>
            <w:r w:rsidRPr="00A44135">
              <w:rPr>
                <w:i w:val="0"/>
                <w:iCs w:val="0"/>
                <w:sz w:val="20"/>
                <w:szCs w:val="14"/>
              </w:rPr>
              <w:t>2023-07</w:t>
            </w:r>
          </w:p>
        </w:tc>
        <w:tc>
          <w:tcPr>
            <w:tcW w:w="1985" w:type="dxa"/>
            <w:hideMark/>
          </w:tcPr>
          <w:p w14:paraId="0DB54FE2"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142,456,854,688</w:t>
            </w:r>
          </w:p>
        </w:tc>
        <w:tc>
          <w:tcPr>
            <w:tcW w:w="1899" w:type="dxa"/>
            <w:hideMark/>
          </w:tcPr>
          <w:p w14:paraId="7FC64F37"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143,003,292,863</w:t>
            </w:r>
          </w:p>
        </w:tc>
        <w:tc>
          <w:tcPr>
            <w:tcW w:w="2779" w:type="dxa"/>
            <w:noWrap/>
            <w:hideMark/>
          </w:tcPr>
          <w:p w14:paraId="75D9E112"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546,438,175</w:t>
            </w:r>
          </w:p>
        </w:tc>
        <w:tc>
          <w:tcPr>
            <w:tcW w:w="1417" w:type="dxa"/>
            <w:noWrap/>
            <w:hideMark/>
          </w:tcPr>
          <w:p w14:paraId="429C658D" w14:textId="319FFA50" w:rsidR="0008660E" w:rsidRPr="00DD1B3E" w:rsidRDefault="00476D19" w:rsidP="0009170D">
            <w:pPr>
              <w:pStyle w:val="Tabla"/>
              <w:spacing w:after="0" w:line="240" w:lineRule="auto"/>
              <w:jc w:val="center"/>
              <w:rPr>
                <w:i w:val="0"/>
                <w:iCs w:val="0"/>
                <w:sz w:val="20"/>
                <w:szCs w:val="14"/>
              </w:rPr>
            </w:pPr>
            <w:r>
              <w:rPr>
                <w:i w:val="0"/>
                <w:iCs w:val="0"/>
                <w:sz w:val="20"/>
                <w:szCs w:val="14"/>
              </w:rPr>
              <w:t>|</w:t>
            </w:r>
            <w:r w:rsidR="0008660E" w:rsidRPr="00DD1B3E">
              <w:rPr>
                <w:i w:val="0"/>
                <w:iCs w:val="0"/>
                <w:sz w:val="20"/>
                <w:szCs w:val="14"/>
              </w:rPr>
              <w:t>0.4%</w:t>
            </w:r>
            <w:r>
              <w:rPr>
                <w:i w:val="0"/>
                <w:iCs w:val="0"/>
                <w:sz w:val="20"/>
                <w:szCs w:val="14"/>
              </w:rPr>
              <w:t>|</w:t>
            </w:r>
          </w:p>
        </w:tc>
      </w:tr>
      <w:tr w:rsidR="0008660E" w:rsidRPr="00A44135" w14:paraId="7F01DC9A" w14:textId="77777777" w:rsidTr="0009170D">
        <w:trPr>
          <w:trHeight w:val="300"/>
        </w:trPr>
        <w:tc>
          <w:tcPr>
            <w:tcW w:w="1129" w:type="dxa"/>
            <w:hideMark/>
          </w:tcPr>
          <w:p w14:paraId="20842DCC" w14:textId="77777777" w:rsidR="0008660E" w:rsidRPr="00A44135" w:rsidRDefault="0008660E" w:rsidP="0009170D">
            <w:pPr>
              <w:pStyle w:val="Tabla"/>
              <w:spacing w:after="0" w:line="240" w:lineRule="auto"/>
              <w:rPr>
                <w:i w:val="0"/>
                <w:iCs w:val="0"/>
                <w:sz w:val="20"/>
                <w:szCs w:val="14"/>
              </w:rPr>
            </w:pPr>
            <w:r w:rsidRPr="00A44135">
              <w:rPr>
                <w:i w:val="0"/>
                <w:iCs w:val="0"/>
                <w:sz w:val="20"/>
                <w:szCs w:val="14"/>
              </w:rPr>
              <w:t>2023-08</w:t>
            </w:r>
          </w:p>
        </w:tc>
        <w:tc>
          <w:tcPr>
            <w:tcW w:w="1985" w:type="dxa"/>
            <w:hideMark/>
          </w:tcPr>
          <w:p w14:paraId="09DDA8A1"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143,342,895,024</w:t>
            </w:r>
          </w:p>
        </w:tc>
        <w:tc>
          <w:tcPr>
            <w:tcW w:w="1899" w:type="dxa"/>
            <w:hideMark/>
          </w:tcPr>
          <w:p w14:paraId="179AE0D6"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143,562,052,073</w:t>
            </w:r>
          </w:p>
        </w:tc>
        <w:tc>
          <w:tcPr>
            <w:tcW w:w="2779" w:type="dxa"/>
            <w:noWrap/>
            <w:hideMark/>
          </w:tcPr>
          <w:p w14:paraId="2BB03BFF"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219,157,049</w:t>
            </w:r>
          </w:p>
        </w:tc>
        <w:tc>
          <w:tcPr>
            <w:tcW w:w="1417" w:type="dxa"/>
            <w:noWrap/>
            <w:hideMark/>
          </w:tcPr>
          <w:p w14:paraId="22FA7FB4" w14:textId="6152A288" w:rsidR="0008660E" w:rsidRPr="00DD1B3E" w:rsidRDefault="00476D19" w:rsidP="0009170D">
            <w:pPr>
              <w:pStyle w:val="Tabla"/>
              <w:spacing w:after="0" w:line="240" w:lineRule="auto"/>
              <w:jc w:val="center"/>
              <w:rPr>
                <w:i w:val="0"/>
                <w:iCs w:val="0"/>
                <w:sz w:val="20"/>
                <w:szCs w:val="14"/>
              </w:rPr>
            </w:pPr>
            <w:r>
              <w:rPr>
                <w:i w:val="0"/>
                <w:iCs w:val="0"/>
                <w:sz w:val="20"/>
                <w:szCs w:val="14"/>
              </w:rPr>
              <w:t>|</w:t>
            </w:r>
            <w:r w:rsidR="0008660E" w:rsidRPr="00DD1B3E">
              <w:rPr>
                <w:i w:val="0"/>
                <w:iCs w:val="0"/>
                <w:sz w:val="20"/>
                <w:szCs w:val="14"/>
              </w:rPr>
              <w:t>0.2%</w:t>
            </w:r>
            <w:r>
              <w:rPr>
                <w:i w:val="0"/>
                <w:iCs w:val="0"/>
                <w:sz w:val="20"/>
                <w:szCs w:val="14"/>
              </w:rPr>
              <w:t>|</w:t>
            </w:r>
          </w:p>
        </w:tc>
      </w:tr>
      <w:tr w:rsidR="0008660E" w:rsidRPr="00A44135" w14:paraId="2E024F2F" w14:textId="77777777" w:rsidTr="0009170D">
        <w:trPr>
          <w:trHeight w:val="300"/>
        </w:trPr>
        <w:tc>
          <w:tcPr>
            <w:tcW w:w="1129" w:type="dxa"/>
            <w:hideMark/>
          </w:tcPr>
          <w:p w14:paraId="0578F357" w14:textId="77777777" w:rsidR="0008660E" w:rsidRPr="00A44135" w:rsidRDefault="0008660E" w:rsidP="0009170D">
            <w:pPr>
              <w:pStyle w:val="Tabla"/>
              <w:spacing w:after="0" w:line="240" w:lineRule="auto"/>
              <w:rPr>
                <w:i w:val="0"/>
                <w:iCs w:val="0"/>
                <w:sz w:val="20"/>
                <w:szCs w:val="14"/>
              </w:rPr>
            </w:pPr>
            <w:r w:rsidRPr="00A44135">
              <w:rPr>
                <w:i w:val="0"/>
                <w:iCs w:val="0"/>
                <w:sz w:val="20"/>
                <w:szCs w:val="14"/>
              </w:rPr>
              <w:t>2023-09</w:t>
            </w:r>
          </w:p>
        </w:tc>
        <w:tc>
          <w:tcPr>
            <w:tcW w:w="1985" w:type="dxa"/>
            <w:hideMark/>
          </w:tcPr>
          <w:p w14:paraId="0C1BF998"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143,527,068,175</w:t>
            </w:r>
          </w:p>
        </w:tc>
        <w:tc>
          <w:tcPr>
            <w:tcW w:w="1899" w:type="dxa"/>
            <w:hideMark/>
          </w:tcPr>
          <w:p w14:paraId="2842FD68"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143,859,921,650</w:t>
            </w:r>
          </w:p>
        </w:tc>
        <w:tc>
          <w:tcPr>
            <w:tcW w:w="2779" w:type="dxa"/>
            <w:noWrap/>
            <w:hideMark/>
          </w:tcPr>
          <w:p w14:paraId="2D0059AC" w14:textId="77777777" w:rsidR="0008660E" w:rsidRPr="00DD1B3E" w:rsidRDefault="0008660E" w:rsidP="0009170D">
            <w:pPr>
              <w:pStyle w:val="Tabla"/>
              <w:spacing w:after="0" w:line="240" w:lineRule="auto"/>
              <w:jc w:val="center"/>
              <w:rPr>
                <w:i w:val="0"/>
                <w:iCs w:val="0"/>
                <w:sz w:val="20"/>
                <w:szCs w:val="14"/>
              </w:rPr>
            </w:pPr>
            <w:r w:rsidRPr="00DD1B3E">
              <w:rPr>
                <w:i w:val="0"/>
                <w:iCs w:val="0"/>
                <w:sz w:val="20"/>
                <w:szCs w:val="14"/>
              </w:rPr>
              <w:t>332,853,475</w:t>
            </w:r>
          </w:p>
        </w:tc>
        <w:tc>
          <w:tcPr>
            <w:tcW w:w="1417" w:type="dxa"/>
            <w:noWrap/>
            <w:hideMark/>
          </w:tcPr>
          <w:p w14:paraId="017CDBA1" w14:textId="3A322295" w:rsidR="0008660E" w:rsidRPr="00DD1B3E" w:rsidRDefault="00476D19" w:rsidP="0009170D">
            <w:pPr>
              <w:pStyle w:val="Tabla"/>
              <w:spacing w:after="0" w:line="240" w:lineRule="auto"/>
              <w:jc w:val="center"/>
              <w:rPr>
                <w:i w:val="0"/>
                <w:iCs w:val="0"/>
                <w:sz w:val="20"/>
                <w:szCs w:val="14"/>
              </w:rPr>
            </w:pPr>
            <w:r>
              <w:rPr>
                <w:i w:val="0"/>
                <w:iCs w:val="0"/>
                <w:sz w:val="20"/>
                <w:szCs w:val="14"/>
              </w:rPr>
              <w:t>|</w:t>
            </w:r>
            <w:r w:rsidR="0008660E" w:rsidRPr="00DD1B3E">
              <w:rPr>
                <w:i w:val="0"/>
                <w:iCs w:val="0"/>
                <w:sz w:val="20"/>
                <w:szCs w:val="14"/>
              </w:rPr>
              <w:t>0.2%</w:t>
            </w:r>
            <w:r>
              <w:rPr>
                <w:i w:val="0"/>
                <w:iCs w:val="0"/>
                <w:sz w:val="20"/>
                <w:szCs w:val="14"/>
              </w:rPr>
              <w:t>|</w:t>
            </w:r>
          </w:p>
        </w:tc>
      </w:tr>
      <w:tr w:rsidR="00476D19" w:rsidRPr="00A44135" w14:paraId="5F1B16D2" w14:textId="77777777" w:rsidTr="006C21C2">
        <w:trPr>
          <w:trHeight w:val="437"/>
        </w:trPr>
        <w:tc>
          <w:tcPr>
            <w:tcW w:w="7792" w:type="dxa"/>
            <w:gridSpan w:val="4"/>
          </w:tcPr>
          <w:p w14:paraId="23F94923" w14:textId="7AEBF63D" w:rsidR="00476D19" w:rsidRPr="00DD1B3E" w:rsidRDefault="00476D19" w:rsidP="00476D19">
            <w:pPr>
              <w:pStyle w:val="Tabla"/>
              <w:spacing w:after="0" w:line="240" w:lineRule="auto"/>
              <w:jc w:val="right"/>
              <w:rPr>
                <w:i w:val="0"/>
                <w:iCs w:val="0"/>
                <w:sz w:val="20"/>
                <w:szCs w:val="14"/>
              </w:rPr>
            </w:pPr>
            <w:r>
              <w:rPr>
                <w:i w:val="0"/>
                <w:iCs w:val="0"/>
                <w:sz w:val="20"/>
                <w:szCs w:val="14"/>
              </w:rPr>
              <w:t>Promedio</w:t>
            </w:r>
          </w:p>
        </w:tc>
        <w:tc>
          <w:tcPr>
            <w:tcW w:w="1417" w:type="dxa"/>
            <w:noWrap/>
          </w:tcPr>
          <w:p w14:paraId="2D7791A4" w14:textId="5A2356A5" w:rsidR="00476D19" w:rsidRDefault="00476D19" w:rsidP="0009170D">
            <w:pPr>
              <w:pStyle w:val="Tabla"/>
              <w:spacing w:after="0" w:line="240" w:lineRule="auto"/>
              <w:jc w:val="center"/>
              <w:rPr>
                <w:i w:val="0"/>
                <w:iCs w:val="0"/>
                <w:sz w:val="20"/>
                <w:szCs w:val="14"/>
              </w:rPr>
            </w:pPr>
            <w:r w:rsidRPr="00476D19">
              <w:rPr>
                <w:i w:val="0"/>
                <w:iCs w:val="0"/>
                <w:sz w:val="20"/>
                <w:szCs w:val="14"/>
              </w:rPr>
              <w:t>0.2%</w:t>
            </w:r>
          </w:p>
        </w:tc>
      </w:tr>
    </w:tbl>
    <w:p w14:paraId="0C6891A3" w14:textId="77777777" w:rsidR="006C21C2" w:rsidRDefault="006C21C2" w:rsidP="00810797">
      <w:pPr>
        <w:pStyle w:val="TextoPrincipal"/>
      </w:pPr>
    </w:p>
    <w:p w14:paraId="01D74F01" w14:textId="77777777" w:rsidR="006C21C2" w:rsidRDefault="006C21C2" w:rsidP="00810797">
      <w:pPr>
        <w:pStyle w:val="TextoPrincipal"/>
      </w:pPr>
    </w:p>
    <w:p w14:paraId="792BF72A" w14:textId="23C66049" w:rsidR="00810797" w:rsidRPr="00CD741E" w:rsidRDefault="00810797" w:rsidP="00810797">
      <w:pPr>
        <w:pStyle w:val="TextoPrincipal"/>
        <w:rPr>
          <w:noProof/>
        </w:rPr>
      </w:pPr>
      <w:r w:rsidRPr="00F33047">
        <w:lastRenderedPageBreak/>
        <w:t xml:space="preserve">Mediante las observaciones </w:t>
      </w:r>
      <w:r>
        <w:t>que se visualizan en la figura 5</w:t>
      </w:r>
      <w:r w:rsidR="00DB17E9">
        <w:t>6</w:t>
      </w:r>
      <w:r>
        <w:t xml:space="preserve">, la serie de tiempo indica una tendencia positiva de forma </w:t>
      </w:r>
      <w:r w:rsidR="00E96F5B">
        <w:t>Aditiva</w:t>
      </w:r>
      <w:r>
        <w:t xml:space="preserve"> durante el periodo de enero a septiembre 2023, predice </w:t>
      </w:r>
      <w:r w:rsidR="008E289E">
        <w:t>incrementos para cada mes durante el 2023</w:t>
      </w:r>
      <w:r>
        <w:t xml:space="preserve">, siendo </w:t>
      </w:r>
      <w:r w:rsidR="00476D19">
        <w:t>el mes de junio</w:t>
      </w:r>
      <w:r>
        <w:t xml:space="preserve"> </w:t>
      </w:r>
      <w:r w:rsidR="009816A7">
        <w:t xml:space="preserve">siempre un resultado de </w:t>
      </w:r>
      <w:r>
        <w:t>efecto de factor estacional mencionado anteriormente en el ANÁLISIS EDA BANCO OCCIDENTE.</w:t>
      </w:r>
    </w:p>
    <w:p w14:paraId="22570EEA" w14:textId="77777777" w:rsidR="00810797" w:rsidRDefault="00810797" w:rsidP="00810797">
      <w:pPr>
        <w:pStyle w:val="Figuras"/>
        <w:keepNext/>
        <w:jc w:val="center"/>
      </w:pPr>
      <w:r>
        <w:rPr>
          <w:noProof/>
        </w:rPr>
        <w:drawing>
          <wp:inline distT="0" distB="0" distL="0" distR="0" wp14:anchorId="68D94379" wp14:editId="1CC2D56D">
            <wp:extent cx="5876014" cy="2549525"/>
            <wp:effectExtent l="0" t="0" r="10795" b="3175"/>
            <wp:docPr id="818576169" name="Gráfico 1">
              <a:extLst xmlns:a="http://schemas.openxmlformats.org/drawingml/2006/main">
                <a:ext uri="{FF2B5EF4-FFF2-40B4-BE49-F238E27FC236}">
                  <a16:creationId xmlns:a16="http://schemas.microsoft.com/office/drawing/2014/main" id="{62800C63-CA93-4144-AD5A-ACE7133A006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1"/>
              </a:graphicData>
            </a:graphic>
          </wp:inline>
        </w:drawing>
      </w:r>
    </w:p>
    <w:p w14:paraId="77EDF93F" w14:textId="4A82A0C4" w:rsidR="00810797" w:rsidRPr="00B02ABA" w:rsidRDefault="00810797" w:rsidP="00B02ABA">
      <w:pPr>
        <w:pStyle w:val="Figuras"/>
        <w:rPr>
          <w:lang w:val="es-HN"/>
        </w:rPr>
      </w:pPr>
      <w:bookmarkStart w:id="225" w:name="_Toc158142151"/>
      <w:r w:rsidRPr="00810797">
        <w:rPr>
          <w:lang w:val="es-HN"/>
        </w:rPr>
        <w:t xml:space="preserve">Figura </w:t>
      </w:r>
      <w:r>
        <w:fldChar w:fldCharType="begin"/>
      </w:r>
      <w:r w:rsidRPr="00810797">
        <w:rPr>
          <w:lang w:val="es-HN"/>
        </w:rPr>
        <w:instrText xml:space="preserve"> SEQ Figura \* ARABIC </w:instrText>
      </w:r>
      <w:r>
        <w:fldChar w:fldCharType="separate"/>
      </w:r>
      <w:r w:rsidR="000F2D33">
        <w:rPr>
          <w:noProof/>
          <w:lang w:val="es-HN"/>
        </w:rPr>
        <w:t>56</w:t>
      </w:r>
      <w:r>
        <w:fldChar w:fldCharType="end"/>
      </w:r>
      <w:r w:rsidRPr="00810797">
        <w:rPr>
          <w:lang w:val="es-HN"/>
        </w:rPr>
        <w:t>.</w:t>
      </w:r>
      <w:r w:rsidR="0035545A">
        <w:rPr>
          <w:lang w:val="es-HN"/>
        </w:rPr>
        <w:t xml:space="preserve"> </w:t>
      </w:r>
      <w:r w:rsidRPr="00810797">
        <w:rPr>
          <w:lang w:val="es-HN"/>
        </w:rPr>
        <w:t>Resultados de predicción Banco Occidente de Ene a Sep 2023</w:t>
      </w:r>
      <w:bookmarkEnd w:id="225"/>
    </w:p>
    <w:p w14:paraId="0E08D038" w14:textId="04EC4A60" w:rsidR="00F768CD" w:rsidRPr="001D7E56" w:rsidRDefault="00F768CD" w:rsidP="00F768CD">
      <w:pPr>
        <w:pStyle w:val="Ttulo4"/>
        <w:rPr>
          <w:b/>
          <w:bCs w:val="0"/>
          <w:lang w:val="es-HN"/>
        </w:rPr>
      </w:pPr>
      <w:bookmarkStart w:id="226" w:name="_Toc158832975"/>
      <w:r w:rsidRPr="001D7E56">
        <w:rPr>
          <w:bCs w:val="0"/>
          <w:lang w:val="es-HN"/>
        </w:rPr>
        <w:t xml:space="preserve">4.3.5 RESULTADOS </w:t>
      </w:r>
      <w:r>
        <w:rPr>
          <w:bCs w:val="0"/>
          <w:lang w:val="es-HN"/>
        </w:rPr>
        <w:t xml:space="preserve">PREDICTIVOS PARA </w:t>
      </w:r>
      <w:r w:rsidRPr="001D7E56">
        <w:rPr>
          <w:bCs w:val="0"/>
          <w:lang w:val="es-HN"/>
        </w:rPr>
        <w:t>BANCO BANPAIS</w:t>
      </w:r>
      <w:bookmarkEnd w:id="226"/>
    </w:p>
    <w:p w14:paraId="0328A1D4" w14:textId="0FCD801B" w:rsidR="00F768CD" w:rsidRDefault="00F768CD" w:rsidP="00F768CD">
      <w:pPr>
        <w:pStyle w:val="TextoPrincipal"/>
      </w:pPr>
      <w:r w:rsidRPr="00B7138D">
        <w:t>Los resultados predictivos</w:t>
      </w:r>
      <w:r>
        <w:t xml:space="preserve"> para Banco Banpais durante el periodo de enero a septiembre 2023 se logran ajustar con los datos reales observados, ya que en promedio solo existe una variación del 0.4% con respecto a los datos reales durante el 2023. Ver </w:t>
      </w:r>
      <w:r w:rsidR="009D52FE">
        <w:t>T</w:t>
      </w:r>
      <w:r>
        <w:t xml:space="preserve">abla </w:t>
      </w:r>
      <w:r w:rsidR="009D52FE">
        <w:t>8</w:t>
      </w:r>
      <w:r>
        <w:t>.</w:t>
      </w:r>
    </w:p>
    <w:p w14:paraId="3FF8296C" w14:textId="29F16317" w:rsidR="008D11BB" w:rsidRPr="003A36CC" w:rsidRDefault="008D11BB" w:rsidP="008D11BB">
      <w:pPr>
        <w:pStyle w:val="Figuras"/>
        <w:rPr>
          <w:lang w:val="es-HN"/>
        </w:rPr>
      </w:pPr>
      <w:bookmarkStart w:id="227" w:name="_Toc158833053"/>
      <w:r w:rsidRPr="003A36CC">
        <w:rPr>
          <w:lang w:val="es-HN"/>
        </w:rPr>
        <w:t xml:space="preserve">Tabla </w:t>
      </w:r>
      <w:r>
        <w:fldChar w:fldCharType="begin"/>
      </w:r>
      <w:r w:rsidRPr="003A36CC">
        <w:rPr>
          <w:lang w:val="es-HN"/>
        </w:rPr>
        <w:instrText xml:space="preserve"> SEQ Tabla \* ARABIC </w:instrText>
      </w:r>
      <w:r>
        <w:fldChar w:fldCharType="separate"/>
      </w:r>
      <w:r w:rsidR="000F2D33">
        <w:rPr>
          <w:noProof/>
          <w:lang w:val="es-HN"/>
        </w:rPr>
        <w:t>39</w:t>
      </w:r>
      <w:r>
        <w:fldChar w:fldCharType="end"/>
      </w:r>
      <w:r w:rsidRPr="003A36CC">
        <w:rPr>
          <w:lang w:val="es-HN"/>
        </w:rPr>
        <w:t>.</w:t>
      </w:r>
      <w:r>
        <w:rPr>
          <w:lang w:val="es-HN"/>
        </w:rPr>
        <w:t xml:space="preserve"> </w:t>
      </w:r>
      <w:r w:rsidRPr="003A36CC">
        <w:rPr>
          <w:lang w:val="es-HN"/>
        </w:rPr>
        <w:t xml:space="preserve">Tabla Comparativa de resultados predictivos Banco </w:t>
      </w:r>
      <w:r>
        <w:rPr>
          <w:lang w:val="es-HN"/>
        </w:rPr>
        <w:t>Banp</w:t>
      </w:r>
      <w:r w:rsidRPr="003A36CC">
        <w:rPr>
          <w:lang w:val="es-HN"/>
        </w:rPr>
        <w:t>a</w:t>
      </w:r>
      <w:r>
        <w:rPr>
          <w:lang w:val="es-HN"/>
        </w:rPr>
        <w:t>i</w:t>
      </w:r>
      <w:r w:rsidRPr="003A36CC">
        <w:rPr>
          <w:lang w:val="es-HN"/>
        </w:rPr>
        <w:t xml:space="preserve">s </w:t>
      </w:r>
      <w:r w:rsidRPr="00E01172">
        <w:rPr>
          <w:lang w:val="es-HN"/>
        </w:rPr>
        <w:t xml:space="preserve">de Ene a Sep </w:t>
      </w:r>
      <w:r w:rsidRPr="003A36CC">
        <w:rPr>
          <w:lang w:val="es-HN"/>
        </w:rPr>
        <w:t>2023</w:t>
      </w:r>
      <w:bookmarkEnd w:id="227"/>
    </w:p>
    <w:tbl>
      <w:tblPr>
        <w:tblStyle w:val="Tablaconcuadrcula"/>
        <w:tblW w:w="0" w:type="auto"/>
        <w:tblLook w:val="04A0" w:firstRow="1" w:lastRow="0" w:firstColumn="1" w:lastColumn="0" w:noHBand="0" w:noVBand="1"/>
      </w:tblPr>
      <w:tblGrid>
        <w:gridCol w:w="1129"/>
        <w:gridCol w:w="1985"/>
        <w:gridCol w:w="1899"/>
        <w:gridCol w:w="2779"/>
        <w:gridCol w:w="1455"/>
      </w:tblGrid>
      <w:tr w:rsidR="008D11BB" w:rsidRPr="00A44135" w14:paraId="221A961E" w14:textId="77777777" w:rsidTr="00010775">
        <w:trPr>
          <w:trHeight w:val="416"/>
        </w:trPr>
        <w:tc>
          <w:tcPr>
            <w:tcW w:w="1129" w:type="dxa"/>
            <w:hideMark/>
          </w:tcPr>
          <w:p w14:paraId="2E59F677" w14:textId="77777777" w:rsidR="008D11BB" w:rsidRPr="00A44135" w:rsidRDefault="008D11BB" w:rsidP="0009170D">
            <w:pPr>
              <w:pStyle w:val="Tabla"/>
              <w:spacing w:after="0" w:line="240" w:lineRule="auto"/>
              <w:jc w:val="center"/>
              <w:rPr>
                <w:i w:val="0"/>
                <w:iCs w:val="0"/>
                <w:sz w:val="20"/>
                <w:szCs w:val="14"/>
                <w:lang w:val="es-HN"/>
              </w:rPr>
            </w:pPr>
            <w:r w:rsidRPr="00A44135">
              <w:rPr>
                <w:i w:val="0"/>
                <w:iCs w:val="0"/>
                <w:sz w:val="20"/>
                <w:szCs w:val="14"/>
              </w:rPr>
              <w:t>Periodo</w:t>
            </w:r>
          </w:p>
        </w:tc>
        <w:tc>
          <w:tcPr>
            <w:tcW w:w="1985" w:type="dxa"/>
            <w:hideMark/>
          </w:tcPr>
          <w:p w14:paraId="4C511217" w14:textId="77777777" w:rsidR="008D11BB" w:rsidRPr="00A44135" w:rsidRDefault="008D11BB" w:rsidP="0009170D">
            <w:pPr>
              <w:pStyle w:val="Tabla"/>
              <w:spacing w:after="0" w:line="240" w:lineRule="auto"/>
              <w:jc w:val="center"/>
              <w:rPr>
                <w:i w:val="0"/>
                <w:iCs w:val="0"/>
                <w:sz w:val="20"/>
                <w:szCs w:val="14"/>
              </w:rPr>
            </w:pPr>
            <w:r>
              <w:rPr>
                <w:i w:val="0"/>
                <w:iCs w:val="0"/>
                <w:sz w:val="20"/>
                <w:szCs w:val="14"/>
              </w:rPr>
              <w:t>Real</w:t>
            </w:r>
          </w:p>
        </w:tc>
        <w:tc>
          <w:tcPr>
            <w:tcW w:w="1899" w:type="dxa"/>
            <w:hideMark/>
          </w:tcPr>
          <w:p w14:paraId="5D2FD48B" w14:textId="77777777" w:rsidR="008D11BB" w:rsidRPr="00A44135" w:rsidRDefault="008D11BB" w:rsidP="0009170D">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0EF9D0AF" w14:textId="77777777" w:rsidR="008D11BB" w:rsidRPr="00A44135" w:rsidRDefault="008D11BB" w:rsidP="0009170D">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55" w:type="dxa"/>
            <w:hideMark/>
          </w:tcPr>
          <w:p w14:paraId="20C78A8A" w14:textId="77777777" w:rsidR="008D11BB" w:rsidRPr="00A44135" w:rsidRDefault="008D11BB" w:rsidP="0009170D">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8D11BB" w:rsidRPr="00A44135" w14:paraId="7C6A08A1" w14:textId="77777777" w:rsidTr="00010775">
        <w:trPr>
          <w:trHeight w:val="300"/>
        </w:trPr>
        <w:tc>
          <w:tcPr>
            <w:tcW w:w="1129" w:type="dxa"/>
            <w:hideMark/>
          </w:tcPr>
          <w:p w14:paraId="70FDC966"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2023-01</w:t>
            </w:r>
          </w:p>
        </w:tc>
        <w:tc>
          <w:tcPr>
            <w:tcW w:w="1985" w:type="dxa"/>
            <w:vAlign w:val="bottom"/>
            <w:hideMark/>
          </w:tcPr>
          <w:p w14:paraId="5324395A"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95,648,644,312</w:t>
            </w:r>
          </w:p>
        </w:tc>
        <w:tc>
          <w:tcPr>
            <w:tcW w:w="1899" w:type="dxa"/>
            <w:vAlign w:val="bottom"/>
            <w:hideMark/>
          </w:tcPr>
          <w:p w14:paraId="2FB90FBB"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95,373,456,553</w:t>
            </w:r>
          </w:p>
        </w:tc>
        <w:tc>
          <w:tcPr>
            <w:tcW w:w="2779" w:type="dxa"/>
            <w:noWrap/>
            <w:vAlign w:val="bottom"/>
            <w:hideMark/>
          </w:tcPr>
          <w:p w14:paraId="699D5132"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-275,187,759</w:t>
            </w:r>
          </w:p>
        </w:tc>
        <w:tc>
          <w:tcPr>
            <w:tcW w:w="1455" w:type="dxa"/>
            <w:noWrap/>
            <w:vAlign w:val="bottom"/>
            <w:hideMark/>
          </w:tcPr>
          <w:p w14:paraId="5340EA51" w14:textId="2106C2C1" w:rsidR="008D11BB" w:rsidRPr="00CE5484" w:rsidRDefault="002411B5" w:rsidP="0009170D">
            <w:pPr>
              <w:pStyle w:val="Tabla"/>
              <w:spacing w:after="0" w:line="240" w:lineRule="auto"/>
              <w:jc w:val="center"/>
              <w:rPr>
                <w:rFonts w:cs="Times New Roman"/>
                <w:i w:val="0"/>
                <w:iCs w:val="0"/>
                <w:sz w:val="20"/>
                <w:szCs w:val="20"/>
              </w:rPr>
            </w:pPr>
            <w:r>
              <w:rPr>
                <w:rFonts w:cs="Times New Roman"/>
                <w:i w:val="0"/>
                <w:iCs w:val="0"/>
                <w:color w:val="000000"/>
                <w:sz w:val="20"/>
                <w:szCs w:val="20"/>
                <w:lang w:val="es-HN"/>
              </w:rPr>
              <w:t>|</w:t>
            </w:r>
            <w:r w:rsidR="008D11BB" w:rsidRPr="00CE5484">
              <w:rPr>
                <w:rFonts w:cs="Times New Roman"/>
                <w:i w:val="0"/>
                <w:iCs w:val="0"/>
                <w:color w:val="000000"/>
                <w:sz w:val="20"/>
                <w:szCs w:val="20"/>
              </w:rPr>
              <w:t>-0.3%</w:t>
            </w:r>
            <w:r>
              <w:rPr>
                <w:rFonts w:cs="Times New Roman"/>
                <w:i w:val="0"/>
                <w:iCs w:val="0"/>
                <w:color w:val="000000"/>
                <w:sz w:val="20"/>
                <w:szCs w:val="20"/>
              </w:rPr>
              <w:t>|</w:t>
            </w:r>
          </w:p>
        </w:tc>
      </w:tr>
      <w:tr w:rsidR="008D11BB" w:rsidRPr="00A44135" w14:paraId="5FAAE090" w14:textId="77777777" w:rsidTr="00010775">
        <w:trPr>
          <w:trHeight w:val="300"/>
        </w:trPr>
        <w:tc>
          <w:tcPr>
            <w:tcW w:w="1129" w:type="dxa"/>
            <w:hideMark/>
          </w:tcPr>
          <w:p w14:paraId="0AD9F536"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2023-02</w:t>
            </w:r>
          </w:p>
        </w:tc>
        <w:tc>
          <w:tcPr>
            <w:tcW w:w="1985" w:type="dxa"/>
            <w:vAlign w:val="bottom"/>
            <w:hideMark/>
          </w:tcPr>
          <w:p w14:paraId="66A0E1AC"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95,671,650,756</w:t>
            </w:r>
          </w:p>
        </w:tc>
        <w:tc>
          <w:tcPr>
            <w:tcW w:w="1899" w:type="dxa"/>
            <w:vAlign w:val="bottom"/>
            <w:hideMark/>
          </w:tcPr>
          <w:p w14:paraId="44FE6125"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95,397,124,110</w:t>
            </w:r>
          </w:p>
        </w:tc>
        <w:tc>
          <w:tcPr>
            <w:tcW w:w="2779" w:type="dxa"/>
            <w:noWrap/>
            <w:vAlign w:val="bottom"/>
            <w:hideMark/>
          </w:tcPr>
          <w:p w14:paraId="6DE1A43A"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-274,526,647</w:t>
            </w:r>
          </w:p>
        </w:tc>
        <w:tc>
          <w:tcPr>
            <w:tcW w:w="1455" w:type="dxa"/>
            <w:noWrap/>
            <w:vAlign w:val="bottom"/>
            <w:hideMark/>
          </w:tcPr>
          <w:p w14:paraId="04663278" w14:textId="1B6A376A" w:rsidR="008D11BB" w:rsidRPr="00CE5484" w:rsidRDefault="002411B5" w:rsidP="0009170D">
            <w:pPr>
              <w:pStyle w:val="Tabla"/>
              <w:spacing w:after="0" w:line="240" w:lineRule="auto"/>
              <w:jc w:val="center"/>
              <w:rPr>
                <w:rFonts w:cs="Times New Roman"/>
                <w:i w:val="0"/>
                <w:iCs w:val="0"/>
                <w:sz w:val="20"/>
                <w:szCs w:val="20"/>
              </w:rPr>
            </w:pPr>
            <w:r>
              <w:rPr>
                <w:rFonts w:cs="Times New Roman"/>
                <w:i w:val="0"/>
                <w:iCs w:val="0"/>
                <w:color w:val="000000"/>
                <w:sz w:val="20"/>
                <w:szCs w:val="20"/>
              </w:rPr>
              <w:t>|</w:t>
            </w:r>
            <w:r w:rsidR="008D11BB" w:rsidRPr="00CE5484">
              <w:rPr>
                <w:rFonts w:cs="Times New Roman"/>
                <w:i w:val="0"/>
                <w:iCs w:val="0"/>
                <w:color w:val="000000"/>
                <w:sz w:val="20"/>
                <w:szCs w:val="20"/>
              </w:rPr>
              <w:t>-0.3%</w:t>
            </w:r>
            <w:r>
              <w:rPr>
                <w:rFonts w:cs="Times New Roman"/>
                <w:i w:val="0"/>
                <w:iCs w:val="0"/>
                <w:color w:val="000000"/>
                <w:sz w:val="20"/>
                <w:szCs w:val="20"/>
              </w:rPr>
              <w:t>|</w:t>
            </w:r>
          </w:p>
        </w:tc>
      </w:tr>
      <w:tr w:rsidR="008D11BB" w:rsidRPr="00A44135" w14:paraId="0655EA74" w14:textId="77777777" w:rsidTr="00010775">
        <w:trPr>
          <w:trHeight w:val="300"/>
        </w:trPr>
        <w:tc>
          <w:tcPr>
            <w:tcW w:w="1129" w:type="dxa"/>
            <w:hideMark/>
          </w:tcPr>
          <w:p w14:paraId="3975CC47"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2023-03</w:t>
            </w:r>
          </w:p>
        </w:tc>
        <w:tc>
          <w:tcPr>
            <w:tcW w:w="1985" w:type="dxa"/>
            <w:vAlign w:val="bottom"/>
            <w:hideMark/>
          </w:tcPr>
          <w:p w14:paraId="772AA312"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98,024,987,518</w:t>
            </w:r>
          </w:p>
        </w:tc>
        <w:tc>
          <w:tcPr>
            <w:tcW w:w="1899" w:type="dxa"/>
            <w:vAlign w:val="bottom"/>
            <w:hideMark/>
          </w:tcPr>
          <w:p w14:paraId="39BEDD3B"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97,318,004,338</w:t>
            </w:r>
          </w:p>
        </w:tc>
        <w:tc>
          <w:tcPr>
            <w:tcW w:w="2779" w:type="dxa"/>
            <w:noWrap/>
            <w:vAlign w:val="bottom"/>
            <w:hideMark/>
          </w:tcPr>
          <w:p w14:paraId="6A39E54A"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-706,983,180</w:t>
            </w:r>
          </w:p>
        </w:tc>
        <w:tc>
          <w:tcPr>
            <w:tcW w:w="1455" w:type="dxa"/>
            <w:noWrap/>
            <w:vAlign w:val="bottom"/>
            <w:hideMark/>
          </w:tcPr>
          <w:p w14:paraId="4A1E4550" w14:textId="54DC940E" w:rsidR="008D11BB" w:rsidRPr="00CE5484" w:rsidRDefault="002411B5" w:rsidP="0009170D">
            <w:pPr>
              <w:pStyle w:val="Tabla"/>
              <w:spacing w:after="0" w:line="240" w:lineRule="auto"/>
              <w:jc w:val="center"/>
              <w:rPr>
                <w:rFonts w:cs="Times New Roman"/>
                <w:i w:val="0"/>
                <w:iCs w:val="0"/>
                <w:sz w:val="20"/>
                <w:szCs w:val="20"/>
              </w:rPr>
            </w:pPr>
            <w:r>
              <w:rPr>
                <w:rFonts w:cs="Times New Roman"/>
                <w:i w:val="0"/>
                <w:iCs w:val="0"/>
                <w:color w:val="000000"/>
                <w:sz w:val="20"/>
                <w:szCs w:val="20"/>
              </w:rPr>
              <w:t>|</w:t>
            </w:r>
            <w:r w:rsidR="008D11BB" w:rsidRPr="00CE5484">
              <w:rPr>
                <w:rFonts w:cs="Times New Roman"/>
                <w:i w:val="0"/>
                <w:iCs w:val="0"/>
                <w:color w:val="000000"/>
                <w:sz w:val="20"/>
                <w:szCs w:val="20"/>
              </w:rPr>
              <w:t>-0.7%</w:t>
            </w:r>
            <w:r>
              <w:rPr>
                <w:rFonts w:cs="Times New Roman"/>
                <w:i w:val="0"/>
                <w:iCs w:val="0"/>
                <w:color w:val="000000"/>
                <w:sz w:val="20"/>
                <w:szCs w:val="20"/>
              </w:rPr>
              <w:t>|</w:t>
            </w:r>
          </w:p>
        </w:tc>
      </w:tr>
      <w:tr w:rsidR="008D11BB" w:rsidRPr="00A44135" w14:paraId="7E69C2EC" w14:textId="77777777" w:rsidTr="00010775">
        <w:trPr>
          <w:trHeight w:val="300"/>
        </w:trPr>
        <w:tc>
          <w:tcPr>
            <w:tcW w:w="1129" w:type="dxa"/>
            <w:hideMark/>
          </w:tcPr>
          <w:p w14:paraId="29101632"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2023-04</w:t>
            </w:r>
          </w:p>
        </w:tc>
        <w:tc>
          <w:tcPr>
            <w:tcW w:w="1985" w:type="dxa"/>
            <w:vAlign w:val="bottom"/>
            <w:hideMark/>
          </w:tcPr>
          <w:p w14:paraId="69303C86"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99,979,406,129</w:t>
            </w:r>
          </w:p>
        </w:tc>
        <w:tc>
          <w:tcPr>
            <w:tcW w:w="1899" w:type="dxa"/>
            <w:vAlign w:val="bottom"/>
            <w:hideMark/>
          </w:tcPr>
          <w:p w14:paraId="7A8EE201"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99,473,360,834</w:t>
            </w:r>
          </w:p>
        </w:tc>
        <w:tc>
          <w:tcPr>
            <w:tcW w:w="2779" w:type="dxa"/>
            <w:noWrap/>
            <w:vAlign w:val="bottom"/>
            <w:hideMark/>
          </w:tcPr>
          <w:p w14:paraId="56812DD5"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-506,045,295</w:t>
            </w:r>
          </w:p>
        </w:tc>
        <w:tc>
          <w:tcPr>
            <w:tcW w:w="1455" w:type="dxa"/>
            <w:noWrap/>
            <w:vAlign w:val="bottom"/>
            <w:hideMark/>
          </w:tcPr>
          <w:p w14:paraId="34C82CC1" w14:textId="2D28BFEB" w:rsidR="008D11BB" w:rsidRPr="00CE5484" w:rsidRDefault="002411B5" w:rsidP="0009170D">
            <w:pPr>
              <w:pStyle w:val="Tabla"/>
              <w:spacing w:after="0" w:line="240" w:lineRule="auto"/>
              <w:jc w:val="center"/>
              <w:rPr>
                <w:rFonts w:cs="Times New Roman"/>
                <w:i w:val="0"/>
                <w:iCs w:val="0"/>
                <w:sz w:val="20"/>
                <w:szCs w:val="20"/>
              </w:rPr>
            </w:pPr>
            <w:r>
              <w:rPr>
                <w:rFonts w:cs="Times New Roman"/>
                <w:i w:val="0"/>
                <w:iCs w:val="0"/>
                <w:color w:val="000000"/>
                <w:sz w:val="20"/>
                <w:szCs w:val="20"/>
              </w:rPr>
              <w:t>|</w:t>
            </w:r>
            <w:r w:rsidR="008D11BB" w:rsidRPr="00CE5484">
              <w:rPr>
                <w:rFonts w:cs="Times New Roman"/>
                <w:i w:val="0"/>
                <w:iCs w:val="0"/>
                <w:color w:val="000000"/>
                <w:sz w:val="20"/>
                <w:szCs w:val="20"/>
              </w:rPr>
              <w:t>-0.5%</w:t>
            </w:r>
            <w:r>
              <w:rPr>
                <w:rFonts w:cs="Times New Roman"/>
                <w:i w:val="0"/>
                <w:iCs w:val="0"/>
                <w:color w:val="000000"/>
                <w:sz w:val="20"/>
                <w:szCs w:val="20"/>
              </w:rPr>
              <w:t>|</w:t>
            </w:r>
          </w:p>
        </w:tc>
      </w:tr>
      <w:tr w:rsidR="008D11BB" w:rsidRPr="00A44135" w14:paraId="6C2FD273" w14:textId="77777777" w:rsidTr="00010775">
        <w:trPr>
          <w:trHeight w:val="300"/>
        </w:trPr>
        <w:tc>
          <w:tcPr>
            <w:tcW w:w="1129" w:type="dxa"/>
            <w:hideMark/>
          </w:tcPr>
          <w:p w14:paraId="3A67DDA2" w14:textId="123B5B48" w:rsidR="008D11BB" w:rsidRPr="00A44135" w:rsidRDefault="008D11BB" w:rsidP="0009170D">
            <w:pPr>
              <w:pStyle w:val="Tabla"/>
              <w:spacing w:after="0" w:line="240" w:lineRule="auto"/>
              <w:rPr>
                <w:i w:val="0"/>
                <w:iCs w:val="0"/>
                <w:sz w:val="20"/>
                <w:szCs w:val="14"/>
              </w:rPr>
            </w:pPr>
            <w:r w:rsidRPr="00A44135">
              <w:rPr>
                <w:i w:val="0"/>
                <w:iCs w:val="0"/>
                <w:sz w:val="20"/>
                <w:szCs w:val="14"/>
              </w:rPr>
              <w:t>2023-05</w:t>
            </w:r>
          </w:p>
        </w:tc>
        <w:tc>
          <w:tcPr>
            <w:tcW w:w="1985" w:type="dxa"/>
            <w:vAlign w:val="bottom"/>
            <w:hideMark/>
          </w:tcPr>
          <w:p w14:paraId="3DAE5A1B"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100,299,197,515</w:t>
            </w:r>
          </w:p>
        </w:tc>
        <w:tc>
          <w:tcPr>
            <w:tcW w:w="1899" w:type="dxa"/>
            <w:vAlign w:val="bottom"/>
            <w:hideMark/>
          </w:tcPr>
          <w:p w14:paraId="64C397DF"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100,265,615,463</w:t>
            </w:r>
          </w:p>
        </w:tc>
        <w:tc>
          <w:tcPr>
            <w:tcW w:w="2779" w:type="dxa"/>
            <w:noWrap/>
            <w:vAlign w:val="bottom"/>
            <w:hideMark/>
          </w:tcPr>
          <w:p w14:paraId="3EA62C97"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-33,582,053</w:t>
            </w:r>
          </w:p>
        </w:tc>
        <w:tc>
          <w:tcPr>
            <w:tcW w:w="1455" w:type="dxa"/>
            <w:noWrap/>
            <w:vAlign w:val="bottom"/>
            <w:hideMark/>
          </w:tcPr>
          <w:p w14:paraId="080969E3" w14:textId="0F576441" w:rsidR="008D11BB" w:rsidRPr="00CE5484" w:rsidRDefault="002411B5" w:rsidP="0009170D">
            <w:pPr>
              <w:pStyle w:val="Tabla"/>
              <w:spacing w:after="0" w:line="240" w:lineRule="auto"/>
              <w:jc w:val="center"/>
              <w:rPr>
                <w:rFonts w:cs="Times New Roman"/>
                <w:i w:val="0"/>
                <w:iCs w:val="0"/>
                <w:sz w:val="20"/>
                <w:szCs w:val="20"/>
              </w:rPr>
            </w:pPr>
            <w:r>
              <w:rPr>
                <w:rFonts w:cs="Times New Roman"/>
                <w:i w:val="0"/>
                <w:iCs w:val="0"/>
                <w:color w:val="000000"/>
                <w:sz w:val="20"/>
                <w:szCs w:val="20"/>
              </w:rPr>
              <w:t>|</w:t>
            </w:r>
            <w:r w:rsidR="008D11BB" w:rsidRPr="00CE5484">
              <w:rPr>
                <w:rFonts w:cs="Times New Roman"/>
                <w:i w:val="0"/>
                <w:iCs w:val="0"/>
                <w:color w:val="000000"/>
                <w:sz w:val="20"/>
                <w:szCs w:val="20"/>
              </w:rPr>
              <w:t>0.0%</w:t>
            </w:r>
            <w:r>
              <w:rPr>
                <w:rFonts w:cs="Times New Roman"/>
                <w:i w:val="0"/>
                <w:iCs w:val="0"/>
                <w:color w:val="000000"/>
                <w:sz w:val="20"/>
                <w:szCs w:val="20"/>
              </w:rPr>
              <w:t>|</w:t>
            </w:r>
          </w:p>
        </w:tc>
      </w:tr>
      <w:tr w:rsidR="008D11BB" w:rsidRPr="00A44135" w14:paraId="1B3C0DE9" w14:textId="77777777" w:rsidTr="00010775">
        <w:trPr>
          <w:trHeight w:val="300"/>
        </w:trPr>
        <w:tc>
          <w:tcPr>
            <w:tcW w:w="1129" w:type="dxa"/>
            <w:hideMark/>
          </w:tcPr>
          <w:p w14:paraId="01A96D55"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2023-06</w:t>
            </w:r>
          </w:p>
        </w:tc>
        <w:tc>
          <w:tcPr>
            <w:tcW w:w="1985" w:type="dxa"/>
            <w:vAlign w:val="bottom"/>
            <w:hideMark/>
          </w:tcPr>
          <w:p w14:paraId="5BD40A8D"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102,625,476,980</w:t>
            </w:r>
          </w:p>
        </w:tc>
        <w:tc>
          <w:tcPr>
            <w:tcW w:w="1899" w:type="dxa"/>
            <w:vAlign w:val="bottom"/>
            <w:hideMark/>
          </w:tcPr>
          <w:p w14:paraId="70A5B7A9"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101,797,373,294</w:t>
            </w:r>
          </w:p>
        </w:tc>
        <w:tc>
          <w:tcPr>
            <w:tcW w:w="2779" w:type="dxa"/>
            <w:noWrap/>
            <w:vAlign w:val="bottom"/>
            <w:hideMark/>
          </w:tcPr>
          <w:p w14:paraId="2083BE0A"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-828,103,686</w:t>
            </w:r>
          </w:p>
        </w:tc>
        <w:tc>
          <w:tcPr>
            <w:tcW w:w="1455" w:type="dxa"/>
            <w:noWrap/>
            <w:vAlign w:val="bottom"/>
            <w:hideMark/>
          </w:tcPr>
          <w:p w14:paraId="791E51FB" w14:textId="26ADC8D6" w:rsidR="008D11BB" w:rsidRPr="00CE5484" w:rsidRDefault="002411B5" w:rsidP="0009170D">
            <w:pPr>
              <w:pStyle w:val="Tabla"/>
              <w:spacing w:after="0" w:line="240" w:lineRule="auto"/>
              <w:jc w:val="center"/>
              <w:rPr>
                <w:rFonts w:cs="Times New Roman"/>
                <w:i w:val="0"/>
                <w:iCs w:val="0"/>
                <w:sz w:val="20"/>
                <w:szCs w:val="20"/>
              </w:rPr>
            </w:pPr>
            <w:r>
              <w:rPr>
                <w:rFonts w:cs="Times New Roman"/>
                <w:i w:val="0"/>
                <w:iCs w:val="0"/>
                <w:color w:val="000000"/>
                <w:sz w:val="20"/>
                <w:szCs w:val="20"/>
              </w:rPr>
              <w:t>|</w:t>
            </w:r>
            <w:r w:rsidR="008D11BB" w:rsidRPr="00CE5484">
              <w:rPr>
                <w:rFonts w:cs="Times New Roman"/>
                <w:i w:val="0"/>
                <w:iCs w:val="0"/>
                <w:color w:val="000000"/>
                <w:sz w:val="20"/>
                <w:szCs w:val="20"/>
              </w:rPr>
              <w:t>-0.8%</w:t>
            </w:r>
            <w:r>
              <w:rPr>
                <w:rFonts w:cs="Times New Roman"/>
                <w:i w:val="0"/>
                <w:iCs w:val="0"/>
                <w:color w:val="000000"/>
                <w:sz w:val="20"/>
                <w:szCs w:val="20"/>
              </w:rPr>
              <w:t>|</w:t>
            </w:r>
          </w:p>
        </w:tc>
      </w:tr>
      <w:tr w:rsidR="008D11BB" w:rsidRPr="00A44135" w14:paraId="7E7492BE" w14:textId="77777777" w:rsidTr="00010775">
        <w:trPr>
          <w:trHeight w:val="300"/>
        </w:trPr>
        <w:tc>
          <w:tcPr>
            <w:tcW w:w="1129" w:type="dxa"/>
            <w:hideMark/>
          </w:tcPr>
          <w:p w14:paraId="69EE63B5"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2023-07</w:t>
            </w:r>
          </w:p>
        </w:tc>
        <w:tc>
          <w:tcPr>
            <w:tcW w:w="1985" w:type="dxa"/>
            <w:vAlign w:val="bottom"/>
            <w:hideMark/>
          </w:tcPr>
          <w:p w14:paraId="7973FC34"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102,199,108,374</w:t>
            </w:r>
          </w:p>
        </w:tc>
        <w:tc>
          <w:tcPr>
            <w:tcW w:w="1899" w:type="dxa"/>
            <w:vAlign w:val="bottom"/>
            <w:hideMark/>
          </w:tcPr>
          <w:p w14:paraId="719F54D8"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101,975,874,576</w:t>
            </w:r>
          </w:p>
        </w:tc>
        <w:tc>
          <w:tcPr>
            <w:tcW w:w="2779" w:type="dxa"/>
            <w:noWrap/>
            <w:vAlign w:val="bottom"/>
            <w:hideMark/>
          </w:tcPr>
          <w:p w14:paraId="0886C959"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-223,233,797</w:t>
            </w:r>
          </w:p>
        </w:tc>
        <w:tc>
          <w:tcPr>
            <w:tcW w:w="1455" w:type="dxa"/>
            <w:noWrap/>
            <w:vAlign w:val="bottom"/>
            <w:hideMark/>
          </w:tcPr>
          <w:p w14:paraId="35E71DF2" w14:textId="73FE8E8F" w:rsidR="008D11BB" w:rsidRPr="00CE5484" w:rsidRDefault="002411B5" w:rsidP="0009170D">
            <w:pPr>
              <w:pStyle w:val="Tabla"/>
              <w:spacing w:after="0" w:line="240" w:lineRule="auto"/>
              <w:jc w:val="center"/>
              <w:rPr>
                <w:rFonts w:cs="Times New Roman"/>
                <w:i w:val="0"/>
                <w:iCs w:val="0"/>
                <w:sz w:val="20"/>
                <w:szCs w:val="20"/>
              </w:rPr>
            </w:pPr>
            <w:r>
              <w:rPr>
                <w:rFonts w:cs="Times New Roman"/>
                <w:i w:val="0"/>
                <w:iCs w:val="0"/>
                <w:color w:val="000000"/>
                <w:sz w:val="20"/>
                <w:szCs w:val="20"/>
              </w:rPr>
              <w:t>|</w:t>
            </w:r>
            <w:r w:rsidR="008D11BB" w:rsidRPr="00CE5484">
              <w:rPr>
                <w:rFonts w:cs="Times New Roman"/>
                <w:i w:val="0"/>
                <w:iCs w:val="0"/>
                <w:color w:val="000000"/>
                <w:sz w:val="20"/>
                <w:szCs w:val="20"/>
              </w:rPr>
              <w:t>-0.2%</w:t>
            </w:r>
            <w:r>
              <w:rPr>
                <w:rFonts w:cs="Times New Roman"/>
                <w:i w:val="0"/>
                <w:iCs w:val="0"/>
                <w:color w:val="000000"/>
                <w:sz w:val="20"/>
                <w:szCs w:val="20"/>
              </w:rPr>
              <w:t>|</w:t>
            </w:r>
          </w:p>
        </w:tc>
      </w:tr>
      <w:tr w:rsidR="008D11BB" w:rsidRPr="00A44135" w14:paraId="62F86F17" w14:textId="77777777" w:rsidTr="00010775">
        <w:trPr>
          <w:trHeight w:val="300"/>
        </w:trPr>
        <w:tc>
          <w:tcPr>
            <w:tcW w:w="1129" w:type="dxa"/>
            <w:hideMark/>
          </w:tcPr>
          <w:p w14:paraId="592E8E50"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2023-08</w:t>
            </w:r>
          </w:p>
        </w:tc>
        <w:tc>
          <w:tcPr>
            <w:tcW w:w="1985" w:type="dxa"/>
            <w:vAlign w:val="bottom"/>
            <w:hideMark/>
          </w:tcPr>
          <w:p w14:paraId="6A1686AD"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100,507,071,612</w:t>
            </w:r>
          </w:p>
        </w:tc>
        <w:tc>
          <w:tcPr>
            <w:tcW w:w="1899" w:type="dxa"/>
            <w:vAlign w:val="bottom"/>
            <w:hideMark/>
          </w:tcPr>
          <w:p w14:paraId="7D397F19"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100,885,076,864</w:t>
            </w:r>
          </w:p>
        </w:tc>
        <w:tc>
          <w:tcPr>
            <w:tcW w:w="2779" w:type="dxa"/>
            <w:noWrap/>
            <w:vAlign w:val="bottom"/>
            <w:hideMark/>
          </w:tcPr>
          <w:p w14:paraId="21CDE3A3"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378,005,252</w:t>
            </w:r>
          </w:p>
        </w:tc>
        <w:tc>
          <w:tcPr>
            <w:tcW w:w="1455" w:type="dxa"/>
            <w:noWrap/>
            <w:vAlign w:val="bottom"/>
            <w:hideMark/>
          </w:tcPr>
          <w:p w14:paraId="72A299F0" w14:textId="07AFF578" w:rsidR="008D11BB" w:rsidRPr="00CE5484" w:rsidRDefault="002411B5" w:rsidP="0009170D">
            <w:pPr>
              <w:pStyle w:val="Tabla"/>
              <w:spacing w:after="0" w:line="240" w:lineRule="auto"/>
              <w:jc w:val="center"/>
              <w:rPr>
                <w:rFonts w:cs="Times New Roman"/>
                <w:i w:val="0"/>
                <w:iCs w:val="0"/>
                <w:sz w:val="20"/>
                <w:szCs w:val="20"/>
              </w:rPr>
            </w:pPr>
            <w:r>
              <w:rPr>
                <w:rFonts w:cs="Times New Roman"/>
                <w:i w:val="0"/>
                <w:iCs w:val="0"/>
                <w:color w:val="000000"/>
                <w:sz w:val="20"/>
                <w:szCs w:val="20"/>
              </w:rPr>
              <w:t>|</w:t>
            </w:r>
            <w:r w:rsidR="008D11BB" w:rsidRPr="00CE5484">
              <w:rPr>
                <w:rFonts w:cs="Times New Roman"/>
                <w:i w:val="0"/>
                <w:iCs w:val="0"/>
                <w:color w:val="000000"/>
                <w:sz w:val="20"/>
                <w:szCs w:val="20"/>
              </w:rPr>
              <w:t>0.4%</w:t>
            </w:r>
            <w:r>
              <w:rPr>
                <w:rFonts w:cs="Times New Roman"/>
                <w:i w:val="0"/>
                <w:iCs w:val="0"/>
                <w:color w:val="000000"/>
                <w:sz w:val="20"/>
                <w:szCs w:val="20"/>
              </w:rPr>
              <w:t>|</w:t>
            </w:r>
          </w:p>
        </w:tc>
      </w:tr>
      <w:tr w:rsidR="008D11BB" w:rsidRPr="00A44135" w14:paraId="72052219" w14:textId="77777777" w:rsidTr="00010775">
        <w:trPr>
          <w:trHeight w:val="300"/>
        </w:trPr>
        <w:tc>
          <w:tcPr>
            <w:tcW w:w="1129" w:type="dxa"/>
            <w:hideMark/>
          </w:tcPr>
          <w:p w14:paraId="6FCABC90"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2023-09</w:t>
            </w:r>
          </w:p>
        </w:tc>
        <w:tc>
          <w:tcPr>
            <w:tcW w:w="1985" w:type="dxa"/>
            <w:vAlign w:val="bottom"/>
            <w:hideMark/>
          </w:tcPr>
          <w:p w14:paraId="4FB0E024"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101,905,624,904</w:t>
            </w:r>
          </w:p>
        </w:tc>
        <w:tc>
          <w:tcPr>
            <w:tcW w:w="1899" w:type="dxa"/>
            <w:vAlign w:val="bottom"/>
            <w:hideMark/>
          </w:tcPr>
          <w:p w14:paraId="4F939A6C"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101,791,685,759</w:t>
            </w:r>
          </w:p>
        </w:tc>
        <w:tc>
          <w:tcPr>
            <w:tcW w:w="2779" w:type="dxa"/>
            <w:noWrap/>
            <w:vAlign w:val="bottom"/>
            <w:hideMark/>
          </w:tcPr>
          <w:p w14:paraId="6C97F6CD" w14:textId="77777777" w:rsidR="008D11BB" w:rsidRPr="00CE5484" w:rsidRDefault="008D11BB" w:rsidP="0009170D">
            <w:pPr>
              <w:pStyle w:val="Tabla"/>
              <w:spacing w:after="0" w:line="240" w:lineRule="auto"/>
              <w:jc w:val="center"/>
              <w:rPr>
                <w:rFonts w:cs="Times New Roman"/>
                <w:i w:val="0"/>
                <w:iCs w:val="0"/>
                <w:sz w:val="20"/>
                <w:szCs w:val="20"/>
              </w:rPr>
            </w:pPr>
            <w:r w:rsidRPr="00CE5484">
              <w:rPr>
                <w:rFonts w:cs="Times New Roman"/>
                <w:i w:val="0"/>
                <w:iCs w:val="0"/>
                <w:color w:val="000000"/>
                <w:sz w:val="20"/>
                <w:szCs w:val="20"/>
              </w:rPr>
              <w:t>-113,939,145</w:t>
            </w:r>
          </w:p>
        </w:tc>
        <w:tc>
          <w:tcPr>
            <w:tcW w:w="1455" w:type="dxa"/>
            <w:noWrap/>
            <w:vAlign w:val="bottom"/>
            <w:hideMark/>
          </w:tcPr>
          <w:p w14:paraId="1CE400F3" w14:textId="0468B744" w:rsidR="008D11BB" w:rsidRPr="00CE5484" w:rsidRDefault="002411B5" w:rsidP="0009170D">
            <w:pPr>
              <w:pStyle w:val="Tabla"/>
              <w:spacing w:after="0" w:line="240" w:lineRule="auto"/>
              <w:jc w:val="center"/>
              <w:rPr>
                <w:rFonts w:cs="Times New Roman"/>
                <w:i w:val="0"/>
                <w:iCs w:val="0"/>
                <w:sz w:val="20"/>
                <w:szCs w:val="20"/>
              </w:rPr>
            </w:pPr>
            <w:r>
              <w:rPr>
                <w:rFonts w:cs="Times New Roman"/>
                <w:i w:val="0"/>
                <w:iCs w:val="0"/>
                <w:color w:val="000000"/>
                <w:sz w:val="20"/>
                <w:szCs w:val="20"/>
              </w:rPr>
              <w:t>|</w:t>
            </w:r>
            <w:r w:rsidR="008D11BB" w:rsidRPr="00CE5484">
              <w:rPr>
                <w:rFonts w:cs="Times New Roman"/>
                <w:i w:val="0"/>
                <w:iCs w:val="0"/>
                <w:color w:val="000000"/>
                <w:sz w:val="20"/>
                <w:szCs w:val="20"/>
              </w:rPr>
              <w:t>-0.1%</w:t>
            </w:r>
            <w:r>
              <w:rPr>
                <w:rFonts w:cs="Times New Roman"/>
                <w:i w:val="0"/>
                <w:iCs w:val="0"/>
                <w:color w:val="000000"/>
                <w:sz w:val="20"/>
                <w:szCs w:val="20"/>
              </w:rPr>
              <w:t>|</w:t>
            </w:r>
          </w:p>
        </w:tc>
      </w:tr>
      <w:tr w:rsidR="002411B5" w:rsidRPr="00A44135" w14:paraId="0417B7BC" w14:textId="77777777" w:rsidTr="00010775">
        <w:trPr>
          <w:trHeight w:val="300"/>
        </w:trPr>
        <w:tc>
          <w:tcPr>
            <w:tcW w:w="7792" w:type="dxa"/>
            <w:gridSpan w:val="4"/>
          </w:tcPr>
          <w:p w14:paraId="5BF0591C" w14:textId="223784A1" w:rsidR="002411B5" w:rsidRPr="00CE5484" w:rsidRDefault="002411B5" w:rsidP="002411B5">
            <w:pPr>
              <w:pStyle w:val="Tabla"/>
              <w:spacing w:after="0" w:line="240" w:lineRule="auto"/>
              <w:jc w:val="right"/>
              <w:rPr>
                <w:rFonts w:cs="Times New Roman"/>
                <w:i w:val="0"/>
                <w:iCs w:val="0"/>
                <w:color w:val="000000"/>
                <w:sz w:val="20"/>
                <w:szCs w:val="20"/>
              </w:rPr>
            </w:pPr>
            <w:r>
              <w:rPr>
                <w:rFonts w:cs="Times New Roman"/>
                <w:i w:val="0"/>
                <w:iCs w:val="0"/>
                <w:color w:val="000000"/>
                <w:sz w:val="20"/>
                <w:szCs w:val="20"/>
              </w:rPr>
              <w:t>Promedio</w:t>
            </w:r>
          </w:p>
        </w:tc>
        <w:tc>
          <w:tcPr>
            <w:tcW w:w="1455" w:type="dxa"/>
            <w:noWrap/>
            <w:vAlign w:val="bottom"/>
          </w:tcPr>
          <w:p w14:paraId="2E97795D" w14:textId="60F64B27" w:rsidR="002411B5" w:rsidRPr="00CE5484" w:rsidRDefault="002411B5" w:rsidP="0009170D">
            <w:pPr>
              <w:pStyle w:val="Tabla"/>
              <w:spacing w:after="0" w:line="240" w:lineRule="auto"/>
              <w:jc w:val="center"/>
              <w:rPr>
                <w:rFonts w:cs="Times New Roman"/>
                <w:i w:val="0"/>
                <w:iCs w:val="0"/>
                <w:color w:val="000000"/>
                <w:sz w:val="20"/>
                <w:szCs w:val="20"/>
              </w:rPr>
            </w:pPr>
            <w:r w:rsidRPr="002411B5">
              <w:rPr>
                <w:rFonts w:cs="Times New Roman"/>
                <w:i w:val="0"/>
                <w:iCs w:val="0"/>
                <w:color w:val="000000"/>
                <w:sz w:val="20"/>
                <w:szCs w:val="20"/>
              </w:rPr>
              <w:t>0.4%</w:t>
            </w:r>
          </w:p>
        </w:tc>
      </w:tr>
    </w:tbl>
    <w:p w14:paraId="2FB5C28C" w14:textId="77777777" w:rsidR="006C21C2" w:rsidRDefault="006C21C2" w:rsidP="002411B5">
      <w:pPr>
        <w:pStyle w:val="TextoPrincipal"/>
      </w:pPr>
    </w:p>
    <w:p w14:paraId="31526100" w14:textId="3BFE8EB6" w:rsidR="002411B5" w:rsidRPr="00CD741E" w:rsidRDefault="007A1277" w:rsidP="002411B5">
      <w:pPr>
        <w:pStyle w:val="TextoPrincipal"/>
        <w:rPr>
          <w:noProof/>
        </w:rPr>
      </w:pPr>
      <w:r w:rsidRPr="00F33047">
        <w:lastRenderedPageBreak/>
        <w:t xml:space="preserve">Mediante las observaciones </w:t>
      </w:r>
      <w:r>
        <w:t xml:space="preserve">que se visualizan en la figura 57, la serie de tiempo indica una tendencia positiva de forma </w:t>
      </w:r>
      <w:r w:rsidR="00314F1A">
        <w:t>multiplicativa</w:t>
      </w:r>
      <w:r>
        <w:t xml:space="preserve"> durante el periodo de enero a septiembre 2023, y predice un constante incremento desde febrero a </w:t>
      </w:r>
      <w:r w:rsidR="00D7194F">
        <w:t>junio,</w:t>
      </w:r>
      <w:r>
        <w:t xml:space="preserve"> pero un decremento en los meses de julio y agosto, siendo </w:t>
      </w:r>
      <w:r w:rsidR="0061307C">
        <w:t>el mes de junio</w:t>
      </w:r>
      <w:r>
        <w:t xml:space="preserve"> parte de un efecto de factor estacional mencionados anteriormente</w:t>
      </w:r>
      <w:r w:rsidR="0061307C">
        <w:t xml:space="preserve"> en el ANÁLISIS EDA BANCO BANPAIS.</w:t>
      </w:r>
    </w:p>
    <w:p w14:paraId="0C3F6573" w14:textId="008B4B75" w:rsidR="002411B5" w:rsidRPr="007A1277" w:rsidRDefault="00A9180E" w:rsidP="002411B5">
      <w:pPr>
        <w:pStyle w:val="Figuras"/>
        <w:keepNext/>
        <w:jc w:val="center"/>
        <w:rPr>
          <w:lang w:val="es-HN"/>
        </w:rPr>
      </w:pPr>
      <w:r>
        <w:rPr>
          <w:noProof/>
        </w:rPr>
        <w:drawing>
          <wp:inline distT="0" distB="0" distL="0" distR="0" wp14:anchorId="7ADA8AF0" wp14:editId="78C63B68">
            <wp:extent cx="5818505" cy="2351314"/>
            <wp:effectExtent l="0" t="0" r="10795" b="11430"/>
            <wp:docPr id="827139952" name="Gráfico 1">
              <a:extLst xmlns:a="http://schemas.openxmlformats.org/drawingml/2006/main">
                <a:ext uri="{FF2B5EF4-FFF2-40B4-BE49-F238E27FC236}">
                  <a16:creationId xmlns:a16="http://schemas.microsoft.com/office/drawing/2014/main" id="{4CE6D97F-29E4-4F29-9DCC-0A35F83CE62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2"/>
              </a:graphicData>
            </a:graphic>
          </wp:inline>
        </w:drawing>
      </w:r>
    </w:p>
    <w:p w14:paraId="405FFDD0" w14:textId="11A4D01A" w:rsidR="002411B5" w:rsidRPr="0035545A" w:rsidRDefault="002411B5" w:rsidP="002411B5">
      <w:pPr>
        <w:pStyle w:val="Figuras"/>
        <w:rPr>
          <w:lang w:val="es-HN"/>
        </w:rPr>
      </w:pPr>
      <w:bookmarkStart w:id="228" w:name="_Toc158142152"/>
      <w:r w:rsidRPr="0035545A">
        <w:rPr>
          <w:lang w:val="es-HN"/>
        </w:rPr>
        <w:t xml:space="preserve">Figura </w:t>
      </w:r>
      <w:r>
        <w:fldChar w:fldCharType="begin"/>
      </w:r>
      <w:r w:rsidRPr="0035545A">
        <w:rPr>
          <w:lang w:val="es-HN"/>
        </w:rPr>
        <w:instrText xml:space="preserve"> SEQ Figura \* ARABIC </w:instrText>
      </w:r>
      <w:r>
        <w:fldChar w:fldCharType="separate"/>
      </w:r>
      <w:r w:rsidR="000F2D33">
        <w:rPr>
          <w:noProof/>
          <w:lang w:val="es-HN"/>
        </w:rPr>
        <w:t>57</w:t>
      </w:r>
      <w:r>
        <w:fldChar w:fldCharType="end"/>
      </w:r>
      <w:r w:rsidRPr="0035545A">
        <w:rPr>
          <w:lang w:val="es-HN"/>
        </w:rPr>
        <w:t>.</w:t>
      </w:r>
      <w:r w:rsidR="00576A01">
        <w:rPr>
          <w:lang w:val="es-HN"/>
        </w:rPr>
        <w:t xml:space="preserve"> </w:t>
      </w:r>
      <w:r w:rsidRPr="0035545A">
        <w:rPr>
          <w:lang w:val="es-HN"/>
        </w:rPr>
        <w:t>Resultados de predicción Banco Banpais de Ene a Sep 2023</w:t>
      </w:r>
      <w:bookmarkEnd w:id="228"/>
    </w:p>
    <w:p w14:paraId="0014940B" w14:textId="20D3410D" w:rsidR="00F768CD" w:rsidRPr="005E2D3E" w:rsidRDefault="00F768CD" w:rsidP="00F768CD">
      <w:pPr>
        <w:pStyle w:val="Ttulo4"/>
        <w:rPr>
          <w:b/>
          <w:bCs w:val="0"/>
          <w:lang w:val="es-HN"/>
        </w:rPr>
      </w:pPr>
      <w:bookmarkStart w:id="229" w:name="_Toc158832976"/>
      <w:r w:rsidRPr="005E2D3E">
        <w:rPr>
          <w:bCs w:val="0"/>
          <w:lang w:val="es-HN"/>
        </w:rPr>
        <w:t xml:space="preserve">4.3.6 RESULTADOS </w:t>
      </w:r>
      <w:r>
        <w:rPr>
          <w:bCs w:val="0"/>
          <w:lang w:val="es-HN"/>
        </w:rPr>
        <w:t xml:space="preserve">PREDICTIVOS PARA </w:t>
      </w:r>
      <w:r w:rsidRPr="005E2D3E">
        <w:rPr>
          <w:bCs w:val="0"/>
          <w:lang w:val="es-HN"/>
        </w:rPr>
        <w:t>BANCO DAVIVIENDA</w:t>
      </w:r>
      <w:bookmarkEnd w:id="229"/>
    </w:p>
    <w:p w14:paraId="30801621" w14:textId="5B0A7198" w:rsidR="00F768CD" w:rsidRDefault="00F768CD" w:rsidP="00F768CD">
      <w:pPr>
        <w:pStyle w:val="TextoPrincipal"/>
      </w:pPr>
      <w:r w:rsidRPr="00B7138D">
        <w:t>Los resultados predictivos</w:t>
      </w:r>
      <w:r>
        <w:t xml:space="preserve"> para Banco Davivienda durante el periodo de enero a septiembre 2023 se logran ajustar con los datos reales observados, ya que en promedio solo existe una variación del 0.4% con respecto a los datos reales durante el 2023. Ver </w:t>
      </w:r>
      <w:r w:rsidR="00CC0AED">
        <w:t>Tabla</w:t>
      </w:r>
      <w:r>
        <w:t xml:space="preserve"> </w:t>
      </w:r>
      <w:r w:rsidR="00CC0AED">
        <w:t>9</w:t>
      </w:r>
      <w:r>
        <w:t>.</w:t>
      </w:r>
    </w:p>
    <w:p w14:paraId="618374FA" w14:textId="25B66ECD" w:rsidR="008D11BB" w:rsidRPr="005F7017" w:rsidRDefault="008D11BB" w:rsidP="008D11BB">
      <w:pPr>
        <w:pStyle w:val="Figuras"/>
        <w:rPr>
          <w:lang w:val="es-HN"/>
        </w:rPr>
      </w:pPr>
      <w:bookmarkStart w:id="230" w:name="_Toc158833054"/>
      <w:r w:rsidRPr="005F7017">
        <w:rPr>
          <w:lang w:val="es-HN"/>
        </w:rPr>
        <w:t xml:space="preserve">Tabla </w:t>
      </w:r>
      <w:r>
        <w:fldChar w:fldCharType="begin"/>
      </w:r>
      <w:r w:rsidRPr="005F7017">
        <w:rPr>
          <w:lang w:val="es-HN"/>
        </w:rPr>
        <w:instrText xml:space="preserve"> SEQ Tabla \* ARABIC </w:instrText>
      </w:r>
      <w:r>
        <w:fldChar w:fldCharType="separate"/>
      </w:r>
      <w:r w:rsidR="000F2D33">
        <w:rPr>
          <w:noProof/>
          <w:lang w:val="es-HN"/>
        </w:rPr>
        <w:t>40</w:t>
      </w:r>
      <w:r>
        <w:fldChar w:fldCharType="end"/>
      </w:r>
      <w:r w:rsidRPr="005F7017">
        <w:rPr>
          <w:lang w:val="es-HN"/>
        </w:rPr>
        <w:t xml:space="preserve">. Tabla Comparativa de resultados predictivos Banco Davivienda </w:t>
      </w:r>
      <w:r w:rsidRPr="00E01172">
        <w:rPr>
          <w:lang w:val="es-HN"/>
        </w:rPr>
        <w:t xml:space="preserve">de Ene a Sep </w:t>
      </w:r>
      <w:r w:rsidRPr="005F7017">
        <w:rPr>
          <w:lang w:val="es-HN"/>
        </w:rPr>
        <w:t>2023</w:t>
      </w:r>
      <w:bookmarkEnd w:id="230"/>
    </w:p>
    <w:tbl>
      <w:tblPr>
        <w:tblStyle w:val="Tablaconcuadrcula"/>
        <w:tblW w:w="0" w:type="auto"/>
        <w:tblLook w:val="04A0" w:firstRow="1" w:lastRow="0" w:firstColumn="1" w:lastColumn="0" w:noHBand="0" w:noVBand="1"/>
      </w:tblPr>
      <w:tblGrid>
        <w:gridCol w:w="1129"/>
        <w:gridCol w:w="1985"/>
        <w:gridCol w:w="1899"/>
        <w:gridCol w:w="2779"/>
        <w:gridCol w:w="1417"/>
      </w:tblGrid>
      <w:tr w:rsidR="008D11BB" w:rsidRPr="00A44135" w14:paraId="3016C572" w14:textId="77777777" w:rsidTr="006C21C2">
        <w:trPr>
          <w:trHeight w:val="233"/>
        </w:trPr>
        <w:tc>
          <w:tcPr>
            <w:tcW w:w="1129" w:type="dxa"/>
            <w:hideMark/>
          </w:tcPr>
          <w:p w14:paraId="0B2B7BC8" w14:textId="77777777" w:rsidR="008D11BB" w:rsidRPr="00A44135" w:rsidRDefault="008D11BB" w:rsidP="0009170D">
            <w:pPr>
              <w:pStyle w:val="Tabla"/>
              <w:spacing w:after="0" w:line="240" w:lineRule="auto"/>
              <w:jc w:val="center"/>
              <w:rPr>
                <w:i w:val="0"/>
                <w:iCs w:val="0"/>
                <w:sz w:val="20"/>
                <w:szCs w:val="14"/>
                <w:lang w:val="es-HN"/>
              </w:rPr>
            </w:pPr>
            <w:r w:rsidRPr="00A44135">
              <w:rPr>
                <w:i w:val="0"/>
                <w:iCs w:val="0"/>
                <w:sz w:val="20"/>
                <w:szCs w:val="14"/>
              </w:rPr>
              <w:t>Periodo</w:t>
            </w:r>
          </w:p>
        </w:tc>
        <w:tc>
          <w:tcPr>
            <w:tcW w:w="1985" w:type="dxa"/>
            <w:hideMark/>
          </w:tcPr>
          <w:p w14:paraId="1E385CC8" w14:textId="77777777" w:rsidR="008D11BB" w:rsidRPr="00A44135" w:rsidRDefault="008D11BB" w:rsidP="0009170D">
            <w:pPr>
              <w:pStyle w:val="Tabla"/>
              <w:spacing w:after="0" w:line="240" w:lineRule="auto"/>
              <w:jc w:val="center"/>
              <w:rPr>
                <w:i w:val="0"/>
                <w:iCs w:val="0"/>
                <w:sz w:val="20"/>
                <w:szCs w:val="14"/>
              </w:rPr>
            </w:pPr>
            <w:r>
              <w:rPr>
                <w:i w:val="0"/>
                <w:iCs w:val="0"/>
                <w:sz w:val="20"/>
                <w:szCs w:val="14"/>
              </w:rPr>
              <w:t>Real</w:t>
            </w:r>
          </w:p>
        </w:tc>
        <w:tc>
          <w:tcPr>
            <w:tcW w:w="1899" w:type="dxa"/>
            <w:hideMark/>
          </w:tcPr>
          <w:p w14:paraId="734C362D" w14:textId="77777777" w:rsidR="008D11BB" w:rsidRPr="00A44135" w:rsidRDefault="008D11BB" w:rsidP="0009170D">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4DC74E2A" w14:textId="77777777" w:rsidR="008D11BB" w:rsidRPr="00A44135" w:rsidRDefault="008D11BB" w:rsidP="0009170D">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720E77CC" w14:textId="77777777" w:rsidR="008D11BB" w:rsidRPr="00A44135" w:rsidRDefault="008D11BB" w:rsidP="0009170D">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8D11BB" w:rsidRPr="00A44135" w14:paraId="5996D4F3" w14:textId="77777777" w:rsidTr="0009170D">
        <w:trPr>
          <w:trHeight w:val="300"/>
        </w:trPr>
        <w:tc>
          <w:tcPr>
            <w:tcW w:w="1129" w:type="dxa"/>
            <w:hideMark/>
          </w:tcPr>
          <w:p w14:paraId="74A17576"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2023-01</w:t>
            </w:r>
          </w:p>
        </w:tc>
        <w:tc>
          <w:tcPr>
            <w:tcW w:w="1985" w:type="dxa"/>
            <w:hideMark/>
          </w:tcPr>
          <w:p w14:paraId="712421E8"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53,342,056,310</w:t>
            </w:r>
          </w:p>
        </w:tc>
        <w:tc>
          <w:tcPr>
            <w:tcW w:w="1899" w:type="dxa"/>
            <w:hideMark/>
          </w:tcPr>
          <w:p w14:paraId="1235ACCE"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53,345,346,587</w:t>
            </w:r>
          </w:p>
        </w:tc>
        <w:tc>
          <w:tcPr>
            <w:tcW w:w="2779" w:type="dxa"/>
            <w:noWrap/>
            <w:hideMark/>
          </w:tcPr>
          <w:p w14:paraId="3033277D"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3,290,276</w:t>
            </w:r>
          </w:p>
        </w:tc>
        <w:tc>
          <w:tcPr>
            <w:tcW w:w="1417" w:type="dxa"/>
            <w:noWrap/>
            <w:hideMark/>
          </w:tcPr>
          <w:p w14:paraId="357EB948" w14:textId="7C5F6A8A" w:rsidR="008D11BB" w:rsidRPr="009216E1" w:rsidRDefault="00CD43E8" w:rsidP="0009170D">
            <w:pPr>
              <w:pStyle w:val="Tabla"/>
              <w:spacing w:after="0" w:line="240" w:lineRule="auto"/>
              <w:jc w:val="center"/>
              <w:rPr>
                <w:rFonts w:cs="Times New Roman"/>
                <w:i w:val="0"/>
                <w:iCs w:val="0"/>
                <w:sz w:val="20"/>
                <w:szCs w:val="14"/>
              </w:rPr>
            </w:pPr>
            <w:r>
              <w:rPr>
                <w:i w:val="0"/>
                <w:iCs w:val="0"/>
                <w:sz w:val="20"/>
                <w:szCs w:val="14"/>
              </w:rPr>
              <w:t>|</w:t>
            </w:r>
            <w:r w:rsidR="008D11BB" w:rsidRPr="009216E1">
              <w:rPr>
                <w:i w:val="0"/>
                <w:iCs w:val="0"/>
                <w:sz w:val="20"/>
                <w:szCs w:val="14"/>
              </w:rPr>
              <w:t>0.0%</w:t>
            </w:r>
            <w:r>
              <w:rPr>
                <w:i w:val="0"/>
                <w:iCs w:val="0"/>
                <w:sz w:val="20"/>
                <w:szCs w:val="14"/>
              </w:rPr>
              <w:t>|</w:t>
            </w:r>
          </w:p>
        </w:tc>
      </w:tr>
      <w:tr w:rsidR="008D11BB" w:rsidRPr="00A44135" w14:paraId="75F7E0CE" w14:textId="77777777" w:rsidTr="0009170D">
        <w:trPr>
          <w:trHeight w:val="300"/>
        </w:trPr>
        <w:tc>
          <w:tcPr>
            <w:tcW w:w="1129" w:type="dxa"/>
            <w:hideMark/>
          </w:tcPr>
          <w:p w14:paraId="0A74474C"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2023-02</w:t>
            </w:r>
          </w:p>
        </w:tc>
        <w:tc>
          <w:tcPr>
            <w:tcW w:w="1985" w:type="dxa"/>
            <w:hideMark/>
          </w:tcPr>
          <w:p w14:paraId="29DFD9FF"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54,349,044,674</w:t>
            </w:r>
          </w:p>
        </w:tc>
        <w:tc>
          <w:tcPr>
            <w:tcW w:w="1899" w:type="dxa"/>
            <w:hideMark/>
          </w:tcPr>
          <w:p w14:paraId="0BBAC5A2"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54,150,111,058</w:t>
            </w:r>
          </w:p>
        </w:tc>
        <w:tc>
          <w:tcPr>
            <w:tcW w:w="2779" w:type="dxa"/>
            <w:noWrap/>
            <w:hideMark/>
          </w:tcPr>
          <w:p w14:paraId="173CA1F5"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-198,933,616</w:t>
            </w:r>
          </w:p>
        </w:tc>
        <w:tc>
          <w:tcPr>
            <w:tcW w:w="1417" w:type="dxa"/>
            <w:noWrap/>
            <w:hideMark/>
          </w:tcPr>
          <w:p w14:paraId="0C1E0022" w14:textId="73871894" w:rsidR="008D11BB" w:rsidRPr="009216E1" w:rsidRDefault="00CD43E8" w:rsidP="0009170D">
            <w:pPr>
              <w:pStyle w:val="Tabla"/>
              <w:spacing w:after="0" w:line="240" w:lineRule="auto"/>
              <w:jc w:val="center"/>
              <w:rPr>
                <w:rFonts w:cs="Times New Roman"/>
                <w:i w:val="0"/>
                <w:iCs w:val="0"/>
                <w:sz w:val="20"/>
                <w:szCs w:val="14"/>
              </w:rPr>
            </w:pPr>
            <w:r>
              <w:rPr>
                <w:i w:val="0"/>
                <w:iCs w:val="0"/>
                <w:sz w:val="20"/>
                <w:szCs w:val="14"/>
              </w:rPr>
              <w:t>|</w:t>
            </w:r>
            <w:r w:rsidR="008D11BB" w:rsidRPr="009216E1">
              <w:rPr>
                <w:i w:val="0"/>
                <w:iCs w:val="0"/>
                <w:sz w:val="20"/>
                <w:szCs w:val="14"/>
              </w:rPr>
              <w:t>-0.4%</w:t>
            </w:r>
            <w:r>
              <w:rPr>
                <w:i w:val="0"/>
                <w:iCs w:val="0"/>
                <w:sz w:val="20"/>
                <w:szCs w:val="14"/>
              </w:rPr>
              <w:t>|</w:t>
            </w:r>
          </w:p>
        </w:tc>
      </w:tr>
      <w:tr w:rsidR="008D11BB" w:rsidRPr="00A44135" w14:paraId="07BA09F0" w14:textId="77777777" w:rsidTr="0009170D">
        <w:trPr>
          <w:trHeight w:val="300"/>
        </w:trPr>
        <w:tc>
          <w:tcPr>
            <w:tcW w:w="1129" w:type="dxa"/>
            <w:hideMark/>
          </w:tcPr>
          <w:p w14:paraId="4178317A"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2023-03</w:t>
            </w:r>
          </w:p>
        </w:tc>
        <w:tc>
          <w:tcPr>
            <w:tcW w:w="1985" w:type="dxa"/>
            <w:hideMark/>
          </w:tcPr>
          <w:p w14:paraId="3B0EEBDD"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54,764,473,400</w:t>
            </w:r>
          </w:p>
        </w:tc>
        <w:tc>
          <w:tcPr>
            <w:tcW w:w="1899" w:type="dxa"/>
            <w:hideMark/>
          </w:tcPr>
          <w:p w14:paraId="467B4F42"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54,641,420,542</w:t>
            </w:r>
          </w:p>
        </w:tc>
        <w:tc>
          <w:tcPr>
            <w:tcW w:w="2779" w:type="dxa"/>
            <w:noWrap/>
            <w:hideMark/>
          </w:tcPr>
          <w:p w14:paraId="039C65E1"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-123,052,857</w:t>
            </w:r>
          </w:p>
        </w:tc>
        <w:tc>
          <w:tcPr>
            <w:tcW w:w="1417" w:type="dxa"/>
            <w:noWrap/>
            <w:hideMark/>
          </w:tcPr>
          <w:p w14:paraId="21FD267B" w14:textId="20C6EE10" w:rsidR="008D11BB" w:rsidRPr="009216E1" w:rsidRDefault="00CD43E8" w:rsidP="0009170D">
            <w:pPr>
              <w:pStyle w:val="Tabla"/>
              <w:spacing w:after="0" w:line="240" w:lineRule="auto"/>
              <w:jc w:val="center"/>
              <w:rPr>
                <w:rFonts w:cs="Times New Roman"/>
                <w:i w:val="0"/>
                <w:iCs w:val="0"/>
                <w:sz w:val="20"/>
                <w:szCs w:val="14"/>
              </w:rPr>
            </w:pPr>
            <w:r>
              <w:rPr>
                <w:i w:val="0"/>
                <w:iCs w:val="0"/>
                <w:sz w:val="20"/>
                <w:szCs w:val="14"/>
              </w:rPr>
              <w:t>|</w:t>
            </w:r>
            <w:r w:rsidR="008D11BB" w:rsidRPr="009216E1">
              <w:rPr>
                <w:i w:val="0"/>
                <w:iCs w:val="0"/>
                <w:sz w:val="20"/>
                <w:szCs w:val="14"/>
              </w:rPr>
              <w:t>-0.2%</w:t>
            </w:r>
            <w:r>
              <w:rPr>
                <w:i w:val="0"/>
                <w:iCs w:val="0"/>
                <w:sz w:val="20"/>
                <w:szCs w:val="14"/>
              </w:rPr>
              <w:t>|</w:t>
            </w:r>
          </w:p>
        </w:tc>
      </w:tr>
      <w:tr w:rsidR="008D11BB" w:rsidRPr="00A44135" w14:paraId="554C0162" w14:textId="77777777" w:rsidTr="0009170D">
        <w:trPr>
          <w:trHeight w:val="300"/>
        </w:trPr>
        <w:tc>
          <w:tcPr>
            <w:tcW w:w="1129" w:type="dxa"/>
            <w:hideMark/>
          </w:tcPr>
          <w:p w14:paraId="071BFA15"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2023-04</w:t>
            </w:r>
          </w:p>
        </w:tc>
        <w:tc>
          <w:tcPr>
            <w:tcW w:w="1985" w:type="dxa"/>
            <w:hideMark/>
          </w:tcPr>
          <w:p w14:paraId="5755AC74"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55,989,432,388</w:t>
            </w:r>
          </w:p>
        </w:tc>
        <w:tc>
          <w:tcPr>
            <w:tcW w:w="1899" w:type="dxa"/>
            <w:hideMark/>
          </w:tcPr>
          <w:p w14:paraId="0CC5BA28"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55,564,934,551</w:t>
            </w:r>
          </w:p>
        </w:tc>
        <w:tc>
          <w:tcPr>
            <w:tcW w:w="2779" w:type="dxa"/>
            <w:noWrap/>
            <w:hideMark/>
          </w:tcPr>
          <w:p w14:paraId="1883461C"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-424,497,838</w:t>
            </w:r>
          </w:p>
        </w:tc>
        <w:tc>
          <w:tcPr>
            <w:tcW w:w="1417" w:type="dxa"/>
            <w:noWrap/>
            <w:hideMark/>
          </w:tcPr>
          <w:p w14:paraId="7F254EC6" w14:textId="0AA79EE0" w:rsidR="008D11BB" w:rsidRPr="009216E1" w:rsidRDefault="00CD43E8" w:rsidP="0009170D">
            <w:pPr>
              <w:pStyle w:val="Tabla"/>
              <w:spacing w:after="0" w:line="240" w:lineRule="auto"/>
              <w:jc w:val="center"/>
              <w:rPr>
                <w:rFonts w:cs="Times New Roman"/>
                <w:i w:val="0"/>
                <w:iCs w:val="0"/>
                <w:sz w:val="20"/>
                <w:szCs w:val="14"/>
              </w:rPr>
            </w:pPr>
            <w:r>
              <w:rPr>
                <w:i w:val="0"/>
                <w:iCs w:val="0"/>
                <w:sz w:val="20"/>
                <w:szCs w:val="14"/>
              </w:rPr>
              <w:t>|</w:t>
            </w:r>
            <w:r w:rsidR="008D11BB" w:rsidRPr="009216E1">
              <w:rPr>
                <w:i w:val="0"/>
                <w:iCs w:val="0"/>
                <w:sz w:val="20"/>
                <w:szCs w:val="14"/>
              </w:rPr>
              <w:t>-0.8%</w:t>
            </w:r>
            <w:r>
              <w:rPr>
                <w:i w:val="0"/>
                <w:iCs w:val="0"/>
                <w:sz w:val="20"/>
                <w:szCs w:val="14"/>
              </w:rPr>
              <w:t>|</w:t>
            </w:r>
          </w:p>
        </w:tc>
      </w:tr>
      <w:tr w:rsidR="008D11BB" w:rsidRPr="00A44135" w14:paraId="6F3B9EED" w14:textId="77777777" w:rsidTr="0009170D">
        <w:trPr>
          <w:trHeight w:val="300"/>
        </w:trPr>
        <w:tc>
          <w:tcPr>
            <w:tcW w:w="1129" w:type="dxa"/>
            <w:hideMark/>
          </w:tcPr>
          <w:p w14:paraId="5FDDE564"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2023-05</w:t>
            </w:r>
          </w:p>
        </w:tc>
        <w:tc>
          <w:tcPr>
            <w:tcW w:w="1985" w:type="dxa"/>
            <w:hideMark/>
          </w:tcPr>
          <w:p w14:paraId="5EB61088"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56,884,643,360</w:t>
            </w:r>
          </w:p>
        </w:tc>
        <w:tc>
          <w:tcPr>
            <w:tcW w:w="1899" w:type="dxa"/>
            <w:hideMark/>
          </w:tcPr>
          <w:p w14:paraId="09A51E21"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56,445,538,162</w:t>
            </w:r>
          </w:p>
        </w:tc>
        <w:tc>
          <w:tcPr>
            <w:tcW w:w="2779" w:type="dxa"/>
            <w:noWrap/>
            <w:hideMark/>
          </w:tcPr>
          <w:p w14:paraId="1E81A0F9"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-439,105,197</w:t>
            </w:r>
          </w:p>
        </w:tc>
        <w:tc>
          <w:tcPr>
            <w:tcW w:w="1417" w:type="dxa"/>
            <w:noWrap/>
            <w:hideMark/>
          </w:tcPr>
          <w:p w14:paraId="6E0920C9" w14:textId="5B86C0A7" w:rsidR="008D11BB" w:rsidRPr="009216E1" w:rsidRDefault="00CD43E8" w:rsidP="0009170D">
            <w:pPr>
              <w:pStyle w:val="Tabla"/>
              <w:spacing w:after="0" w:line="240" w:lineRule="auto"/>
              <w:jc w:val="center"/>
              <w:rPr>
                <w:rFonts w:cs="Times New Roman"/>
                <w:i w:val="0"/>
                <w:iCs w:val="0"/>
                <w:sz w:val="20"/>
                <w:szCs w:val="14"/>
              </w:rPr>
            </w:pPr>
            <w:r>
              <w:rPr>
                <w:i w:val="0"/>
                <w:iCs w:val="0"/>
                <w:sz w:val="20"/>
                <w:szCs w:val="14"/>
              </w:rPr>
              <w:t>|</w:t>
            </w:r>
            <w:r w:rsidR="008D11BB" w:rsidRPr="009216E1">
              <w:rPr>
                <w:i w:val="0"/>
                <w:iCs w:val="0"/>
                <w:sz w:val="20"/>
                <w:szCs w:val="14"/>
              </w:rPr>
              <w:t>-0.8%</w:t>
            </w:r>
            <w:r>
              <w:rPr>
                <w:i w:val="0"/>
                <w:iCs w:val="0"/>
                <w:sz w:val="20"/>
                <w:szCs w:val="14"/>
              </w:rPr>
              <w:t>|</w:t>
            </w:r>
          </w:p>
        </w:tc>
      </w:tr>
      <w:tr w:rsidR="008D11BB" w:rsidRPr="00A44135" w14:paraId="2755599D" w14:textId="77777777" w:rsidTr="0009170D">
        <w:trPr>
          <w:trHeight w:val="300"/>
        </w:trPr>
        <w:tc>
          <w:tcPr>
            <w:tcW w:w="1129" w:type="dxa"/>
            <w:hideMark/>
          </w:tcPr>
          <w:p w14:paraId="5D4CD71E"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2023-06</w:t>
            </w:r>
          </w:p>
        </w:tc>
        <w:tc>
          <w:tcPr>
            <w:tcW w:w="1985" w:type="dxa"/>
            <w:hideMark/>
          </w:tcPr>
          <w:p w14:paraId="67E57ED3"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58,046,557,539</w:t>
            </w:r>
          </w:p>
        </w:tc>
        <w:tc>
          <w:tcPr>
            <w:tcW w:w="1899" w:type="dxa"/>
            <w:hideMark/>
          </w:tcPr>
          <w:p w14:paraId="6A3F5831"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57,664,349,506</w:t>
            </w:r>
          </w:p>
        </w:tc>
        <w:tc>
          <w:tcPr>
            <w:tcW w:w="2779" w:type="dxa"/>
            <w:noWrap/>
            <w:hideMark/>
          </w:tcPr>
          <w:p w14:paraId="1B272D17"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-382,208,033</w:t>
            </w:r>
          </w:p>
        </w:tc>
        <w:tc>
          <w:tcPr>
            <w:tcW w:w="1417" w:type="dxa"/>
            <w:noWrap/>
            <w:hideMark/>
          </w:tcPr>
          <w:p w14:paraId="48F9844D" w14:textId="5B99B93B" w:rsidR="008D11BB" w:rsidRPr="009216E1" w:rsidRDefault="00CD43E8" w:rsidP="0009170D">
            <w:pPr>
              <w:pStyle w:val="Tabla"/>
              <w:spacing w:after="0" w:line="240" w:lineRule="auto"/>
              <w:jc w:val="center"/>
              <w:rPr>
                <w:rFonts w:cs="Times New Roman"/>
                <w:i w:val="0"/>
                <w:iCs w:val="0"/>
                <w:sz w:val="20"/>
                <w:szCs w:val="14"/>
              </w:rPr>
            </w:pPr>
            <w:r>
              <w:rPr>
                <w:i w:val="0"/>
                <w:iCs w:val="0"/>
                <w:sz w:val="20"/>
                <w:szCs w:val="14"/>
              </w:rPr>
              <w:t>|</w:t>
            </w:r>
            <w:r w:rsidR="008D11BB" w:rsidRPr="009216E1">
              <w:rPr>
                <w:i w:val="0"/>
                <w:iCs w:val="0"/>
                <w:sz w:val="20"/>
                <w:szCs w:val="14"/>
              </w:rPr>
              <w:t>-0.7%</w:t>
            </w:r>
            <w:r>
              <w:rPr>
                <w:i w:val="0"/>
                <w:iCs w:val="0"/>
                <w:sz w:val="20"/>
                <w:szCs w:val="14"/>
              </w:rPr>
              <w:t>|</w:t>
            </w:r>
          </w:p>
        </w:tc>
      </w:tr>
      <w:tr w:rsidR="008D11BB" w:rsidRPr="00A44135" w14:paraId="43839F44" w14:textId="77777777" w:rsidTr="0009170D">
        <w:trPr>
          <w:trHeight w:val="300"/>
        </w:trPr>
        <w:tc>
          <w:tcPr>
            <w:tcW w:w="1129" w:type="dxa"/>
            <w:hideMark/>
          </w:tcPr>
          <w:p w14:paraId="105B9522"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2023-07</w:t>
            </w:r>
          </w:p>
        </w:tc>
        <w:tc>
          <w:tcPr>
            <w:tcW w:w="1985" w:type="dxa"/>
            <w:hideMark/>
          </w:tcPr>
          <w:p w14:paraId="2474FC90"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58,765,345,728</w:t>
            </w:r>
          </w:p>
        </w:tc>
        <w:tc>
          <w:tcPr>
            <w:tcW w:w="1899" w:type="dxa"/>
            <w:hideMark/>
          </w:tcPr>
          <w:p w14:paraId="3709F788"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58,561,102,278</w:t>
            </w:r>
          </w:p>
        </w:tc>
        <w:tc>
          <w:tcPr>
            <w:tcW w:w="2779" w:type="dxa"/>
            <w:noWrap/>
            <w:hideMark/>
          </w:tcPr>
          <w:p w14:paraId="1469E05F"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-204,243,450</w:t>
            </w:r>
          </w:p>
        </w:tc>
        <w:tc>
          <w:tcPr>
            <w:tcW w:w="1417" w:type="dxa"/>
            <w:noWrap/>
            <w:hideMark/>
          </w:tcPr>
          <w:p w14:paraId="3CD14652" w14:textId="33640239" w:rsidR="008D11BB" w:rsidRPr="009216E1" w:rsidRDefault="00CD43E8" w:rsidP="0009170D">
            <w:pPr>
              <w:pStyle w:val="Tabla"/>
              <w:spacing w:after="0" w:line="240" w:lineRule="auto"/>
              <w:jc w:val="center"/>
              <w:rPr>
                <w:rFonts w:cs="Times New Roman"/>
                <w:i w:val="0"/>
                <w:iCs w:val="0"/>
                <w:sz w:val="20"/>
                <w:szCs w:val="14"/>
              </w:rPr>
            </w:pPr>
            <w:r>
              <w:rPr>
                <w:i w:val="0"/>
                <w:iCs w:val="0"/>
                <w:sz w:val="20"/>
                <w:szCs w:val="14"/>
              </w:rPr>
              <w:t>|</w:t>
            </w:r>
            <w:r w:rsidR="008D11BB" w:rsidRPr="009216E1">
              <w:rPr>
                <w:i w:val="0"/>
                <w:iCs w:val="0"/>
                <w:sz w:val="20"/>
                <w:szCs w:val="14"/>
              </w:rPr>
              <w:t>-0.3%</w:t>
            </w:r>
            <w:r>
              <w:rPr>
                <w:i w:val="0"/>
                <w:iCs w:val="0"/>
                <w:sz w:val="20"/>
                <w:szCs w:val="14"/>
              </w:rPr>
              <w:t>|</w:t>
            </w:r>
          </w:p>
        </w:tc>
      </w:tr>
      <w:tr w:rsidR="008D11BB" w:rsidRPr="00A44135" w14:paraId="1F64AD15" w14:textId="77777777" w:rsidTr="0009170D">
        <w:trPr>
          <w:trHeight w:val="56"/>
        </w:trPr>
        <w:tc>
          <w:tcPr>
            <w:tcW w:w="1129" w:type="dxa"/>
            <w:hideMark/>
          </w:tcPr>
          <w:p w14:paraId="2B81C7A0"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2023-08</w:t>
            </w:r>
          </w:p>
        </w:tc>
        <w:tc>
          <w:tcPr>
            <w:tcW w:w="1985" w:type="dxa"/>
            <w:hideMark/>
          </w:tcPr>
          <w:p w14:paraId="2CD40963"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58,732,670,986</w:t>
            </w:r>
          </w:p>
        </w:tc>
        <w:tc>
          <w:tcPr>
            <w:tcW w:w="1899" w:type="dxa"/>
            <w:hideMark/>
          </w:tcPr>
          <w:p w14:paraId="5D78E0A6"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58,645,157,702</w:t>
            </w:r>
          </w:p>
        </w:tc>
        <w:tc>
          <w:tcPr>
            <w:tcW w:w="2779" w:type="dxa"/>
            <w:noWrap/>
            <w:hideMark/>
          </w:tcPr>
          <w:p w14:paraId="014F174D"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-87,513,284</w:t>
            </w:r>
          </w:p>
        </w:tc>
        <w:tc>
          <w:tcPr>
            <w:tcW w:w="1417" w:type="dxa"/>
            <w:noWrap/>
            <w:hideMark/>
          </w:tcPr>
          <w:p w14:paraId="523D9407" w14:textId="1EB60CDE" w:rsidR="008D11BB" w:rsidRPr="009216E1" w:rsidRDefault="00CD43E8" w:rsidP="0009170D">
            <w:pPr>
              <w:pStyle w:val="Tabla"/>
              <w:spacing w:after="0" w:line="240" w:lineRule="auto"/>
              <w:jc w:val="center"/>
              <w:rPr>
                <w:rFonts w:cs="Times New Roman"/>
                <w:i w:val="0"/>
                <w:iCs w:val="0"/>
                <w:sz w:val="20"/>
                <w:szCs w:val="14"/>
              </w:rPr>
            </w:pPr>
            <w:r>
              <w:rPr>
                <w:i w:val="0"/>
                <w:iCs w:val="0"/>
                <w:sz w:val="20"/>
                <w:szCs w:val="14"/>
              </w:rPr>
              <w:t>|</w:t>
            </w:r>
            <w:r w:rsidR="008D11BB" w:rsidRPr="009216E1">
              <w:rPr>
                <w:i w:val="0"/>
                <w:iCs w:val="0"/>
                <w:sz w:val="20"/>
                <w:szCs w:val="14"/>
              </w:rPr>
              <w:t>-0.1%</w:t>
            </w:r>
            <w:r>
              <w:rPr>
                <w:i w:val="0"/>
                <w:iCs w:val="0"/>
                <w:sz w:val="20"/>
                <w:szCs w:val="14"/>
              </w:rPr>
              <w:t>|</w:t>
            </w:r>
          </w:p>
        </w:tc>
      </w:tr>
      <w:tr w:rsidR="008D11BB" w:rsidRPr="00A44135" w14:paraId="3EA8AE36" w14:textId="77777777" w:rsidTr="0009170D">
        <w:trPr>
          <w:trHeight w:val="300"/>
        </w:trPr>
        <w:tc>
          <w:tcPr>
            <w:tcW w:w="1129" w:type="dxa"/>
            <w:hideMark/>
          </w:tcPr>
          <w:p w14:paraId="7450CA14" w14:textId="77777777" w:rsidR="008D11BB" w:rsidRPr="00A44135" w:rsidRDefault="008D11BB" w:rsidP="0009170D">
            <w:pPr>
              <w:pStyle w:val="Tabla"/>
              <w:spacing w:after="0" w:line="240" w:lineRule="auto"/>
              <w:rPr>
                <w:i w:val="0"/>
                <w:iCs w:val="0"/>
                <w:sz w:val="20"/>
                <w:szCs w:val="14"/>
              </w:rPr>
            </w:pPr>
            <w:r w:rsidRPr="00A44135">
              <w:rPr>
                <w:i w:val="0"/>
                <w:iCs w:val="0"/>
                <w:sz w:val="20"/>
                <w:szCs w:val="14"/>
              </w:rPr>
              <w:t>2023-09</w:t>
            </w:r>
          </w:p>
        </w:tc>
        <w:tc>
          <w:tcPr>
            <w:tcW w:w="1985" w:type="dxa"/>
            <w:hideMark/>
          </w:tcPr>
          <w:p w14:paraId="5A655E18"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59,031,515,319</w:t>
            </w:r>
          </w:p>
        </w:tc>
        <w:tc>
          <w:tcPr>
            <w:tcW w:w="1899" w:type="dxa"/>
            <w:hideMark/>
          </w:tcPr>
          <w:p w14:paraId="7DD7B03B"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59,017,534,134</w:t>
            </w:r>
          </w:p>
        </w:tc>
        <w:tc>
          <w:tcPr>
            <w:tcW w:w="2779" w:type="dxa"/>
            <w:noWrap/>
            <w:hideMark/>
          </w:tcPr>
          <w:p w14:paraId="5690CEC1" w14:textId="77777777" w:rsidR="008D11BB" w:rsidRPr="009216E1" w:rsidRDefault="008D11BB" w:rsidP="0009170D">
            <w:pPr>
              <w:pStyle w:val="Tabla"/>
              <w:spacing w:after="0" w:line="240" w:lineRule="auto"/>
              <w:jc w:val="center"/>
              <w:rPr>
                <w:rFonts w:cs="Times New Roman"/>
                <w:i w:val="0"/>
                <w:iCs w:val="0"/>
                <w:sz w:val="20"/>
                <w:szCs w:val="14"/>
              </w:rPr>
            </w:pPr>
            <w:r w:rsidRPr="009216E1">
              <w:rPr>
                <w:i w:val="0"/>
                <w:iCs w:val="0"/>
                <w:sz w:val="20"/>
                <w:szCs w:val="14"/>
              </w:rPr>
              <w:t>-13,981,185</w:t>
            </w:r>
          </w:p>
        </w:tc>
        <w:tc>
          <w:tcPr>
            <w:tcW w:w="1417" w:type="dxa"/>
            <w:noWrap/>
            <w:hideMark/>
          </w:tcPr>
          <w:p w14:paraId="0C589DC1" w14:textId="4918510D" w:rsidR="008D11BB" w:rsidRPr="009216E1" w:rsidRDefault="00CD43E8" w:rsidP="0009170D">
            <w:pPr>
              <w:pStyle w:val="Tabla"/>
              <w:spacing w:after="0" w:line="240" w:lineRule="auto"/>
              <w:jc w:val="center"/>
              <w:rPr>
                <w:rFonts w:cs="Times New Roman"/>
                <w:i w:val="0"/>
                <w:iCs w:val="0"/>
                <w:sz w:val="20"/>
                <w:szCs w:val="14"/>
              </w:rPr>
            </w:pPr>
            <w:r>
              <w:rPr>
                <w:i w:val="0"/>
                <w:iCs w:val="0"/>
                <w:sz w:val="20"/>
                <w:szCs w:val="14"/>
              </w:rPr>
              <w:t>|</w:t>
            </w:r>
            <w:r w:rsidR="008D11BB" w:rsidRPr="009216E1">
              <w:rPr>
                <w:i w:val="0"/>
                <w:iCs w:val="0"/>
                <w:sz w:val="20"/>
                <w:szCs w:val="14"/>
              </w:rPr>
              <w:t>0.0%</w:t>
            </w:r>
            <w:r>
              <w:rPr>
                <w:i w:val="0"/>
                <w:iCs w:val="0"/>
                <w:sz w:val="20"/>
                <w:szCs w:val="14"/>
              </w:rPr>
              <w:t>|</w:t>
            </w:r>
          </w:p>
        </w:tc>
      </w:tr>
      <w:tr w:rsidR="00CD43E8" w:rsidRPr="00A44135" w14:paraId="3610B459" w14:textId="77777777" w:rsidTr="0040662F">
        <w:trPr>
          <w:trHeight w:val="300"/>
        </w:trPr>
        <w:tc>
          <w:tcPr>
            <w:tcW w:w="7792" w:type="dxa"/>
            <w:gridSpan w:val="4"/>
          </w:tcPr>
          <w:p w14:paraId="49F206FC" w14:textId="445610C1" w:rsidR="00CD43E8" w:rsidRPr="009216E1" w:rsidRDefault="00CD43E8" w:rsidP="00CD43E8">
            <w:pPr>
              <w:pStyle w:val="Tabla"/>
              <w:spacing w:after="0" w:line="240" w:lineRule="auto"/>
              <w:jc w:val="right"/>
              <w:rPr>
                <w:i w:val="0"/>
                <w:iCs w:val="0"/>
                <w:sz w:val="20"/>
                <w:szCs w:val="14"/>
              </w:rPr>
            </w:pPr>
            <w:r>
              <w:rPr>
                <w:i w:val="0"/>
                <w:iCs w:val="0"/>
                <w:sz w:val="20"/>
                <w:szCs w:val="14"/>
              </w:rPr>
              <w:t>Promedio</w:t>
            </w:r>
          </w:p>
        </w:tc>
        <w:tc>
          <w:tcPr>
            <w:tcW w:w="1417" w:type="dxa"/>
            <w:noWrap/>
          </w:tcPr>
          <w:p w14:paraId="6502C371" w14:textId="148707EA" w:rsidR="00CD43E8" w:rsidRPr="009216E1" w:rsidRDefault="00CD43E8" w:rsidP="0009170D">
            <w:pPr>
              <w:pStyle w:val="Tabla"/>
              <w:spacing w:after="0" w:line="240" w:lineRule="auto"/>
              <w:jc w:val="center"/>
              <w:rPr>
                <w:i w:val="0"/>
                <w:iCs w:val="0"/>
                <w:sz w:val="20"/>
                <w:szCs w:val="14"/>
              </w:rPr>
            </w:pPr>
            <w:r w:rsidRPr="00CD43E8">
              <w:rPr>
                <w:i w:val="0"/>
                <w:iCs w:val="0"/>
                <w:sz w:val="20"/>
                <w:szCs w:val="14"/>
              </w:rPr>
              <w:t>0.4%</w:t>
            </w:r>
          </w:p>
        </w:tc>
      </w:tr>
    </w:tbl>
    <w:p w14:paraId="5A3166B3" w14:textId="77777777" w:rsidR="006C21C2" w:rsidRDefault="006C21C2" w:rsidP="00535870">
      <w:pPr>
        <w:pStyle w:val="TextoPrincipal"/>
      </w:pPr>
    </w:p>
    <w:p w14:paraId="5730FE8C" w14:textId="173EAAF6" w:rsidR="00535870" w:rsidRPr="00CD741E" w:rsidRDefault="00535870" w:rsidP="00535870">
      <w:pPr>
        <w:pStyle w:val="TextoPrincipal"/>
        <w:rPr>
          <w:noProof/>
        </w:rPr>
      </w:pPr>
      <w:r w:rsidRPr="00F33047">
        <w:lastRenderedPageBreak/>
        <w:t xml:space="preserve">Mediante las observaciones </w:t>
      </w:r>
      <w:r>
        <w:t>que se visualizan en la figura 5</w:t>
      </w:r>
      <w:r w:rsidR="006F2DD0">
        <w:t>8</w:t>
      </w:r>
      <w:r>
        <w:t xml:space="preserve">, la serie de tiempo indica una tendencia positiva de forma </w:t>
      </w:r>
      <w:r w:rsidR="005B218A">
        <w:t>multiplicativa</w:t>
      </w:r>
      <w:r>
        <w:t xml:space="preserve"> durante el periodo de enero a septiembre 2023, predice un constante incremento desde </w:t>
      </w:r>
      <w:r w:rsidR="00E522BD">
        <w:t>enero</w:t>
      </w:r>
      <w:r>
        <w:t xml:space="preserve"> a </w:t>
      </w:r>
      <w:r w:rsidR="001D7132">
        <w:t>julio,</w:t>
      </w:r>
      <w:r>
        <w:t xml:space="preserve"> pero un decremento en </w:t>
      </w:r>
      <w:r w:rsidR="00624794">
        <w:t>el de</w:t>
      </w:r>
      <w:r>
        <w:t xml:space="preserve"> agosto, siendo el mes de junio parte de un efecto de factor estacional mencionado anteriormente en el ANÁLISIS EDA BANCO DAVIVENDA.</w:t>
      </w:r>
    </w:p>
    <w:p w14:paraId="26633195" w14:textId="6698DEF2" w:rsidR="00576A01" w:rsidRPr="00222261" w:rsidRDefault="00723E2A" w:rsidP="00576A01">
      <w:pPr>
        <w:pStyle w:val="Figuras"/>
        <w:keepNext/>
        <w:jc w:val="center"/>
        <w:rPr>
          <w:lang w:val="es-HN"/>
        </w:rPr>
      </w:pPr>
      <w:r>
        <w:rPr>
          <w:noProof/>
        </w:rPr>
        <w:drawing>
          <wp:inline distT="0" distB="0" distL="0" distR="0" wp14:anchorId="11ADCD1F" wp14:editId="100C5DBB">
            <wp:extent cx="5943600" cy="2604770"/>
            <wp:effectExtent l="0" t="0" r="0" b="5080"/>
            <wp:docPr id="1105996176" name="Gráfico 1">
              <a:extLst xmlns:a="http://schemas.openxmlformats.org/drawingml/2006/main">
                <a:ext uri="{FF2B5EF4-FFF2-40B4-BE49-F238E27FC236}">
                  <a16:creationId xmlns:a16="http://schemas.microsoft.com/office/drawing/2014/main" id="{679F9475-0313-478F-97FD-2071278C525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14:paraId="3CDDC94E" w14:textId="764B89AF" w:rsidR="00F768CD" w:rsidRPr="00576A01" w:rsidRDefault="00576A01" w:rsidP="00576A01">
      <w:pPr>
        <w:pStyle w:val="Figuras"/>
        <w:rPr>
          <w:lang w:val="es-HN"/>
        </w:rPr>
      </w:pPr>
      <w:bookmarkStart w:id="231" w:name="_Toc158142153"/>
      <w:r w:rsidRPr="00576A01">
        <w:rPr>
          <w:lang w:val="es-HN"/>
        </w:rPr>
        <w:t xml:space="preserve">Figura </w:t>
      </w:r>
      <w:r>
        <w:fldChar w:fldCharType="begin"/>
      </w:r>
      <w:r w:rsidRPr="00576A01">
        <w:rPr>
          <w:lang w:val="es-HN"/>
        </w:rPr>
        <w:instrText xml:space="preserve"> SEQ Figura \* ARABIC </w:instrText>
      </w:r>
      <w:r>
        <w:fldChar w:fldCharType="separate"/>
      </w:r>
      <w:r w:rsidR="000F2D33">
        <w:rPr>
          <w:noProof/>
          <w:lang w:val="es-HN"/>
        </w:rPr>
        <w:t>58</w:t>
      </w:r>
      <w:r>
        <w:fldChar w:fldCharType="end"/>
      </w:r>
      <w:r w:rsidRPr="00576A01">
        <w:rPr>
          <w:lang w:val="es-HN"/>
        </w:rPr>
        <w:t>.</w:t>
      </w:r>
      <w:r>
        <w:rPr>
          <w:lang w:val="es-HN"/>
        </w:rPr>
        <w:t xml:space="preserve"> </w:t>
      </w:r>
      <w:r w:rsidRPr="00576A01">
        <w:rPr>
          <w:lang w:val="es-HN"/>
        </w:rPr>
        <w:t>Resultados de predicción Banco Davivienda de Ene a Sep 2023</w:t>
      </w:r>
      <w:bookmarkEnd w:id="231"/>
    </w:p>
    <w:p w14:paraId="0CFAC2DE" w14:textId="5D0D31D6" w:rsidR="00F768CD" w:rsidRPr="00AE4160" w:rsidRDefault="00F768CD" w:rsidP="00F768CD">
      <w:pPr>
        <w:pStyle w:val="Ttulo4"/>
        <w:rPr>
          <w:b/>
          <w:bCs w:val="0"/>
          <w:lang w:val="es-HN"/>
        </w:rPr>
      </w:pPr>
      <w:bookmarkStart w:id="232" w:name="_Toc158832977"/>
      <w:r w:rsidRPr="00AE4160">
        <w:rPr>
          <w:bCs w:val="0"/>
          <w:lang w:val="es-HN"/>
        </w:rPr>
        <w:t xml:space="preserve">4.3.7 RESULTADOS </w:t>
      </w:r>
      <w:r>
        <w:rPr>
          <w:bCs w:val="0"/>
          <w:lang w:val="es-HN"/>
        </w:rPr>
        <w:t xml:space="preserve">PREDICTIVOS PARA </w:t>
      </w:r>
      <w:r w:rsidRPr="00AE4160">
        <w:rPr>
          <w:bCs w:val="0"/>
          <w:lang w:val="es-HN"/>
        </w:rPr>
        <w:t>BANCO LAFISE</w:t>
      </w:r>
      <w:bookmarkEnd w:id="232"/>
    </w:p>
    <w:p w14:paraId="0B126DC8" w14:textId="16E5C663" w:rsidR="00F768CD" w:rsidRDefault="00F768CD" w:rsidP="00F768CD">
      <w:pPr>
        <w:pStyle w:val="TextoPrincipal"/>
      </w:pPr>
      <w:r w:rsidRPr="00B7138D">
        <w:t>Los resultados predictivos</w:t>
      </w:r>
      <w:r>
        <w:t xml:space="preserve"> para Banco LAFISE durante el periodo de enero a septiembre 2023 se logran ajustar con los datos reales observados, ya que en promedio solo existe una variación del 0.5% con respecto a los datos reales durante el 2023. Ver </w:t>
      </w:r>
      <w:r w:rsidR="006C2702">
        <w:t>Tabla</w:t>
      </w:r>
      <w:r>
        <w:t xml:space="preserve"> 1</w:t>
      </w:r>
      <w:r w:rsidR="006C2702">
        <w:t>0</w:t>
      </w:r>
      <w:r>
        <w:t>.</w:t>
      </w:r>
    </w:p>
    <w:p w14:paraId="1ADC74FD" w14:textId="0E886F43" w:rsidR="00E20BD8" w:rsidRPr="005F7017" w:rsidRDefault="00E20BD8" w:rsidP="00E20BD8">
      <w:pPr>
        <w:pStyle w:val="Figuras"/>
        <w:rPr>
          <w:lang w:val="es-HN"/>
        </w:rPr>
      </w:pPr>
      <w:bookmarkStart w:id="233" w:name="_Toc158833055"/>
      <w:r w:rsidRPr="005F7017">
        <w:rPr>
          <w:lang w:val="es-HN"/>
        </w:rPr>
        <w:t xml:space="preserve">Tabla </w:t>
      </w:r>
      <w:r>
        <w:fldChar w:fldCharType="begin"/>
      </w:r>
      <w:r w:rsidRPr="005F7017">
        <w:rPr>
          <w:lang w:val="es-HN"/>
        </w:rPr>
        <w:instrText xml:space="preserve"> SEQ Tabla \* ARABIC </w:instrText>
      </w:r>
      <w:r>
        <w:fldChar w:fldCharType="separate"/>
      </w:r>
      <w:r w:rsidR="000F2D33">
        <w:rPr>
          <w:noProof/>
          <w:lang w:val="es-HN"/>
        </w:rPr>
        <w:t>41</w:t>
      </w:r>
      <w:r>
        <w:fldChar w:fldCharType="end"/>
      </w:r>
      <w:r w:rsidRPr="005F7017">
        <w:rPr>
          <w:lang w:val="es-HN"/>
        </w:rPr>
        <w:t xml:space="preserve">. Tabla Comparativa de resultados predictivos Banco LAFISE </w:t>
      </w:r>
      <w:r w:rsidRPr="00E01172">
        <w:rPr>
          <w:lang w:val="es-HN"/>
        </w:rPr>
        <w:t xml:space="preserve">de Ene a Sep </w:t>
      </w:r>
      <w:r w:rsidRPr="005F7017">
        <w:rPr>
          <w:lang w:val="es-HN"/>
        </w:rPr>
        <w:t>2023</w:t>
      </w:r>
      <w:bookmarkEnd w:id="233"/>
    </w:p>
    <w:tbl>
      <w:tblPr>
        <w:tblStyle w:val="Tablaconcuadrcula"/>
        <w:tblW w:w="0" w:type="auto"/>
        <w:tblLook w:val="04A0" w:firstRow="1" w:lastRow="0" w:firstColumn="1" w:lastColumn="0" w:noHBand="0" w:noVBand="1"/>
      </w:tblPr>
      <w:tblGrid>
        <w:gridCol w:w="1129"/>
        <w:gridCol w:w="1985"/>
        <w:gridCol w:w="1899"/>
        <w:gridCol w:w="2779"/>
        <w:gridCol w:w="1417"/>
      </w:tblGrid>
      <w:tr w:rsidR="00E20BD8" w:rsidRPr="00A44135" w14:paraId="58B57C86" w14:textId="77777777" w:rsidTr="006C21C2">
        <w:trPr>
          <w:trHeight w:val="274"/>
        </w:trPr>
        <w:tc>
          <w:tcPr>
            <w:tcW w:w="1129" w:type="dxa"/>
            <w:hideMark/>
          </w:tcPr>
          <w:p w14:paraId="1680D71E" w14:textId="77777777" w:rsidR="00E20BD8" w:rsidRPr="00A44135" w:rsidRDefault="00E20BD8" w:rsidP="0009170D">
            <w:pPr>
              <w:pStyle w:val="Tabla"/>
              <w:spacing w:after="0" w:line="240" w:lineRule="auto"/>
              <w:jc w:val="center"/>
              <w:rPr>
                <w:i w:val="0"/>
                <w:iCs w:val="0"/>
                <w:sz w:val="20"/>
                <w:szCs w:val="14"/>
                <w:lang w:val="es-HN"/>
              </w:rPr>
            </w:pPr>
            <w:r w:rsidRPr="00A44135">
              <w:rPr>
                <w:i w:val="0"/>
                <w:iCs w:val="0"/>
                <w:sz w:val="20"/>
                <w:szCs w:val="14"/>
              </w:rPr>
              <w:t>Periodo</w:t>
            </w:r>
          </w:p>
        </w:tc>
        <w:tc>
          <w:tcPr>
            <w:tcW w:w="1985" w:type="dxa"/>
            <w:hideMark/>
          </w:tcPr>
          <w:p w14:paraId="67C95F21" w14:textId="77777777" w:rsidR="00E20BD8" w:rsidRPr="00A44135" w:rsidRDefault="00E20BD8" w:rsidP="0009170D">
            <w:pPr>
              <w:pStyle w:val="Tabla"/>
              <w:spacing w:after="0" w:line="240" w:lineRule="auto"/>
              <w:jc w:val="center"/>
              <w:rPr>
                <w:i w:val="0"/>
                <w:iCs w:val="0"/>
                <w:sz w:val="20"/>
                <w:szCs w:val="14"/>
              </w:rPr>
            </w:pPr>
            <w:r>
              <w:rPr>
                <w:i w:val="0"/>
                <w:iCs w:val="0"/>
                <w:sz w:val="20"/>
                <w:szCs w:val="14"/>
              </w:rPr>
              <w:t>Real</w:t>
            </w:r>
          </w:p>
        </w:tc>
        <w:tc>
          <w:tcPr>
            <w:tcW w:w="1899" w:type="dxa"/>
            <w:hideMark/>
          </w:tcPr>
          <w:p w14:paraId="33536EE6" w14:textId="77777777" w:rsidR="00E20BD8" w:rsidRPr="00A44135" w:rsidRDefault="00E20BD8" w:rsidP="0009170D">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22D23557" w14:textId="77777777" w:rsidR="00E20BD8" w:rsidRPr="00A44135" w:rsidRDefault="00E20BD8" w:rsidP="0009170D">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7554FE87" w14:textId="77777777" w:rsidR="00E20BD8" w:rsidRPr="00A44135" w:rsidRDefault="00E20BD8" w:rsidP="0009170D">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E20BD8" w:rsidRPr="00A44135" w14:paraId="61A1A9FD" w14:textId="77777777" w:rsidTr="0009170D">
        <w:trPr>
          <w:trHeight w:val="300"/>
        </w:trPr>
        <w:tc>
          <w:tcPr>
            <w:tcW w:w="1129" w:type="dxa"/>
            <w:hideMark/>
          </w:tcPr>
          <w:p w14:paraId="457707B5" w14:textId="77777777" w:rsidR="00E20BD8" w:rsidRPr="00A44135" w:rsidRDefault="00E20BD8" w:rsidP="0009170D">
            <w:pPr>
              <w:pStyle w:val="Tabla"/>
              <w:spacing w:after="0" w:line="240" w:lineRule="auto"/>
              <w:rPr>
                <w:i w:val="0"/>
                <w:iCs w:val="0"/>
                <w:sz w:val="20"/>
                <w:szCs w:val="14"/>
              </w:rPr>
            </w:pPr>
            <w:r w:rsidRPr="00A44135">
              <w:rPr>
                <w:i w:val="0"/>
                <w:iCs w:val="0"/>
                <w:sz w:val="20"/>
                <w:szCs w:val="14"/>
              </w:rPr>
              <w:t>2023-01</w:t>
            </w:r>
          </w:p>
        </w:tc>
        <w:tc>
          <w:tcPr>
            <w:tcW w:w="1985" w:type="dxa"/>
            <w:hideMark/>
          </w:tcPr>
          <w:p w14:paraId="026F7B3B"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23,710,696,015</w:t>
            </w:r>
          </w:p>
        </w:tc>
        <w:tc>
          <w:tcPr>
            <w:tcW w:w="1899" w:type="dxa"/>
            <w:hideMark/>
          </w:tcPr>
          <w:p w14:paraId="09D73D0F"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23,595,319,516</w:t>
            </w:r>
          </w:p>
        </w:tc>
        <w:tc>
          <w:tcPr>
            <w:tcW w:w="2779" w:type="dxa"/>
            <w:noWrap/>
            <w:hideMark/>
          </w:tcPr>
          <w:p w14:paraId="214E2BE4"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-115,376,499</w:t>
            </w:r>
          </w:p>
        </w:tc>
        <w:tc>
          <w:tcPr>
            <w:tcW w:w="1417" w:type="dxa"/>
            <w:noWrap/>
            <w:hideMark/>
          </w:tcPr>
          <w:p w14:paraId="4EF68037" w14:textId="4C44D1AC" w:rsidR="00E20BD8" w:rsidRPr="007D5C61" w:rsidRDefault="00B1195F" w:rsidP="0009170D">
            <w:pPr>
              <w:pStyle w:val="Tabla"/>
              <w:spacing w:after="0" w:line="240" w:lineRule="auto"/>
              <w:jc w:val="center"/>
              <w:rPr>
                <w:rFonts w:cs="Times New Roman"/>
                <w:i w:val="0"/>
                <w:iCs w:val="0"/>
                <w:sz w:val="20"/>
                <w:szCs w:val="14"/>
              </w:rPr>
            </w:pPr>
            <w:r>
              <w:rPr>
                <w:i w:val="0"/>
                <w:iCs w:val="0"/>
                <w:sz w:val="20"/>
                <w:szCs w:val="14"/>
              </w:rPr>
              <w:t>|</w:t>
            </w:r>
            <w:r w:rsidR="00E20BD8" w:rsidRPr="007D5C61">
              <w:rPr>
                <w:i w:val="0"/>
                <w:iCs w:val="0"/>
                <w:sz w:val="20"/>
                <w:szCs w:val="14"/>
              </w:rPr>
              <w:t>-0.5%</w:t>
            </w:r>
            <w:r>
              <w:rPr>
                <w:i w:val="0"/>
                <w:iCs w:val="0"/>
                <w:sz w:val="20"/>
                <w:szCs w:val="14"/>
              </w:rPr>
              <w:t>|</w:t>
            </w:r>
          </w:p>
        </w:tc>
      </w:tr>
      <w:tr w:rsidR="00E20BD8" w:rsidRPr="00A44135" w14:paraId="2B045FE8" w14:textId="77777777" w:rsidTr="0009170D">
        <w:trPr>
          <w:trHeight w:val="300"/>
        </w:trPr>
        <w:tc>
          <w:tcPr>
            <w:tcW w:w="1129" w:type="dxa"/>
            <w:hideMark/>
          </w:tcPr>
          <w:p w14:paraId="12033591" w14:textId="77777777" w:rsidR="00E20BD8" w:rsidRPr="00A44135" w:rsidRDefault="00E20BD8" w:rsidP="0009170D">
            <w:pPr>
              <w:pStyle w:val="Tabla"/>
              <w:spacing w:after="0" w:line="240" w:lineRule="auto"/>
              <w:rPr>
                <w:i w:val="0"/>
                <w:iCs w:val="0"/>
                <w:sz w:val="20"/>
                <w:szCs w:val="14"/>
              </w:rPr>
            </w:pPr>
            <w:r w:rsidRPr="00A44135">
              <w:rPr>
                <w:i w:val="0"/>
                <w:iCs w:val="0"/>
                <w:sz w:val="20"/>
                <w:szCs w:val="14"/>
              </w:rPr>
              <w:t>2023-02</w:t>
            </w:r>
          </w:p>
        </w:tc>
        <w:tc>
          <w:tcPr>
            <w:tcW w:w="1985" w:type="dxa"/>
            <w:hideMark/>
          </w:tcPr>
          <w:p w14:paraId="202AA94F" w14:textId="17787129"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23,809,622,695</w:t>
            </w:r>
          </w:p>
        </w:tc>
        <w:tc>
          <w:tcPr>
            <w:tcW w:w="1899" w:type="dxa"/>
            <w:hideMark/>
          </w:tcPr>
          <w:p w14:paraId="1FAE06EE"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23,747,302,522</w:t>
            </w:r>
          </w:p>
        </w:tc>
        <w:tc>
          <w:tcPr>
            <w:tcW w:w="2779" w:type="dxa"/>
            <w:noWrap/>
            <w:hideMark/>
          </w:tcPr>
          <w:p w14:paraId="724C9A05"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-62,320,174</w:t>
            </w:r>
          </w:p>
        </w:tc>
        <w:tc>
          <w:tcPr>
            <w:tcW w:w="1417" w:type="dxa"/>
            <w:noWrap/>
            <w:hideMark/>
          </w:tcPr>
          <w:p w14:paraId="7FBDAF8B" w14:textId="072CA288" w:rsidR="00E20BD8" w:rsidRPr="007D5C61" w:rsidRDefault="00B1195F" w:rsidP="0009170D">
            <w:pPr>
              <w:pStyle w:val="Tabla"/>
              <w:spacing w:after="0" w:line="240" w:lineRule="auto"/>
              <w:jc w:val="center"/>
              <w:rPr>
                <w:rFonts w:cs="Times New Roman"/>
                <w:i w:val="0"/>
                <w:iCs w:val="0"/>
                <w:sz w:val="20"/>
                <w:szCs w:val="14"/>
              </w:rPr>
            </w:pPr>
            <w:r>
              <w:rPr>
                <w:i w:val="0"/>
                <w:iCs w:val="0"/>
                <w:sz w:val="20"/>
                <w:szCs w:val="14"/>
              </w:rPr>
              <w:t>|</w:t>
            </w:r>
            <w:r w:rsidR="00E20BD8" w:rsidRPr="007D5C61">
              <w:rPr>
                <w:i w:val="0"/>
                <w:iCs w:val="0"/>
                <w:sz w:val="20"/>
                <w:szCs w:val="14"/>
              </w:rPr>
              <w:t>-0.3%</w:t>
            </w:r>
            <w:r>
              <w:rPr>
                <w:i w:val="0"/>
                <w:iCs w:val="0"/>
                <w:sz w:val="20"/>
                <w:szCs w:val="14"/>
              </w:rPr>
              <w:t>|</w:t>
            </w:r>
          </w:p>
        </w:tc>
      </w:tr>
      <w:tr w:rsidR="00E20BD8" w:rsidRPr="00A44135" w14:paraId="2DC03576" w14:textId="77777777" w:rsidTr="0009170D">
        <w:trPr>
          <w:trHeight w:val="300"/>
        </w:trPr>
        <w:tc>
          <w:tcPr>
            <w:tcW w:w="1129" w:type="dxa"/>
            <w:hideMark/>
          </w:tcPr>
          <w:p w14:paraId="61E01D39" w14:textId="77777777" w:rsidR="00E20BD8" w:rsidRPr="00A44135" w:rsidRDefault="00E20BD8" w:rsidP="0009170D">
            <w:pPr>
              <w:pStyle w:val="Tabla"/>
              <w:spacing w:after="0" w:line="240" w:lineRule="auto"/>
              <w:rPr>
                <w:i w:val="0"/>
                <w:iCs w:val="0"/>
                <w:sz w:val="20"/>
                <w:szCs w:val="14"/>
              </w:rPr>
            </w:pPr>
            <w:r w:rsidRPr="00A44135">
              <w:rPr>
                <w:i w:val="0"/>
                <w:iCs w:val="0"/>
                <w:sz w:val="20"/>
                <w:szCs w:val="14"/>
              </w:rPr>
              <w:t>2023-03</w:t>
            </w:r>
          </w:p>
        </w:tc>
        <w:tc>
          <w:tcPr>
            <w:tcW w:w="1985" w:type="dxa"/>
            <w:hideMark/>
          </w:tcPr>
          <w:p w14:paraId="6DCDFAA8"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24,092,815,075</w:t>
            </w:r>
          </w:p>
        </w:tc>
        <w:tc>
          <w:tcPr>
            <w:tcW w:w="1899" w:type="dxa"/>
            <w:hideMark/>
          </w:tcPr>
          <w:p w14:paraId="1215EEE7"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23,968,314,185</w:t>
            </w:r>
          </w:p>
        </w:tc>
        <w:tc>
          <w:tcPr>
            <w:tcW w:w="2779" w:type="dxa"/>
            <w:noWrap/>
            <w:hideMark/>
          </w:tcPr>
          <w:p w14:paraId="6E7ACEBC"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-124,500,890</w:t>
            </w:r>
          </w:p>
        </w:tc>
        <w:tc>
          <w:tcPr>
            <w:tcW w:w="1417" w:type="dxa"/>
            <w:noWrap/>
            <w:hideMark/>
          </w:tcPr>
          <w:p w14:paraId="7859F2B0" w14:textId="5663F639" w:rsidR="00E20BD8" w:rsidRPr="007D5C61" w:rsidRDefault="00B1195F" w:rsidP="0009170D">
            <w:pPr>
              <w:pStyle w:val="Tabla"/>
              <w:spacing w:after="0" w:line="240" w:lineRule="auto"/>
              <w:jc w:val="center"/>
              <w:rPr>
                <w:rFonts w:cs="Times New Roman"/>
                <w:i w:val="0"/>
                <w:iCs w:val="0"/>
                <w:sz w:val="20"/>
                <w:szCs w:val="14"/>
              </w:rPr>
            </w:pPr>
            <w:r>
              <w:rPr>
                <w:i w:val="0"/>
                <w:iCs w:val="0"/>
                <w:sz w:val="20"/>
                <w:szCs w:val="14"/>
              </w:rPr>
              <w:t>|</w:t>
            </w:r>
            <w:r w:rsidR="00E20BD8" w:rsidRPr="007D5C61">
              <w:rPr>
                <w:i w:val="0"/>
                <w:iCs w:val="0"/>
                <w:sz w:val="20"/>
                <w:szCs w:val="14"/>
              </w:rPr>
              <w:t>-0.5%</w:t>
            </w:r>
            <w:r>
              <w:rPr>
                <w:i w:val="0"/>
                <w:iCs w:val="0"/>
                <w:sz w:val="20"/>
                <w:szCs w:val="14"/>
              </w:rPr>
              <w:t>|</w:t>
            </w:r>
          </w:p>
        </w:tc>
      </w:tr>
      <w:tr w:rsidR="00E20BD8" w:rsidRPr="00A44135" w14:paraId="2A929E1D" w14:textId="77777777" w:rsidTr="0009170D">
        <w:trPr>
          <w:trHeight w:val="300"/>
        </w:trPr>
        <w:tc>
          <w:tcPr>
            <w:tcW w:w="1129" w:type="dxa"/>
            <w:hideMark/>
          </w:tcPr>
          <w:p w14:paraId="41CFBC85" w14:textId="77777777" w:rsidR="00E20BD8" w:rsidRPr="00A44135" w:rsidRDefault="00E20BD8" w:rsidP="0009170D">
            <w:pPr>
              <w:pStyle w:val="Tabla"/>
              <w:spacing w:after="0" w:line="240" w:lineRule="auto"/>
              <w:rPr>
                <w:i w:val="0"/>
                <w:iCs w:val="0"/>
                <w:sz w:val="20"/>
                <w:szCs w:val="14"/>
              </w:rPr>
            </w:pPr>
            <w:r w:rsidRPr="00A44135">
              <w:rPr>
                <w:i w:val="0"/>
                <w:iCs w:val="0"/>
                <w:sz w:val="20"/>
                <w:szCs w:val="14"/>
              </w:rPr>
              <w:t>2023-04</w:t>
            </w:r>
          </w:p>
        </w:tc>
        <w:tc>
          <w:tcPr>
            <w:tcW w:w="1985" w:type="dxa"/>
            <w:hideMark/>
          </w:tcPr>
          <w:p w14:paraId="59800D30" w14:textId="02F9768F"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24,505,842,050</w:t>
            </w:r>
          </w:p>
        </w:tc>
        <w:tc>
          <w:tcPr>
            <w:tcW w:w="1899" w:type="dxa"/>
            <w:hideMark/>
          </w:tcPr>
          <w:p w14:paraId="2086C03C"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24,541,912,358</w:t>
            </w:r>
          </w:p>
        </w:tc>
        <w:tc>
          <w:tcPr>
            <w:tcW w:w="2779" w:type="dxa"/>
            <w:noWrap/>
            <w:hideMark/>
          </w:tcPr>
          <w:p w14:paraId="6C897072"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36,070,308</w:t>
            </w:r>
          </w:p>
        </w:tc>
        <w:tc>
          <w:tcPr>
            <w:tcW w:w="1417" w:type="dxa"/>
            <w:noWrap/>
            <w:hideMark/>
          </w:tcPr>
          <w:p w14:paraId="6FABBD86" w14:textId="4D3A7F9B" w:rsidR="00E20BD8" w:rsidRPr="007D5C61" w:rsidRDefault="00B1195F" w:rsidP="0009170D">
            <w:pPr>
              <w:pStyle w:val="Tabla"/>
              <w:spacing w:after="0" w:line="240" w:lineRule="auto"/>
              <w:jc w:val="center"/>
              <w:rPr>
                <w:rFonts w:cs="Times New Roman"/>
                <w:i w:val="0"/>
                <w:iCs w:val="0"/>
                <w:sz w:val="20"/>
                <w:szCs w:val="14"/>
              </w:rPr>
            </w:pPr>
            <w:r>
              <w:rPr>
                <w:i w:val="0"/>
                <w:iCs w:val="0"/>
                <w:sz w:val="20"/>
                <w:szCs w:val="14"/>
              </w:rPr>
              <w:t>|</w:t>
            </w:r>
            <w:r w:rsidR="00E20BD8" w:rsidRPr="007D5C61">
              <w:rPr>
                <w:i w:val="0"/>
                <w:iCs w:val="0"/>
                <w:sz w:val="20"/>
                <w:szCs w:val="14"/>
              </w:rPr>
              <w:t>0.1%</w:t>
            </w:r>
            <w:r>
              <w:rPr>
                <w:i w:val="0"/>
                <w:iCs w:val="0"/>
                <w:sz w:val="20"/>
                <w:szCs w:val="14"/>
              </w:rPr>
              <w:t>|</w:t>
            </w:r>
          </w:p>
        </w:tc>
      </w:tr>
      <w:tr w:rsidR="00E20BD8" w:rsidRPr="00A44135" w14:paraId="3AE134BC" w14:textId="77777777" w:rsidTr="0009170D">
        <w:trPr>
          <w:trHeight w:val="300"/>
        </w:trPr>
        <w:tc>
          <w:tcPr>
            <w:tcW w:w="1129" w:type="dxa"/>
            <w:hideMark/>
          </w:tcPr>
          <w:p w14:paraId="55C88FAE" w14:textId="77777777" w:rsidR="00E20BD8" w:rsidRPr="00A44135" w:rsidRDefault="00E20BD8" w:rsidP="0009170D">
            <w:pPr>
              <w:pStyle w:val="Tabla"/>
              <w:spacing w:after="0" w:line="240" w:lineRule="auto"/>
              <w:rPr>
                <w:i w:val="0"/>
                <w:iCs w:val="0"/>
                <w:sz w:val="20"/>
                <w:szCs w:val="14"/>
              </w:rPr>
            </w:pPr>
            <w:r w:rsidRPr="00A44135">
              <w:rPr>
                <w:i w:val="0"/>
                <w:iCs w:val="0"/>
                <w:sz w:val="20"/>
                <w:szCs w:val="14"/>
              </w:rPr>
              <w:t>2023-05</w:t>
            </w:r>
          </w:p>
        </w:tc>
        <w:tc>
          <w:tcPr>
            <w:tcW w:w="1985" w:type="dxa"/>
            <w:hideMark/>
          </w:tcPr>
          <w:p w14:paraId="0A3CFB8D"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24,244,550,789</w:t>
            </w:r>
          </w:p>
        </w:tc>
        <w:tc>
          <w:tcPr>
            <w:tcW w:w="1899" w:type="dxa"/>
            <w:hideMark/>
          </w:tcPr>
          <w:p w14:paraId="608B14EE"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24,195,859,861</w:t>
            </w:r>
          </w:p>
        </w:tc>
        <w:tc>
          <w:tcPr>
            <w:tcW w:w="2779" w:type="dxa"/>
            <w:noWrap/>
            <w:hideMark/>
          </w:tcPr>
          <w:p w14:paraId="52AEDDF4"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-48,690,928</w:t>
            </w:r>
          </w:p>
        </w:tc>
        <w:tc>
          <w:tcPr>
            <w:tcW w:w="1417" w:type="dxa"/>
            <w:noWrap/>
            <w:hideMark/>
          </w:tcPr>
          <w:p w14:paraId="1985BE46" w14:textId="53E9D919" w:rsidR="00E20BD8" w:rsidRPr="007D5C61" w:rsidRDefault="00B1195F" w:rsidP="0009170D">
            <w:pPr>
              <w:pStyle w:val="Tabla"/>
              <w:spacing w:after="0" w:line="240" w:lineRule="auto"/>
              <w:jc w:val="center"/>
              <w:rPr>
                <w:rFonts w:cs="Times New Roman"/>
                <w:i w:val="0"/>
                <w:iCs w:val="0"/>
                <w:sz w:val="20"/>
                <w:szCs w:val="14"/>
              </w:rPr>
            </w:pPr>
            <w:r>
              <w:rPr>
                <w:i w:val="0"/>
                <w:iCs w:val="0"/>
                <w:sz w:val="20"/>
                <w:szCs w:val="14"/>
              </w:rPr>
              <w:t>|</w:t>
            </w:r>
            <w:r w:rsidR="00E20BD8" w:rsidRPr="007D5C61">
              <w:rPr>
                <w:i w:val="0"/>
                <w:iCs w:val="0"/>
                <w:sz w:val="20"/>
                <w:szCs w:val="14"/>
              </w:rPr>
              <w:t>-0.2%</w:t>
            </w:r>
            <w:r>
              <w:rPr>
                <w:i w:val="0"/>
                <w:iCs w:val="0"/>
                <w:sz w:val="20"/>
                <w:szCs w:val="14"/>
              </w:rPr>
              <w:t>|</w:t>
            </w:r>
          </w:p>
        </w:tc>
      </w:tr>
      <w:tr w:rsidR="00E20BD8" w:rsidRPr="00A44135" w14:paraId="5D9C206C" w14:textId="77777777" w:rsidTr="0009170D">
        <w:trPr>
          <w:trHeight w:val="300"/>
        </w:trPr>
        <w:tc>
          <w:tcPr>
            <w:tcW w:w="1129" w:type="dxa"/>
            <w:hideMark/>
          </w:tcPr>
          <w:p w14:paraId="6CB0D7B3" w14:textId="77777777" w:rsidR="00E20BD8" w:rsidRPr="00A44135" w:rsidRDefault="00E20BD8" w:rsidP="0009170D">
            <w:pPr>
              <w:pStyle w:val="Tabla"/>
              <w:spacing w:after="0" w:line="240" w:lineRule="auto"/>
              <w:rPr>
                <w:i w:val="0"/>
                <w:iCs w:val="0"/>
                <w:sz w:val="20"/>
                <w:szCs w:val="14"/>
              </w:rPr>
            </w:pPr>
            <w:r w:rsidRPr="00A44135">
              <w:rPr>
                <w:i w:val="0"/>
                <w:iCs w:val="0"/>
                <w:sz w:val="20"/>
                <w:szCs w:val="14"/>
              </w:rPr>
              <w:t>2023-06</w:t>
            </w:r>
          </w:p>
        </w:tc>
        <w:tc>
          <w:tcPr>
            <w:tcW w:w="1985" w:type="dxa"/>
            <w:hideMark/>
          </w:tcPr>
          <w:p w14:paraId="574FF233"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24,526,496,510</w:t>
            </w:r>
          </w:p>
        </w:tc>
        <w:tc>
          <w:tcPr>
            <w:tcW w:w="1899" w:type="dxa"/>
            <w:hideMark/>
          </w:tcPr>
          <w:p w14:paraId="310B7841"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24,420,152,114</w:t>
            </w:r>
          </w:p>
        </w:tc>
        <w:tc>
          <w:tcPr>
            <w:tcW w:w="2779" w:type="dxa"/>
            <w:noWrap/>
            <w:hideMark/>
          </w:tcPr>
          <w:p w14:paraId="20111468"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-106,344,396</w:t>
            </w:r>
          </w:p>
        </w:tc>
        <w:tc>
          <w:tcPr>
            <w:tcW w:w="1417" w:type="dxa"/>
            <w:noWrap/>
            <w:hideMark/>
          </w:tcPr>
          <w:p w14:paraId="4A489580" w14:textId="583E29E2" w:rsidR="00E20BD8" w:rsidRPr="007D5C61" w:rsidRDefault="00B1195F" w:rsidP="0009170D">
            <w:pPr>
              <w:pStyle w:val="Tabla"/>
              <w:spacing w:after="0" w:line="240" w:lineRule="auto"/>
              <w:jc w:val="center"/>
              <w:rPr>
                <w:rFonts w:cs="Times New Roman"/>
                <w:i w:val="0"/>
                <w:iCs w:val="0"/>
                <w:sz w:val="20"/>
                <w:szCs w:val="14"/>
              </w:rPr>
            </w:pPr>
            <w:r>
              <w:rPr>
                <w:i w:val="0"/>
                <w:iCs w:val="0"/>
                <w:sz w:val="20"/>
                <w:szCs w:val="14"/>
              </w:rPr>
              <w:t>|</w:t>
            </w:r>
            <w:r w:rsidR="00E20BD8" w:rsidRPr="007D5C61">
              <w:rPr>
                <w:i w:val="0"/>
                <w:iCs w:val="0"/>
                <w:sz w:val="20"/>
                <w:szCs w:val="14"/>
              </w:rPr>
              <w:t>-0.4%</w:t>
            </w:r>
            <w:r>
              <w:rPr>
                <w:i w:val="0"/>
                <w:iCs w:val="0"/>
                <w:sz w:val="20"/>
                <w:szCs w:val="14"/>
              </w:rPr>
              <w:t>|</w:t>
            </w:r>
          </w:p>
        </w:tc>
      </w:tr>
      <w:tr w:rsidR="00E20BD8" w:rsidRPr="00A44135" w14:paraId="49376F5C" w14:textId="77777777" w:rsidTr="0009170D">
        <w:trPr>
          <w:trHeight w:val="300"/>
        </w:trPr>
        <w:tc>
          <w:tcPr>
            <w:tcW w:w="1129" w:type="dxa"/>
            <w:hideMark/>
          </w:tcPr>
          <w:p w14:paraId="4994AFAB" w14:textId="77777777" w:rsidR="00E20BD8" w:rsidRPr="00A44135" w:rsidRDefault="00E20BD8" w:rsidP="0009170D">
            <w:pPr>
              <w:pStyle w:val="Tabla"/>
              <w:spacing w:after="0" w:line="240" w:lineRule="auto"/>
              <w:rPr>
                <w:i w:val="0"/>
                <w:iCs w:val="0"/>
                <w:sz w:val="20"/>
                <w:szCs w:val="14"/>
              </w:rPr>
            </w:pPr>
            <w:r w:rsidRPr="00A44135">
              <w:rPr>
                <w:i w:val="0"/>
                <w:iCs w:val="0"/>
                <w:sz w:val="20"/>
                <w:szCs w:val="14"/>
              </w:rPr>
              <w:t>2023-07</w:t>
            </w:r>
          </w:p>
        </w:tc>
        <w:tc>
          <w:tcPr>
            <w:tcW w:w="1985" w:type="dxa"/>
            <w:hideMark/>
          </w:tcPr>
          <w:p w14:paraId="68240431"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24,970,014,570</w:t>
            </w:r>
          </w:p>
        </w:tc>
        <w:tc>
          <w:tcPr>
            <w:tcW w:w="1899" w:type="dxa"/>
            <w:hideMark/>
          </w:tcPr>
          <w:p w14:paraId="48C1BA2C"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24,759,390,182</w:t>
            </w:r>
          </w:p>
        </w:tc>
        <w:tc>
          <w:tcPr>
            <w:tcW w:w="2779" w:type="dxa"/>
            <w:noWrap/>
            <w:hideMark/>
          </w:tcPr>
          <w:p w14:paraId="4B0FF2D0"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-210,624,388</w:t>
            </w:r>
          </w:p>
        </w:tc>
        <w:tc>
          <w:tcPr>
            <w:tcW w:w="1417" w:type="dxa"/>
            <w:noWrap/>
            <w:hideMark/>
          </w:tcPr>
          <w:p w14:paraId="3DE304AE" w14:textId="63D9B55E" w:rsidR="00E20BD8" w:rsidRPr="007D5C61" w:rsidRDefault="00B1195F" w:rsidP="0009170D">
            <w:pPr>
              <w:pStyle w:val="Tabla"/>
              <w:spacing w:after="0" w:line="240" w:lineRule="auto"/>
              <w:jc w:val="center"/>
              <w:rPr>
                <w:rFonts w:cs="Times New Roman"/>
                <w:i w:val="0"/>
                <w:iCs w:val="0"/>
                <w:sz w:val="20"/>
                <w:szCs w:val="14"/>
              </w:rPr>
            </w:pPr>
            <w:r>
              <w:rPr>
                <w:i w:val="0"/>
                <w:iCs w:val="0"/>
                <w:sz w:val="20"/>
                <w:szCs w:val="14"/>
              </w:rPr>
              <w:t>|</w:t>
            </w:r>
            <w:r w:rsidR="00E20BD8" w:rsidRPr="007D5C61">
              <w:rPr>
                <w:i w:val="0"/>
                <w:iCs w:val="0"/>
                <w:sz w:val="20"/>
                <w:szCs w:val="14"/>
              </w:rPr>
              <w:t>-0.8%</w:t>
            </w:r>
            <w:r>
              <w:rPr>
                <w:i w:val="0"/>
                <w:iCs w:val="0"/>
                <w:sz w:val="20"/>
                <w:szCs w:val="14"/>
              </w:rPr>
              <w:t>|</w:t>
            </w:r>
          </w:p>
        </w:tc>
      </w:tr>
      <w:tr w:rsidR="00E20BD8" w:rsidRPr="00A44135" w14:paraId="6D527004" w14:textId="77777777" w:rsidTr="0009170D">
        <w:trPr>
          <w:trHeight w:val="56"/>
        </w:trPr>
        <w:tc>
          <w:tcPr>
            <w:tcW w:w="1129" w:type="dxa"/>
            <w:hideMark/>
          </w:tcPr>
          <w:p w14:paraId="6EB808B1" w14:textId="77777777" w:rsidR="00E20BD8" w:rsidRPr="00A44135" w:rsidRDefault="00E20BD8" w:rsidP="0009170D">
            <w:pPr>
              <w:pStyle w:val="Tabla"/>
              <w:spacing w:after="0" w:line="240" w:lineRule="auto"/>
              <w:rPr>
                <w:i w:val="0"/>
                <w:iCs w:val="0"/>
                <w:sz w:val="20"/>
                <w:szCs w:val="14"/>
              </w:rPr>
            </w:pPr>
            <w:r w:rsidRPr="00A44135">
              <w:rPr>
                <w:i w:val="0"/>
                <w:iCs w:val="0"/>
                <w:sz w:val="20"/>
                <w:szCs w:val="14"/>
              </w:rPr>
              <w:t>2023-08</w:t>
            </w:r>
          </w:p>
        </w:tc>
        <w:tc>
          <w:tcPr>
            <w:tcW w:w="1985" w:type="dxa"/>
            <w:hideMark/>
          </w:tcPr>
          <w:p w14:paraId="25325A33"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25,292,196,465</w:t>
            </w:r>
          </w:p>
        </w:tc>
        <w:tc>
          <w:tcPr>
            <w:tcW w:w="1899" w:type="dxa"/>
            <w:hideMark/>
          </w:tcPr>
          <w:p w14:paraId="17BB1F96"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25,103,295,187</w:t>
            </w:r>
          </w:p>
        </w:tc>
        <w:tc>
          <w:tcPr>
            <w:tcW w:w="2779" w:type="dxa"/>
            <w:noWrap/>
            <w:hideMark/>
          </w:tcPr>
          <w:p w14:paraId="00B774CB"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-188,901,279</w:t>
            </w:r>
          </w:p>
        </w:tc>
        <w:tc>
          <w:tcPr>
            <w:tcW w:w="1417" w:type="dxa"/>
            <w:noWrap/>
            <w:hideMark/>
          </w:tcPr>
          <w:p w14:paraId="1908452C" w14:textId="320FB110" w:rsidR="00E20BD8" w:rsidRPr="007D5C61" w:rsidRDefault="00B1195F" w:rsidP="0009170D">
            <w:pPr>
              <w:pStyle w:val="Tabla"/>
              <w:spacing w:after="0" w:line="240" w:lineRule="auto"/>
              <w:jc w:val="center"/>
              <w:rPr>
                <w:rFonts w:cs="Times New Roman"/>
                <w:i w:val="0"/>
                <w:iCs w:val="0"/>
                <w:sz w:val="20"/>
                <w:szCs w:val="14"/>
              </w:rPr>
            </w:pPr>
            <w:r>
              <w:rPr>
                <w:i w:val="0"/>
                <w:iCs w:val="0"/>
                <w:sz w:val="20"/>
                <w:szCs w:val="14"/>
              </w:rPr>
              <w:t>|</w:t>
            </w:r>
            <w:r w:rsidR="00E20BD8" w:rsidRPr="007D5C61">
              <w:rPr>
                <w:i w:val="0"/>
                <w:iCs w:val="0"/>
                <w:sz w:val="20"/>
                <w:szCs w:val="14"/>
              </w:rPr>
              <w:t>-0.7%</w:t>
            </w:r>
            <w:r>
              <w:rPr>
                <w:i w:val="0"/>
                <w:iCs w:val="0"/>
                <w:sz w:val="20"/>
                <w:szCs w:val="14"/>
              </w:rPr>
              <w:t>|</w:t>
            </w:r>
          </w:p>
        </w:tc>
      </w:tr>
      <w:tr w:rsidR="00E20BD8" w:rsidRPr="00A44135" w14:paraId="44B63946" w14:textId="77777777" w:rsidTr="0009170D">
        <w:trPr>
          <w:trHeight w:val="300"/>
        </w:trPr>
        <w:tc>
          <w:tcPr>
            <w:tcW w:w="1129" w:type="dxa"/>
            <w:hideMark/>
          </w:tcPr>
          <w:p w14:paraId="0EA0364A" w14:textId="77777777" w:rsidR="00E20BD8" w:rsidRPr="00A44135" w:rsidRDefault="00E20BD8" w:rsidP="0009170D">
            <w:pPr>
              <w:pStyle w:val="Tabla"/>
              <w:spacing w:after="0" w:line="240" w:lineRule="auto"/>
              <w:rPr>
                <w:i w:val="0"/>
                <w:iCs w:val="0"/>
                <w:sz w:val="20"/>
                <w:szCs w:val="14"/>
              </w:rPr>
            </w:pPr>
            <w:r w:rsidRPr="00A44135">
              <w:rPr>
                <w:i w:val="0"/>
                <w:iCs w:val="0"/>
                <w:sz w:val="20"/>
                <w:szCs w:val="14"/>
              </w:rPr>
              <w:t>2023-09</w:t>
            </w:r>
          </w:p>
        </w:tc>
        <w:tc>
          <w:tcPr>
            <w:tcW w:w="1985" w:type="dxa"/>
            <w:hideMark/>
          </w:tcPr>
          <w:p w14:paraId="334F753F"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25,601,272,878</w:t>
            </w:r>
          </w:p>
        </w:tc>
        <w:tc>
          <w:tcPr>
            <w:tcW w:w="1899" w:type="dxa"/>
            <w:hideMark/>
          </w:tcPr>
          <w:p w14:paraId="0A51CCDA"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25,411,312,272</w:t>
            </w:r>
          </w:p>
        </w:tc>
        <w:tc>
          <w:tcPr>
            <w:tcW w:w="2779" w:type="dxa"/>
            <w:noWrap/>
            <w:hideMark/>
          </w:tcPr>
          <w:p w14:paraId="7F2C8E4C" w14:textId="77777777" w:rsidR="00E20BD8" w:rsidRPr="007D5C61" w:rsidRDefault="00E20BD8" w:rsidP="0009170D">
            <w:pPr>
              <w:pStyle w:val="Tabla"/>
              <w:spacing w:after="0" w:line="240" w:lineRule="auto"/>
              <w:jc w:val="center"/>
              <w:rPr>
                <w:rFonts w:cs="Times New Roman"/>
                <w:i w:val="0"/>
                <w:iCs w:val="0"/>
                <w:sz w:val="20"/>
                <w:szCs w:val="14"/>
              </w:rPr>
            </w:pPr>
            <w:r w:rsidRPr="007D5C61">
              <w:rPr>
                <w:i w:val="0"/>
                <w:iCs w:val="0"/>
                <w:sz w:val="20"/>
                <w:szCs w:val="14"/>
              </w:rPr>
              <w:t>-189,960,606</w:t>
            </w:r>
          </w:p>
        </w:tc>
        <w:tc>
          <w:tcPr>
            <w:tcW w:w="1417" w:type="dxa"/>
            <w:noWrap/>
            <w:hideMark/>
          </w:tcPr>
          <w:p w14:paraId="6B5C0845" w14:textId="1F088B74" w:rsidR="00E20BD8" w:rsidRPr="007D5C61" w:rsidRDefault="00B1195F" w:rsidP="0009170D">
            <w:pPr>
              <w:pStyle w:val="Tabla"/>
              <w:spacing w:after="0" w:line="240" w:lineRule="auto"/>
              <w:jc w:val="center"/>
              <w:rPr>
                <w:rFonts w:cs="Times New Roman"/>
                <w:i w:val="0"/>
                <w:iCs w:val="0"/>
                <w:sz w:val="20"/>
                <w:szCs w:val="14"/>
              </w:rPr>
            </w:pPr>
            <w:r>
              <w:rPr>
                <w:i w:val="0"/>
                <w:iCs w:val="0"/>
                <w:sz w:val="20"/>
                <w:szCs w:val="14"/>
              </w:rPr>
              <w:t>|</w:t>
            </w:r>
            <w:r w:rsidR="00E20BD8" w:rsidRPr="007D5C61">
              <w:rPr>
                <w:i w:val="0"/>
                <w:iCs w:val="0"/>
                <w:sz w:val="20"/>
                <w:szCs w:val="14"/>
              </w:rPr>
              <w:t>-0.7%</w:t>
            </w:r>
            <w:r>
              <w:rPr>
                <w:i w:val="0"/>
                <w:iCs w:val="0"/>
                <w:sz w:val="20"/>
                <w:szCs w:val="14"/>
              </w:rPr>
              <w:t>|</w:t>
            </w:r>
          </w:p>
        </w:tc>
      </w:tr>
      <w:tr w:rsidR="00B1195F" w:rsidRPr="00A44135" w14:paraId="1DA2076A" w14:textId="77777777" w:rsidTr="002B6EAA">
        <w:trPr>
          <w:trHeight w:val="300"/>
        </w:trPr>
        <w:tc>
          <w:tcPr>
            <w:tcW w:w="7792" w:type="dxa"/>
            <w:gridSpan w:val="4"/>
          </w:tcPr>
          <w:p w14:paraId="627E629C" w14:textId="6D6EBD53" w:rsidR="00B1195F" w:rsidRPr="007D5C61" w:rsidRDefault="00B1195F" w:rsidP="00B1195F">
            <w:pPr>
              <w:pStyle w:val="Tabla"/>
              <w:spacing w:after="0" w:line="240" w:lineRule="auto"/>
              <w:jc w:val="right"/>
              <w:rPr>
                <w:i w:val="0"/>
                <w:iCs w:val="0"/>
                <w:sz w:val="20"/>
                <w:szCs w:val="14"/>
              </w:rPr>
            </w:pPr>
            <w:r>
              <w:rPr>
                <w:i w:val="0"/>
                <w:iCs w:val="0"/>
                <w:sz w:val="20"/>
                <w:szCs w:val="14"/>
              </w:rPr>
              <w:t>Promedio</w:t>
            </w:r>
          </w:p>
        </w:tc>
        <w:tc>
          <w:tcPr>
            <w:tcW w:w="1417" w:type="dxa"/>
            <w:noWrap/>
          </w:tcPr>
          <w:p w14:paraId="2599F03C" w14:textId="7570C501" w:rsidR="00B1195F" w:rsidRDefault="00B1195F" w:rsidP="0009170D">
            <w:pPr>
              <w:pStyle w:val="Tabla"/>
              <w:spacing w:after="0" w:line="240" w:lineRule="auto"/>
              <w:jc w:val="center"/>
              <w:rPr>
                <w:i w:val="0"/>
                <w:iCs w:val="0"/>
                <w:sz w:val="20"/>
                <w:szCs w:val="14"/>
              </w:rPr>
            </w:pPr>
            <w:r w:rsidRPr="00B1195F">
              <w:rPr>
                <w:i w:val="0"/>
                <w:iCs w:val="0"/>
                <w:sz w:val="20"/>
                <w:szCs w:val="14"/>
              </w:rPr>
              <w:t>0.5%</w:t>
            </w:r>
          </w:p>
        </w:tc>
      </w:tr>
    </w:tbl>
    <w:p w14:paraId="19539ED3" w14:textId="4392CCDE" w:rsidR="004B115A" w:rsidRDefault="004B115A" w:rsidP="004B115A">
      <w:pPr>
        <w:pStyle w:val="TextoPrincipal"/>
      </w:pPr>
      <w:r w:rsidRPr="00F33047">
        <w:t xml:space="preserve">Mediante las observaciones </w:t>
      </w:r>
      <w:r>
        <w:t>que se visualizan en la figura 5</w:t>
      </w:r>
      <w:r w:rsidR="00674FEB">
        <w:t>9</w:t>
      </w:r>
      <w:r>
        <w:t xml:space="preserve">, la serie de tiempo indica una </w:t>
      </w:r>
      <w:r>
        <w:lastRenderedPageBreak/>
        <w:t xml:space="preserve">tendencia positiva de forma </w:t>
      </w:r>
      <w:r w:rsidR="00B92DD0">
        <w:t>multiplicativa</w:t>
      </w:r>
      <w:r>
        <w:t xml:space="preserve"> durante el periodo de </w:t>
      </w:r>
      <w:r w:rsidR="00B92DD0">
        <w:t>enero</w:t>
      </w:r>
      <w:r>
        <w:t xml:space="preserve"> a septiembre 2023, predice un incremento </w:t>
      </w:r>
      <w:r w:rsidR="003A71E8">
        <w:t xml:space="preserve">en los meses de abril y </w:t>
      </w:r>
      <w:r w:rsidR="00282EF7">
        <w:t>septiembre,</w:t>
      </w:r>
      <w:r>
        <w:t xml:space="preserve"> pero un decremento en el de </w:t>
      </w:r>
      <w:r w:rsidR="003A71E8">
        <w:t>mayo</w:t>
      </w:r>
      <w:r>
        <w:t xml:space="preserve">, siendo </w:t>
      </w:r>
      <w:r w:rsidR="003A71E8">
        <w:t xml:space="preserve">los </w:t>
      </w:r>
      <w:r w:rsidR="00282EF7">
        <w:t>meses de</w:t>
      </w:r>
      <w:r>
        <w:t xml:space="preserve"> junio</w:t>
      </w:r>
      <w:r w:rsidR="006B3BC5">
        <w:t xml:space="preserve">, </w:t>
      </w:r>
      <w:r w:rsidR="003A71E8">
        <w:t>mayo</w:t>
      </w:r>
      <w:r w:rsidR="006B3BC5">
        <w:t xml:space="preserve"> y septiembre</w:t>
      </w:r>
      <w:r>
        <w:t xml:space="preserve"> parte de un efecto de factor</w:t>
      </w:r>
      <w:r w:rsidR="003A71E8">
        <w:t>es estacionales</w:t>
      </w:r>
      <w:r>
        <w:t xml:space="preserve"> mencionado</w:t>
      </w:r>
      <w:r w:rsidR="003A71E8">
        <w:t>s</w:t>
      </w:r>
      <w:r>
        <w:t xml:space="preserve"> anteriormente en el ANÁLISIS EDA BANCO LAFISE.</w:t>
      </w:r>
    </w:p>
    <w:p w14:paraId="2AE643A4" w14:textId="77777777" w:rsidR="00B521FF" w:rsidRDefault="00B521FF" w:rsidP="00B521FF">
      <w:pPr>
        <w:pStyle w:val="TextoPrincipal"/>
        <w:keepNext/>
        <w:ind w:firstLine="0"/>
      </w:pPr>
      <w:r>
        <w:rPr>
          <w:noProof/>
        </w:rPr>
        <w:drawing>
          <wp:inline distT="0" distB="0" distL="0" distR="0" wp14:anchorId="2559212C" wp14:editId="7BD80F54">
            <wp:extent cx="5943600" cy="2679590"/>
            <wp:effectExtent l="0" t="0" r="0" b="6985"/>
            <wp:docPr id="25951455" name="Gráfico 1">
              <a:extLst xmlns:a="http://schemas.openxmlformats.org/drawingml/2006/main">
                <a:ext uri="{FF2B5EF4-FFF2-40B4-BE49-F238E27FC236}">
                  <a16:creationId xmlns:a16="http://schemas.microsoft.com/office/drawing/2014/main" id="{1FC213C9-4817-453C-AF8C-2108B2C5CB9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14:paraId="14B052F3" w14:textId="23D6F1AA" w:rsidR="004B115A" w:rsidRPr="00CD741E" w:rsidRDefault="00B521FF" w:rsidP="009470AD">
      <w:pPr>
        <w:pStyle w:val="Figuras"/>
        <w:rPr>
          <w:lang w:val="es-HN"/>
        </w:rPr>
      </w:pPr>
      <w:bookmarkStart w:id="234" w:name="_Toc158142154"/>
      <w:r w:rsidRPr="00B521FF">
        <w:rPr>
          <w:lang w:val="es-HN"/>
        </w:rPr>
        <w:t xml:space="preserve">Figura </w:t>
      </w:r>
      <w:r>
        <w:fldChar w:fldCharType="begin"/>
      </w:r>
      <w:r w:rsidRPr="00B521FF">
        <w:rPr>
          <w:lang w:val="es-HN"/>
        </w:rPr>
        <w:instrText xml:space="preserve"> SEQ Figura \* ARABIC </w:instrText>
      </w:r>
      <w:r>
        <w:fldChar w:fldCharType="separate"/>
      </w:r>
      <w:r w:rsidR="000F2D33">
        <w:rPr>
          <w:noProof/>
          <w:lang w:val="es-HN"/>
        </w:rPr>
        <w:t>59</w:t>
      </w:r>
      <w:r>
        <w:fldChar w:fldCharType="end"/>
      </w:r>
      <w:r w:rsidRPr="00B521FF">
        <w:rPr>
          <w:lang w:val="es-HN"/>
        </w:rPr>
        <w:t>.</w:t>
      </w:r>
      <w:r>
        <w:rPr>
          <w:lang w:val="es-HN"/>
        </w:rPr>
        <w:t xml:space="preserve"> </w:t>
      </w:r>
      <w:r w:rsidRPr="00B521FF">
        <w:rPr>
          <w:lang w:val="es-HN"/>
        </w:rPr>
        <w:t>Resultados de predicción Banco LAFISE de Ene a Sep 2023</w:t>
      </w:r>
      <w:bookmarkEnd w:id="234"/>
    </w:p>
    <w:p w14:paraId="388B7B1E" w14:textId="04CA30AC" w:rsidR="00F768CD" w:rsidRDefault="00F768CD" w:rsidP="00F768CD">
      <w:pPr>
        <w:pStyle w:val="Ttulo4"/>
        <w:rPr>
          <w:b/>
          <w:bCs w:val="0"/>
          <w:lang w:val="es-HN"/>
        </w:rPr>
      </w:pPr>
      <w:bookmarkStart w:id="235" w:name="_Toc158832978"/>
      <w:r w:rsidRPr="00510831">
        <w:rPr>
          <w:bCs w:val="0"/>
          <w:lang w:val="es-HN"/>
        </w:rPr>
        <w:t xml:space="preserve">4.3.8 RESULTADOS </w:t>
      </w:r>
      <w:r>
        <w:rPr>
          <w:bCs w:val="0"/>
          <w:lang w:val="es-HN"/>
        </w:rPr>
        <w:t xml:space="preserve">PREDICTIVOS PARA </w:t>
      </w:r>
      <w:r w:rsidRPr="00510831">
        <w:rPr>
          <w:bCs w:val="0"/>
          <w:lang w:val="es-HN"/>
        </w:rPr>
        <w:t>BANCO BANRURAL</w:t>
      </w:r>
      <w:bookmarkEnd w:id="235"/>
    </w:p>
    <w:p w14:paraId="59FF06B0" w14:textId="77777777" w:rsidR="00F768CD" w:rsidRDefault="00F768CD" w:rsidP="00F768CD">
      <w:pPr>
        <w:pStyle w:val="TextoPrincipal"/>
      </w:pPr>
      <w:r w:rsidRPr="00B7138D">
        <w:t>Los resultados predictivos</w:t>
      </w:r>
      <w:r>
        <w:t xml:space="preserve"> para Banco Banrural durante el periodo de enero a septiembre 2023 se logran ajustar con los datos reales observados, ya que en promedio solo existe una variación del 0.7% con respecto a los datos reales durante el 2023. Ver figura 36 y tabla 12.</w:t>
      </w:r>
    </w:p>
    <w:p w14:paraId="5FA2377D" w14:textId="0D82C184" w:rsidR="00CE0515" w:rsidRPr="005F7017" w:rsidRDefault="00CE0515" w:rsidP="00CE0515">
      <w:pPr>
        <w:pStyle w:val="Figuras"/>
        <w:rPr>
          <w:lang w:val="es-HN"/>
        </w:rPr>
      </w:pPr>
      <w:bookmarkStart w:id="236" w:name="_Toc158833056"/>
      <w:r w:rsidRPr="005F7017">
        <w:rPr>
          <w:lang w:val="es-HN"/>
        </w:rPr>
        <w:t xml:space="preserve">Tabla </w:t>
      </w:r>
      <w:r>
        <w:fldChar w:fldCharType="begin"/>
      </w:r>
      <w:r w:rsidRPr="005F7017">
        <w:rPr>
          <w:lang w:val="es-HN"/>
        </w:rPr>
        <w:instrText xml:space="preserve"> SEQ Tabla \* ARABIC </w:instrText>
      </w:r>
      <w:r>
        <w:fldChar w:fldCharType="separate"/>
      </w:r>
      <w:r w:rsidR="000F2D33">
        <w:rPr>
          <w:noProof/>
          <w:lang w:val="es-HN"/>
        </w:rPr>
        <w:t>42</w:t>
      </w:r>
      <w:r>
        <w:fldChar w:fldCharType="end"/>
      </w:r>
      <w:r w:rsidRPr="005F7017">
        <w:rPr>
          <w:lang w:val="es-HN"/>
        </w:rPr>
        <w:t xml:space="preserve">. Tabla Comparativa de resultados predictivos Banco Banrural </w:t>
      </w:r>
      <w:r w:rsidRPr="00E01172">
        <w:rPr>
          <w:lang w:val="es-HN"/>
        </w:rPr>
        <w:t xml:space="preserve">de Ene a Sep </w:t>
      </w:r>
      <w:r w:rsidRPr="005F7017">
        <w:rPr>
          <w:lang w:val="es-HN"/>
        </w:rPr>
        <w:t>2023</w:t>
      </w:r>
      <w:bookmarkEnd w:id="236"/>
    </w:p>
    <w:tbl>
      <w:tblPr>
        <w:tblStyle w:val="Tablaconcuadrcula"/>
        <w:tblW w:w="0" w:type="auto"/>
        <w:tblLook w:val="04A0" w:firstRow="1" w:lastRow="0" w:firstColumn="1" w:lastColumn="0" w:noHBand="0" w:noVBand="1"/>
      </w:tblPr>
      <w:tblGrid>
        <w:gridCol w:w="1129"/>
        <w:gridCol w:w="1985"/>
        <w:gridCol w:w="1899"/>
        <w:gridCol w:w="2779"/>
        <w:gridCol w:w="1417"/>
      </w:tblGrid>
      <w:tr w:rsidR="00CE0515" w:rsidRPr="00A44135" w14:paraId="2BE3F9BE" w14:textId="77777777" w:rsidTr="006C21C2">
        <w:trPr>
          <w:trHeight w:val="233"/>
        </w:trPr>
        <w:tc>
          <w:tcPr>
            <w:tcW w:w="1129" w:type="dxa"/>
            <w:hideMark/>
          </w:tcPr>
          <w:p w14:paraId="6D37A3E1" w14:textId="77777777" w:rsidR="00CE0515" w:rsidRPr="00A44135" w:rsidRDefault="00CE0515" w:rsidP="0009170D">
            <w:pPr>
              <w:pStyle w:val="Tabla"/>
              <w:spacing w:after="0" w:line="240" w:lineRule="auto"/>
              <w:jc w:val="center"/>
              <w:rPr>
                <w:i w:val="0"/>
                <w:iCs w:val="0"/>
                <w:sz w:val="20"/>
                <w:szCs w:val="14"/>
                <w:lang w:val="es-HN"/>
              </w:rPr>
            </w:pPr>
            <w:r w:rsidRPr="00A44135">
              <w:rPr>
                <w:i w:val="0"/>
                <w:iCs w:val="0"/>
                <w:sz w:val="20"/>
                <w:szCs w:val="14"/>
              </w:rPr>
              <w:t>Periodo</w:t>
            </w:r>
          </w:p>
        </w:tc>
        <w:tc>
          <w:tcPr>
            <w:tcW w:w="1985" w:type="dxa"/>
            <w:hideMark/>
          </w:tcPr>
          <w:p w14:paraId="0A96D70B" w14:textId="77777777" w:rsidR="00CE0515" w:rsidRPr="00A44135" w:rsidRDefault="00CE0515" w:rsidP="0009170D">
            <w:pPr>
              <w:pStyle w:val="Tabla"/>
              <w:spacing w:after="0" w:line="240" w:lineRule="auto"/>
              <w:jc w:val="center"/>
              <w:rPr>
                <w:i w:val="0"/>
                <w:iCs w:val="0"/>
                <w:sz w:val="20"/>
                <w:szCs w:val="14"/>
              </w:rPr>
            </w:pPr>
            <w:r>
              <w:rPr>
                <w:i w:val="0"/>
                <w:iCs w:val="0"/>
                <w:sz w:val="20"/>
                <w:szCs w:val="14"/>
              </w:rPr>
              <w:t>Real</w:t>
            </w:r>
          </w:p>
        </w:tc>
        <w:tc>
          <w:tcPr>
            <w:tcW w:w="1899" w:type="dxa"/>
            <w:hideMark/>
          </w:tcPr>
          <w:p w14:paraId="57C46E7A" w14:textId="77777777" w:rsidR="00CE0515" w:rsidRPr="00A44135" w:rsidRDefault="00CE0515" w:rsidP="0009170D">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25CF21FA" w14:textId="77777777" w:rsidR="00CE0515" w:rsidRPr="00A44135" w:rsidRDefault="00CE0515" w:rsidP="0009170D">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16573DA1" w14:textId="77777777" w:rsidR="00CE0515" w:rsidRPr="00A44135" w:rsidRDefault="00CE0515" w:rsidP="0009170D">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CE0515" w:rsidRPr="00A44135" w14:paraId="467625BA" w14:textId="77777777" w:rsidTr="0009170D">
        <w:trPr>
          <w:trHeight w:val="300"/>
        </w:trPr>
        <w:tc>
          <w:tcPr>
            <w:tcW w:w="1129" w:type="dxa"/>
            <w:hideMark/>
          </w:tcPr>
          <w:p w14:paraId="63F0C6F6" w14:textId="77777777" w:rsidR="00CE0515" w:rsidRPr="00A44135" w:rsidRDefault="00CE0515" w:rsidP="0009170D">
            <w:pPr>
              <w:pStyle w:val="Tabla"/>
              <w:spacing w:after="0" w:line="240" w:lineRule="auto"/>
              <w:rPr>
                <w:i w:val="0"/>
                <w:iCs w:val="0"/>
                <w:sz w:val="20"/>
                <w:szCs w:val="14"/>
              </w:rPr>
            </w:pPr>
            <w:r w:rsidRPr="00A44135">
              <w:rPr>
                <w:i w:val="0"/>
                <w:iCs w:val="0"/>
                <w:sz w:val="20"/>
                <w:szCs w:val="14"/>
              </w:rPr>
              <w:t>2023-01</w:t>
            </w:r>
          </w:p>
        </w:tc>
        <w:tc>
          <w:tcPr>
            <w:tcW w:w="1985" w:type="dxa"/>
            <w:hideMark/>
          </w:tcPr>
          <w:p w14:paraId="270DBC83"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21,059,806,327</w:t>
            </w:r>
          </w:p>
        </w:tc>
        <w:tc>
          <w:tcPr>
            <w:tcW w:w="1899" w:type="dxa"/>
            <w:hideMark/>
          </w:tcPr>
          <w:p w14:paraId="5505ABB4"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21,049,259,886</w:t>
            </w:r>
          </w:p>
        </w:tc>
        <w:tc>
          <w:tcPr>
            <w:tcW w:w="2779" w:type="dxa"/>
            <w:noWrap/>
            <w:hideMark/>
          </w:tcPr>
          <w:p w14:paraId="5599087B"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-10,546,442</w:t>
            </w:r>
          </w:p>
        </w:tc>
        <w:tc>
          <w:tcPr>
            <w:tcW w:w="1417" w:type="dxa"/>
            <w:noWrap/>
            <w:hideMark/>
          </w:tcPr>
          <w:p w14:paraId="6AE74CB1" w14:textId="7BDD4C4D" w:rsidR="00CE0515" w:rsidRPr="00E56064" w:rsidRDefault="00E07C72" w:rsidP="0009170D">
            <w:pPr>
              <w:pStyle w:val="Tabla"/>
              <w:spacing w:after="0" w:line="240" w:lineRule="auto"/>
              <w:jc w:val="center"/>
              <w:rPr>
                <w:rFonts w:cs="Times New Roman"/>
                <w:i w:val="0"/>
                <w:iCs w:val="0"/>
                <w:sz w:val="20"/>
                <w:szCs w:val="14"/>
              </w:rPr>
            </w:pPr>
            <w:r>
              <w:rPr>
                <w:i w:val="0"/>
                <w:iCs w:val="0"/>
                <w:sz w:val="20"/>
                <w:szCs w:val="14"/>
              </w:rPr>
              <w:t>|</w:t>
            </w:r>
            <w:r w:rsidR="00CE0515" w:rsidRPr="00E56064">
              <w:rPr>
                <w:i w:val="0"/>
                <w:iCs w:val="0"/>
                <w:sz w:val="20"/>
                <w:szCs w:val="14"/>
              </w:rPr>
              <w:t>-0.1%</w:t>
            </w:r>
            <w:r>
              <w:rPr>
                <w:i w:val="0"/>
                <w:iCs w:val="0"/>
                <w:sz w:val="20"/>
                <w:szCs w:val="14"/>
              </w:rPr>
              <w:t>|</w:t>
            </w:r>
          </w:p>
        </w:tc>
      </w:tr>
      <w:tr w:rsidR="00CE0515" w:rsidRPr="00A44135" w14:paraId="7FB3035E" w14:textId="77777777" w:rsidTr="0009170D">
        <w:trPr>
          <w:trHeight w:val="300"/>
        </w:trPr>
        <w:tc>
          <w:tcPr>
            <w:tcW w:w="1129" w:type="dxa"/>
            <w:hideMark/>
          </w:tcPr>
          <w:p w14:paraId="3D921B20" w14:textId="77777777" w:rsidR="00CE0515" w:rsidRPr="00A44135" w:rsidRDefault="00CE0515" w:rsidP="0009170D">
            <w:pPr>
              <w:pStyle w:val="Tabla"/>
              <w:spacing w:after="0" w:line="240" w:lineRule="auto"/>
              <w:rPr>
                <w:i w:val="0"/>
                <w:iCs w:val="0"/>
                <w:sz w:val="20"/>
                <w:szCs w:val="14"/>
              </w:rPr>
            </w:pPr>
            <w:r w:rsidRPr="00A44135">
              <w:rPr>
                <w:i w:val="0"/>
                <w:iCs w:val="0"/>
                <w:sz w:val="20"/>
                <w:szCs w:val="14"/>
              </w:rPr>
              <w:t>2023-02</w:t>
            </w:r>
          </w:p>
        </w:tc>
        <w:tc>
          <w:tcPr>
            <w:tcW w:w="1985" w:type="dxa"/>
            <w:hideMark/>
          </w:tcPr>
          <w:p w14:paraId="29276A33"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20,881,560,798</w:t>
            </w:r>
          </w:p>
        </w:tc>
        <w:tc>
          <w:tcPr>
            <w:tcW w:w="1899" w:type="dxa"/>
            <w:hideMark/>
          </w:tcPr>
          <w:p w14:paraId="6821FC9E"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21,227,739,779</w:t>
            </w:r>
          </w:p>
        </w:tc>
        <w:tc>
          <w:tcPr>
            <w:tcW w:w="2779" w:type="dxa"/>
            <w:noWrap/>
            <w:hideMark/>
          </w:tcPr>
          <w:p w14:paraId="7AE52E49"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346,178,981</w:t>
            </w:r>
          </w:p>
        </w:tc>
        <w:tc>
          <w:tcPr>
            <w:tcW w:w="1417" w:type="dxa"/>
            <w:noWrap/>
            <w:hideMark/>
          </w:tcPr>
          <w:p w14:paraId="452D8E25" w14:textId="73C51AC8" w:rsidR="00CE0515" w:rsidRPr="00E56064" w:rsidRDefault="00E07C72" w:rsidP="0009170D">
            <w:pPr>
              <w:pStyle w:val="Tabla"/>
              <w:spacing w:after="0" w:line="240" w:lineRule="auto"/>
              <w:jc w:val="center"/>
              <w:rPr>
                <w:rFonts w:cs="Times New Roman"/>
                <w:i w:val="0"/>
                <w:iCs w:val="0"/>
                <w:sz w:val="20"/>
                <w:szCs w:val="14"/>
              </w:rPr>
            </w:pPr>
            <w:r>
              <w:rPr>
                <w:i w:val="0"/>
                <w:iCs w:val="0"/>
                <w:sz w:val="20"/>
                <w:szCs w:val="14"/>
              </w:rPr>
              <w:t>|</w:t>
            </w:r>
            <w:r w:rsidR="00CE0515" w:rsidRPr="00E56064">
              <w:rPr>
                <w:i w:val="0"/>
                <w:iCs w:val="0"/>
                <w:sz w:val="20"/>
                <w:szCs w:val="14"/>
              </w:rPr>
              <w:t>1.7%</w:t>
            </w:r>
            <w:r>
              <w:rPr>
                <w:i w:val="0"/>
                <w:iCs w:val="0"/>
                <w:sz w:val="20"/>
                <w:szCs w:val="14"/>
              </w:rPr>
              <w:t>|</w:t>
            </w:r>
          </w:p>
        </w:tc>
      </w:tr>
      <w:tr w:rsidR="00CE0515" w:rsidRPr="00A44135" w14:paraId="76E2D1B1" w14:textId="77777777" w:rsidTr="0009170D">
        <w:trPr>
          <w:trHeight w:val="300"/>
        </w:trPr>
        <w:tc>
          <w:tcPr>
            <w:tcW w:w="1129" w:type="dxa"/>
            <w:hideMark/>
          </w:tcPr>
          <w:p w14:paraId="11953CDD" w14:textId="77777777" w:rsidR="00CE0515" w:rsidRPr="00A44135" w:rsidRDefault="00CE0515" w:rsidP="0009170D">
            <w:pPr>
              <w:pStyle w:val="Tabla"/>
              <w:spacing w:after="0" w:line="240" w:lineRule="auto"/>
              <w:rPr>
                <w:i w:val="0"/>
                <w:iCs w:val="0"/>
                <w:sz w:val="20"/>
                <w:szCs w:val="14"/>
              </w:rPr>
            </w:pPr>
            <w:r w:rsidRPr="00A44135">
              <w:rPr>
                <w:i w:val="0"/>
                <w:iCs w:val="0"/>
                <w:sz w:val="20"/>
                <w:szCs w:val="14"/>
              </w:rPr>
              <w:t>2023-03</w:t>
            </w:r>
          </w:p>
        </w:tc>
        <w:tc>
          <w:tcPr>
            <w:tcW w:w="1985" w:type="dxa"/>
            <w:hideMark/>
          </w:tcPr>
          <w:p w14:paraId="254CACC0"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20,729,410,888</w:t>
            </w:r>
          </w:p>
        </w:tc>
        <w:tc>
          <w:tcPr>
            <w:tcW w:w="1899" w:type="dxa"/>
            <w:hideMark/>
          </w:tcPr>
          <w:p w14:paraId="098BF9A6"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20,732,312,565</w:t>
            </w:r>
          </w:p>
        </w:tc>
        <w:tc>
          <w:tcPr>
            <w:tcW w:w="2779" w:type="dxa"/>
            <w:noWrap/>
            <w:hideMark/>
          </w:tcPr>
          <w:p w14:paraId="59F51C1C"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2,901,677</w:t>
            </w:r>
          </w:p>
        </w:tc>
        <w:tc>
          <w:tcPr>
            <w:tcW w:w="1417" w:type="dxa"/>
            <w:noWrap/>
            <w:hideMark/>
          </w:tcPr>
          <w:p w14:paraId="2B4450F7" w14:textId="6BA171C0" w:rsidR="00CE0515" w:rsidRPr="00E56064" w:rsidRDefault="00E07C72" w:rsidP="0009170D">
            <w:pPr>
              <w:pStyle w:val="Tabla"/>
              <w:spacing w:after="0" w:line="240" w:lineRule="auto"/>
              <w:jc w:val="center"/>
              <w:rPr>
                <w:rFonts w:cs="Times New Roman"/>
                <w:i w:val="0"/>
                <w:iCs w:val="0"/>
                <w:sz w:val="20"/>
                <w:szCs w:val="14"/>
              </w:rPr>
            </w:pPr>
            <w:r>
              <w:rPr>
                <w:i w:val="0"/>
                <w:iCs w:val="0"/>
                <w:sz w:val="20"/>
                <w:szCs w:val="14"/>
              </w:rPr>
              <w:t>|</w:t>
            </w:r>
            <w:r w:rsidR="00CE0515" w:rsidRPr="00E56064">
              <w:rPr>
                <w:i w:val="0"/>
                <w:iCs w:val="0"/>
                <w:sz w:val="20"/>
                <w:szCs w:val="14"/>
              </w:rPr>
              <w:t>0.0%</w:t>
            </w:r>
            <w:r>
              <w:rPr>
                <w:i w:val="0"/>
                <w:iCs w:val="0"/>
                <w:sz w:val="20"/>
                <w:szCs w:val="14"/>
              </w:rPr>
              <w:t>|</w:t>
            </w:r>
          </w:p>
        </w:tc>
      </w:tr>
      <w:tr w:rsidR="00CE0515" w:rsidRPr="00A44135" w14:paraId="2443A0FD" w14:textId="77777777" w:rsidTr="0009170D">
        <w:trPr>
          <w:trHeight w:val="300"/>
        </w:trPr>
        <w:tc>
          <w:tcPr>
            <w:tcW w:w="1129" w:type="dxa"/>
            <w:hideMark/>
          </w:tcPr>
          <w:p w14:paraId="76937BD1" w14:textId="77777777" w:rsidR="00CE0515" w:rsidRPr="00A44135" w:rsidRDefault="00CE0515" w:rsidP="0009170D">
            <w:pPr>
              <w:pStyle w:val="Tabla"/>
              <w:spacing w:after="0" w:line="240" w:lineRule="auto"/>
              <w:rPr>
                <w:i w:val="0"/>
                <w:iCs w:val="0"/>
                <w:sz w:val="20"/>
                <w:szCs w:val="14"/>
              </w:rPr>
            </w:pPr>
            <w:r w:rsidRPr="00A44135">
              <w:rPr>
                <w:i w:val="0"/>
                <w:iCs w:val="0"/>
                <w:sz w:val="20"/>
                <w:szCs w:val="14"/>
              </w:rPr>
              <w:t>2023-04</w:t>
            </w:r>
          </w:p>
        </w:tc>
        <w:tc>
          <w:tcPr>
            <w:tcW w:w="1985" w:type="dxa"/>
            <w:hideMark/>
          </w:tcPr>
          <w:p w14:paraId="1301FF55"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20,573,714,558</w:t>
            </w:r>
          </w:p>
        </w:tc>
        <w:tc>
          <w:tcPr>
            <w:tcW w:w="1899" w:type="dxa"/>
            <w:hideMark/>
          </w:tcPr>
          <w:p w14:paraId="4EAD23D7"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20,767,411,428</w:t>
            </w:r>
          </w:p>
        </w:tc>
        <w:tc>
          <w:tcPr>
            <w:tcW w:w="2779" w:type="dxa"/>
            <w:noWrap/>
            <w:hideMark/>
          </w:tcPr>
          <w:p w14:paraId="6344BF47"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193,696,870</w:t>
            </w:r>
          </w:p>
        </w:tc>
        <w:tc>
          <w:tcPr>
            <w:tcW w:w="1417" w:type="dxa"/>
            <w:noWrap/>
            <w:hideMark/>
          </w:tcPr>
          <w:p w14:paraId="5F6AEE44" w14:textId="2B95BFC6" w:rsidR="00CE0515" w:rsidRPr="00E56064" w:rsidRDefault="00E07C72" w:rsidP="0009170D">
            <w:pPr>
              <w:pStyle w:val="Tabla"/>
              <w:spacing w:after="0" w:line="240" w:lineRule="auto"/>
              <w:jc w:val="center"/>
              <w:rPr>
                <w:rFonts w:cs="Times New Roman"/>
                <w:i w:val="0"/>
                <w:iCs w:val="0"/>
                <w:sz w:val="20"/>
                <w:szCs w:val="14"/>
              </w:rPr>
            </w:pPr>
            <w:r>
              <w:rPr>
                <w:i w:val="0"/>
                <w:iCs w:val="0"/>
                <w:sz w:val="20"/>
                <w:szCs w:val="14"/>
              </w:rPr>
              <w:t>|</w:t>
            </w:r>
            <w:r w:rsidR="00CE0515" w:rsidRPr="00E56064">
              <w:rPr>
                <w:i w:val="0"/>
                <w:iCs w:val="0"/>
                <w:sz w:val="20"/>
                <w:szCs w:val="14"/>
              </w:rPr>
              <w:t>0.9%</w:t>
            </w:r>
            <w:r>
              <w:rPr>
                <w:i w:val="0"/>
                <w:iCs w:val="0"/>
                <w:sz w:val="20"/>
                <w:szCs w:val="14"/>
              </w:rPr>
              <w:t>|</w:t>
            </w:r>
          </w:p>
        </w:tc>
      </w:tr>
      <w:tr w:rsidR="00CE0515" w:rsidRPr="00A44135" w14:paraId="492B88C6" w14:textId="77777777" w:rsidTr="0009170D">
        <w:trPr>
          <w:trHeight w:val="300"/>
        </w:trPr>
        <w:tc>
          <w:tcPr>
            <w:tcW w:w="1129" w:type="dxa"/>
            <w:hideMark/>
          </w:tcPr>
          <w:p w14:paraId="5183CE2B" w14:textId="77777777" w:rsidR="00CE0515" w:rsidRPr="00A44135" w:rsidRDefault="00CE0515" w:rsidP="0009170D">
            <w:pPr>
              <w:pStyle w:val="Tabla"/>
              <w:spacing w:after="0" w:line="240" w:lineRule="auto"/>
              <w:rPr>
                <w:i w:val="0"/>
                <w:iCs w:val="0"/>
                <w:sz w:val="20"/>
                <w:szCs w:val="14"/>
              </w:rPr>
            </w:pPr>
            <w:r w:rsidRPr="00A44135">
              <w:rPr>
                <w:i w:val="0"/>
                <w:iCs w:val="0"/>
                <w:sz w:val="20"/>
                <w:szCs w:val="14"/>
              </w:rPr>
              <w:t>2023-05</w:t>
            </w:r>
          </w:p>
        </w:tc>
        <w:tc>
          <w:tcPr>
            <w:tcW w:w="1985" w:type="dxa"/>
            <w:hideMark/>
          </w:tcPr>
          <w:p w14:paraId="488933AB"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20,302,855,136</w:t>
            </w:r>
          </w:p>
        </w:tc>
        <w:tc>
          <w:tcPr>
            <w:tcW w:w="1899" w:type="dxa"/>
            <w:hideMark/>
          </w:tcPr>
          <w:p w14:paraId="528FFE1D"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20,445,738,468</w:t>
            </w:r>
          </w:p>
        </w:tc>
        <w:tc>
          <w:tcPr>
            <w:tcW w:w="2779" w:type="dxa"/>
            <w:noWrap/>
            <w:hideMark/>
          </w:tcPr>
          <w:p w14:paraId="791473F3"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142,883,332</w:t>
            </w:r>
          </w:p>
        </w:tc>
        <w:tc>
          <w:tcPr>
            <w:tcW w:w="1417" w:type="dxa"/>
            <w:noWrap/>
            <w:hideMark/>
          </w:tcPr>
          <w:p w14:paraId="20B1342E" w14:textId="2AEACD7F" w:rsidR="00CE0515" w:rsidRPr="00E56064" w:rsidRDefault="00E07C72" w:rsidP="0009170D">
            <w:pPr>
              <w:pStyle w:val="Tabla"/>
              <w:spacing w:after="0" w:line="240" w:lineRule="auto"/>
              <w:jc w:val="center"/>
              <w:rPr>
                <w:rFonts w:cs="Times New Roman"/>
                <w:i w:val="0"/>
                <w:iCs w:val="0"/>
                <w:sz w:val="20"/>
                <w:szCs w:val="14"/>
              </w:rPr>
            </w:pPr>
            <w:r>
              <w:rPr>
                <w:i w:val="0"/>
                <w:iCs w:val="0"/>
                <w:sz w:val="20"/>
                <w:szCs w:val="14"/>
              </w:rPr>
              <w:t>|</w:t>
            </w:r>
            <w:r w:rsidR="00CE0515" w:rsidRPr="00E56064">
              <w:rPr>
                <w:i w:val="0"/>
                <w:iCs w:val="0"/>
                <w:sz w:val="20"/>
                <w:szCs w:val="14"/>
              </w:rPr>
              <w:t>0.7%</w:t>
            </w:r>
            <w:r>
              <w:rPr>
                <w:i w:val="0"/>
                <w:iCs w:val="0"/>
                <w:sz w:val="20"/>
                <w:szCs w:val="14"/>
              </w:rPr>
              <w:t>|</w:t>
            </w:r>
          </w:p>
        </w:tc>
      </w:tr>
      <w:tr w:rsidR="00CE0515" w:rsidRPr="00A44135" w14:paraId="308759E3" w14:textId="77777777" w:rsidTr="0009170D">
        <w:trPr>
          <w:trHeight w:val="300"/>
        </w:trPr>
        <w:tc>
          <w:tcPr>
            <w:tcW w:w="1129" w:type="dxa"/>
            <w:hideMark/>
          </w:tcPr>
          <w:p w14:paraId="262AF962" w14:textId="77777777" w:rsidR="00CE0515" w:rsidRPr="00A44135" w:rsidRDefault="00CE0515" w:rsidP="0009170D">
            <w:pPr>
              <w:pStyle w:val="Tabla"/>
              <w:spacing w:after="0" w:line="240" w:lineRule="auto"/>
              <w:rPr>
                <w:i w:val="0"/>
                <w:iCs w:val="0"/>
                <w:sz w:val="20"/>
                <w:szCs w:val="14"/>
              </w:rPr>
            </w:pPr>
            <w:r w:rsidRPr="00A44135">
              <w:rPr>
                <w:i w:val="0"/>
                <w:iCs w:val="0"/>
                <w:sz w:val="20"/>
                <w:szCs w:val="14"/>
              </w:rPr>
              <w:t>2023-06</w:t>
            </w:r>
          </w:p>
        </w:tc>
        <w:tc>
          <w:tcPr>
            <w:tcW w:w="1985" w:type="dxa"/>
            <w:hideMark/>
          </w:tcPr>
          <w:p w14:paraId="59ADFC31"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20,838,701,337</w:t>
            </w:r>
          </w:p>
        </w:tc>
        <w:tc>
          <w:tcPr>
            <w:tcW w:w="1899" w:type="dxa"/>
            <w:hideMark/>
          </w:tcPr>
          <w:p w14:paraId="02B0CA9B"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20,630,141,217</w:t>
            </w:r>
          </w:p>
        </w:tc>
        <w:tc>
          <w:tcPr>
            <w:tcW w:w="2779" w:type="dxa"/>
            <w:noWrap/>
            <w:hideMark/>
          </w:tcPr>
          <w:p w14:paraId="535957E0"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-208,560,120</w:t>
            </w:r>
          </w:p>
        </w:tc>
        <w:tc>
          <w:tcPr>
            <w:tcW w:w="1417" w:type="dxa"/>
            <w:noWrap/>
            <w:hideMark/>
          </w:tcPr>
          <w:p w14:paraId="258D15BA" w14:textId="0CDA4E51" w:rsidR="00CE0515" w:rsidRPr="00E56064" w:rsidRDefault="00E07C72" w:rsidP="0009170D">
            <w:pPr>
              <w:pStyle w:val="Tabla"/>
              <w:spacing w:after="0" w:line="240" w:lineRule="auto"/>
              <w:jc w:val="center"/>
              <w:rPr>
                <w:rFonts w:cs="Times New Roman"/>
                <w:i w:val="0"/>
                <w:iCs w:val="0"/>
                <w:sz w:val="20"/>
                <w:szCs w:val="14"/>
              </w:rPr>
            </w:pPr>
            <w:r>
              <w:rPr>
                <w:i w:val="0"/>
                <w:iCs w:val="0"/>
                <w:sz w:val="20"/>
                <w:szCs w:val="14"/>
              </w:rPr>
              <w:t>|</w:t>
            </w:r>
            <w:r w:rsidR="00CE0515" w:rsidRPr="00E56064">
              <w:rPr>
                <w:i w:val="0"/>
                <w:iCs w:val="0"/>
                <w:sz w:val="20"/>
                <w:szCs w:val="14"/>
              </w:rPr>
              <w:t>-1.0%</w:t>
            </w:r>
            <w:r>
              <w:rPr>
                <w:i w:val="0"/>
                <w:iCs w:val="0"/>
                <w:sz w:val="20"/>
                <w:szCs w:val="14"/>
              </w:rPr>
              <w:t>|</w:t>
            </w:r>
          </w:p>
        </w:tc>
      </w:tr>
      <w:tr w:rsidR="00CE0515" w:rsidRPr="00A44135" w14:paraId="297BEB6C" w14:textId="77777777" w:rsidTr="0009170D">
        <w:trPr>
          <w:trHeight w:val="300"/>
        </w:trPr>
        <w:tc>
          <w:tcPr>
            <w:tcW w:w="1129" w:type="dxa"/>
            <w:hideMark/>
          </w:tcPr>
          <w:p w14:paraId="539020B9" w14:textId="77777777" w:rsidR="00CE0515" w:rsidRPr="00A44135" w:rsidRDefault="00CE0515" w:rsidP="0009170D">
            <w:pPr>
              <w:pStyle w:val="Tabla"/>
              <w:spacing w:after="0" w:line="240" w:lineRule="auto"/>
              <w:rPr>
                <w:i w:val="0"/>
                <w:iCs w:val="0"/>
                <w:sz w:val="20"/>
                <w:szCs w:val="14"/>
              </w:rPr>
            </w:pPr>
            <w:r w:rsidRPr="00A44135">
              <w:rPr>
                <w:i w:val="0"/>
                <w:iCs w:val="0"/>
                <w:sz w:val="20"/>
                <w:szCs w:val="14"/>
              </w:rPr>
              <w:t>2023-07</w:t>
            </w:r>
          </w:p>
        </w:tc>
        <w:tc>
          <w:tcPr>
            <w:tcW w:w="1985" w:type="dxa"/>
            <w:hideMark/>
          </w:tcPr>
          <w:p w14:paraId="5B442914"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20,921,469,556</w:t>
            </w:r>
          </w:p>
        </w:tc>
        <w:tc>
          <w:tcPr>
            <w:tcW w:w="1899" w:type="dxa"/>
            <w:hideMark/>
          </w:tcPr>
          <w:p w14:paraId="60E8D63B"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20,747,447,090</w:t>
            </w:r>
          </w:p>
        </w:tc>
        <w:tc>
          <w:tcPr>
            <w:tcW w:w="2779" w:type="dxa"/>
            <w:noWrap/>
            <w:hideMark/>
          </w:tcPr>
          <w:p w14:paraId="5F6F79D6"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-174,022,466</w:t>
            </w:r>
          </w:p>
        </w:tc>
        <w:tc>
          <w:tcPr>
            <w:tcW w:w="1417" w:type="dxa"/>
            <w:noWrap/>
            <w:hideMark/>
          </w:tcPr>
          <w:p w14:paraId="52A1EFDE" w14:textId="2DFB305A" w:rsidR="00CE0515" w:rsidRPr="00E56064" w:rsidRDefault="00E07C72" w:rsidP="0009170D">
            <w:pPr>
              <w:pStyle w:val="Tabla"/>
              <w:spacing w:after="0" w:line="240" w:lineRule="auto"/>
              <w:jc w:val="center"/>
              <w:rPr>
                <w:rFonts w:cs="Times New Roman"/>
                <w:i w:val="0"/>
                <w:iCs w:val="0"/>
                <w:sz w:val="20"/>
                <w:szCs w:val="14"/>
              </w:rPr>
            </w:pPr>
            <w:r>
              <w:rPr>
                <w:i w:val="0"/>
                <w:iCs w:val="0"/>
                <w:sz w:val="20"/>
                <w:szCs w:val="14"/>
              </w:rPr>
              <w:t>|</w:t>
            </w:r>
            <w:r w:rsidR="00CE0515" w:rsidRPr="00E56064">
              <w:rPr>
                <w:i w:val="0"/>
                <w:iCs w:val="0"/>
                <w:sz w:val="20"/>
                <w:szCs w:val="14"/>
              </w:rPr>
              <w:t>-0.8%</w:t>
            </w:r>
            <w:r>
              <w:rPr>
                <w:i w:val="0"/>
                <w:iCs w:val="0"/>
                <w:sz w:val="20"/>
                <w:szCs w:val="14"/>
              </w:rPr>
              <w:t>|</w:t>
            </w:r>
          </w:p>
        </w:tc>
      </w:tr>
      <w:tr w:rsidR="00CE0515" w:rsidRPr="00A44135" w14:paraId="0D8360F2" w14:textId="77777777" w:rsidTr="0009170D">
        <w:trPr>
          <w:trHeight w:val="56"/>
        </w:trPr>
        <w:tc>
          <w:tcPr>
            <w:tcW w:w="1129" w:type="dxa"/>
            <w:hideMark/>
          </w:tcPr>
          <w:p w14:paraId="1203448F" w14:textId="77777777" w:rsidR="00CE0515" w:rsidRPr="00A44135" w:rsidRDefault="00CE0515" w:rsidP="0009170D">
            <w:pPr>
              <w:pStyle w:val="Tabla"/>
              <w:spacing w:after="0" w:line="240" w:lineRule="auto"/>
              <w:rPr>
                <w:i w:val="0"/>
                <w:iCs w:val="0"/>
                <w:sz w:val="20"/>
                <w:szCs w:val="14"/>
              </w:rPr>
            </w:pPr>
            <w:r w:rsidRPr="00A44135">
              <w:rPr>
                <w:i w:val="0"/>
                <w:iCs w:val="0"/>
                <w:sz w:val="20"/>
                <w:szCs w:val="14"/>
              </w:rPr>
              <w:t>2023-08</w:t>
            </w:r>
          </w:p>
        </w:tc>
        <w:tc>
          <w:tcPr>
            <w:tcW w:w="1985" w:type="dxa"/>
            <w:hideMark/>
          </w:tcPr>
          <w:p w14:paraId="2269EFE0"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21,224,819,005</w:t>
            </w:r>
          </w:p>
        </w:tc>
        <w:tc>
          <w:tcPr>
            <w:tcW w:w="1899" w:type="dxa"/>
            <w:hideMark/>
          </w:tcPr>
          <w:p w14:paraId="55243A9E"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21,024,557,529</w:t>
            </w:r>
          </w:p>
        </w:tc>
        <w:tc>
          <w:tcPr>
            <w:tcW w:w="2779" w:type="dxa"/>
            <w:noWrap/>
            <w:hideMark/>
          </w:tcPr>
          <w:p w14:paraId="69E99BDC"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-200,261,476</w:t>
            </w:r>
          </w:p>
        </w:tc>
        <w:tc>
          <w:tcPr>
            <w:tcW w:w="1417" w:type="dxa"/>
            <w:noWrap/>
            <w:hideMark/>
          </w:tcPr>
          <w:p w14:paraId="420D264E" w14:textId="187AA5A5" w:rsidR="00CE0515" w:rsidRPr="00E56064" w:rsidRDefault="00E07C72" w:rsidP="0009170D">
            <w:pPr>
              <w:pStyle w:val="Tabla"/>
              <w:spacing w:after="0" w:line="240" w:lineRule="auto"/>
              <w:jc w:val="center"/>
              <w:rPr>
                <w:rFonts w:cs="Times New Roman"/>
                <w:i w:val="0"/>
                <w:iCs w:val="0"/>
                <w:sz w:val="20"/>
                <w:szCs w:val="14"/>
              </w:rPr>
            </w:pPr>
            <w:r>
              <w:rPr>
                <w:i w:val="0"/>
                <w:iCs w:val="0"/>
                <w:sz w:val="20"/>
                <w:szCs w:val="14"/>
              </w:rPr>
              <w:t>|</w:t>
            </w:r>
            <w:r w:rsidR="00CE0515" w:rsidRPr="00E56064">
              <w:rPr>
                <w:i w:val="0"/>
                <w:iCs w:val="0"/>
                <w:sz w:val="20"/>
                <w:szCs w:val="14"/>
              </w:rPr>
              <w:t>-0.9%</w:t>
            </w:r>
            <w:r>
              <w:rPr>
                <w:i w:val="0"/>
                <w:iCs w:val="0"/>
                <w:sz w:val="20"/>
                <w:szCs w:val="14"/>
              </w:rPr>
              <w:t>|</w:t>
            </w:r>
          </w:p>
        </w:tc>
      </w:tr>
      <w:tr w:rsidR="00CE0515" w:rsidRPr="00A44135" w14:paraId="0F6E7C12" w14:textId="77777777" w:rsidTr="0009170D">
        <w:trPr>
          <w:trHeight w:val="300"/>
        </w:trPr>
        <w:tc>
          <w:tcPr>
            <w:tcW w:w="1129" w:type="dxa"/>
            <w:hideMark/>
          </w:tcPr>
          <w:p w14:paraId="042AD8E4" w14:textId="77777777" w:rsidR="00CE0515" w:rsidRPr="00A44135" w:rsidRDefault="00CE0515" w:rsidP="0009170D">
            <w:pPr>
              <w:pStyle w:val="Tabla"/>
              <w:spacing w:after="0" w:line="240" w:lineRule="auto"/>
              <w:rPr>
                <w:i w:val="0"/>
                <w:iCs w:val="0"/>
                <w:sz w:val="20"/>
                <w:szCs w:val="14"/>
              </w:rPr>
            </w:pPr>
            <w:r w:rsidRPr="00A44135">
              <w:rPr>
                <w:i w:val="0"/>
                <w:iCs w:val="0"/>
                <w:sz w:val="20"/>
                <w:szCs w:val="14"/>
              </w:rPr>
              <w:t>2023-09</w:t>
            </w:r>
          </w:p>
        </w:tc>
        <w:tc>
          <w:tcPr>
            <w:tcW w:w="1985" w:type="dxa"/>
            <w:hideMark/>
          </w:tcPr>
          <w:p w14:paraId="7ACF6669"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21,393,575,369</w:t>
            </w:r>
          </w:p>
        </w:tc>
        <w:tc>
          <w:tcPr>
            <w:tcW w:w="1899" w:type="dxa"/>
            <w:hideMark/>
          </w:tcPr>
          <w:p w14:paraId="0198C435"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21,442,720,922</w:t>
            </w:r>
          </w:p>
        </w:tc>
        <w:tc>
          <w:tcPr>
            <w:tcW w:w="2779" w:type="dxa"/>
            <w:noWrap/>
            <w:hideMark/>
          </w:tcPr>
          <w:p w14:paraId="5CABD4AF" w14:textId="77777777" w:rsidR="00CE0515" w:rsidRPr="00E56064" w:rsidRDefault="00CE0515" w:rsidP="0009170D">
            <w:pPr>
              <w:pStyle w:val="Tabla"/>
              <w:spacing w:after="0" w:line="240" w:lineRule="auto"/>
              <w:jc w:val="center"/>
              <w:rPr>
                <w:rFonts w:cs="Times New Roman"/>
                <w:i w:val="0"/>
                <w:iCs w:val="0"/>
                <w:sz w:val="20"/>
                <w:szCs w:val="14"/>
              </w:rPr>
            </w:pPr>
            <w:r w:rsidRPr="00E56064">
              <w:rPr>
                <w:i w:val="0"/>
                <w:iCs w:val="0"/>
                <w:sz w:val="20"/>
                <w:szCs w:val="14"/>
              </w:rPr>
              <w:t>49,145,554</w:t>
            </w:r>
          </w:p>
        </w:tc>
        <w:tc>
          <w:tcPr>
            <w:tcW w:w="1417" w:type="dxa"/>
            <w:noWrap/>
            <w:hideMark/>
          </w:tcPr>
          <w:p w14:paraId="470B1697" w14:textId="34316037" w:rsidR="00CE0515" w:rsidRPr="00E56064" w:rsidRDefault="00E07C72" w:rsidP="0009170D">
            <w:pPr>
              <w:pStyle w:val="Tabla"/>
              <w:spacing w:after="0" w:line="240" w:lineRule="auto"/>
              <w:jc w:val="center"/>
              <w:rPr>
                <w:rFonts w:cs="Times New Roman"/>
                <w:i w:val="0"/>
                <w:iCs w:val="0"/>
                <w:sz w:val="20"/>
                <w:szCs w:val="14"/>
              </w:rPr>
            </w:pPr>
            <w:r>
              <w:rPr>
                <w:i w:val="0"/>
                <w:iCs w:val="0"/>
                <w:sz w:val="20"/>
                <w:szCs w:val="14"/>
              </w:rPr>
              <w:t>|</w:t>
            </w:r>
            <w:r w:rsidR="00CE0515" w:rsidRPr="00E56064">
              <w:rPr>
                <w:i w:val="0"/>
                <w:iCs w:val="0"/>
                <w:sz w:val="20"/>
                <w:szCs w:val="14"/>
              </w:rPr>
              <w:t>0.2%</w:t>
            </w:r>
            <w:r>
              <w:rPr>
                <w:i w:val="0"/>
                <w:iCs w:val="0"/>
                <w:sz w:val="20"/>
                <w:szCs w:val="14"/>
              </w:rPr>
              <w:t>|</w:t>
            </w:r>
          </w:p>
        </w:tc>
      </w:tr>
      <w:tr w:rsidR="00E07C72" w:rsidRPr="00A44135" w14:paraId="1BEA192D" w14:textId="77777777" w:rsidTr="00814F76">
        <w:trPr>
          <w:trHeight w:val="300"/>
        </w:trPr>
        <w:tc>
          <w:tcPr>
            <w:tcW w:w="7792" w:type="dxa"/>
            <w:gridSpan w:val="4"/>
          </w:tcPr>
          <w:p w14:paraId="08BD2256" w14:textId="639D4BEB" w:rsidR="00E07C72" w:rsidRPr="00E56064" w:rsidRDefault="00E07C72" w:rsidP="00E07C72">
            <w:pPr>
              <w:pStyle w:val="Tabla"/>
              <w:spacing w:after="0" w:line="240" w:lineRule="auto"/>
              <w:jc w:val="right"/>
              <w:rPr>
                <w:i w:val="0"/>
                <w:iCs w:val="0"/>
                <w:sz w:val="20"/>
                <w:szCs w:val="14"/>
              </w:rPr>
            </w:pPr>
            <w:r>
              <w:rPr>
                <w:i w:val="0"/>
                <w:iCs w:val="0"/>
                <w:sz w:val="20"/>
                <w:szCs w:val="14"/>
              </w:rPr>
              <w:t>Promedio</w:t>
            </w:r>
          </w:p>
        </w:tc>
        <w:tc>
          <w:tcPr>
            <w:tcW w:w="1417" w:type="dxa"/>
            <w:noWrap/>
          </w:tcPr>
          <w:p w14:paraId="5ADAEE05" w14:textId="4AFD677A" w:rsidR="00E07C72" w:rsidRDefault="00E07C72" w:rsidP="0009170D">
            <w:pPr>
              <w:pStyle w:val="Tabla"/>
              <w:spacing w:after="0" w:line="240" w:lineRule="auto"/>
              <w:jc w:val="center"/>
              <w:rPr>
                <w:i w:val="0"/>
                <w:iCs w:val="0"/>
                <w:sz w:val="20"/>
                <w:szCs w:val="14"/>
              </w:rPr>
            </w:pPr>
            <w:r w:rsidRPr="00E07C72">
              <w:rPr>
                <w:i w:val="0"/>
                <w:iCs w:val="0"/>
                <w:sz w:val="20"/>
                <w:szCs w:val="14"/>
              </w:rPr>
              <w:t>0.7%</w:t>
            </w:r>
          </w:p>
        </w:tc>
      </w:tr>
    </w:tbl>
    <w:p w14:paraId="72BDE1D0" w14:textId="77777777" w:rsidR="006C21C2" w:rsidRDefault="006C21C2" w:rsidP="00D228A6">
      <w:pPr>
        <w:pStyle w:val="TextoPrincipal"/>
      </w:pPr>
    </w:p>
    <w:p w14:paraId="476EDE53" w14:textId="6A7056C6" w:rsidR="00D228A6" w:rsidRDefault="00D228A6" w:rsidP="00D228A6">
      <w:pPr>
        <w:pStyle w:val="TextoPrincipal"/>
      </w:pPr>
      <w:r w:rsidRPr="00F33047">
        <w:lastRenderedPageBreak/>
        <w:t xml:space="preserve">Mediante las observaciones </w:t>
      </w:r>
      <w:r>
        <w:t xml:space="preserve">que se visualizan en la figura </w:t>
      </w:r>
      <w:r w:rsidR="008719E1">
        <w:t>60</w:t>
      </w:r>
      <w:r>
        <w:t xml:space="preserve">, la serie de tiempo </w:t>
      </w:r>
      <w:r w:rsidR="008F1FB2">
        <w:t>inicia con una tendencia negativa multiplicativa pero posterior se transforma a una</w:t>
      </w:r>
      <w:r>
        <w:t xml:space="preserve"> tendencia positiva de forma </w:t>
      </w:r>
      <w:r w:rsidR="008F1FB2">
        <w:t>aditiva</w:t>
      </w:r>
      <w:r>
        <w:t xml:space="preserve"> </w:t>
      </w:r>
      <w:r w:rsidR="008F1FB2">
        <w:t>en</w:t>
      </w:r>
      <w:r>
        <w:t xml:space="preserve"> el periodo de enero a septiembre 2023, predice un incremento en los meses de </w:t>
      </w:r>
      <w:r w:rsidR="00DE06EA">
        <w:t xml:space="preserve">febrero, </w:t>
      </w:r>
      <w:r>
        <w:t xml:space="preserve">abril y septiembre pero un decremento </w:t>
      </w:r>
      <w:r w:rsidR="00DE06EA">
        <w:t xml:space="preserve">en los meses de marzo y mayo </w:t>
      </w:r>
      <w:r>
        <w:t xml:space="preserve">, siendo los meses  de </w:t>
      </w:r>
      <w:r w:rsidR="00DE06EA">
        <w:t>febrero, marzo</w:t>
      </w:r>
      <w:r w:rsidR="00F7425B">
        <w:t>,</w:t>
      </w:r>
      <w:r w:rsidR="00DE06EA">
        <w:t xml:space="preserve"> abril</w:t>
      </w:r>
      <w:r w:rsidR="00F7425B">
        <w:t>, mayo</w:t>
      </w:r>
      <w:r>
        <w:t xml:space="preserve"> y septiembre parte de un efecto de factores estacionales mencionados anteriormente en el ANÁLISIS EDA BANCO </w:t>
      </w:r>
      <w:r w:rsidR="008719E1">
        <w:t>BANRURAL</w:t>
      </w:r>
      <w:r>
        <w:t>.</w:t>
      </w:r>
    </w:p>
    <w:p w14:paraId="272D687C" w14:textId="1299C966" w:rsidR="006435BF" w:rsidRDefault="00AE4131" w:rsidP="006435BF">
      <w:pPr>
        <w:pStyle w:val="TextoPrincipal"/>
        <w:keepNext/>
        <w:ind w:firstLine="0"/>
      </w:pPr>
      <w:r>
        <w:rPr>
          <w:noProof/>
        </w:rPr>
        <w:drawing>
          <wp:inline distT="0" distB="0" distL="0" distR="0" wp14:anchorId="30D01191" wp14:editId="4051FEDB">
            <wp:extent cx="5943600" cy="2125683"/>
            <wp:effectExtent l="0" t="0" r="0" b="8255"/>
            <wp:docPr id="1583186579" name="Gráfico 1">
              <a:extLst xmlns:a="http://schemas.openxmlformats.org/drawingml/2006/main">
                <a:ext uri="{FF2B5EF4-FFF2-40B4-BE49-F238E27FC236}">
                  <a16:creationId xmlns:a16="http://schemas.microsoft.com/office/drawing/2014/main" id="{28E43075-68EB-4EFC-B950-B951A2BB62B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20BAC491" w14:textId="57B1CC36" w:rsidR="00F768CD" w:rsidRDefault="006435BF" w:rsidP="00F768CD">
      <w:pPr>
        <w:pStyle w:val="Figuras"/>
        <w:rPr>
          <w:lang w:val="es-HN"/>
        </w:rPr>
      </w:pPr>
      <w:bookmarkStart w:id="237" w:name="_Toc158142155"/>
      <w:r w:rsidRPr="006435BF">
        <w:rPr>
          <w:lang w:val="es-HN"/>
        </w:rPr>
        <w:t xml:space="preserve">Figura </w:t>
      </w:r>
      <w:r>
        <w:fldChar w:fldCharType="begin"/>
      </w:r>
      <w:r w:rsidRPr="006435BF">
        <w:rPr>
          <w:lang w:val="es-HN"/>
        </w:rPr>
        <w:instrText xml:space="preserve"> SEQ Figura \* ARABIC </w:instrText>
      </w:r>
      <w:r>
        <w:fldChar w:fldCharType="separate"/>
      </w:r>
      <w:r w:rsidR="000F2D33">
        <w:rPr>
          <w:noProof/>
          <w:lang w:val="es-HN"/>
        </w:rPr>
        <w:t>60</w:t>
      </w:r>
      <w:r>
        <w:fldChar w:fldCharType="end"/>
      </w:r>
      <w:r w:rsidRPr="006435BF">
        <w:rPr>
          <w:lang w:val="es-HN"/>
        </w:rPr>
        <w:t>.</w:t>
      </w:r>
      <w:r>
        <w:rPr>
          <w:lang w:val="es-HN"/>
        </w:rPr>
        <w:t xml:space="preserve"> </w:t>
      </w:r>
      <w:r w:rsidRPr="006435BF">
        <w:rPr>
          <w:lang w:val="es-HN"/>
        </w:rPr>
        <w:t>Resultados de predicción Banco BANRURAL de Ene a Sep 2023</w:t>
      </w:r>
      <w:bookmarkEnd w:id="237"/>
    </w:p>
    <w:p w14:paraId="3813BE1A" w14:textId="036E9548" w:rsidR="00F768CD" w:rsidRPr="00935C46" w:rsidRDefault="00F768CD" w:rsidP="00F768CD">
      <w:pPr>
        <w:pStyle w:val="Ttulo4"/>
        <w:rPr>
          <w:b/>
          <w:bCs w:val="0"/>
          <w:lang w:val="es-HN"/>
        </w:rPr>
      </w:pPr>
      <w:bookmarkStart w:id="238" w:name="_Toc158832979"/>
      <w:r w:rsidRPr="00935C46">
        <w:rPr>
          <w:bCs w:val="0"/>
          <w:lang w:val="es-HN"/>
        </w:rPr>
        <w:t xml:space="preserve">4.3.9 RESULTADOS </w:t>
      </w:r>
      <w:r>
        <w:rPr>
          <w:bCs w:val="0"/>
          <w:lang w:val="es-HN"/>
        </w:rPr>
        <w:t xml:space="preserve">PREDICTIVOS PARA </w:t>
      </w:r>
      <w:r w:rsidRPr="00935C46">
        <w:rPr>
          <w:bCs w:val="0"/>
          <w:lang w:val="es-HN"/>
        </w:rPr>
        <w:t>BANCO CITY BANK</w:t>
      </w:r>
      <w:bookmarkEnd w:id="238"/>
    </w:p>
    <w:p w14:paraId="6870B399" w14:textId="136D0A5F" w:rsidR="00F768CD" w:rsidRDefault="00F768CD" w:rsidP="00F768CD">
      <w:pPr>
        <w:pStyle w:val="TextoPrincipal"/>
      </w:pPr>
      <w:r w:rsidRPr="00B7138D">
        <w:t>Los resultados predictivos</w:t>
      </w:r>
      <w:r>
        <w:t xml:space="preserve"> para Banco City Bank durante el periodo de enero a septiembre 2023 se logran ajustar con los datos reales observados, ya que en promedio solo existe una variación del 4.3% con respecto a los datos reales durante el 2023. Ver</w:t>
      </w:r>
      <w:r w:rsidR="002975F9">
        <w:t xml:space="preserve"> T</w:t>
      </w:r>
      <w:r>
        <w:t>abla 1</w:t>
      </w:r>
      <w:r w:rsidR="00A16581">
        <w:t>2</w:t>
      </w:r>
      <w:r>
        <w:t>.</w:t>
      </w:r>
    </w:p>
    <w:p w14:paraId="657F7A97" w14:textId="6714116F" w:rsidR="00302466" w:rsidRPr="005F7017" w:rsidRDefault="00302466" w:rsidP="00302466">
      <w:pPr>
        <w:pStyle w:val="Figuras"/>
        <w:rPr>
          <w:lang w:val="es-HN"/>
        </w:rPr>
      </w:pPr>
      <w:bookmarkStart w:id="239" w:name="_Toc158833057"/>
      <w:r w:rsidRPr="005F7017">
        <w:rPr>
          <w:lang w:val="es-HN"/>
        </w:rPr>
        <w:t xml:space="preserve">Tabla </w:t>
      </w:r>
      <w:r>
        <w:fldChar w:fldCharType="begin"/>
      </w:r>
      <w:r w:rsidRPr="005F7017">
        <w:rPr>
          <w:lang w:val="es-HN"/>
        </w:rPr>
        <w:instrText xml:space="preserve"> SEQ Tabla \* ARABIC </w:instrText>
      </w:r>
      <w:r>
        <w:fldChar w:fldCharType="separate"/>
      </w:r>
      <w:r w:rsidR="000F2D33">
        <w:rPr>
          <w:noProof/>
          <w:lang w:val="es-HN"/>
        </w:rPr>
        <w:t>43</w:t>
      </w:r>
      <w:r>
        <w:fldChar w:fldCharType="end"/>
      </w:r>
      <w:r w:rsidRPr="005F7017">
        <w:rPr>
          <w:lang w:val="es-HN"/>
        </w:rPr>
        <w:t xml:space="preserve">. Tabla Comparativa de resultados predictivos Banco City Bank </w:t>
      </w:r>
      <w:r w:rsidRPr="00E01172">
        <w:rPr>
          <w:lang w:val="es-HN"/>
        </w:rPr>
        <w:t xml:space="preserve">de Ene a Sep </w:t>
      </w:r>
      <w:r w:rsidRPr="005F7017">
        <w:rPr>
          <w:lang w:val="es-HN"/>
        </w:rPr>
        <w:t>2023</w:t>
      </w:r>
      <w:bookmarkEnd w:id="239"/>
    </w:p>
    <w:tbl>
      <w:tblPr>
        <w:tblStyle w:val="Tablaconcuadrcula"/>
        <w:tblW w:w="0" w:type="auto"/>
        <w:tblLook w:val="04A0" w:firstRow="1" w:lastRow="0" w:firstColumn="1" w:lastColumn="0" w:noHBand="0" w:noVBand="1"/>
      </w:tblPr>
      <w:tblGrid>
        <w:gridCol w:w="1129"/>
        <w:gridCol w:w="1985"/>
        <w:gridCol w:w="1899"/>
        <w:gridCol w:w="2779"/>
        <w:gridCol w:w="1417"/>
      </w:tblGrid>
      <w:tr w:rsidR="00302466" w:rsidRPr="00A44135" w14:paraId="65A950AB" w14:textId="77777777" w:rsidTr="006C21C2">
        <w:trPr>
          <w:trHeight w:val="274"/>
        </w:trPr>
        <w:tc>
          <w:tcPr>
            <w:tcW w:w="1129" w:type="dxa"/>
            <w:hideMark/>
          </w:tcPr>
          <w:p w14:paraId="668ECD97" w14:textId="77777777" w:rsidR="00302466" w:rsidRPr="00A44135" w:rsidRDefault="00302466" w:rsidP="0009170D">
            <w:pPr>
              <w:pStyle w:val="Tabla"/>
              <w:spacing w:after="0" w:line="240" w:lineRule="auto"/>
              <w:jc w:val="center"/>
              <w:rPr>
                <w:i w:val="0"/>
                <w:iCs w:val="0"/>
                <w:sz w:val="20"/>
                <w:szCs w:val="14"/>
                <w:lang w:val="es-HN"/>
              </w:rPr>
            </w:pPr>
            <w:r w:rsidRPr="00A44135">
              <w:rPr>
                <w:i w:val="0"/>
                <w:iCs w:val="0"/>
                <w:sz w:val="20"/>
                <w:szCs w:val="14"/>
              </w:rPr>
              <w:t>Periodo</w:t>
            </w:r>
          </w:p>
        </w:tc>
        <w:tc>
          <w:tcPr>
            <w:tcW w:w="1985" w:type="dxa"/>
            <w:hideMark/>
          </w:tcPr>
          <w:p w14:paraId="0F7218CA" w14:textId="77777777" w:rsidR="00302466" w:rsidRPr="00A44135" w:rsidRDefault="00302466" w:rsidP="0009170D">
            <w:pPr>
              <w:pStyle w:val="Tabla"/>
              <w:spacing w:after="0" w:line="240" w:lineRule="auto"/>
              <w:jc w:val="center"/>
              <w:rPr>
                <w:i w:val="0"/>
                <w:iCs w:val="0"/>
                <w:sz w:val="20"/>
                <w:szCs w:val="14"/>
              </w:rPr>
            </w:pPr>
            <w:r>
              <w:rPr>
                <w:i w:val="0"/>
                <w:iCs w:val="0"/>
                <w:sz w:val="20"/>
                <w:szCs w:val="14"/>
              </w:rPr>
              <w:t>Real</w:t>
            </w:r>
          </w:p>
        </w:tc>
        <w:tc>
          <w:tcPr>
            <w:tcW w:w="1899" w:type="dxa"/>
            <w:hideMark/>
          </w:tcPr>
          <w:p w14:paraId="272DA552" w14:textId="77777777" w:rsidR="00302466" w:rsidRPr="00A44135" w:rsidRDefault="00302466" w:rsidP="0009170D">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1D2C0D83" w14:textId="77777777" w:rsidR="00302466" w:rsidRPr="00A44135" w:rsidRDefault="00302466" w:rsidP="0009170D">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3E0F2272" w14:textId="77777777" w:rsidR="00302466" w:rsidRPr="00A44135" w:rsidRDefault="00302466" w:rsidP="0009170D">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302466" w:rsidRPr="00A44135" w14:paraId="18AB4EE3" w14:textId="77777777" w:rsidTr="0009170D">
        <w:trPr>
          <w:trHeight w:val="300"/>
        </w:trPr>
        <w:tc>
          <w:tcPr>
            <w:tcW w:w="1129" w:type="dxa"/>
            <w:hideMark/>
          </w:tcPr>
          <w:p w14:paraId="2B88A77C" w14:textId="77777777" w:rsidR="00302466" w:rsidRPr="00A44135" w:rsidRDefault="00302466" w:rsidP="0009170D">
            <w:pPr>
              <w:pStyle w:val="Tabla"/>
              <w:spacing w:after="0" w:line="240" w:lineRule="auto"/>
              <w:rPr>
                <w:i w:val="0"/>
                <w:iCs w:val="0"/>
                <w:sz w:val="20"/>
                <w:szCs w:val="14"/>
              </w:rPr>
            </w:pPr>
            <w:r w:rsidRPr="00A44135">
              <w:rPr>
                <w:i w:val="0"/>
                <w:iCs w:val="0"/>
                <w:sz w:val="20"/>
                <w:szCs w:val="14"/>
              </w:rPr>
              <w:t>2023-01</w:t>
            </w:r>
          </w:p>
        </w:tc>
        <w:tc>
          <w:tcPr>
            <w:tcW w:w="1985" w:type="dxa"/>
            <w:hideMark/>
          </w:tcPr>
          <w:p w14:paraId="348E0116"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9,103,391,992</w:t>
            </w:r>
          </w:p>
        </w:tc>
        <w:tc>
          <w:tcPr>
            <w:tcW w:w="1899" w:type="dxa"/>
            <w:hideMark/>
          </w:tcPr>
          <w:p w14:paraId="46CC75F2"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8,633,809,646</w:t>
            </w:r>
          </w:p>
        </w:tc>
        <w:tc>
          <w:tcPr>
            <w:tcW w:w="2779" w:type="dxa"/>
            <w:noWrap/>
            <w:hideMark/>
          </w:tcPr>
          <w:p w14:paraId="2CD58D4C"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-469,582,346</w:t>
            </w:r>
          </w:p>
        </w:tc>
        <w:tc>
          <w:tcPr>
            <w:tcW w:w="1417" w:type="dxa"/>
            <w:noWrap/>
            <w:hideMark/>
          </w:tcPr>
          <w:p w14:paraId="179A61EC" w14:textId="22A03A6A" w:rsidR="00302466" w:rsidRPr="007D3C2C" w:rsidRDefault="00F7425B" w:rsidP="0009170D">
            <w:pPr>
              <w:pStyle w:val="Tabla"/>
              <w:spacing w:after="0" w:line="240" w:lineRule="auto"/>
              <w:jc w:val="center"/>
              <w:rPr>
                <w:rFonts w:cs="Times New Roman"/>
                <w:i w:val="0"/>
                <w:iCs w:val="0"/>
                <w:sz w:val="20"/>
                <w:szCs w:val="14"/>
              </w:rPr>
            </w:pPr>
            <w:r>
              <w:rPr>
                <w:i w:val="0"/>
                <w:iCs w:val="0"/>
                <w:sz w:val="20"/>
                <w:szCs w:val="14"/>
                <w:lang w:val="es-HN"/>
              </w:rPr>
              <w:t>|</w:t>
            </w:r>
            <w:r w:rsidR="00302466" w:rsidRPr="007D3C2C">
              <w:rPr>
                <w:i w:val="0"/>
                <w:iCs w:val="0"/>
                <w:sz w:val="20"/>
                <w:szCs w:val="14"/>
              </w:rPr>
              <w:t>-5.2%</w:t>
            </w:r>
            <w:r>
              <w:rPr>
                <w:i w:val="0"/>
                <w:iCs w:val="0"/>
                <w:sz w:val="20"/>
                <w:szCs w:val="14"/>
              </w:rPr>
              <w:t>|</w:t>
            </w:r>
          </w:p>
        </w:tc>
      </w:tr>
      <w:tr w:rsidR="00302466" w:rsidRPr="00A44135" w14:paraId="36C15735" w14:textId="77777777" w:rsidTr="0009170D">
        <w:trPr>
          <w:trHeight w:val="300"/>
        </w:trPr>
        <w:tc>
          <w:tcPr>
            <w:tcW w:w="1129" w:type="dxa"/>
            <w:hideMark/>
          </w:tcPr>
          <w:p w14:paraId="7EFE1E1F" w14:textId="77777777" w:rsidR="00302466" w:rsidRPr="00A44135" w:rsidRDefault="00302466" w:rsidP="0009170D">
            <w:pPr>
              <w:pStyle w:val="Tabla"/>
              <w:spacing w:after="0" w:line="240" w:lineRule="auto"/>
              <w:rPr>
                <w:i w:val="0"/>
                <w:iCs w:val="0"/>
                <w:sz w:val="20"/>
                <w:szCs w:val="14"/>
              </w:rPr>
            </w:pPr>
            <w:r w:rsidRPr="00A44135">
              <w:rPr>
                <w:i w:val="0"/>
                <w:iCs w:val="0"/>
                <w:sz w:val="20"/>
                <w:szCs w:val="14"/>
              </w:rPr>
              <w:t>2023-02</w:t>
            </w:r>
          </w:p>
        </w:tc>
        <w:tc>
          <w:tcPr>
            <w:tcW w:w="1985" w:type="dxa"/>
            <w:hideMark/>
          </w:tcPr>
          <w:p w14:paraId="75D68C49"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9,155,037,178</w:t>
            </w:r>
          </w:p>
        </w:tc>
        <w:tc>
          <w:tcPr>
            <w:tcW w:w="1899" w:type="dxa"/>
            <w:hideMark/>
          </w:tcPr>
          <w:p w14:paraId="42D0C4A1"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8,449,259,707</w:t>
            </w:r>
          </w:p>
        </w:tc>
        <w:tc>
          <w:tcPr>
            <w:tcW w:w="2779" w:type="dxa"/>
            <w:noWrap/>
            <w:hideMark/>
          </w:tcPr>
          <w:p w14:paraId="5E1434EB"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-705,777,471</w:t>
            </w:r>
          </w:p>
        </w:tc>
        <w:tc>
          <w:tcPr>
            <w:tcW w:w="1417" w:type="dxa"/>
            <w:noWrap/>
            <w:hideMark/>
          </w:tcPr>
          <w:p w14:paraId="483F12CE" w14:textId="77EDB086" w:rsidR="00302466" w:rsidRPr="007D3C2C" w:rsidRDefault="00F7425B" w:rsidP="0009170D">
            <w:pPr>
              <w:pStyle w:val="Tabla"/>
              <w:spacing w:after="0" w:line="240" w:lineRule="auto"/>
              <w:jc w:val="center"/>
              <w:rPr>
                <w:rFonts w:cs="Times New Roman"/>
                <w:i w:val="0"/>
                <w:iCs w:val="0"/>
                <w:sz w:val="20"/>
                <w:szCs w:val="14"/>
              </w:rPr>
            </w:pPr>
            <w:r>
              <w:rPr>
                <w:i w:val="0"/>
                <w:iCs w:val="0"/>
                <w:sz w:val="20"/>
                <w:szCs w:val="14"/>
              </w:rPr>
              <w:t>|</w:t>
            </w:r>
            <w:r w:rsidR="00302466" w:rsidRPr="007D3C2C">
              <w:rPr>
                <w:i w:val="0"/>
                <w:iCs w:val="0"/>
                <w:sz w:val="20"/>
                <w:szCs w:val="14"/>
              </w:rPr>
              <w:t>-7.7%</w:t>
            </w:r>
            <w:r>
              <w:rPr>
                <w:i w:val="0"/>
                <w:iCs w:val="0"/>
                <w:sz w:val="20"/>
                <w:szCs w:val="14"/>
              </w:rPr>
              <w:t>|</w:t>
            </w:r>
          </w:p>
        </w:tc>
      </w:tr>
      <w:tr w:rsidR="00302466" w:rsidRPr="00A44135" w14:paraId="46F8A555" w14:textId="77777777" w:rsidTr="0009170D">
        <w:trPr>
          <w:trHeight w:val="300"/>
        </w:trPr>
        <w:tc>
          <w:tcPr>
            <w:tcW w:w="1129" w:type="dxa"/>
            <w:hideMark/>
          </w:tcPr>
          <w:p w14:paraId="323B5516" w14:textId="77777777" w:rsidR="00302466" w:rsidRPr="00A44135" w:rsidRDefault="00302466" w:rsidP="0009170D">
            <w:pPr>
              <w:pStyle w:val="Tabla"/>
              <w:spacing w:after="0" w:line="240" w:lineRule="auto"/>
              <w:rPr>
                <w:i w:val="0"/>
                <w:iCs w:val="0"/>
                <w:sz w:val="20"/>
                <w:szCs w:val="14"/>
              </w:rPr>
            </w:pPr>
            <w:r w:rsidRPr="00A44135">
              <w:rPr>
                <w:i w:val="0"/>
                <w:iCs w:val="0"/>
                <w:sz w:val="20"/>
                <w:szCs w:val="14"/>
              </w:rPr>
              <w:t>2023-03</w:t>
            </w:r>
          </w:p>
        </w:tc>
        <w:tc>
          <w:tcPr>
            <w:tcW w:w="1985" w:type="dxa"/>
            <w:hideMark/>
          </w:tcPr>
          <w:p w14:paraId="293BF5C0"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8,733,508,810</w:t>
            </w:r>
          </w:p>
        </w:tc>
        <w:tc>
          <w:tcPr>
            <w:tcW w:w="1899" w:type="dxa"/>
            <w:hideMark/>
          </w:tcPr>
          <w:p w14:paraId="7C4F8889"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8,212,662,043</w:t>
            </w:r>
          </w:p>
        </w:tc>
        <w:tc>
          <w:tcPr>
            <w:tcW w:w="2779" w:type="dxa"/>
            <w:noWrap/>
            <w:hideMark/>
          </w:tcPr>
          <w:p w14:paraId="1235DC0B"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-520,846,768</w:t>
            </w:r>
          </w:p>
        </w:tc>
        <w:tc>
          <w:tcPr>
            <w:tcW w:w="1417" w:type="dxa"/>
            <w:noWrap/>
            <w:hideMark/>
          </w:tcPr>
          <w:p w14:paraId="3747579B" w14:textId="7499F179" w:rsidR="00302466" w:rsidRPr="007D3C2C" w:rsidRDefault="00F7425B" w:rsidP="0009170D">
            <w:pPr>
              <w:pStyle w:val="Tabla"/>
              <w:spacing w:after="0" w:line="240" w:lineRule="auto"/>
              <w:jc w:val="center"/>
              <w:rPr>
                <w:rFonts w:cs="Times New Roman"/>
                <w:i w:val="0"/>
                <w:iCs w:val="0"/>
                <w:sz w:val="20"/>
                <w:szCs w:val="14"/>
              </w:rPr>
            </w:pPr>
            <w:r>
              <w:rPr>
                <w:i w:val="0"/>
                <w:iCs w:val="0"/>
                <w:sz w:val="20"/>
                <w:szCs w:val="14"/>
              </w:rPr>
              <w:t>|</w:t>
            </w:r>
            <w:r w:rsidR="00302466" w:rsidRPr="007D3C2C">
              <w:rPr>
                <w:i w:val="0"/>
                <w:iCs w:val="0"/>
                <w:sz w:val="20"/>
                <w:szCs w:val="14"/>
              </w:rPr>
              <w:t>-6.0%</w:t>
            </w:r>
            <w:r>
              <w:rPr>
                <w:i w:val="0"/>
                <w:iCs w:val="0"/>
                <w:sz w:val="20"/>
                <w:szCs w:val="14"/>
              </w:rPr>
              <w:t>|</w:t>
            </w:r>
          </w:p>
        </w:tc>
      </w:tr>
      <w:tr w:rsidR="00302466" w:rsidRPr="00A44135" w14:paraId="738AAEB8" w14:textId="77777777" w:rsidTr="0009170D">
        <w:trPr>
          <w:trHeight w:val="300"/>
        </w:trPr>
        <w:tc>
          <w:tcPr>
            <w:tcW w:w="1129" w:type="dxa"/>
            <w:hideMark/>
          </w:tcPr>
          <w:p w14:paraId="4BEB876B" w14:textId="77777777" w:rsidR="00302466" w:rsidRPr="00A44135" w:rsidRDefault="00302466" w:rsidP="0009170D">
            <w:pPr>
              <w:pStyle w:val="Tabla"/>
              <w:spacing w:after="0" w:line="240" w:lineRule="auto"/>
              <w:rPr>
                <w:i w:val="0"/>
                <w:iCs w:val="0"/>
                <w:sz w:val="20"/>
                <w:szCs w:val="14"/>
              </w:rPr>
            </w:pPr>
            <w:r w:rsidRPr="00A44135">
              <w:rPr>
                <w:i w:val="0"/>
                <w:iCs w:val="0"/>
                <w:sz w:val="20"/>
                <w:szCs w:val="14"/>
              </w:rPr>
              <w:t>2023-04</w:t>
            </w:r>
          </w:p>
        </w:tc>
        <w:tc>
          <w:tcPr>
            <w:tcW w:w="1985" w:type="dxa"/>
            <w:hideMark/>
          </w:tcPr>
          <w:p w14:paraId="25B6F009"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9,527,907,093</w:t>
            </w:r>
          </w:p>
        </w:tc>
        <w:tc>
          <w:tcPr>
            <w:tcW w:w="1899" w:type="dxa"/>
            <w:hideMark/>
          </w:tcPr>
          <w:p w14:paraId="76234CC7"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9,070,253,724</w:t>
            </w:r>
          </w:p>
        </w:tc>
        <w:tc>
          <w:tcPr>
            <w:tcW w:w="2779" w:type="dxa"/>
            <w:noWrap/>
            <w:hideMark/>
          </w:tcPr>
          <w:p w14:paraId="43456162"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-457,653,370</w:t>
            </w:r>
          </w:p>
        </w:tc>
        <w:tc>
          <w:tcPr>
            <w:tcW w:w="1417" w:type="dxa"/>
            <w:noWrap/>
            <w:hideMark/>
          </w:tcPr>
          <w:p w14:paraId="57B5C671" w14:textId="50D1A545" w:rsidR="00302466" w:rsidRPr="007D3C2C" w:rsidRDefault="00F7425B" w:rsidP="0009170D">
            <w:pPr>
              <w:pStyle w:val="Tabla"/>
              <w:spacing w:after="0" w:line="240" w:lineRule="auto"/>
              <w:jc w:val="center"/>
              <w:rPr>
                <w:rFonts w:cs="Times New Roman"/>
                <w:i w:val="0"/>
                <w:iCs w:val="0"/>
                <w:sz w:val="20"/>
                <w:szCs w:val="14"/>
              </w:rPr>
            </w:pPr>
            <w:r>
              <w:rPr>
                <w:i w:val="0"/>
                <w:iCs w:val="0"/>
                <w:sz w:val="20"/>
                <w:szCs w:val="14"/>
              </w:rPr>
              <w:t>|</w:t>
            </w:r>
            <w:r w:rsidR="00302466" w:rsidRPr="007D3C2C">
              <w:rPr>
                <w:i w:val="0"/>
                <w:iCs w:val="0"/>
                <w:sz w:val="20"/>
                <w:szCs w:val="14"/>
              </w:rPr>
              <w:t>-4.8%</w:t>
            </w:r>
            <w:r>
              <w:rPr>
                <w:i w:val="0"/>
                <w:iCs w:val="0"/>
                <w:sz w:val="20"/>
                <w:szCs w:val="14"/>
              </w:rPr>
              <w:t>|</w:t>
            </w:r>
          </w:p>
        </w:tc>
      </w:tr>
      <w:tr w:rsidR="00302466" w:rsidRPr="00A44135" w14:paraId="7C3A0AE9" w14:textId="77777777" w:rsidTr="0009170D">
        <w:trPr>
          <w:trHeight w:val="300"/>
        </w:trPr>
        <w:tc>
          <w:tcPr>
            <w:tcW w:w="1129" w:type="dxa"/>
            <w:hideMark/>
          </w:tcPr>
          <w:p w14:paraId="2A5DC899" w14:textId="77777777" w:rsidR="00302466" w:rsidRPr="00A44135" w:rsidRDefault="00302466" w:rsidP="0009170D">
            <w:pPr>
              <w:pStyle w:val="Tabla"/>
              <w:spacing w:after="0" w:line="240" w:lineRule="auto"/>
              <w:rPr>
                <w:i w:val="0"/>
                <w:iCs w:val="0"/>
                <w:sz w:val="20"/>
                <w:szCs w:val="14"/>
              </w:rPr>
            </w:pPr>
            <w:r w:rsidRPr="00A44135">
              <w:rPr>
                <w:i w:val="0"/>
                <w:iCs w:val="0"/>
                <w:sz w:val="20"/>
                <w:szCs w:val="14"/>
              </w:rPr>
              <w:t>2023-05</w:t>
            </w:r>
          </w:p>
        </w:tc>
        <w:tc>
          <w:tcPr>
            <w:tcW w:w="1985" w:type="dxa"/>
            <w:hideMark/>
          </w:tcPr>
          <w:p w14:paraId="6AE563E1"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9,772,928,838</w:t>
            </w:r>
          </w:p>
        </w:tc>
        <w:tc>
          <w:tcPr>
            <w:tcW w:w="1899" w:type="dxa"/>
            <w:hideMark/>
          </w:tcPr>
          <w:p w14:paraId="7D35A7D2"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9,331,327,868</w:t>
            </w:r>
          </w:p>
        </w:tc>
        <w:tc>
          <w:tcPr>
            <w:tcW w:w="2779" w:type="dxa"/>
            <w:noWrap/>
            <w:hideMark/>
          </w:tcPr>
          <w:p w14:paraId="0E741183"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-441,600,970</w:t>
            </w:r>
          </w:p>
        </w:tc>
        <w:tc>
          <w:tcPr>
            <w:tcW w:w="1417" w:type="dxa"/>
            <w:noWrap/>
            <w:hideMark/>
          </w:tcPr>
          <w:p w14:paraId="15D08990" w14:textId="15BE1AB7" w:rsidR="00302466" w:rsidRPr="007D3C2C" w:rsidRDefault="00F7425B" w:rsidP="0009170D">
            <w:pPr>
              <w:pStyle w:val="Tabla"/>
              <w:spacing w:after="0" w:line="240" w:lineRule="auto"/>
              <w:jc w:val="center"/>
              <w:rPr>
                <w:rFonts w:cs="Times New Roman"/>
                <w:i w:val="0"/>
                <w:iCs w:val="0"/>
                <w:sz w:val="20"/>
                <w:szCs w:val="14"/>
              </w:rPr>
            </w:pPr>
            <w:r>
              <w:rPr>
                <w:i w:val="0"/>
                <w:iCs w:val="0"/>
                <w:sz w:val="20"/>
                <w:szCs w:val="14"/>
              </w:rPr>
              <w:t>|</w:t>
            </w:r>
            <w:r w:rsidR="00302466" w:rsidRPr="007D3C2C">
              <w:rPr>
                <w:i w:val="0"/>
                <w:iCs w:val="0"/>
                <w:sz w:val="20"/>
                <w:szCs w:val="14"/>
              </w:rPr>
              <w:t>-4.5%</w:t>
            </w:r>
            <w:r>
              <w:rPr>
                <w:i w:val="0"/>
                <w:iCs w:val="0"/>
                <w:sz w:val="20"/>
                <w:szCs w:val="14"/>
              </w:rPr>
              <w:t>|</w:t>
            </w:r>
          </w:p>
        </w:tc>
      </w:tr>
      <w:tr w:rsidR="00302466" w:rsidRPr="00A44135" w14:paraId="166E7B7C" w14:textId="77777777" w:rsidTr="0009170D">
        <w:trPr>
          <w:trHeight w:val="300"/>
        </w:trPr>
        <w:tc>
          <w:tcPr>
            <w:tcW w:w="1129" w:type="dxa"/>
            <w:hideMark/>
          </w:tcPr>
          <w:p w14:paraId="59C19649" w14:textId="77777777" w:rsidR="00302466" w:rsidRPr="00A44135" w:rsidRDefault="00302466" w:rsidP="0009170D">
            <w:pPr>
              <w:pStyle w:val="Tabla"/>
              <w:spacing w:after="0" w:line="240" w:lineRule="auto"/>
              <w:rPr>
                <w:i w:val="0"/>
                <w:iCs w:val="0"/>
                <w:sz w:val="20"/>
                <w:szCs w:val="14"/>
              </w:rPr>
            </w:pPr>
            <w:r w:rsidRPr="00A44135">
              <w:rPr>
                <w:i w:val="0"/>
                <w:iCs w:val="0"/>
                <w:sz w:val="20"/>
                <w:szCs w:val="14"/>
              </w:rPr>
              <w:t>2023-06</w:t>
            </w:r>
          </w:p>
        </w:tc>
        <w:tc>
          <w:tcPr>
            <w:tcW w:w="1985" w:type="dxa"/>
            <w:hideMark/>
          </w:tcPr>
          <w:p w14:paraId="72AF6248"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8,959,915,126</w:t>
            </w:r>
          </w:p>
        </w:tc>
        <w:tc>
          <w:tcPr>
            <w:tcW w:w="1899" w:type="dxa"/>
            <w:hideMark/>
          </w:tcPr>
          <w:p w14:paraId="4D5A5659"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9,276,399,963</w:t>
            </w:r>
          </w:p>
        </w:tc>
        <w:tc>
          <w:tcPr>
            <w:tcW w:w="2779" w:type="dxa"/>
            <w:noWrap/>
            <w:hideMark/>
          </w:tcPr>
          <w:p w14:paraId="1DAF6748"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316,484,837</w:t>
            </w:r>
          </w:p>
        </w:tc>
        <w:tc>
          <w:tcPr>
            <w:tcW w:w="1417" w:type="dxa"/>
            <w:noWrap/>
            <w:hideMark/>
          </w:tcPr>
          <w:p w14:paraId="6D19EB8D" w14:textId="39139F5E" w:rsidR="00302466" w:rsidRPr="007D3C2C" w:rsidRDefault="00F7425B" w:rsidP="0009170D">
            <w:pPr>
              <w:pStyle w:val="Tabla"/>
              <w:spacing w:after="0" w:line="240" w:lineRule="auto"/>
              <w:jc w:val="center"/>
              <w:rPr>
                <w:rFonts w:cs="Times New Roman"/>
                <w:i w:val="0"/>
                <w:iCs w:val="0"/>
                <w:sz w:val="20"/>
                <w:szCs w:val="14"/>
              </w:rPr>
            </w:pPr>
            <w:r>
              <w:rPr>
                <w:i w:val="0"/>
                <w:iCs w:val="0"/>
                <w:sz w:val="20"/>
                <w:szCs w:val="14"/>
              </w:rPr>
              <w:t>|</w:t>
            </w:r>
            <w:r w:rsidR="00302466" w:rsidRPr="007D3C2C">
              <w:rPr>
                <w:i w:val="0"/>
                <w:iCs w:val="0"/>
                <w:sz w:val="20"/>
                <w:szCs w:val="14"/>
              </w:rPr>
              <w:t>3.5%</w:t>
            </w:r>
            <w:r>
              <w:rPr>
                <w:i w:val="0"/>
                <w:iCs w:val="0"/>
                <w:sz w:val="20"/>
                <w:szCs w:val="14"/>
              </w:rPr>
              <w:t>|</w:t>
            </w:r>
          </w:p>
        </w:tc>
      </w:tr>
      <w:tr w:rsidR="00302466" w:rsidRPr="00A44135" w14:paraId="46A3DB9A" w14:textId="77777777" w:rsidTr="0009170D">
        <w:trPr>
          <w:trHeight w:val="300"/>
        </w:trPr>
        <w:tc>
          <w:tcPr>
            <w:tcW w:w="1129" w:type="dxa"/>
            <w:hideMark/>
          </w:tcPr>
          <w:p w14:paraId="2783EFE2" w14:textId="77777777" w:rsidR="00302466" w:rsidRPr="00A44135" w:rsidRDefault="00302466" w:rsidP="0009170D">
            <w:pPr>
              <w:pStyle w:val="Tabla"/>
              <w:spacing w:after="0" w:line="240" w:lineRule="auto"/>
              <w:rPr>
                <w:i w:val="0"/>
                <w:iCs w:val="0"/>
                <w:sz w:val="20"/>
                <w:szCs w:val="14"/>
              </w:rPr>
            </w:pPr>
            <w:r w:rsidRPr="00A44135">
              <w:rPr>
                <w:i w:val="0"/>
                <w:iCs w:val="0"/>
                <w:sz w:val="20"/>
                <w:szCs w:val="14"/>
              </w:rPr>
              <w:t>2023-07</w:t>
            </w:r>
          </w:p>
        </w:tc>
        <w:tc>
          <w:tcPr>
            <w:tcW w:w="1985" w:type="dxa"/>
            <w:hideMark/>
          </w:tcPr>
          <w:p w14:paraId="0B966E8C"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9,035,180,681</w:t>
            </w:r>
          </w:p>
        </w:tc>
        <w:tc>
          <w:tcPr>
            <w:tcW w:w="1899" w:type="dxa"/>
            <w:hideMark/>
          </w:tcPr>
          <w:p w14:paraId="251BA23D"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9,380,541,145</w:t>
            </w:r>
          </w:p>
        </w:tc>
        <w:tc>
          <w:tcPr>
            <w:tcW w:w="2779" w:type="dxa"/>
            <w:noWrap/>
            <w:hideMark/>
          </w:tcPr>
          <w:p w14:paraId="302BCC89"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345,360,464</w:t>
            </w:r>
          </w:p>
        </w:tc>
        <w:tc>
          <w:tcPr>
            <w:tcW w:w="1417" w:type="dxa"/>
            <w:noWrap/>
            <w:hideMark/>
          </w:tcPr>
          <w:p w14:paraId="1B527D76" w14:textId="40D5BE87" w:rsidR="00302466" w:rsidRPr="007D3C2C" w:rsidRDefault="00F7425B" w:rsidP="0009170D">
            <w:pPr>
              <w:pStyle w:val="Tabla"/>
              <w:spacing w:after="0" w:line="240" w:lineRule="auto"/>
              <w:jc w:val="center"/>
              <w:rPr>
                <w:rFonts w:cs="Times New Roman"/>
                <w:i w:val="0"/>
                <w:iCs w:val="0"/>
                <w:sz w:val="20"/>
                <w:szCs w:val="14"/>
              </w:rPr>
            </w:pPr>
            <w:r>
              <w:rPr>
                <w:i w:val="0"/>
                <w:iCs w:val="0"/>
                <w:sz w:val="20"/>
                <w:szCs w:val="14"/>
              </w:rPr>
              <w:t>|</w:t>
            </w:r>
            <w:r w:rsidR="00302466" w:rsidRPr="007D3C2C">
              <w:rPr>
                <w:i w:val="0"/>
                <w:iCs w:val="0"/>
                <w:sz w:val="20"/>
                <w:szCs w:val="14"/>
              </w:rPr>
              <w:t>3.8%</w:t>
            </w:r>
            <w:r>
              <w:rPr>
                <w:i w:val="0"/>
                <w:iCs w:val="0"/>
                <w:sz w:val="20"/>
                <w:szCs w:val="14"/>
              </w:rPr>
              <w:t>|</w:t>
            </w:r>
          </w:p>
        </w:tc>
      </w:tr>
      <w:tr w:rsidR="00302466" w:rsidRPr="00A44135" w14:paraId="4058455B" w14:textId="77777777" w:rsidTr="0009170D">
        <w:trPr>
          <w:trHeight w:val="56"/>
        </w:trPr>
        <w:tc>
          <w:tcPr>
            <w:tcW w:w="1129" w:type="dxa"/>
            <w:hideMark/>
          </w:tcPr>
          <w:p w14:paraId="172C8494" w14:textId="77777777" w:rsidR="00302466" w:rsidRPr="00A44135" w:rsidRDefault="00302466" w:rsidP="0009170D">
            <w:pPr>
              <w:pStyle w:val="Tabla"/>
              <w:spacing w:after="0" w:line="240" w:lineRule="auto"/>
              <w:rPr>
                <w:i w:val="0"/>
                <w:iCs w:val="0"/>
                <w:sz w:val="20"/>
                <w:szCs w:val="14"/>
              </w:rPr>
            </w:pPr>
            <w:r w:rsidRPr="00A44135">
              <w:rPr>
                <w:i w:val="0"/>
                <w:iCs w:val="0"/>
                <w:sz w:val="20"/>
                <w:szCs w:val="14"/>
              </w:rPr>
              <w:t>2023-08</w:t>
            </w:r>
          </w:p>
        </w:tc>
        <w:tc>
          <w:tcPr>
            <w:tcW w:w="1985" w:type="dxa"/>
            <w:hideMark/>
          </w:tcPr>
          <w:p w14:paraId="21E6EF3E"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9,479,840,490</w:t>
            </w:r>
          </w:p>
        </w:tc>
        <w:tc>
          <w:tcPr>
            <w:tcW w:w="1899" w:type="dxa"/>
            <w:hideMark/>
          </w:tcPr>
          <w:p w14:paraId="3374F052"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9,693,482,570</w:t>
            </w:r>
          </w:p>
        </w:tc>
        <w:tc>
          <w:tcPr>
            <w:tcW w:w="2779" w:type="dxa"/>
            <w:noWrap/>
            <w:hideMark/>
          </w:tcPr>
          <w:p w14:paraId="2834489E"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213,642,080</w:t>
            </w:r>
          </w:p>
        </w:tc>
        <w:tc>
          <w:tcPr>
            <w:tcW w:w="1417" w:type="dxa"/>
            <w:noWrap/>
            <w:hideMark/>
          </w:tcPr>
          <w:p w14:paraId="78D28C2B" w14:textId="62FB11AA" w:rsidR="00302466" w:rsidRPr="007D3C2C" w:rsidRDefault="00F7425B" w:rsidP="0009170D">
            <w:pPr>
              <w:pStyle w:val="Tabla"/>
              <w:spacing w:after="0" w:line="240" w:lineRule="auto"/>
              <w:jc w:val="center"/>
              <w:rPr>
                <w:rFonts w:cs="Times New Roman"/>
                <w:i w:val="0"/>
                <w:iCs w:val="0"/>
                <w:sz w:val="20"/>
                <w:szCs w:val="14"/>
              </w:rPr>
            </w:pPr>
            <w:r>
              <w:rPr>
                <w:i w:val="0"/>
                <w:iCs w:val="0"/>
                <w:sz w:val="20"/>
                <w:szCs w:val="14"/>
              </w:rPr>
              <w:t>|</w:t>
            </w:r>
            <w:r w:rsidR="00302466" w:rsidRPr="007D3C2C">
              <w:rPr>
                <w:i w:val="0"/>
                <w:iCs w:val="0"/>
                <w:sz w:val="20"/>
                <w:szCs w:val="14"/>
              </w:rPr>
              <w:t>2.3%</w:t>
            </w:r>
            <w:r>
              <w:rPr>
                <w:i w:val="0"/>
                <w:iCs w:val="0"/>
                <w:sz w:val="20"/>
                <w:szCs w:val="14"/>
              </w:rPr>
              <w:t>|</w:t>
            </w:r>
          </w:p>
        </w:tc>
      </w:tr>
      <w:tr w:rsidR="00302466" w:rsidRPr="00A44135" w14:paraId="02F0C637" w14:textId="77777777" w:rsidTr="0009170D">
        <w:trPr>
          <w:trHeight w:val="300"/>
        </w:trPr>
        <w:tc>
          <w:tcPr>
            <w:tcW w:w="1129" w:type="dxa"/>
            <w:hideMark/>
          </w:tcPr>
          <w:p w14:paraId="15699817" w14:textId="77777777" w:rsidR="00302466" w:rsidRPr="00A44135" w:rsidRDefault="00302466" w:rsidP="0009170D">
            <w:pPr>
              <w:pStyle w:val="Tabla"/>
              <w:spacing w:after="0" w:line="240" w:lineRule="auto"/>
              <w:rPr>
                <w:i w:val="0"/>
                <w:iCs w:val="0"/>
                <w:sz w:val="20"/>
                <w:szCs w:val="14"/>
              </w:rPr>
            </w:pPr>
            <w:r w:rsidRPr="00A44135">
              <w:rPr>
                <w:i w:val="0"/>
                <w:iCs w:val="0"/>
                <w:sz w:val="20"/>
                <w:szCs w:val="14"/>
              </w:rPr>
              <w:t>2023-09</w:t>
            </w:r>
          </w:p>
        </w:tc>
        <w:tc>
          <w:tcPr>
            <w:tcW w:w="1985" w:type="dxa"/>
            <w:hideMark/>
          </w:tcPr>
          <w:p w14:paraId="0EFC70A4"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11,074,700,993</w:t>
            </w:r>
          </w:p>
        </w:tc>
        <w:tc>
          <w:tcPr>
            <w:tcW w:w="1899" w:type="dxa"/>
            <w:hideMark/>
          </w:tcPr>
          <w:p w14:paraId="057A0598"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11,219,635,324</w:t>
            </w:r>
          </w:p>
        </w:tc>
        <w:tc>
          <w:tcPr>
            <w:tcW w:w="2779" w:type="dxa"/>
            <w:noWrap/>
            <w:hideMark/>
          </w:tcPr>
          <w:p w14:paraId="35354CAB" w14:textId="77777777" w:rsidR="00302466" w:rsidRPr="007D3C2C" w:rsidRDefault="00302466" w:rsidP="0009170D">
            <w:pPr>
              <w:pStyle w:val="Tabla"/>
              <w:spacing w:after="0" w:line="240" w:lineRule="auto"/>
              <w:jc w:val="center"/>
              <w:rPr>
                <w:rFonts w:cs="Times New Roman"/>
                <w:i w:val="0"/>
                <w:iCs w:val="0"/>
                <w:sz w:val="20"/>
                <w:szCs w:val="14"/>
              </w:rPr>
            </w:pPr>
            <w:r w:rsidRPr="007D3C2C">
              <w:rPr>
                <w:i w:val="0"/>
                <w:iCs w:val="0"/>
                <w:sz w:val="20"/>
                <w:szCs w:val="14"/>
              </w:rPr>
              <w:t>144,934,331</w:t>
            </w:r>
          </w:p>
        </w:tc>
        <w:tc>
          <w:tcPr>
            <w:tcW w:w="1417" w:type="dxa"/>
            <w:noWrap/>
            <w:hideMark/>
          </w:tcPr>
          <w:p w14:paraId="58CB1BA7" w14:textId="54E191AE" w:rsidR="00302466" w:rsidRPr="007D3C2C" w:rsidRDefault="00F7425B" w:rsidP="0009170D">
            <w:pPr>
              <w:pStyle w:val="Tabla"/>
              <w:spacing w:after="0" w:line="240" w:lineRule="auto"/>
              <w:jc w:val="center"/>
              <w:rPr>
                <w:rFonts w:cs="Times New Roman"/>
                <w:i w:val="0"/>
                <w:iCs w:val="0"/>
                <w:sz w:val="20"/>
                <w:szCs w:val="14"/>
              </w:rPr>
            </w:pPr>
            <w:r>
              <w:rPr>
                <w:i w:val="0"/>
                <w:iCs w:val="0"/>
                <w:sz w:val="20"/>
                <w:szCs w:val="14"/>
              </w:rPr>
              <w:t>|</w:t>
            </w:r>
            <w:r w:rsidR="00302466" w:rsidRPr="007D3C2C">
              <w:rPr>
                <w:i w:val="0"/>
                <w:iCs w:val="0"/>
                <w:sz w:val="20"/>
                <w:szCs w:val="14"/>
              </w:rPr>
              <w:t>1.3%</w:t>
            </w:r>
            <w:r>
              <w:rPr>
                <w:i w:val="0"/>
                <w:iCs w:val="0"/>
                <w:sz w:val="20"/>
                <w:szCs w:val="14"/>
              </w:rPr>
              <w:t>|</w:t>
            </w:r>
          </w:p>
        </w:tc>
      </w:tr>
      <w:tr w:rsidR="00F7425B" w:rsidRPr="00A44135" w14:paraId="16A886C0" w14:textId="77777777" w:rsidTr="00034D30">
        <w:trPr>
          <w:trHeight w:val="300"/>
        </w:trPr>
        <w:tc>
          <w:tcPr>
            <w:tcW w:w="7792" w:type="dxa"/>
            <w:gridSpan w:val="4"/>
          </w:tcPr>
          <w:p w14:paraId="79BED3ED" w14:textId="3908AB56" w:rsidR="00F7425B" w:rsidRPr="007D3C2C" w:rsidRDefault="00F7425B" w:rsidP="00F7425B">
            <w:pPr>
              <w:pStyle w:val="Tabla"/>
              <w:spacing w:after="0" w:line="240" w:lineRule="auto"/>
              <w:jc w:val="right"/>
              <w:rPr>
                <w:i w:val="0"/>
                <w:iCs w:val="0"/>
                <w:sz w:val="20"/>
                <w:szCs w:val="14"/>
              </w:rPr>
            </w:pPr>
            <w:r>
              <w:rPr>
                <w:i w:val="0"/>
                <w:iCs w:val="0"/>
                <w:sz w:val="20"/>
                <w:szCs w:val="14"/>
              </w:rPr>
              <w:t>Promedio</w:t>
            </w:r>
          </w:p>
        </w:tc>
        <w:tc>
          <w:tcPr>
            <w:tcW w:w="1417" w:type="dxa"/>
            <w:noWrap/>
          </w:tcPr>
          <w:p w14:paraId="28D536EA" w14:textId="34C8C02D" w:rsidR="00F7425B" w:rsidRDefault="00F7425B" w:rsidP="0009170D">
            <w:pPr>
              <w:pStyle w:val="Tabla"/>
              <w:spacing w:after="0" w:line="240" w:lineRule="auto"/>
              <w:jc w:val="center"/>
              <w:rPr>
                <w:i w:val="0"/>
                <w:iCs w:val="0"/>
                <w:sz w:val="20"/>
                <w:szCs w:val="14"/>
              </w:rPr>
            </w:pPr>
            <w:r>
              <w:rPr>
                <w:i w:val="0"/>
                <w:iCs w:val="0"/>
                <w:sz w:val="20"/>
                <w:szCs w:val="14"/>
              </w:rPr>
              <w:t>4,3%</w:t>
            </w:r>
          </w:p>
        </w:tc>
      </w:tr>
    </w:tbl>
    <w:p w14:paraId="40D192EA" w14:textId="77777777" w:rsidR="006C21C2" w:rsidRDefault="006C21C2" w:rsidP="00F7425B">
      <w:pPr>
        <w:pStyle w:val="TextoPrincipal"/>
      </w:pPr>
    </w:p>
    <w:p w14:paraId="148159EA" w14:textId="5DFFFE74" w:rsidR="00F7425B" w:rsidRDefault="00F7425B" w:rsidP="00F7425B">
      <w:pPr>
        <w:pStyle w:val="TextoPrincipal"/>
      </w:pPr>
      <w:r w:rsidRPr="00F33047">
        <w:lastRenderedPageBreak/>
        <w:t xml:space="preserve">Mediante las observaciones </w:t>
      </w:r>
      <w:r>
        <w:t>que se visualizan en la figura 6</w:t>
      </w:r>
      <w:r w:rsidR="00CD5A64">
        <w:t>1</w:t>
      </w:r>
      <w:r>
        <w:t xml:space="preserve">, </w:t>
      </w:r>
      <w:r w:rsidR="00FA730E">
        <w:t>indica una</w:t>
      </w:r>
      <w:r>
        <w:t xml:space="preserve"> serie de tiempo con una tendencia </w:t>
      </w:r>
      <w:r w:rsidR="00FA730E">
        <w:t>positiva</w:t>
      </w:r>
      <w:r>
        <w:t xml:space="preserve"> multiplicativa en el periodo de enero a septiembre 2023, predice un incremento en los meses de </w:t>
      </w:r>
      <w:r w:rsidR="00E71E73">
        <w:t>mayo</w:t>
      </w:r>
      <w:r>
        <w:t xml:space="preserve">, y </w:t>
      </w:r>
      <w:r w:rsidR="00CD1B3F">
        <w:t>septiembre,</w:t>
      </w:r>
      <w:r>
        <w:t xml:space="preserve"> pero un decremento en </w:t>
      </w:r>
      <w:r w:rsidR="00E71E73">
        <w:t>el mes</w:t>
      </w:r>
      <w:r>
        <w:t xml:space="preserve"> de marzo, siendo los </w:t>
      </w:r>
      <w:r w:rsidR="00A44BA0">
        <w:t>meses de</w:t>
      </w:r>
      <w:r>
        <w:t xml:space="preserve"> mayo y septiembre parte de un efecto de factores estacionales mencionados anteriormente en el ANÁLISIS EDA BANCO </w:t>
      </w:r>
      <w:r w:rsidR="00F2089E">
        <w:t>CITY BANK</w:t>
      </w:r>
      <w:r>
        <w:t>.</w:t>
      </w:r>
    </w:p>
    <w:p w14:paraId="3B816E4C" w14:textId="77777777" w:rsidR="008C3BE7" w:rsidRDefault="00FA730E" w:rsidP="008C3BE7">
      <w:pPr>
        <w:pStyle w:val="TextoPrincipal"/>
        <w:keepNext/>
        <w:ind w:firstLine="0"/>
      </w:pPr>
      <w:r>
        <w:rPr>
          <w:noProof/>
        </w:rPr>
        <w:drawing>
          <wp:inline distT="0" distB="0" distL="0" distR="0" wp14:anchorId="02322ADF" wp14:editId="77BE450D">
            <wp:extent cx="5943600" cy="2567940"/>
            <wp:effectExtent l="0" t="0" r="0" b="3810"/>
            <wp:docPr id="1864026248" name="Gráfico 1">
              <a:extLst xmlns:a="http://schemas.openxmlformats.org/drawingml/2006/main">
                <a:ext uri="{FF2B5EF4-FFF2-40B4-BE49-F238E27FC236}">
                  <a16:creationId xmlns:a16="http://schemas.microsoft.com/office/drawing/2014/main" id="{DB9CAE63-675A-4F22-A426-9FA540E277A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inline>
        </w:drawing>
      </w:r>
    </w:p>
    <w:p w14:paraId="41631823" w14:textId="58679BD8" w:rsidR="00F7425B" w:rsidRPr="00087677" w:rsidRDefault="008C3BE7" w:rsidP="008C3BE7">
      <w:pPr>
        <w:pStyle w:val="Figuras"/>
        <w:rPr>
          <w:lang w:val="es-HN"/>
        </w:rPr>
      </w:pPr>
      <w:bookmarkStart w:id="240" w:name="_Toc158142156"/>
      <w:r w:rsidRPr="00087677">
        <w:rPr>
          <w:lang w:val="es-HN"/>
        </w:rPr>
        <w:t xml:space="preserve">Figura </w:t>
      </w:r>
      <w:r>
        <w:fldChar w:fldCharType="begin"/>
      </w:r>
      <w:r w:rsidRPr="00087677">
        <w:rPr>
          <w:lang w:val="es-HN"/>
        </w:rPr>
        <w:instrText xml:space="preserve"> SEQ Figura \* ARABIC </w:instrText>
      </w:r>
      <w:r>
        <w:fldChar w:fldCharType="separate"/>
      </w:r>
      <w:r w:rsidR="000F2D33">
        <w:rPr>
          <w:noProof/>
          <w:lang w:val="es-HN"/>
        </w:rPr>
        <w:t>61</w:t>
      </w:r>
      <w:r>
        <w:fldChar w:fldCharType="end"/>
      </w:r>
      <w:r w:rsidRPr="00087677">
        <w:rPr>
          <w:lang w:val="es-HN"/>
        </w:rPr>
        <w:t>. Resultados de predicción Banco City Bank de Ene a Sep 2023</w:t>
      </w:r>
      <w:bookmarkEnd w:id="240"/>
    </w:p>
    <w:p w14:paraId="58ACA187" w14:textId="6DBC794B" w:rsidR="00F768CD" w:rsidRPr="00F14906" w:rsidRDefault="00F768CD" w:rsidP="00F768CD">
      <w:pPr>
        <w:pStyle w:val="Ttulo4"/>
        <w:rPr>
          <w:b/>
          <w:bCs w:val="0"/>
          <w:lang w:val="es-HN"/>
        </w:rPr>
      </w:pPr>
      <w:bookmarkStart w:id="241" w:name="_Toc158832980"/>
      <w:r w:rsidRPr="00F14906">
        <w:rPr>
          <w:bCs w:val="0"/>
          <w:lang w:val="es-HN"/>
        </w:rPr>
        <w:t xml:space="preserve">4.3.10 RESULTADOS </w:t>
      </w:r>
      <w:r>
        <w:rPr>
          <w:bCs w:val="0"/>
          <w:lang w:val="es-HN"/>
        </w:rPr>
        <w:t>PREDICTIVOS PARA BANCO</w:t>
      </w:r>
      <w:r w:rsidRPr="00F14906">
        <w:rPr>
          <w:bCs w:val="0"/>
          <w:lang w:val="es-HN"/>
        </w:rPr>
        <w:t xml:space="preserve"> BANCAFE</w:t>
      </w:r>
      <w:bookmarkEnd w:id="241"/>
    </w:p>
    <w:p w14:paraId="71BDAC41" w14:textId="506462AD" w:rsidR="00F768CD" w:rsidRDefault="00F768CD" w:rsidP="00F768CD">
      <w:pPr>
        <w:pStyle w:val="TextoPrincipal"/>
      </w:pPr>
      <w:r w:rsidRPr="00B7138D">
        <w:t>Los resultados predictivos</w:t>
      </w:r>
      <w:r>
        <w:t xml:space="preserve"> para Banco Bancafe durante el periodo de enero a septiembre 2023 se logran ajustar con los datos reales observados, ya que en promedio solo existe una variación del 0.6% con respecto a los datos reales durante el 2023. Ver </w:t>
      </w:r>
      <w:r w:rsidR="00A16581">
        <w:t>T</w:t>
      </w:r>
      <w:r>
        <w:t>abla 1</w:t>
      </w:r>
      <w:r w:rsidR="00A16581">
        <w:t>3</w:t>
      </w:r>
      <w:r>
        <w:t>.</w:t>
      </w:r>
    </w:p>
    <w:p w14:paraId="65205C69" w14:textId="21F6A325" w:rsidR="00F140E2" w:rsidRPr="005F7017" w:rsidRDefault="00F140E2" w:rsidP="00F140E2">
      <w:pPr>
        <w:pStyle w:val="Figuras"/>
        <w:rPr>
          <w:lang w:val="es-HN"/>
        </w:rPr>
      </w:pPr>
      <w:bookmarkStart w:id="242" w:name="_Toc158833058"/>
      <w:r w:rsidRPr="005F7017">
        <w:rPr>
          <w:lang w:val="es-HN"/>
        </w:rPr>
        <w:t xml:space="preserve">Tabla </w:t>
      </w:r>
      <w:r>
        <w:fldChar w:fldCharType="begin"/>
      </w:r>
      <w:r w:rsidRPr="005F7017">
        <w:rPr>
          <w:lang w:val="es-HN"/>
        </w:rPr>
        <w:instrText xml:space="preserve"> SEQ Tabla \* ARABIC </w:instrText>
      </w:r>
      <w:r>
        <w:fldChar w:fldCharType="separate"/>
      </w:r>
      <w:r w:rsidR="000F2D33">
        <w:rPr>
          <w:noProof/>
          <w:lang w:val="es-HN"/>
        </w:rPr>
        <w:t>44</w:t>
      </w:r>
      <w:r>
        <w:fldChar w:fldCharType="end"/>
      </w:r>
      <w:r w:rsidRPr="005F7017">
        <w:rPr>
          <w:lang w:val="es-HN"/>
        </w:rPr>
        <w:t xml:space="preserve">. Tabla Comparativa de resultados predictivos Banco Bancafe </w:t>
      </w:r>
      <w:r w:rsidRPr="00E01172">
        <w:rPr>
          <w:lang w:val="es-HN"/>
        </w:rPr>
        <w:t xml:space="preserve">de Ene a Sep </w:t>
      </w:r>
      <w:r w:rsidRPr="005F7017">
        <w:rPr>
          <w:lang w:val="es-HN"/>
        </w:rPr>
        <w:t>2023</w:t>
      </w:r>
      <w:bookmarkEnd w:id="242"/>
    </w:p>
    <w:tbl>
      <w:tblPr>
        <w:tblStyle w:val="Tablaconcuadrcula"/>
        <w:tblW w:w="0" w:type="auto"/>
        <w:tblLook w:val="04A0" w:firstRow="1" w:lastRow="0" w:firstColumn="1" w:lastColumn="0" w:noHBand="0" w:noVBand="1"/>
      </w:tblPr>
      <w:tblGrid>
        <w:gridCol w:w="1129"/>
        <w:gridCol w:w="1985"/>
        <w:gridCol w:w="1899"/>
        <w:gridCol w:w="2779"/>
        <w:gridCol w:w="1417"/>
      </w:tblGrid>
      <w:tr w:rsidR="00F140E2" w:rsidRPr="00A44135" w14:paraId="4CF810AD" w14:textId="77777777" w:rsidTr="0009170D">
        <w:trPr>
          <w:trHeight w:val="416"/>
        </w:trPr>
        <w:tc>
          <w:tcPr>
            <w:tcW w:w="1129" w:type="dxa"/>
            <w:hideMark/>
          </w:tcPr>
          <w:p w14:paraId="258604DE" w14:textId="77777777" w:rsidR="00F140E2" w:rsidRPr="00A44135" w:rsidRDefault="00F140E2" w:rsidP="0009170D">
            <w:pPr>
              <w:pStyle w:val="Tabla"/>
              <w:spacing w:after="0" w:line="240" w:lineRule="auto"/>
              <w:jc w:val="center"/>
              <w:rPr>
                <w:i w:val="0"/>
                <w:iCs w:val="0"/>
                <w:sz w:val="20"/>
                <w:szCs w:val="14"/>
                <w:lang w:val="es-HN"/>
              </w:rPr>
            </w:pPr>
            <w:r w:rsidRPr="00A44135">
              <w:rPr>
                <w:i w:val="0"/>
                <w:iCs w:val="0"/>
                <w:sz w:val="20"/>
                <w:szCs w:val="14"/>
              </w:rPr>
              <w:lastRenderedPageBreak/>
              <w:t>Periodo</w:t>
            </w:r>
          </w:p>
        </w:tc>
        <w:tc>
          <w:tcPr>
            <w:tcW w:w="1985" w:type="dxa"/>
            <w:hideMark/>
          </w:tcPr>
          <w:p w14:paraId="21758647" w14:textId="77777777" w:rsidR="00F140E2" w:rsidRPr="00A44135" w:rsidRDefault="00F140E2" w:rsidP="0009170D">
            <w:pPr>
              <w:pStyle w:val="Tabla"/>
              <w:spacing w:after="0" w:line="240" w:lineRule="auto"/>
              <w:jc w:val="center"/>
              <w:rPr>
                <w:i w:val="0"/>
                <w:iCs w:val="0"/>
                <w:sz w:val="20"/>
                <w:szCs w:val="14"/>
              </w:rPr>
            </w:pPr>
            <w:r>
              <w:rPr>
                <w:i w:val="0"/>
                <w:iCs w:val="0"/>
                <w:sz w:val="20"/>
                <w:szCs w:val="14"/>
              </w:rPr>
              <w:t>Real</w:t>
            </w:r>
          </w:p>
        </w:tc>
        <w:tc>
          <w:tcPr>
            <w:tcW w:w="1899" w:type="dxa"/>
            <w:hideMark/>
          </w:tcPr>
          <w:p w14:paraId="34AD0C2A" w14:textId="77777777" w:rsidR="00F140E2" w:rsidRPr="00A44135" w:rsidRDefault="00F140E2" w:rsidP="0009170D">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6DB86DD6" w14:textId="77777777" w:rsidR="00F140E2" w:rsidRPr="00A44135" w:rsidRDefault="00F140E2" w:rsidP="0009170D">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575AAEFD" w14:textId="77777777" w:rsidR="00F140E2" w:rsidRPr="00A44135" w:rsidRDefault="00F140E2" w:rsidP="0009170D">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F140E2" w:rsidRPr="00A44135" w14:paraId="0A841B43" w14:textId="77777777" w:rsidTr="0009170D">
        <w:trPr>
          <w:trHeight w:val="300"/>
        </w:trPr>
        <w:tc>
          <w:tcPr>
            <w:tcW w:w="1129" w:type="dxa"/>
            <w:hideMark/>
          </w:tcPr>
          <w:p w14:paraId="63A4A4D9" w14:textId="77777777" w:rsidR="00F140E2" w:rsidRPr="00A44135" w:rsidRDefault="00F140E2" w:rsidP="0009170D">
            <w:pPr>
              <w:pStyle w:val="Tabla"/>
              <w:spacing w:after="0" w:line="240" w:lineRule="auto"/>
              <w:rPr>
                <w:i w:val="0"/>
                <w:iCs w:val="0"/>
                <w:sz w:val="20"/>
                <w:szCs w:val="14"/>
              </w:rPr>
            </w:pPr>
            <w:r w:rsidRPr="00A44135">
              <w:rPr>
                <w:i w:val="0"/>
                <w:iCs w:val="0"/>
                <w:sz w:val="20"/>
                <w:szCs w:val="14"/>
              </w:rPr>
              <w:t>2023-01</w:t>
            </w:r>
          </w:p>
        </w:tc>
        <w:tc>
          <w:tcPr>
            <w:tcW w:w="1985" w:type="dxa"/>
            <w:hideMark/>
          </w:tcPr>
          <w:p w14:paraId="3E54F72B"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5,868,176,847</w:t>
            </w:r>
          </w:p>
        </w:tc>
        <w:tc>
          <w:tcPr>
            <w:tcW w:w="1899" w:type="dxa"/>
            <w:hideMark/>
          </w:tcPr>
          <w:p w14:paraId="5C9AFA65"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5,943,428,442</w:t>
            </w:r>
          </w:p>
        </w:tc>
        <w:tc>
          <w:tcPr>
            <w:tcW w:w="2779" w:type="dxa"/>
            <w:noWrap/>
            <w:hideMark/>
          </w:tcPr>
          <w:p w14:paraId="4084E35C"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75,251,595</w:t>
            </w:r>
          </w:p>
        </w:tc>
        <w:tc>
          <w:tcPr>
            <w:tcW w:w="1417" w:type="dxa"/>
            <w:noWrap/>
            <w:hideMark/>
          </w:tcPr>
          <w:p w14:paraId="45132520" w14:textId="35FD1C5B" w:rsidR="00F140E2" w:rsidRPr="00C827D4" w:rsidRDefault="00087677" w:rsidP="0009170D">
            <w:pPr>
              <w:pStyle w:val="Tabla"/>
              <w:spacing w:after="0" w:line="240" w:lineRule="auto"/>
              <w:jc w:val="center"/>
              <w:rPr>
                <w:rFonts w:cs="Times New Roman"/>
                <w:i w:val="0"/>
                <w:iCs w:val="0"/>
                <w:sz w:val="20"/>
                <w:szCs w:val="14"/>
              </w:rPr>
            </w:pPr>
            <w:r>
              <w:rPr>
                <w:i w:val="0"/>
                <w:iCs w:val="0"/>
                <w:sz w:val="20"/>
                <w:szCs w:val="14"/>
              </w:rPr>
              <w:t>|</w:t>
            </w:r>
            <w:r w:rsidR="00F140E2" w:rsidRPr="00C827D4">
              <w:rPr>
                <w:i w:val="0"/>
                <w:iCs w:val="0"/>
                <w:sz w:val="20"/>
                <w:szCs w:val="14"/>
              </w:rPr>
              <w:t>1.3%</w:t>
            </w:r>
            <w:r>
              <w:rPr>
                <w:i w:val="0"/>
                <w:iCs w:val="0"/>
                <w:sz w:val="20"/>
                <w:szCs w:val="14"/>
              </w:rPr>
              <w:t>|</w:t>
            </w:r>
          </w:p>
        </w:tc>
      </w:tr>
      <w:tr w:rsidR="00F140E2" w:rsidRPr="00A44135" w14:paraId="49FCF3C0" w14:textId="77777777" w:rsidTr="0009170D">
        <w:trPr>
          <w:trHeight w:val="300"/>
        </w:trPr>
        <w:tc>
          <w:tcPr>
            <w:tcW w:w="1129" w:type="dxa"/>
            <w:hideMark/>
          </w:tcPr>
          <w:p w14:paraId="09169CA1" w14:textId="77777777" w:rsidR="00F140E2" w:rsidRPr="00A44135" w:rsidRDefault="00F140E2" w:rsidP="0009170D">
            <w:pPr>
              <w:pStyle w:val="Tabla"/>
              <w:spacing w:after="0" w:line="240" w:lineRule="auto"/>
              <w:rPr>
                <w:i w:val="0"/>
                <w:iCs w:val="0"/>
                <w:sz w:val="20"/>
                <w:szCs w:val="14"/>
              </w:rPr>
            </w:pPr>
            <w:r w:rsidRPr="00A44135">
              <w:rPr>
                <w:i w:val="0"/>
                <w:iCs w:val="0"/>
                <w:sz w:val="20"/>
                <w:szCs w:val="14"/>
              </w:rPr>
              <w:t>2023-02</w:t>
            </w:r>
          </w:p>
        </w:tc>
        <w:tc>
          <w:tcPr>
            <w:tcW w:w="1985" w:type="dxa"/>
            <w:hideMark/>
          </w:tcPr>
          <w:p w14:paraId="4383844F"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6,039,408,908</w:t>
            </w:r>
          </w:p>
        </w:tc>
        <w:tc>
          <w:tcPr>
            <w:tcW w:w="1899" w:type="dxa"/>
            <w:hideMark/>
          </w:tcPr>
          <w:p w14:paraId="2777B0E7"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6,022,221,819</w:t>
            </w:r>
          </w:p>
        </w:tc>
        <w:tc>
          <w:tcPr>
            <w:tcW w:w="2779" w:type="dxa"/>
            <w:noWrap/>
            <w:hideMark/>
          </w:tcPr>
          <w:p w14:paraId="35CA5E78"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-17,187,090</w:t>
            </w:r>
          </w:p>
        </w:tc>
        <w:tc>
          <w:tcPr>
            <w:tcW w:w="1417" w:type="dxa"/>
            <w:noWrap/>
            <w:hideMark/>
          </w:tcPr>
          <w:p w14:paraId="2F96DF30" w14:textId="4A35A41A" w:rsidR="00F140E2" w:rsidRPr="00C827D4" w:rsidRDefault="00087677" w:rsidP="0009170D">
            <w:pPr>
              <w:pStyle w:val="Tabla"/>
              <w:spacing w:after="0" w:line="240" w:lineRule="auto"/>
              <w:jc w:val="center"/>
              <w:rPr>
                <w:rFonts w:cs="Times New Roman"/>
                <w:i w:val="0"/>
                <w:iCs w:val="0"/>
                <w:sz w:val="20"/>
                <w:szCs w:val="14"/>
              </w:rPr>
            </w:pPr>
            <w:r>
              <w:rPr>
                <w:i w:val="0"/>
                <w:iCs w:val="0"/>
                <w:sz w:val="20"/>
                <w:szCs w:val="14"/>
              </w:rPr>
              <w:t>|</w:t>
            </w:r>
            <w:r w:rsidR="00F140E2" w:rsidRPr="00C827D4">
              <w:rPr>
                <w:i w:val="0"/>
                <w:iCs w:val="0"/>
                <w:sz w:val="20"/>
                <w:szCs w:val="14"/>
              </w:rPr>
              <w:t>-0.3%</w:t>
            </w:r>
            <w:r>
              <w:rPr>
                <w:i w:val="0"/>
                <w:iCs w:val="0"/>
                <w:sz w:val="20"/>
                <w:szCs w:val="14"/>
              </w:rPr>
              <w:t>|</w:t>
            </w:r>
          </w:p>
        </w:tc>
      </w:tr>
      <w:tr w:rsidR="00F140E2" w:rsidRPr="00A44135" w14:paraId="4D546680" w14:textId="77777777" w:rsidTr="0009170D">
        <w:trPr>
          <w:trHeight w:val="300"/>
        </w:trPr>
        <w:tc>
          <w:tcPr>
            <w:tcW w:w="1129" w:type="dxa"/>
            <w:hideMark/>
          </w:tcPr>
          <w:p w14:paraId="081FF940" w14:textId="77777777" w:rsidR="00F140E2" w:rsidRPr="00A44135" w:rsidRDefault="00F140E2" w:rsidP="0009170D">
            <w:pPr>
              <w:pStyle w:val="Tabla"/>
              <w:spacing w:after="0" w:line="240" w:lineRule="auto"/>
              <w:rPr>
                <w:i w:val="0"/>
                <w:iCs w:val="0"/>
                <w:sz w:val="20"/>
                <w:szCs w:val="14"/>
              </w:rPr>
            </w:pPr>
            <w:r w:rsidRPr="00A44135">
              <w:rPr>
                <w:i w:val="0"/>
                <w:iCs w:val="0"/>
                <w:sz w:val="20"/>
                <w:szCs w:val="14"/>
              </w:rPr>
              <w:t>2023-03</w:t>
            </w:r>
          </w:p>
        </w:tc>
        <w:tc>
          <w:tcPr>
            <w:tcW w:w="1985" w:type="dxa"/>
            <w:hideMark/>
          </w:tcPr>
          <w:p w14:paraId="4DA9C053"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6,181,850,297</w:t>
            </w:r>
          </w:p>
        </w:tc>
        <w:tc>
          <w:tcPr>
            <w:tcW w:w="1899" w:type="dxa"/>
            <w:hideMark/>
          </w:tcPr>
          <w:p w14:paraId="04441336"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6,204,469,868</w:t>
            </w:r>
          </w:p>
        </w:tc>
        <w:tc>
          <w:tcPr>
            <w:tcW w:w="2779" w:type="dxa"/>
            <w:noWrap/>
            <w:hideMark/>
          </w:tcPr>
          <w:p w14:paraId="42A1B70A"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22,619,571</w:t>
            </w:r>
          </w:p>
        </w:tc>
        <w:tc>
          <w:tcPr>
            <w:tcW w:w="1417" w:type="dxa"/>
            <w:noWrap/>
            <w:hideMark/>
          </w:tcPr>
          <w:p w14:paraId="50F7CBDB" w14:textId="06E55982" w:rsidR="00F140E2" w:rsidRPr="00C827D4" w:rsidRDefault="00087677" w:rsidP="0009170D">
            <w:pPr>
              <w:pStyle w:val="Tabla"/>
              <w:spacing w:after="0" w:line="240" w:lineRule="auto"/>
              <w:jc w:val="center"/>
              <w:rPr>
                <w:rFonts w:cs="Times New Roman"/>
                <w:i w:val="0"/>
                <w:iCs w:val="0"/>
                <w:sz w:val="20"/>
                <w:szCs w:val="14"/>
              </w:rPr>
            </w:pPr>
            <w:r>
              <w:rPr>
                <w:i w:val="0"/>
                <w:iCs w:val="0"/>
                <w:sz w:val="20"/>
                <w:szCs w:val="14"/>
              </w:rPr>
              <w:t>|</w:t>
            </w:r>
            <w:r w:rsidR="00F140E2" w:rsidRPr="00C827D4">
              <w:rPr>
                <w:i w:val="0"/>
                <w:iCs w:val="0"/>
                <w:sz w:val="20"/>
                <w:szCs w:val="14"/>
              </w:rPr>
              <w:t>0.4%</w:t>
            </w:r>
            <w:r>
              <w:rPr>
                <w:i w:val="0"/>
                <w:iCs w:val="0"/>
                <w:sz w:val="20"/>
                <w:szCs w:val="14"/>
              </w:rPr>
              <w:t>|</w:t>
            </w:r>
          </w:p>
        </w:tc>
      </w:tr>
      <w:tr w:rsidR="00F140E2" w:rsidRPr="00A44135" w14:paraId="5E4B4453" w14:textId="77777777" w:rsidTr="0009170D">
        <w:trPr>
          <w:trHeight w:val="300"/>
        </w:trPr>
        <w:tc>
          <w:tcPr>
            <w:tcW w:w="1129" w:type="dxa"/>
            <w:hideMark/>
          </w:tcPr>
          <w:p w14:paraId="39ED2374" w14:textId="77777777" w:rsidR="00F140E2" w:rsidRPr="00A44135" w:rsidRDefault="00F140E2" w:rsidP="0009170D">
            <w:pPr>
              <w:pStyle w:val="Tabla"/>
              <w:spacing w:after="0" w:line="240" w:lineRule="auto"/>
              <w:rPr>
                <w:i w:val="0"/>
                <w:iCs w:val="0"/>
                <w:sz w:val="20"/>
                <w:szCs w:val="14"/>
              </w:rPr>
            </w:pPr>
            <w:r w:rsidRPr="00A44135">
              <w:rPr>
                <w:i w:val="0"/>
                <w:iCs w:val="0"/>
                <w:sz w:val="20"/>
                <w:szCs w:val="14"/>
              </w:rPr>
              <w:t>2023-04</w:t>
            </w:r>
          </w:p>
        </w:tc>
        <w:tc>
          <w:tcPr>
            <w:tcW w:w="1985" w:type="dxa"/>
            <w:hideMark/>
          </w:tcPr>
          <w:p w14:paraId="5975E2A5"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6,205,092,979</w:t>
            </w:r>
          </w:p>
        </w:tc>
        <w:tc>
          <w:tcPr>
            <w:tcW w:w="1899" w:type="dxa"/>
            <w:hideMark/>
          </w:tcPr>
          <w:p w14:paraId="1A84B50D"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6,234,437,294</w:t>
            </w:r>
          </w:p>
        </w:tc>
        <w:tc>
          <w:tcPr>
            <w:tcW w:w="2779" w:type="dxa"/>
            <w:noWrap/>
            <w:hideMark/>
          </w:tcPr>
          <w:p w14:paraId="702276C8"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29,344,315</w:t>
            </w:r>
          </w:p>
        </w:tc>
        <w:tc>
          <w:tcPr>
            <w:tcW w:w="1417" w:type="dxa"/>
            <w:noWrap/>
            <w:hideMark/>
          </w:tcPr>
          <w:p w14:paraId="7533C64C" w14:textId="27A77E76" w:rsidR="00F140E2" w:rsidRPr="00C827D4" w:rsidRDefault="00087677" w:rsidP="0009170D">
            <w:pPr>
              <w:pStyle w:val="Tabla"/>
              <w:spacing w:after="0" w:line="240" w:lineRule="auto"/>
              <w:jc w:val="center"/>
              <w:rPr>
                <w:rFonts w:cs="Times New Roman"/>
                <w:i w:val="0"/>
                <w:iCs w:val="0"/>
                <w:sz w:val="20"/>
                <w:szCs w:val="14"/>
              </w:rPr>
            </w:pPr>
            <w:r>
              <w:rPr>
                <w:i w:val="0"/>
                <w:iCs w:val="0"/>
                <w:sz w:val="20"/>
                <w:szCs w:val="14"/>
              </w:rPr>
              <w:t>|</w:t>
            </w:r>
            <w:r w:rsidR="00F140E2" w:rsidRPr="00C827D4">
              <w:rPr>
                <w:i w:val="0"/>
                <w:iCs w:val="0"/>
                <w:sz w:val="20"/>
                <w:szCs w:val="14"/>
              </w:rPr>
              <w:t>0.5%</w:t>
            </w:r>
            <w:r>
              <w:rPr>
                <w:i w:val="0"/>
                <w:iCs w:val="0"/>
                <w:sz w:val="20"/>
                <w:szCs w:val="14"/>
              </w:rPr>
              <w:t>|</w:t>
            </w:r>
          </w:p>
        </w:tc>
      </w:tr>
      <w:tr w:rsidR="00F140E2" w:rsidRPr="00A44135" w14:paraId="12862CAA" w14:textId="77777777" w:rsidTr="0009170D">
        <w:trPr>
          <w:trHeight w:val="300"/>
        </w:trPr>
        <w:tc>
          <w:tcPr>
            <w:tcW w:w="1129" w:type="dxa"/>
            <w:hideMark/>
          </w:tcPr>
          <w:p w14:paraId="08890197" w14:textId="77777777" w:rsidR="00F140E2" w:rsidRPr="00A44135" w:rsidRDefault="00F140E2" w:rsidP="0009170D">
            <w:pPr>
              <w:pStyle w:val="Tabla"/>
              <w:spacing w:after="0" w:line="240" w:lineRule="auto"/>
              <w:rPr>
                <w:i w:val="0"/>
                <w:iCs w:val="0"/>
                <w:sz w:val="20"/>
                <w:szCs w:val="14"/>
              </w:rPr>
            </w:pPr>
            <w:r w:rsidRPr="00A44135">
              <w:rPr>
                <w:i w:val="0"/>
                <w:iCs w:val="0"/>
                <w:sz w:val="20"/>
                <w:szCs w:val="14"/>
              </w:rPr>
              <w:t>2023-05</w:t>
            </w:r>
          </w:p>
        </w:tc>
        <w:tc>
          <w:tcPr>
            <w:tcW w:w="1985" w:type="dxa"/>
            <w:hideMark/>
          </w:tcPr>
          <w:p w14:paraId="0B0EC4BE"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6,115,833,662</w:t>
            </w:r>
          </w:p>
        </w:tc>
        <w:tc>
          <w:tcPr>
            <w:tcW w:w="1899" w:type="dxa"/>
            <w:hideMark/>
          </w:tcPr>
          <w:p w14:paraId="509E5A0E"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6,149,751,876</w:t>
            </w:r>
          </w:p>
        </w:tc>
        <w:tc>
          <w:tcPr>
            <w:tcW w:w="2779" w:type="dxa"/>
            <w:noWrap/>
            <w:hideMark/>
          </w:tcPr>
          <w:p w14:paraId="65F1AB4B"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33,918,214</w:t>
            </w:r>
          </w:p>
        </w:tc>
        <w:tc>
          <w:tcPr>
            <w:tcW w:w="1417" w:type="dxa"/>
            <w:noWrap/>
            <w:hideMark/>
          </w:tcPr>
          <w:p w14:paraId="03453EC8" w14:textId="5FAB2B1D" w:rsidR="00F140E2" w:rsidRPr="00C827D4" w:rsidRDefault="00087677" w:rsidP="0009170D">
            <w:pPr>
              <w:pStyle w:val="Tabla"/>
              <w:spacing w:after="0" w:line="240" w:lineRule="auto"/>
              <w:jc w:val="center"/>
              <w:rPr>
                <w:rFonts w:cs="Times New Roman"/>
                <w:i w:val="0"/>
                <w:iCs w:val="0"/>
                <w:sz w:val="20"/>
                <w:szCs w:val="14"/>
              </w:rPr>
            </w:pPr>
            <w:r>
              <w:rPr>
                <w:i w:val="0"/>
                <w:iCs w:val="0"/>
                <w:sz w:val="20"/>
                <w:szCs w:val="14"/>
              </w:rPr>
              <w:t>|</w:t>
            </w:r>
            <w:r w:rsidR="00F140E2" w:rsidRPr="00C827D4">
              <w:rPr>
                <w:i w:val="0"/>
                <w:iCs w:val="0"/>
                <w:sz w:val="20"/>
                <w:szCs w:val="14"/>
              </w:rPr>
              <w:t>0.6%</w:t>
            </w:r>
            <w:r>
              <w:rPr>
                <w:i w:val="0"/>
                <w:iCs w:val="0"/>
                <w:sz w:val="20"/>
                <w:szCs w:val="14"/>
              </w:rPr>
              <w:t>|</w:t>
            </w:r>
          </w:p>
        </w:tc>
      </w:tr>
      <w:tr w:rsidR="00F140E2" w:rsidRPr="00A44135" w14:paraId="014B0894" w14:textId="77777777" w:rsidTr="0009170D">
        <w:trPr>
          <w:trHeight w:val="300"/>
        </w:trPr>
        <w:tc>
          <w:tcPr>
            <w:tcW w:w="1129" w:type="dxa"/>
            <w:hideMark/>
          </w:tcPr>
          <w:p w14:paraId="406C3D78" w14:textId="77777777" w:rsidR="00F140E2" w:rsidRPr="00A44135" w:rsidRDefault="00F140E2" w:rsidP="0009170D">
            <w:pPr>
              <w:pStyle w:val="Tabla"/>
              <w:spacing w:after="0" w:line="240" w:lineRule="auto"/>
              <w:rPr>
                <w:i w:val="0"/>
                <w:iCs w:val="0"/>
                <w:sz w:val="20"/>
                <w:szCs w:val="14"/>
              </w:rPr>
            </w:pPr>
            <w:r w:rsidRPr="00A44135">
              <w:rPr>
                <w:i w:val="0"/>
                <w:iCs w:val="0"/>
                <w:sz w:val="20"/>
                <w:szCs w:val="14"/>
              </w:rPr>
              <w:t>2023-06</w:t>
            </w:r>
          </w:p>
        </w:tc>
        <w:tc>
          <w:tcPr>
            <w:tcW w:w="1985" w:type="dxa"/>
            <w:hideMark/>
          </w:tcPr>
          <w:p w14:paraId="137EE88F"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6,148,267,935</w:t>
            </w:r>
          </w:p>
        </w:tc>
        <w:tc>
          <w:tcPr>
            <w:tcW w:w="1899" w:type="dxa"/>
            <w:hideMark/>
          </w:tcPr>
          <w:p w14:paraId="06AC5FC3"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6,100,581,879</w:t>
            </w:r>
          </w:p>
        </w:tc>
        <w:tc>
          <w:tcPr>
            <w:tcW w:w="2779" w:type="dxa"/>
            <w:noWrap/>
            <w:hideMark/>
          </w:tcPr>
          <w:p w14:paraId="1DE27CF4"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-47,686,056</w:t>
            </w:r>
          </w:p>
        </w:tc>
        <w:tc>
          <w:tcPr>
            <w:tcW w:w="1417" w:type="dxa"/>
            <w:noWrap/>
            <w:hideMark/>
          </w:tcPr>
          <w:p w14:paraId="14E07090" w14:textId="44A1E4DB" w:rsidR="00F140E2" w:rsidRPr="00C827D4" w:rsidRDefault="00087677" w:rsidP="0009170D">
            <w:pPr>
              <w:pStyle w:val="Tabla"/>
              <w:spacing w:after="0" w:line="240" w:lineRule="auto"/>
              <w:jc w:val="center"/>
              <w:rPr>
                <w:rFonts w:cs="Times New Roman"/>
                <w:i w:val="0"/>
                <w:iCs w:val="0"/>
                <w:sz w:val="20"/>
                <w:szCs w:val="14"/>
              </w:rPr>
            </w:pPr>
            <w:r>
              <w:rPr>
                <w:i w:val="0"/>
                <w:iCs w:val="0"/>
                <w:sz w:val="20"/>
                <w:szCs w:val="14"/>
              </w:rPr>
              <w:t>|</w:t>
            </w:r>
            <w:r w:rsidR="00F140E2" w:rsidRPr="00C827D4">
              <w:rPr>
                <w:i w:val="0"/>
                <w:iCs w:val="0"/>
                <w:sz w:val="20"/>
                <w:szCs w:val="14"/>
              </w:rPr>
              <w:t>-0.8%</w:t>
            </w:r>
            <w:r>
              <w:rPr>
                <w:i w:val="0"/>
                <w:iCs w:val="0"/>
                <w:sz w:val="20"/>
                <w:szCs w:val="14"/>
              </w:rPr>
              <w:t>|</w:t>
            </w:r>
          </w:p>
        </w:tc>
      </w:tr>
      <w:tr w:rsidR="00F140E2" w:rsidRPr="00A44135" w14:paraId="17A18908" w14:textId="77777777" w:rsidTr="0009170D">
        <w:trPr>
          <w:trHeight w:val="300"/>
        </w:trPr>
        <w:tc>
          <w:tcPr>
            <w:tcW w:w="1129" w:type="dxa"/>
            <w:hideMark/>
          </w:tcPr>
          <w:p w14:paraId="3694B516" w14:textId="77777777" w:rsidR="00F140E2" w:rsidRPr="00A44135" w:rsidRDefault="00F140E2" w:rsidP="0009170D">
            <w:pPr>
              <w:pStyle w:val="Tabla"/>
              <w:spacing w:after="0" w:line="240" w:lineRule="auto"/>
              <w:rPr>
                <w:i w:val="0"/>
                <w:iCs w:val="0"/>
                <w:sz w:val="20"/>
                <w:szCs w:val="14"/>
              </w:rPr>
            </w:pPr>
            <w:r w:rsidRPr="00A44135">
              <w:rPr>
                <w:i w:val="0"/>
                <w:iCs w:val="0"/>
                <w:sz w:val="20"/>
                <w:szCs w:val="14"/>
              </w:rPr>
              <w:t>2023-07</w:t>
            </w:r>
          </w:p>
        </w:tc>
        <w:tc>
          <w:tcPr>
            <w:tcW w:w="1985" w:type="dxa"/>
            <w:hideMark/>
          </w:tcPr>
          <w:p w14:paraId="01F3E3FD"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6,222,386,380</w:t>
            </w:r>
          </w:p>
        </w:tc>
        <w:tc>
          <w:tcPr>
            <w:tcW w:w="1899" w:type="dxa"/>
            <w:hideMark/>
          </w:tcPr>
          <w:p w14:paraId="047E1B6F"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6,275,170,162</w:t>
            </w:r>
          </w:p>
        </w:tc>
        <w:tc>
          <w:tcPr>
            <w:tcW w:w="2779" w:type="dxa"/>
            <w:noWrap/>
            <w:hideMark/>
          </w:tcPr>
          <w:p w14:paraId="74EF1F7B"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52,783,782</w:t>
            </w:r>
          </w:p>
        </w:tc>
        <w:tc>
          <w:tcPr>
            <w:tcW w:w="1417" w:type="dxa"/>
            <w:noWrap/>
            <w:hideMark/>
          </w:tcPr>
          <w:p w14:paraId="14979E53" w14:textId="11D57FED" w:rsidR="00F140E2" w:rsidRPr="00C827D4" w:rsidRDefault="00087677" w:rsidP="0009170D">
            <w:pPr>
              <w:pStyle w:val="Tabla"/>
              <w:spacing w:after="0" w:line="240" w:lineRule="auto"/>
              <w:jc w:val="center"/>
              <w:rPr>
                <w:rFonts w:cs="Times New Roman"/>
                <w:i w:val="0"/>
                <w:iCs w:val="0"/>
                <w:sz w:val="20"/>
                <w:szCs w:val="14"/>
              </w:rPr>
            </w:pPr>
            <w:r>
              <w:rPr>
                <w:i w:val="0"/>
                <w:iCs w:val="0"/>
                <w:sz w:val="20"/>
                <w:szCs w:val="14"/>
              </w:rPr>
              <w:t>|</w:t>
            </w:r>
            <w:r w:rsidR="00F140E2" w:rsidRPr="00C827D4">
              <w:rPr>
                <w:i w:val="0"/>
                <w:iCs w:val="0"/>
                <w:sz w:val="20"/>
                <w:szCs w:val="14"/>
              </w:rPr>
              <w:t>0.8%</w:t>
            </w:r>
            <w:r>
              <w:rPr>
                <w:i w:val="0"/>
                <w:iCs w:val="0"/>
                <w:sz w:val="20"/>
                <w:szCs w:val="14"/>
              </w:rPr>
              <w:t>|</w:t>
            </w:r>
          </w:p>
        </w:tc>
      </w:tr>
      <w:tr w:rsidR="00F140E2" w:rsidRPr="00A44135" w14:paraId="2E6B47BC" w14:textId="77777777" w:rsidTr="0009170D">
        <w:trPr>
          <w:trHeight w:val="56"/>
        </w:trPr>
        <w:tc>
          <w:tcPr>
            <w:tcW w:w="1129" w:type="dxa"/>
            <w:hideMark/>
          </w:tcPr>
          <w:p w14:paraId="2B12B832" w14:textId="77777777" w:rsidR="00F140E2" w:rsidRPr="00A44135" w:rsidRDefault="00F140E2" w:rsidP="0009170D">
            <w:pPr>
              <w:pStyle w:val="Tabla"/>
              <w:spacing w:after="0" w:line="240" w:lineRule="auto"/>
              <w:rPr>
                <w:i w:val="0"/>
                <w:iCs w:val="0"/>
                <w:sz w:val="20"/>
                <w:szCs w:val="14"/>
              </w:rPr>
            </w:pPr>
            <w:r w:rsidRPr="00A44135">
              <w:rPr>
                <w:i w:val="0"/>
                <w:iCs w:val="0"/>
                <w:sz w:val="20"/>
                <w:szCs w:val="14"/>
              </w:rPr>
              <w:t>2023-08</w:t>
            </w:r>
          </w:p>
        </w:tc>
        <w:tc>
          <w:tcPr>
            <w:tcW w:w="1985" w:type="dxa"/>
            <w:hideMark/>
          </w:tcPr>
          <w:p w14:paraId="08312A2A"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6,299,169,868</w:t>
            </w:r>
          </w:p>
        </w:tc>
        <w:tc>
          <w:tcPr>
            <w:tcW w:w="1899" w:type="dxa"/>
            <w:hideMark/>
          </w:tcPr>
          <w:p w14:paraId="612B321F"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6,325,363,186</w:t>
            </w:r>
          </w:p>
        </w:tc>
        <w:tc>
          <w:tcPr>
            <w:tcW w:w="2779" w:type="dxa"/>
            <w:noWrap/>
            <w:hideMark/>
          </w:tcPr>
          <w:p w14:paraId="512EB730"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26,193,318</w:t>
            </w:r>
          </w:p>
        </w:tc>
        <w:tc>
          <w:tcPr>
            <w:tcW w:w="1417" w:type="dxa"/>
            <w:noWrap/>
            <w:hideMark/>
          </w:tcPr>
          <w:p w14:paraId="083683CF" w14:textId="46995CD2" w:rsidR="00F140E2" w:rsidRPr="00C827D4" w:rsidRDefault="00087677" w:rsidP="0009170D">
            <w:pPr>
              <w:pStyle w:val="Tabla"/>
              <w:spacing w:after="0" w:line="240" w:lineRule="auto"/>
              <w:jc w:val="center"/>
              <w:rPr>
                <w:rFonts w:cs="Times New Roman"/>
                <w:i w:val="0"/>
                <w:iCs w:val="0"/>
                <w:sz w:val="20"/>
                <w:szCs w:val="14"/>
              </w:rPr>
            </w:pPr>
            <w:r>
              <w:rPr>
                <w:i w:val="0"/>
                <w:iCs w:val="0"/>
                <w:sz w:val="20"/>
                <w:szCs w:val="14"/>
              </w:rPr>
              <w:t>|</w:t>
            </w:r>
            <w:r w:rsidR="00F140E2" w:rsidRPr="00C827D4">
              <w:rPr>
                <w:i w:val="0"/>
                <w:iCs w:val="0"/>
                <w:sz w:val="20"/>
                <w:szCs w:val="14"/>
              </w:rPr>
              <w:t>0.4%</w:t>
            </w:r>
            <w:r>
              <w:rPr>
                <w:i w:val="0"/>
                <w:iCs w:val="0"/>
                <w:sz w:val="20"/>
                <w:szCs w:val="14"/>
              </w:rPr>
              <w:t>|</w:t>
            </w:r>
          </w:p>
        </w:tc>
      </w:tr>
      <w:tr w:rsidR="00F140E2" w:rsidRPr="00A44135" w14:paraId="2F56AFB7" w14:textId="77777777" w:rsidTr="0009170D">
        <w:trPr>
          <w:trHeight w:val="300"/>
        </w:trPr>
        <w:tc>
          <w:tcPr>
            <w:tcW w:w="1129" w:type="dxa"/>
            <w:hideMark/>
          </w:tcPr>
          <w:p w14:paraId="64ABBF3A" w14:textId="77777777" w:rsidR="00F140E2" w:rsidRPr="00A44135" w:rsidRDefault="00F140E2" w:rsidP="0009170D">
            <w:pPr>
              <w:pStyle w:val="Tabla"/>
              <w:spacing w:after="0" w:line="240" w:lineRule="auto"/>
              <w:rPr>
                <w:i w:val="0"/>
                <w:iCs w:val="0"/>
                <w:sz w:val="20"/>
                <w:szCs w:val="14"/>
              </w:rPr>
            </w:pPr>
            <w:r w:rsidRPr="00A44135">
              <w:rPr>
                <w:i w:val="0"/>
                <w:iCs w:val="0"/>
                <w:sz w:val="20"/>
                <w:szCs w:val="14"/>
              </w:rPr>
              <w:t>2023-09</w:t>
            </w:r>
          </w:p>
        </w:tc>
        <w:tc>
          <w:tcPr>
            <w:tcW w:w="1985" w:type="dxa"/>
            <w:hideMark/>
          </w:tcPr>
          <w:p w14:paraId="2BD3FC4C"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6,291,174,086</w:t>
            </w:r>
          </w:p>
        </w:tc>
        <w:tc>
          <w:tcPr>
            <w:tcW w:w="1899" w:type="dxa"/>
            <w:hideMark/>
          </w:tcPr>
          <w:p w14:paraId="7E82BC7B"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6,320,684,939</w:t>
            </w:r>
          </w:p>
        </w:tc>
        <w:tc>
          <w:tcPr>
            <w:tcW w:w="2779" w:type="dxa"/>
            <w:noWrap/>
            <w:hideMark/>
          </w:tcPr>
          <w:p w14:paraId="7885C8D2" w14:textId="77777777" w:rsidR="00F140E2" w:rsidRPr="00C827D4" w:rsidRDefault="00F140E2" w:rsidP="0009170D">
            <w:pPr>
              <w:pStyle w:val="Tabla"/>
              <w:spacing w:after="0" w:line="240" w:lineRule="auto"/>
              <w:jc w:val="center"/>
              <w:rPr>
                <w:rFonts w:cs="Times New Roman"/>
                <w:i w:val="0"/>
                <w:iCs w:val="0"/>
                <w:sz w:val="20"/>
                <w:szCs w:val="14"/>
              </w:rPr>
            </w:pPr>
            <w:r w:rsidRPr="00C827D4">
              <w:rPr>
                <w:i w:val="0"/>
                <w:iCs w:val="0"/>
                <w:sz w:val="20"/>
                <w:szCs w:val="14"/>
              </w:rPr>
              <w:t>29,510,853</w:t>
            </w:r>
          </w:p>
        </w:tc>
        <w:tc>
          <w:tcPr>
            <w:tcW w:w="1417" w:type="dxa"/>
            <w:noWrap/>
            <w:hideMark/>
          </w:tcPr>
          <w:p w14:paraId="3F761028" w14:textId="048AC733" w:rsidR="00F140E2" w:rsidRPr="00C827D4" w:rsidRDefault="00087677" w:rsidP="0009170D">
            <w:pPr>
              <w:pStyle w:val="Tabla"/>
              <w:spacing w:after="0" w:line="240" w:lineRule="auto"/>
              <w:jc w:val="center"/>
              <w:rPr>
                <w:rFonts w:cs="Times New Roman"/>
                <w:i w:val="0"/>
                <w:iCs w:val="0"/>
                <w:sz w:val="20"/>
                <w:szCs w:val="14"/>
              </w:rPr>
            </w:pPr>
            <w:r>
              <w:rPr>
                <w:i w:val="0"/>
                <w:iCs w:val="0"/>
                <w:sz w:val="20"/>
                <w:szCs w:val="14"/>
              </w:rPr>
              <w:t>|</w:t>
            </w:r>
            <w:r w:rsidR="00F140E2" w:rsidRPr="00C827D4">
              <w:rPr>
                <w:i w:val="0"/>
                <w:iCs w:val="0"/>
                <w:sz w:val="20"/>
                <w:szCs w:val="14"/>
              </w:rPr>
              <w:t>0.5%</w:t>
            </w:r>
            <w:r>
              <w:rPr>
                <w:i w:val="0"/>
                <w:iCs w:val="0"/>
                <w:sz w:val="20"/>
                <w:szCs w:val="14"/>
              </w:rPr>
              <w:t>|</w:t>
            </w:r>
          </w:p>
        </w:tc>
      </w:tr>
      <w:tr w:rsidR="00087677" w:rsidRPr="00A44135" w14:paraId="507E0D6F" w14:textId="77777777" w:rsidTr="00E9583F">
        <w:trPr>
          <w:trHeight w:val="300"/>
        </w:trPr>
        <w:tc>
          <w:tcPr>
            <w:tcW w:w="7792" w:type="dxa"/>
            <w:gridSpan w:val="4"/>
          </w:tcPr>
          <w:p w14:paraId="1F35AB39" w14:textId="6B474D8E" w:rsidR="00087677" w:rsidRPr="00C827D4" w:rsidRDefault="00087677" w:rsidP="00087677">
            <w:pPr>
              <w:pStyle w:val="Tabla"/>
              <w:spacing w:after="0" w:line="240" w:lineRule="auto"/>
              <w:jc w:val="right"/>
              <w:rPr>
                <w:i w:val="0"/>
                <w:iCs w:val="0"/>
                <w:sz w:val="20"/>
                <w:szCs w:val="14"/>
              </w:rPr>
            </w:pPr>
            <w:r>
              <w:rPr>
                <w:i w:val="0"/>
                <w:iCs w:val="0"/>
                <w:sz w:val="20"/>
                <w:szCs w:val="14"/>
              </w:rPr>
              <w:t>Promedio</w:t>
            </w:r>
          </w:p>
        </w:tc>
        <w:tc>
          <w:tcPr>
            <w:tcW w:w="1417" w:type="dxa"/>
            <w:noWrap/>
          </w:tcPr>
          <w:p w14:paraId="68F66B44" w14:textId="4CA6FD6B" w:rsidR="00087677" w:rsidRDefault="00087677" w:rsidP="0009170D">
            <w:pPr>
              <w:pStyle w:val="Tabla"/>
              <w:spacing w:after="0" w:line="240" w:lineRule="auto"/>
              <w:jc w:val="center"/>
              <w:rPr>
                <w:i w:val="0"/>
                <w:iCs w:val="0"/>
                <w:sz w:val="20"/>
                <w:szCs w:val="14"/>
              </w:rPr>
            </w:pPr>
            <w:r>
              <w:rPr>
                <w:i w:val="0"/>
                <w:iCs w:val="0"/>
                <w:sz w:val="20"/>
                <w:szCs w:val="14"/>
              </w:rPr>
              <w:t>0.6%</w:t>
            </w:r>
          </w:p>
        </w:tc>
      </w:tr>
    </w:tbl>
    <w:p w14:paraId="6AF02A30" w14:textId="503DC06B" w:rsidR="00B54440" w:rsidRDefault="00B54440" w:rsidP="00B54440">
      <w:pPr>
        <w:pStyle w:val="TextoPrincipal"/>
      </w:pPr>
      <w:r w:rsidRPr="00F33047">
        <w:t xml:space="preserve">Mediante las observaciones </w:t>
      </w:r>
      <w:r>
        <w:t>que se visualizan en la figura 6</w:t>
      </w:r>
      <w:r w:rsidR="007F69C0">
        <w:t>2</w:t>
      </w:r>
      <w:r>
        <w:t xml:space="preserve">, indica una serie de tiempo con una tendencia positiva </w:t>
      </w:r>
      <w:r w:rsidR="00F32908">
        <w:t xml:space="preserve">de forma </w:t>
      </w:r>
      <w:r w:rsidR="00CD1B3F">
        <w:t>Multiplicativa</w:t>
      </w:r>
      <w:r>
        <w:t xml:space="preserve"> en el periodo de enero a septiembre 2023, predice un incremento </w:t>
      </w:r>
      <w:r w:rsidR="00BE266A">
        <w:t xml:space="preserve">en </w:t>
      </w:r>
      <w:r w:rsidR="00CD1B3F">
        <w:t xml:space="preserve">los </w:t>
      </w:r>
      <w:r w:rsidR="00BE266A">
        <w:t>mes</w:t>
      </w:r>
      <w:r w:rsidR="00CD1B3F">
        <w:t>es</w:t>
      </w:r>
      <w:r w:rsidR="00BE266A">
        <w:t xml:space="preserve"> de abril</w:t>
      </w:r>
      <w:r w:rsidR="00CD1B3F">
        <w:t xml:space="preserve"> y julio</w:t>
      </w:r>
      <w:r w:rsidR="00BE266A">
        <w:t>,</w:t>
      </w:r>
      <w:r>
        <w:t xml:space="preserve"> pero un decremento en el mes de </w:t>
      </w:r>
      <w:r w:rsidR="00BE266A">
        <w:t>junio</w:t>
      </w:r>
      <w:r>
        <w:t xml:space="preserve">, siendo los </w:t>
      </w:r>
      <w:r w:rsidR="004C2B8E">
        <w:t>meses de</w:t>
      </w:r>
      <w:r>
        <w:t xml:space="preserve"> </w:t>
      </w:r>
      <w:r w:rsidR="00BE266A">
        <w:t>abril</w:t>
      </w:r>
      <w:r>
        <w:t xml:space="preserve"> y </w:t>
      </w:r>
      <w:r w:rsidR="00BE266A">
        <w:t>junio</w:t>
      </w:r>
      <w:r>
        <w:t xml:space="preserve"> parte de un efecto de factores estacionales mencionados anteriormente en el ANÁLISIS EDA BANCO </w:t>
      </w:r>
      <w:r w:rsidR="00CD5A64">
        <w:t>BANCAFE</w:t>
      </w:r>
      <w:r>
        <w:t>.</w:t>
      </w:r>
    </w:p>
    <w:p w14:paraId="1631D11D" w14:textId="447A2596" w:rsidR="00B54440" w:rsidRDefault="00142BB6" w:rsidP="00B54440">
      <w:pPr>
        <w:pStyle w:val="TextoPrincipal"/>
        <w:keepNext/>
        <w:ind w:firstLine="0"/>
      </w:pPr>
      <w:r>
        <w:rPr>
          <w:noProof/>
        </w:rPr>
        <w:drawing>
          <wp:inline distT="0" distB="0" distL="0" distR="0" wp14:anchorId="1D00D55E" wp14:editId="1C2AD786">
            <wp:extent cx="5943600" cy="2743200"/>
            <wp:effectExtent l="0" t="0" r="0" b="0"/>
            <wp:docPr id="1014469529" name="Gráfico 1">
              <a:extLst xmlns:a="http://schemas.openxmlformats.org/drawingml/2006/main">
                <a:ext uri="{FF2B5EF4-FFF2-40B4-BE49-F238E27FC236}">
                  <a16:creationId xmlns:a16="http://schemas.microsoft.com/office/drawing/2014/main" id="{4370EEFD-20AD-41F9-B64C-4B53E88CDF3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14:paraId="1A8F542C" w14:textId="65C5F75B" w:rsidR="00B54440" w:rsidRPr="00B54440" w:rsidRDefault="00B54440" w:rsidP="00B54440">
      <w:pPr>
        <w:pStyle w:val="Figuras"/>
        <w:rPr>
          <w:lang w:val="es-HN"/>
        </w:rPr>
      </w:pPr>
      <w:bookmarkStart w:id="243" w:name="_Toc158142157"/>
      <w:r w:rsidRPr="00B54440">
        <w:rPr>
          <w:lang w:val="es-HN"/>
        </w:rPr>
        <w:t xml:space="preserve">Figura </w:t>
      </w:r>
      <w:r>
        <w:fldChar w:fldCharType="begin"/>
      </w:r>
      <w:r w:rsidRPr="00B54440">
        <w:rPr>
          <w:lang w:val="es-HN"/>
        </w:rPr>
        <w:instrText xml:space="preserve"> SEQ Figura \* ARABIC </w:instrText>
      </w:r>
      <w:r>
        <w:fldChar w:fldCharType="separate"/>
      </w:r>
      <w:r w:rsidR="000F2D33">
        <w:rPr>
          <w:noProof/>
          <w:lang w:val="es-HN"/>
        </w:rPr>
        <w:t>62</w:t>
      </w:r>
      <w:r>
        <w:fldChar w:fldCharType="end"/>
      </w:r>
      <w:r w:rsidRPr="00B54440">
        <w:rPr>
          <w:lang w:val="es-HN"/>
        </w:rPr>
        <w:t xml:space="preserve">. Resultados de predicción Banco </w:t>
      </w:r>
      <w:r w:rsidR="00493EF8">
        <w:rPr>
          <w:lang w:val="es-HN"/>
        </w:rPr>
        <w:t>BANCAFE</w:t>
      </w:r>
      <w:r w:rsidRPr="00B54440">
        <w:rPr>
          <w:lang w:val="es-HN"/>
        </w:rPr>
        <w:t xml:space="preserve"> de Ene a Sep 2023</w:t>
      </w:r>
      <w:bookmarkEnd w:id="243"/>
    </w:p>
    <w:p w14:paraId="0177B3DD" w14:textId="1CD50AF2" w:rsidR="00F768CD" w:rsidRPr="005F7C54" w:rsidRDefault="00F768CD" w:rsidP="00F768CD">
      <w:pPr>
        <w:pStyle w:val="Ttulo4"/>
        <w:rPr>
          <w:b/>
          <w:bCs w:val="0"/>
          <w:lang w:val="es-HN"/>
        </w:rPr>
      </w:pPr>
      <w:bookmarkStart w:id="244" w:name="_Toc158832981"/>
      <w:r w:rsidRPr="005F7C54">
        <w:rPr>
          <w:bCs w:val="0"/>
          <w:lang w:val="es-HN"/>
        </w:rPr>
        <w:t xml:space="preserve">4.3.11 RESULTADOS </w:t>
      </w:r>
      <w:r>
        <w:rPr>
          <w:bCs w:val="0"/>
          <w:lang w:val="es-HN"/>
        </w:rPr>
        <w:t xml:space="preserve">PREDICTIVOS PARA BANCO </w:t>
      </w:r>
      <w:r w:rsidRPr="005F7C54">
        <w:rPr>
          <w:bCs w:val="0"/>
          <w:lang w:val="es-HN"/>
        </w:rPr>
        <w:t>PROMERICA</w:t>
      </w:r>
      <w:bookmarkEnd w:id="244"/>
    </w:p>
    <w:p w14:paraId="683BDA8F" w14:textId="28A168C6" w:rsidR="00F768CD" w:rsidRDefault="00F768CD" w:rsidP="00F768CD">
      <w:pPr>
        <w:pStyle w:val="TextoPrincipal"/>
      </w:pPr>
      <w:r w:rsidRPr="00B7138D">
        <w:t>Los resultados predictivos</w:t>
      </w:r>
      <w:r>
        <w:t xml:space="preserve"> para Banco Promerica durante el periodo de enero a septiembre 2023 se logran ajustar con los datos reales observados, ya que en promedio solo existe una variación del 0.4% con respecto a los datos reales durante el 2023. </w:t>
      </w:r>
      <w:r w:rsidR="001F2D01">
        <w:t>Ver T</w:t>
      </w:r>
      <w:r>
        <w:t>abla 1</w:t>
      </w:r>
      <w:r w:rsidR="001F2D01">
        <w:t>4</w:t>
      </w:r>
      <w:r>
        <w:t>.</w:t>
      </w:r>
    </w:p>
    <w:p w14:paraId="49FDEC76" w14:textId="28B311F0" w:rsidR="00890D1A" w:rsidRPr="005F7017" w:rsidRDefault="00890D1A" w:rsidP="00890D1A">
      <w:pPr>
        <w:pStyle w:val="Figuras"/>
        <w:rPr>
          <w:lang w:val="es-HN"/>
        </w:rPr>
      </w:pPr>
      <w:bookmarkStart w:id="245" w:name="_Toc158833059"/>
      <w:r w:rsidRPr="005F7017">
        <w:rPr>
          <w:lang w:val="es-HN"/>
        </w:rPr>
        <w:t xml:space="preserve">Tabla </w:t>
      </w:r>
      <w:r>
        <w:fldChar w:fldCharType="begin"/>
      </w:r>
      <w:r w:rsidRPr="005F7017">
        <w:rPr>
          <w:lang w:val="es-HN"/>
        </w:rPr>
        <w:instrText xml:space="preserve"> SEQ Tabla \* ARABIC </w:instrText>
      </w:r>
      <w:r>
        <w:fldChar w:fldCharType="separate"/>
      </w:r>
      <w:r w:rsidR="000F2D33">
        <w:rPr>
          <w:noProof/>
          <w:lang w:val="es-HN"/>
        </w:rPr>
        <w:t>45</w:t>
      </w:r>
      <w:r>
        <w:fldChar w:fldCharType="end"/>
      </w:r>
      <w:r w:rsidRPr="005F7017">
        <w:rPr>
          <w:lang w:val="es-HN"/>
        </w:rPr>
        <w:t xml:space="preserve">. Tabla Comparativa de resultados predictivos Banco Promerica </w:t>
      </w:r>
      <w:r w:rsidRPr="00E01172">
        <w:rPr>
          <w:lang w:val="es-HN"/>
        </w:rPr>
        <w:t xml:space="preserve">de Ene a Sep </w:t>
      </w:r>
      <w:r w:rsidRPr="005F7017">
        <w:rPr>
          <w:lang w:val="es-HN"/>
        </w:rPr>
        <w:lastRenderedPageBreak/>
        <w:t>2023</w:t>
      </w:r>
      <w:bookmarkEnd w:id="245"/>
    </w:p>
    <w:tbl>
      <w:tblPr>
        <w:tblStyle w:val="Tablaconcuadrcula"/>
        <w:tblW w:w="0" w:type="auto"/>
        <w:tblLook w:val="04A0" w:firstRow="1" w:lastRow="0" w:firstColumn="1" w:lastColumn="0" w:noHBand="0" w:noVBand="1"/>
      </w:tblPr>
      <w:tblGrid>
        <w:gridCol w:w="1129"/>
        <w:gridCol w:w="1985"/>
        <w:gridCol w:w="1899"/>
        <w:gridCol w:w="2779"/>
        <w:gridCol w:w="1417"/>
      </w:tblGrid>
      <w:tr w:rsidR="00890D1A" w:rsidRPr="00A44135" w14:paraId="5956D67F" w14:textId="77777777" w:rsidTr="0009170D">
        <w:trPr>
          <w:trHeight w:val="416"/>
        </w:trPr>
        <w:tc>
          <w:tcPr>
            <w:tcW w:w="1129" w:type="dxa"/>
            <w:hideMark/>
          </w:tcPr>
          <w:p w14:paraId="2D654BFA" w14:textId="77777777" w:rsidR="00890D1A" w:rsidRPr="00A44135" w:rsidRDefault="00890D1A" w:rsidP="0009170D">
            <w:pPr>
              <w:pStyle w:val="Tabla"/>
              <w:spacing w:after="0" w:line="240" w:lineRule="auto"/>
              <w:jc w:val="center"/>
              <w:rPr>
                <w:i w:val="0"/>
                <w:iCs w:val="0"/>
                <w:sz w:val="20"/>
                <w:szCs w:val="14"/>
                <w:lang w:val="es-HN"/>
              </w:rPr>
            </w:pPr>
            <w:r w:rsidRPr="00A44135">
              <w:rPr>
                <w:i w:val="0"/>
                <w:iCs w:val="0"/>
                <w:sz w:val="20"/>
                <w:szCs w:val="14"/>
              </w:rPr>
              <w:t>Periodo</w:t>
            </w:r>
          </w:p>
        </w:tc>
        <w:tc>
          <w:tcPr>
            <w:tcW w:w="1985" w:type="dxa"/>
            <w:hideMark/>
          </w:tcPr>
          <w:p w14:paraId="222078E2" w14:textId="77777777" w:rsidR="00890D1A" w:rsidRPr="00A44135" w:rsidRDefault="00890D1A" w:rsidP="0009170D">
            <w:pPr>
              <w:pStyle w:val="Tabla"/>
              <w:spacing w:after="0" w:line="240" w:lineRule="auto"/>
              <w:jc w:val="center"/>
              <w:rPr>
                <w:i w:val="0"/>
                <w:iCs w:val="0"/>
                <w:sz w:val="20"/>
                <w:szCs w:val="14"/>
              </w:rPr>
            </w:pPr>
            <w:r>
              <w:rPr>
                <w:i w:val="0"/>
                <w:iCs w:val="0"/>
                <w:sz w:val="20"/>
                <w:szCs w:val="14"/>
              </w:rPr>
              <w:t>Real</w:t>
            </w:r>
          </w:p>
        </w:tc>
        <w:tc>
          <w:tcPr>
            <w:tcW w:w="1899" w:type="dxa"/>
            <w:hideMark/>
          </w:tcPr>
          <w:p w14:paraId="52CA3F61" w14:textId="77777777" w:rsidR="00890D1A" w:rsidRPr="00A44135" w:rsidRDefault="00890D1A" w:rsidP="0009170D">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33EE5ECE" w14:textId="77777777" w:rsidR="00890D1A" w:rsidRPr="00A44135" w:rsidRDefault="00890D1A" w:rsidP="0009170D">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5AB7D442" w14:textId="77777777" w:rsidR="00890D1A" w:rsidRPr="00A44135" w:rsidRDefault="00890D1A" w:rsidP="0009170D">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890D1A" w:rsidRPr="00A44135" w14:paraId="5606407D" w14:textId="77777777" w:rsidTr="0009170D">
        <w:trPr>
          <w:trHeight w:val="300"/>
        </w:trPr>
        <w:tc>
          <w:tcPr>
            <w:tcW w:w="1129" w:type="dxa"/>
            <w:hideMark/>
          </w:tcPr>
          <w:p w14:paraId="736F9CE7" w14:textId="77777777" w:rsidR="00890D1A" w:rsidRPr="00A44135" w:rsidRDefault="00890D1A" w:rsidP="0009170D">
            <w:pPr>
              <w:pStyle w:val="Tabla"/>
              <w:spacing w:after="0" w:line="240" w:lineRule="auto"/>
              <w:rPr>
                <w:i w:val="0"/>
                <w:iCs w:val="0"/>
                <w:sz w:val="20"/>
                <w:szCs w:val="14"/>
              </w:rPr>
            </w:pPr>
            <w:r w:rsidRPr="00A44135">
              <w:rPr>
                <w:i w:val="0"/>
                <w:iCs w:val="0"/>
                <w:sz w:val="20"/>
                <w:szCs w:val="14"/>
              </w:rPr>
              <w:t>2023-01</w:t>
            </w:r>
          </w:p>
        </w:tc>
        <w:tc>
          <w:tcPr>
            <w:tcW w:w="1985" w:type="dxa"/>
            <w:hideMark/>
          </w:tcPr>
          <w:p w14:paraId="1BE330CC"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19,270,413,613</w:t>
            </w:r>
          </w:p>
        </w:tc>
        <w:tc>
          <w:tcPr>
            <w:tcW w:w="1899" w:type="dxa"/>
            <w:hideMark/>
          </w:tcPr>
          <w:p w14:paraId="75D3C4B8"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19,364,185,232</w:t>
            </w:r>
          </w:p>
        </w:tc>
        <w:tc>
          <w:tcPr>
            <w:tcW w:w="2779" w:type="dxa"/>
            <w:noWrap/>
            <w:hideMark/>
          </w:tcPr>
          <w:p w14:paraId="582EB30A"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93,771,619</w:t>
            </w:r>
          </w:p>
        </w:tc>
        <w:tc>
          <w:tcPr>
            <w:tcW w:w="1417" w:type="dxa"/>
            <w:noWrap/>
            <w:hideMark/>
          </w:tcPr>
          <w:p w14:paraId="12976B90"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0.5%</w:t>
            </w:r>
          </w:p>
        </w:tc>
      </w:tr>
      <w:tr w:rsidR="00890D1A" w:rsidRPr="00A44135" w14:paraId="19B066F4" w14:textId="77777777" w:rsidTr="0009170D">
        <w:trPr>
          <w:trHeight w:val="300"/>
        </w:trPr>
        <w:tc>
          <w:tcPr>
            <w:tcW w:w="1129" w:type="dxa"/>
            <w:hideMark/>
          </w:tcPr>
          <w:p w14:paraId="48E4D8B2" w14:textId="77777777" w:rsidR="00890D1A" w:rsidRPr="00A44135" w:rsidRDefault="00890D1A" w:rsidP="0009170D">
            <w:pPr>
              <w:pStyle w:val="Tabla"/>
              <w:spacing w:after="0" w:line="240" w:lineRule="auto"/>
              <w:rPr>
                <w:i w:val="0"/>
                <w:iCs w:val="0"/>
                <w:sz w:val="20"/>
                <w:szCs w:val="14"/>
              </w:rPr>
            </w:pPr>
            <w:r w:rsidRPr="00A44135">
              <w:rPr>
                <w:i w:val="0"/>
                <w:iCs w:val="0"/>
                <w:sz w:val="20"/>
                <w:szCs w:val="14"/>
              </w:rPr>
              <w:t>2023-02</w:t>
            </w:r>
          </w:p>
        </w:tc>
        <w:tc>
          <w:tcPr>
            <w:tcW w:w="1985" w:type="dxa"/>
            <w:hideMark/>
          </w:tcPr>
          <w:p w14:paraId="0E5A03FA"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19,670,375,123</w:t>
            </w:r>
          </w:p>
        </w:tc>
        <w:tc>
          <w:tcPr>
            <w:tcW w:w="1899" w:type="dxa"/>
            <w:hideMark/>
          </w:tcPr>
          <w:p w14:paraId="2E574319"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19,731,689,101</w:t>
            </w:r>
          </w:p>
        </w:tc>
        <w:tc>
          <w:tcPr>
            <w:tcW w:w="2779" w:type="dxa"/>
            <w:noWrap/>
            <w:hideMark/>
          </w:tcPr>
          <w:p w14:paraId="64B5CF2D"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61,313,978</w:t>
            </w:r>
          </w:p>
        </w:tc>
        <w:tc>
          <w:tcPr>
            <w:tcW w:w="1417" w:type="dxa"/>
            <w:noWrap/>
            <w:hideMark/>
          </w:tcPr>
          <w:p w14:paraId="2DD9DAEC"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0.3%</w:t>
            </w:r>
          </w:p>
        </w:tc>
      </w:tr>
      <w:tr w:rsidR="00890D1A" w:rsidRPr="00A44135" w14:paraId="2D5D8245" w14:textId="77777777" w:rsidTr="0009170D">
        <w:trPr>
          <w:trHeight w:val="300"/>
        </w:trPr>
        <w:tc>
          <w:tcPr>
            <w:tcW w:w="1129" w:type="dxa"/>
            <w:hideMark/>
          </w:tcPr>
          <w:p w14:paraId="1F6A629A" w14:textId="77777777" w:rsidR="00890D1A" w:rsidRPr="00A44135" w:rsidRDefault="00890D1A" w:rsidP="0009170D">
            <w:pPr>
              <w:pStyle w:val="Tabla"/>
              <w:spacing w:after="0" w:line="240" w:lineRule="auto"/>
              <w:rPr>
                <w:i w:val="0"/>
                <w:iCs w:val="0"/>
                <w:sz w:val="20"/>
                <w:szCs w:val="14"/>
              </w:rPr>
            </w:pPr>
            <w:r w:rsidRPr="00A44135">
              <w:rPr>
                <w:i w:val="0"/>
                <w:iCs w:val="0"/>
                <w:sz w:val="20"/>
                <w:szCs w:val="14"/>
              </w:rPr>
              <w:t>2023-03</w:t>
            </w:r>
          </w:p>
        </w:tc>
        <w:tc>
          <w:tcPr>
            <w:tcW w:w="1985" w:type="dxa"/>
            <w:hideMark/>
          </w:tcPr>
          <w:p w14:paraId="4F557E1E"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19,911,729,759</w:t>
            </w:r>
          </w:p>
        </w:tc>
        <w:tc>
          <w:tcPr>
            <w:tcW w:w="1899" w:type="dxa"/>
            <w:hideMark/>
          </w:tcPr>
          <w:p w14:paraId="1DD42C60"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20,044,391,653</w:t>
            </w:r>
          </w:p>
        </w:tc>
        <w:tc>
          <w:tcPr>
            <w:tcW w:w="2779" w:type="dxa"/>
            <w:noWrap/>
            <w:hideMark/>
          </w:tcPr>
          <w:p w14:paraId="6FB732CB"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132,661,894</w:t>
            </w:r>
          </w:p>
        </w:tc>
        <w:tc>
          <w:tcPr>
            <w:tcW w:w="1417" w:type="dxa"/>
            <w:noWrap/>
            <w:hideMark/>
          </w:tcPr>
          <w:p w14:paraId="6224805E"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0.7%</w:t>
            </w:r>
          </w:p>
        </w:tc>
      </w:tr>
      <w:tr w:rsidR="00890D1A" w:rsidRPr="00A44135" w14:paraId="2274FDD8" w14:textId="77777777" w:rsidTr="0009170D">
        <w:trPr>
          <w:trHeight w:val="300"/>
        </w:trPr>
        <w:tc>
          <w:tcPr>
            <w:tcW w:w="1129" w:type="dxa"/>
            <w:hideMark/>
          </w:tcPr>
          <w:p w14:paraId="775B6F06" w14:textId="77777777" w:rsidR="00890D1A" w:rsidRPr="00A44135" w:rsidRDefault="00890D1A" w:rsidP="0009170D">
            <w:pPr>
              <w:pStyle w:val="Tabla"/>
              <w:spacing w:after="0" w:line="240" w:lineRule="auto"/>
              <w:rPr>
                <w:i w:val="0"/>
                <w:iCs w:val="0"/>
                <w:sz w:val="20"/>
                <w:szCs w:val="14"/>
              </w:rPr>
            </w:pPr>
            <w:r w:rsidRPr="00A44135">
              <w:rPr>
                <w:i w:val="0"/>
                <w:iCs w:val="0"/>
                <w:sz w:val="20"/>
                <w:szCs w:val="14"/>
              </w:rPr>
              <w:t>2023-04</w:t>
            </w:r>
          </w:p>
        </w:tc>
        <w:tc>
          <w:tcPr>
            <w:tcW w:w="1985" w:type="dxa"/>
            <w:hideMark/>
          </w:tcPr>
          <w:p w14:paraId="09BF30D8"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20,011,429,581</w:t>
            </w:r>
          </w:p>
        </w:tc>
        <w:tc>
          <w:tcPr>
            <w:tcW w:w="1899" w:type="dxa"/>
            <w:hideMark/>
          </w:tcPr>
          <w:p w14:paraId="06C18518"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20,096,484,099</w:t>
            </w:r>
          </w:p>
        </w:tc>
        <w:tc>
          <w:tcPr>
            <w:tcW w:w="2779" w:type="dxa"/>
            <w:noWrap/>
            <w:hideMark/>
          </w:tcPr>
          <w:p w14:paraId="491BAD27"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85,054,518</w:t>
            </w:r>
          </w:p>
        </w:tc>
        <w:tc>
          <w:tcPr>
            <w:tcW w:w="1417" w:type="dxa"/>
            <w:noWrap/>
            <w:hideMark/>
          </w:tcPr>
          <w:p w14:paraId="45CE9D4A"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0.4%</w:t>
            </w:r>
          </w:p>
        </w:tc>
      </w:tr>
      <w:tr w:rsidR="00890D1A" w:rsidRPr="00A44135" w14:paraId="2EB803CF" w14:textId="77777777" w:rsidTr="0009170D">
        <w:trPr>
          <w:trHeight w:val="300"/>
        </w:trPr>
        <w:tc>
          <w:tcPr>
            <w:tcW w:w="1129" w:type="dxa"/>
            <w:hideMark/>
          </w:tcPr>
          <w:p w14:paraId="7D3B18C3" w14:textId="77777777" w:rsidR="00890D1A" w:rsidRPr="00A44135" w:rsidRDefault="00890D1A" w:rsidP="0009170D">
            <w:pPr>
              <w:pStyle w:val="Tabla"/>
              <w:spacing w:after="0" w:line="240" w:lineRule="auto"/>
              <w:rPr>
                <w:i w:val="0"/>
                <w:iCs w:val="0"/>
                <w:sz w:val="20"/>
                <w:szCs w:val="14"/>
              </w:rPr>
            </w:pPr>
            <w:r w:rsidRPr="00A44135">
              <w:rPr>
                <w:i w:val="0"/>
                <w:iCs w:val="0"/>
                <w:sz w:val="20"/>
                <w:szCs w:val="14"/>
              </w:rPr>
              <w:t>2023-05</w:t>
            </w:r>
          </w:p>
        </w:tc>
        <w:tc>
          <w:tcPr>
            <w:tcW w:w="1985" w:type="dxa"/>
            <w:hideMark/>
          </w:tcPr>
          <w:p w14:paraId="5F31F41D"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20,185,135,780</w:t>
            </w:r>
          </w:p>
        </w:tc>
        <w:tc>
          <w:tcPr>
            <w:tcW w:w="1899" w:type="dxa"/>
            <w:hideMark/>
          </w:tcPr>
          <w:p w14:paraId="1A6EDF5E"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20,368,762,537</w:t>
            </w:r>
          </w:p>
        </w:tc>
        <w:tc>
          <w:tcPr>
            <w:tcW w:w="2779" w:type="dxa"/>
            <w:noWrap/>
            <w:hideMark/>
          </w:tcPr>
          <w:p w14:paraId="2A7BE308"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183,626,757</w:t>
            </w:r>
          </w:p>
        </w:tc>
        <w:tc>
          <w:tcPr>
            <w:tcW w:w="1417" w:type="dxa"/>
            <w:noWrap/>
            <w:hideMark/>
          </w:tcPr>
          <w:p w14:paraId="6DC16120"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0.9%</w:t>
            </w:r>
          </w:p>
        </w:tc>
      </w:tr>
      <w:tr w:rsidR="00890D1A" w:rsidRPr="00A44135" w14:paraId="12ADDAAE" w14:textId="77777777" w:rsidTr="0009170D">
        <w:trPr>
          <w:trHeight w:val="300"/>
        </w:trPr>
        <w:tc>
          <w:tcPr>
            <w:tcW w:w="1129" w:type="dxa"/>
            <w:hideMark/>
          </w:tcPr>
          <w:p w14:paraId="6476E75A" w14:textId="77777777" w:rsidR="00890D1A" w:rsidRPr="00A44135" w:rsidRDefault="00890D1A" w:rsidP="0009170D">
            <w:pPr>
              <w:pStyle w:val="Tabla"/>
              <w:spacing w:after="0" w:line="240" w:lineRule="auto"/>
              <w:rPr>
                <w:i w:val="0"/>
                <w:iCs w:val="0"/>
                <w:sz w:val="20"/>
                <w:szCs w:val="14"/>
              </w:rPr>
            </w:pPr>
            <w:r w:rsidRPr="00A44135">
              <w:rPr>
                <w:i w:val="0"/>
                <w:iCs w:val="0"/>
                <w:sz w:val="20"/>
                <w:szCs w:val="14"/>
              </w:rPr>
              <w:t>2023-06</w:t>
            </w:r>
          </w:p>
        </w:tc>
        <w:tc>
          <w:tcPr>
            <w:tcW w:w="1985" w:type="dxa"/>
            <w:hideMark/>
          </w:tcPr>
          <w:p w14:paraId="409648A7"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20,221,159,844</w:t>
            </w:r>
          </w:p>
        </w:tc>
        <w:tc>
          <w:tcPr>
            <w:tcW w:w="1899" w:type="dxa"/>
            <w:hideMark/>
          </w:tcPr>
          <w:p w14:paraId="606E0A27"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20,244,911,177</w:t>
            </w:r>
          </w:p>
        </w:tc>
        <w:tc>
          <w:tcPr>
            <w:tcW w:w="2779" w:type="dxa"/>
            <w:noWrap/>
            <w:hideMark/>
          </w:tcPr>
          <w:p w14:paraId="7888720D"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23,751,333</w:t>
            </w:r>
          </w:p>
        </w:tc>
        <w:tc>
          <w:tcPr>
            <w:tcW w:w="1417" w:type="dxa"/>
            <w:noWrap/>
            <w:hideMark/>
          </w:tcPr>
          <w:p w14:paraId="258C4E8A"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0.1%</w:t>
            </w:r>
          </w:p>
        </w:tc>
      </w:tr>
      <w:tr w:rsidR="00890D1A" w:rsidRPr="00A44135" w14:paraId="59F3FEC4" w14:textId="77777777" w:rsidTr="0009170D">
        <w:trPr>
          <w:trHeight w:val="300"/>
        </w:trPr>
        <w:tc>
          <w:tcPr>
            <w:tcW w:w="1129" w:type="dxa"/>
            <w:hideMark/>
          </w:tcPr>
          <w:p w14:paraId="32AAF0D2" w14:textId="77777777" w:rsidR="00890D1A" w:rsidRPr="00A44135" w:rsidRDefault="00890D1A" w:rsidP="0009170D">
            <w:pPr>
              <w:pStyle w:val="Tabla"/>
              <w:spacing w:after="0" w:line="240" w:lineRule="auto"/>
              <w:rPr>
                <w:i w:val="0"/>
                <w:iCs w:val="0"/>
                <w:sz w:val="20"/>
                <w:szCs w:val="14"/>
              </w:rPr>
            </w:pPr>
            <w:r w:rsidRPr="00A44135">
              <w:rPr>
                <w:i w:val="0"/>
                <w:iCs w:val="0"/>
                <w:sz w:val="20"/>
                <w:szCs w:val="14"/>
              </w:rPr>
              <w:t>2023-07</w:t>
            </w:r>
          </w:p>
        </w:tc>
        <w:tc>
          <w:tcPr>
            <w:tcW w:w="1985" w:type="dxa"/>
            <w:hideMark/>
          </w:tcPr>
          <w:p w14:paraId="62E57730"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20,652,731,494</w:t>
            </w:r>
          </w:p>
        </w:tc>
        <w:tc>
          <w:tcPr>
            <w:tcW w:w="1899" w:type="dxa"/>
            <w:hideMark/>
          </w:tcPr>
          <w:p w14:paraId="181A508B"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20,652,387,902</w:t>
            </w:r>
          </w:p>
        </w:tc>
        <w:tc>
          <w:tcPr>
            <w:tcW w:w="2779" w:type="dxa"/>
            <w:noWrap/>
            <w:hideMark/>
          </w:tcPr>
          <w:p w14:paraId="4490B1BF"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-343,592</w:t>
            </w:r>
          </w:p>
        </w:tc>
        <w:tc>
          <w:tcPr>
            <w:tcW w:w="1417" w:type="dxa"/>
            <w:noWrap/>
            <w:hideMark/>
          </w:tcPr>
          <w:p w14:paraId="7DFFD0A3"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0.0%</w:t>
            </w:r>
          </w:p>
        </w:tc>
      </w:tr>
      <w:tr w:rsidR="00890D1A" w:rsidRPr="00A44135" w14:paraId="2AC7F33D" w14:textId="77777777" w:rsidTr="0009170D">
        <w:trPr>
          <w:trHeight w:val="56"/>
        </w:trPr>
        <w:tc>
          <w:tcPr>
            <w:tcW w:w="1129" w:type="dxa"/>
            <w:hideMark/>
          </w:tcPr>
          <w:p w14:paraId="0081814B" w14:textId="77777777" w:rsidR="00890D1A" w:rsidRPr="00A44135" w:rsidRDefault="00890D1A" w:rsidP="0009170D">
            <w:pPr>
              <w:pStyle w:val="Tabla"/>
              <w:spacing w:after="0" w:line="240" w:lineRule="auto"/>
              <w:rPr>
                <w:i w:val="0"/>
                <w:iCs w:val="0"/>
                <w:sz w:val="20"/>
                <w:szCs w:val="14"/>
              </w:rPr>
            </w:pPr>
            <w:r w:rsidRPr="00A44135">
              <w:rPr>
                <w:i w:val="0"/>
                <w:iCs w:val="0"/>
                <w:sz w:val="20"/>
                <w:szCs w:val="14"/>
              </w:rPr>
              <w:t>2023-08</w:t>
            </w:r>
          </w:p>
        </w:tc>
        <w:tc>
          <w:tcPr>
            <w:tcW w:w="1985" w:type="dxa"/>
            <w:hideMark/>
          </w:tcPr>
          <w:p w14:paraId="0349D6CB"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20,573,910,573</w:t>
            </w:r>
          </w:p>
        </w:tc>
        <w:tc>
          <w:tcPr>
            <w:tcW w:w="1899" w:type="dxa"/>
            <w:hideMark/>
          </w:tcPr>
          <w:p w14:paraId="42C1D43B"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20,623,017,199</w:t>
            </w:r>
          </w:p>
        </w:tc>
        <w:tc>
          <w:tcPr>
            <w:tcW w:w="2779" w:type="dxa"/>
            <w:noWrap/>
            <w:hideMark/>
          </w:tcPr>
          <w:p w14:paraId="20F7C066"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49,106,626</w:t>
            </w:r>
          </w:p>
        </w:tc>
        <w:tc>
          <w:tcPr>
            <w:tcW w:w="1417" w:type="dxa"/>
            <w:noWrap/>
            <w:hideMark/>
          </w:tcPr>
          <w:p w14:paraId="5B9CD5EE"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0.2%</w:t>
            </w:r>
          </w:p>
        </w:tc>
      </w:tr>
      <w:tr w:rsidR="00890D1A" w:rsidRPr="00A44135" w14:paraId="2DBB997F" w14:textId="77777777" w:rsidTr="009213C5">
        <w:trPr>
          <w:trHeight w:val="181"/>
        </w:trPr>
        <w:tc>
          <w:tcPr>
            <w:tcW w:w="1129" w:type="dxa"/>
            <w:hideMark/>
          </w:tcPr>
          <w:p w14:paraId="53CB3497" w14:textId="77777777" w:rsidR="00890D1A" w:rsidRPr="00A44135" w:rsidRDefault="00890D1A" w:rsidP="0009170D">
            <w:pPr>
              <w:pStyle w:val="Tabla"/>
              <w:spacing w:after="0" w:line="240" w:lineRule="auto"/>
              <w:rPr>
                <w:i w:val="0"/>
                <w:iCs w:val="0"/>
                <w:sz w:val="20"/>
                <w:szCs w:val="14"/>
              </w:rPr>
            </w:pPr>
            <w:r w:rsidRPr="00A44135">
              <w:rPr>
                <w:i w:val="0"/>
                <w:iCs w:val="0"/>
                <w:sz w:val="20"/>
                <w:szCs w:val="14"/>
              </w:rPr>
              <w:t>2023-09</w:t>
            </w:r>
          </w:p>
        </w:tc>
        <w:tc>
          <w:tcPr>
            <w:tcW w:w="1985" w:type="dxa"/>
            <w:hideMark/>
          </w:tcPr>
          <w:p w14:paraId="35AD5EFF"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20,336,986,407</w:t>
            </w:r>
          </w:p>
        </w:tc>
        <w:tc>
          <w:tcPr>
            <w:tcW w:w="1899" w:type="dxa"/>
            <w:hideMark/>
          </w:tcPr>
          <w:p w14:paraId="572223D1"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20,421,607,784</w:t>
            </w:r>
          </w:p>
        </w:tc>
        <w:tc>
          <w:tcPr>
            <w:tcW w:w="2779" w:type="dxa"/>
            <w:noWrap/>
            <w:hideMark/>
          </w:tcPr>
          <w:p w14:paraId="53C4F832"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84,621,377</w:t>
            </w:r>
          </w:p>
        </w:tc>
        <w:tc>
          <w:tcPr>
            <w:tcW w:w="1417" w:type="dxa"/>
            <w:noWrap/>
            <w:hideMark/>
          </w:tcPr>
          <w:p w14:paraId="467265E3" w14:textId="77777777" w:rsidR="00890D1A" w:rsidRPr="00640DFC" w:rsidRDefault="00890D1A" w:rsidP="0009170D">
            <w:pPr>
              <w:pStyle w:val="Tabla"/>
              <w:spacing w:after="0" w:line="240" w:lineRule="auto"/>
              <w:jc w:val="center"/>
              <w:rPr>
                <w:rFonts w:cs="Times New Roman"/>
                <w:i w:val="0"/>
                <w:iCs w:val="0"/>
                <w:sz w:val="20"/>
                <w:szCs w:val="14"/>
              </w:rPr>
            </w:pPr>
            <w:r w:rsidRPr="00640DFC">
              <w:rPr>
                <w:i w:val="0"/>
                <w:iCs w:val="0"/>
                <w:sz w:val="20"/>
                <w:szCs w:val="14"/>
              </w:rPr>
              <w:t>0.4%</w:t>
            </w:r>
          </w:p>
        </w:tc>
      </w:tr>
      <w:tr w:rsidR="001419F6" w:rsidRPr="00A44135" w14:paraId="22AA247C" w14:textId="77777777" w:rsidTr="009213C5">
        <w:trPr>
          <w:trHeight w:val="85"/>
        </w:trPr>
        <w:tc>
          <w:tcPr>
            <w:tcW w:w="7792" w:type="dxa"/>
            <w:gridSpan w:val="4"/>
          </w:tcPr>
          <w:p w14:paraId="47D8757C" w14:textId="2002EAEF" w:rsidR="001419F6" w:rsidRPr="00640DFC" w:rsidRDefault="001419F6" w:rsidP="001419F6">
            <w:pPr>
              <w:pStyle w:val="Tabla"/>
              <w:spacing w:after="0" w:line="240" w:lineRule="auto"/>
              <w:jc w:val="right"/>
              <w:rPr>
                <w:i w:val="0"/>
                <w:iCs w:val="0"/>
                <w:sz w:val="20"/>
                <w:szCs w:val="14"/>
              </w:rPr>
            </w:pPr>
            <w:r>
              <w:rPr>
                <w:i w:val="0"/>
                <w:iCs w:val="0"/>
                <w:sz w:val="20"/>
                <w:szCs w:val="14"/>
              </w:rPr>
              <w:t>Promedio</w:t>
            </w:r>
          </w:p>
        </w:tc>
        <w:tc>
          <w:tcPr>
            <w:tcW w:w="1417" w:type="dxa"/>
            <w:noWrap/>
          </w:tcPr>
          <w:p w14:paraId="561FF295" w14:textId="7966CB40" w:rsidR="001419F6" w:rsidRPr="00640DFC" w:rsidRDefault="001419F6" w:rsidP="0009170D">
            <w:pPr>
              <w:pStyle w:val="Tabla"/>
              <w:spacing w:after="0" w:line="240" w:lineRule="auto"/>
              <w:jc w:val="center"/>
              <w:rPr>
                <w:i w:val="0"/>
                <w:iCs w:val="0"/>
                <w:sz w:val="20"/>
                <w:szCs w:val="14"/>
              </w:rPr>
            </w:pPr>
            <w:r w:rsidRPr="001419F6">
              <w:rPr>
                <w:i w:val="0"/>
                <w:iCs w:val="0"/>
                <w:sz w:val="20"/>
                <w:szCs w:val="14"/>
              </w:rPr>
              <w:t>0.4%</w:t>
            </w:r>
          </w:p>
        </w:tc>
      </w:tr>
    </w:tbl>
    <w:p w14:paraId="0E8AD629" w14:textId="028ABA21" w:rsidR="009213C5" w:rsidRDefault="009213C5" w:rsidP="009213C5">
      <w:pPr>
        <w:pStyle w:val="TextoPrincipal"/>
      </w:pPr>
      <w:r w:rsidRPr="00F33047">
        <w:t xml:space="preserve">Mediante las observaciones </w:t>
      </w:r>
      <w:r>
        <w:t>que se visualizan en la figura 6</w:t>
      </w:r>
      <w:r w:rsidR="00F41B04">
        <w:t>3</w:t>
      </w:r>
      <w:r>
        <w:t xml:space="preserve">, indica una serie de tiempo </w:t>
      </w:r>
      <w:r w:rsidR="00D306BE">
        <w:t xml:space="preserve">que inicia con tendencia </w:t>
      </w:r>
      <w:r>
        <w:t>positiva</w:t>
      </w:r>
      <w:r w:rsidR="00D306BE">
        <w:t xml:space="preserve"> en el 2023</w:t>
      </w:r>
      <w:r>
        <w:t xml:space="preserve"> </w:t>
      </w:r>
      <w:r w:rsidR="00D306BE">
        <w:t>pero desde abril se pierde la tendencia</w:t>
      </w:r>
      <w:r>
        <w:t>, predice un incremento en</w:t>
      </w:r>
      <w:r w:rsidR="00661D8B">
        <w:t xml:space="preserve"> los</w:t>
      </w:r>
      <w:r>
        <w:t xml:space="preserve"> mes</w:t>
      </w:r>
      <w:r w:rsidR="00661D8B">
        <w:t>es</w:t>
      </w:r>
      <w:r>
        <w:t xml:space="preserve"> de </w:t>
      </w:r>
      <w:r w:rsidR="00661D8B">
        <w:t>marzo y julio</w:t>
      </w:r>
      <w:r>
        <w:t xml:space="preserve">, pero un decremento en </w:t>
      </w:r>
      <w:r w:rsidR="00661D8B">
        <w:t>los meses</w:t>
      </w:r>
      <w:r>
        <w:t xml:space="preserve"> de </w:t>
      </w:r>
      <w:r w:rsidR="00661D8B">
        <w:t>junio y septiembre</w:t>
      </w:r>
      <w:r>
        <w:t xml:space="preserve">, siendo los </w:t>
      </w:r>
      <w:r w:rsidR="00851E18">
        <w:t>meses de</w:t>
      </w:r>
      <w:r>
        <w:t xml:space="preserve"> </w:t>
      </w:r>
      <w:r w:rsidR="00661D8B">
        <w:t>marzo</w:t>
      </w:r>
      <w:r>
        <w:t xml:space="preserve"> y junio parte de un efecto de factores estacionales mencionados anteriormente en el ANÁLISIS EDA BANCO </w:t>
      </w:r>
      <w:r w:rsidR="00AF693A">
        <w:t>PROMERICA</w:t>
      </w:r>
      <w:r>
        <w:t>.</w:t>
      </w:r>
    </w:p>
    <w:p w14:paraId="48D6A75B" w14:textId="69AE571B" w:rsidR="009213C5" w:rsidRDefault="006923DF" w:rsidP="009213C5">
      <w:pPr>
        <w:pStyle w:val="TextoPrincipal"/>
        <w:keepNext/>
        <w:ind w:firstLine="0"/>
      </w:pPr>
      <w:r>
        <w:rPr>
          <w:noProof/>
        </w:rPr>
        <w:drawing>
          <wp:inline distT="0" distB="0" distL="0" distR="0" wp14:anchorId="60509507" wp14:editId="7E987E34">
            <wp:extent cx="5943600" cy="2669430"/>
            <wp:effectExtent l="0" t="0" r="0" b="17145"/>
            <wp:docPr id="362696796" name="Gráfico 1">
              <a:extLst xmlns:a="http://schemas.openxmlformats.org/drawingml/2006/main">
                <a:ext uri="{FF2B5EF4-FFF2-40B4-BE49-F238E27FC236}">
                  <a16:creationId xmlns:a16="http://schemas.microsoft.com/office/drawing/2014/main" id="{BB8138B4-428B-4328-AC54-B9DA5E27650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8"/>
              </a:graphicData>
            </a:graphic>
          </wp:inline>
        </w:drawing>
      </w:r>
    </w:p>
    <w:p w14:paraId="7F469D56" w14:textId="0A0DC775" w:rsidR="009213C5" w:rsidRPr="009213C5" w:rsidRDefault="009213C5" w:rsidP="009213C5">
      <w:pPr>
        <w:pStyle w:val="Figuras"/>
        <w:rPr>
          <w:lang w:val="es-HN"/>
        </w:rPr>
      </w:pPr>
      <w:bookmarkStart w:id="246" w:name="_Toc158142158"/>
      <w:r w:rsidRPr="009213C5">
        <w:rPr>
          <w:lang w:val="es-HN"/>
        </w:rPr>
        <w:t xml:space="preserve">Figura </w:t>
      </w:r>
      <w:r>
        <w:fldChar w:fldCharType="begin"/>
      </w:r>
      <w:r w:rsidRPr="009213C5">
        <w:rPr>
          <w:lang w:val="es-HN"/>
        </w:rPr>
        <w:instrText xml:space="preserve"> SEQ Figura \* ARABIC </w:instrText>
      </w:r>
      <w:r>
        <w:fldChar w:fldCharType="separate"/>
      </w:r>
      <w:r w:rsidR="000F2D33">
        <w:rPr>
          <w:noProof/>
          <w:lang w:val="es-HN"/>
        </w:rPr>
        <w:t>63</w:t>
      </w:r>
      <w:r>
        <w:fldChar w:fldCharType="end"/>
      </w:r>
      <w:r w:rsidRPr="009213C5">
        <w:rPr>
          <w:lang w:val="es-HN"/>
        </w:rPr>
        <w:t>.</w:t>
      </w:r>
      <w:r>
        <w:rPr>
          <w:lang w:val="es-HN"/>
        </w:rPr>
        <w:t xml:space="preserve"> </w:t>
      </w:r>
      <w:r w:rsidRPr="009213C5">
        <w:rPr>
          <w:lang w:val="es-HN"/>
        </w:rPr>
        <w:t>Resultados de predicción Banco PROMERICA de Ene a Sep 2023</w:t>
      </w:r>
      <w:bookmarkEnd w:id="246"/>
    </w:p>
    <w:p w14:paraId="31AEC10D" w14:textId="22366301" w:rsidR="00F768CD" w:rsidRPr="00587513" w:rsidRDefault="00F768CD" w:rsidP="00F768CD">
      <w:pPr>
        <w:pStyle w:val="Ttulo4"/>
        <w:rPr>
          <w:b/>
          <w:bCs w:val="0"/>
          <w:lang w:val="es-HN"/>
        </w:rPr>
      </w:pPr>
      <w:bookmarkStart w:id="247" w:name="_Toc158832982"/>
      <w:r w:rsidRPr="00587513">
        <w:rPr>
          <w:bCs w:val="0"/>
          <w:lang w:val="es-HN"/>
        </w:rPr>
        <w:t xml:space="preserve">4.3.12 RESULTADOS </w:t>
      </w:r>
      <w:r>
        <w:rPr>
          <w:bCs w:val="0"/>
          <w:lang w:val="es-HN"/>
        </w:rPr>
        <w:t xml:space="preserve">PREDICTIVOS PARA BANCO </w:t>
      </w:r>
      <w:r w:rsidRPr="00587513">
        <w:rPr>
          <w:bCs w:val="0"/>
          <w:lang w:val="es-HN"/>
        </w:rPr>
        <w:t>FICENSA</w:t>
      </w:r>
      <w:bookmarkEnd w:id="247"/>
    </w:p>
    <w:p w14:paraId="1830EE49" w14:textId="2B45145B" w:rsidR="00F768CD" w:rsidRDefault="00F768CD" w:rsidP="00F768CD">
      <w:pPr>
        <w:pStyle w:val="TextoPrincipal"/>
      </w:pPr>
      <w:r w:rsidRPr="00B7138D">
        <w:t>Los resultados predictivos</w:t>
      </w:r>
      <w:r>
        <w:t xml:space="preserve"> para Banco FICENSA durante el periodo de enero a septiembre 2023 se logran ajustar con los datos reales observados, ya que en promedio solo existe una variación del 0.3% con respecto a los datos reales durante el 2023. Ver </w:t>
      </w:r>
      <w:r w:rsidR="00292BC6">
        <w:t>T</w:t>
      </w:r>
      <w:r>
        <w:t>abla 1</w:t>
      </w:r>
      <w:r w:rsidR="00292BC6">
        <w:t>5</w:t>
      </w:r>
      <w:r>
        <w:t>.</w:t>
      </w:r>
    </w:p>
    <w:p w14:paraId="398B68D1" w14:textId="3A2A37D9" w:rsidR="003A54EA" w:rsidRPr="005F7017" w:rsidRDefault="003A54EA" w:rsidP="003A54EA">
      <w:pPr>
        <w:pStyle w:val="Figuras"/>
        <w:rPr>
          <w:lang w:val="es-HN"/>
        </w:rPr>
      </w:pPr>
      <w:bookmarkStart w:id="248" w:name="_Toc158833060"/>
      <w:r w:rsidRPr="005F7017">
        <w:rPr>
          <w:lang w:val="es-HN"/>
        </w:rPr>
        <w:lastRenderedPageBreak/>
        <w:t xml:space="preserve">Tabla </w:t>
      </w:r>
      <w:r>
        <w:fldChar w:fldCharType="begin"/>
      </w:r>
      <w:r w:rsidRPr="005F7017">
        <w:rPr>
          <w:lang w:val="es-HN"/>
        </w:rPr>
        <w:instrText xml:space="preserve"> SEQ Tabla \* ARABIC </w:instrText>
      </w:r>
      <w:r>
        <w:fldChar w:fldCharType="separate"/>
      </w:r>
      <w:r w:rsidR="000F2D33">
        <w:rPr>
          <w:noProof/>
          <w:lang w:val="es-HN"/>
        </w:rPr>
        <w:t>46</w:t>
      </w:r>
      <w:r>
        <w:fldChar w:fldCharType="end"/>
      </w:r>
      <w:r w:rsidRPr="005F7017">
        <w:rPr>
          <w:lang w:val="es-HN"/>
        </w:rPr>
        <w:t xml:space="preserve">. Tabla Comparativa de resultados predictivos Banco </w:t>
      </w:r>
      <w:r>
        <w:rPr>
          <w:lang w:val="es-HN"/>
        </w:rPr>
        <w:t>FICENSA</w:t>
      </w:r>
      <w:r w:rsidRPr="005F7017">
        <w:rPr>
          <w:lang w:val="es-HN"/>
        </w:rPr>
        <w:t xml:space="preserve"> </w:t>
      </w:r>
      <w:r w:rsidRPr="00E01172">
        <w:rPr>
          <w:lang w:val="es-HN"/>
        </w:rPr>
        <w:t xml:space="preserve">de Ene a Sep </w:t>
      </w:r>
      <w:r w:rsidRPr="005F7017">
        <w:rPr>
          <w:lang w:val="es-HN"/>
        </w:rPr>
        <w:t>2023</w:t>
      </w:r>
      <w:bookmarkEnd w:id="248"/>
    </w:p>
    <w:tbl>
      <w:tblPr>
        <w:tblStyle w:val="Tablaconcuadrcula"/>
        <w:tblW w:w="0" w:type="auto"/>
        <w:tblLook w:val="04A0" w:firstRow="1" w:lastRow="0" w:firstColumn="1" w:lastColumn="0" w:noHBand="0" w:noVBand="1"/>
      </w:tblPr>
      <w:tblGrid>
        <w:gridCol w:w="1129"/>
        <w:gridCol w:w="1985"/>
        <w:gridCol w:w="1899"/>
        <w:gridCol w:w="2779"/>
        <w:gridCol w:w="1417"/>
      </w:tblGrid>
      <w:tr w:rsidR="003A54EA" w:rsidRPr="00A44135" w14:paraId="1967691F" w14:textId="77777777" w:rsidTr="0009170D">
        <w:trPr>
          <w:trHeight w:val="416"/>
        </w:trPr>
        <w:tc>
          <w:tcPr>
            <w:tcW w:w="1129" w:type="dxa"/>
            <w:hideMark/>
          </w:tcPr>
          <w:p w14:paraId="3440E8D4" w14:textId="77777777" w:rsidR="003A54EA" w:rsidRPr="00A44135" w:rsidRDefault="003A54EA" w:rsidP="0009170D">
            <w:pPr>
              <w:pStyle w:val="Tabla"/>
              <w:spacing w:after="0" w:line="240" w:lineRule="auto"/>
              <w:jc w:val="center"/>
              <w:rPr>
                <w:i w:val="0"/>
                <w:iCs w:val="0"/>
                <w:sz w:val="20"/>
                <w:szCs w:val="14"/>
                <w:lang w:val="es-HN"/>
              </w:rPr>
            </w:pPr>
            <w:r w:rsidRPr="0046231D">
              <w:rPr>
                <w:i w:val="0"/>
                <w:iCs w:val="0"/>
                <w:sz w:val="20"/>
                <w:szCs w:val="14"/>
                <w:lang w:val="es-HN"/>
              </w:rPr>
              <w:t>Periodo</w:t>
            </w:r>
          </w:p>
        </w:tc>
        <w:tc>
          <w:tcPr>
            <w:tcW w:w="1985" w:type="dxa"/>
            <w:hideMark/>
          </w:tcPr>
          <w:p w14:paraId="3930CAC2" w14:textId="77777777" w:rsidR="003A54EA" w:rsidRPr="00A44135" w:rsidRDefault="003A54EA" w:rsidP="0009170D">
            <w:pPr>
              <w:pStyle w:val="Tabla"/>
              <w:spacing w:after="0" w:line="240" w:lineRule="auto"/>
              <w:jc w:val="center"/>
              <w:rPr>
                <w:i w:val="0"/>
                <w:iCs w:val="0"/>
                <w:sz w:val="20"/>
                <w:szCs w:val="14"/>
              </w:rPr>
            </w:pPr>
            <w:r>
              <w:rPr>
                <w:i w:val="0"/>
                <w:iCs w:val="0"/>
                <w:sz w:val="20"/>
                <w:szCs w:val="14"/>
              </w:rPr>
              <w:t>Real</w:t>
            </w:r>
          </w:p>
        </w:tc>
        <w:tc>
          <w:tcPr>
            <w:tcW w:w="1899" w:type="dxa"/>
            <w:hideMark/>
          </w:tcPr>
          <w:p w14:paraId="1FDF41BB" w14:textId="77777777" w:rsidR="003A54EA" w:rsidRPr="00A44135" w:rsidRDefault="003A54EA" w:rsidP="0009170D">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52E960D3" w14:textId="77777777" w:rsidR="003A54EA" w:rsidRPr="00A44135" w:rsidRDefault="003A54EA" w:rsidP="0009170D">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5E3459D7" w14:textId="77777777" w:rsidR="003A54EA" w:rsidRPr="00A44135" w:rsidRDefault="003A54EA" w:rsidP="0009170D">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3A54EA" w:rsidRPr="00A44135" w14:paraId="6FA47A5B" w14:textId="77777777" w:rsidTr="0009170D">
        <w:trPr>
          <w:trHeight w:val="300"/>
        </w:trPr>
        <w:tc>
          <w:tcPr>
            <w:tcW w:w="1129" w:type="dxa"/>
            <w:hideMark/>
          </w:tcPr>
          <w:p w14:paraId="2F387FD6" w14:textId="77777777" w:rsidR="003A54EA" w:rsidRPr="00A44135" w:rsidRDefault="003A54EA" w:rsidP="0009170D">
            <w:pPr>
              <w:pStyle w:val="Tabla"/>
              <w:spacing w:after="0" w:line="240" w:lineRule="auto"/>
              <w:rPr>
                <w:i w:val="0"/>
                <w:iCs w:val="0"/>
                <w:sz w:val="20"/>
                <w:szCs w:val="14"/>
              </w:rPr>
            </w:pPr>
            <w:r w:rsidRPr="00A44135">
              <w:rPr>
                <w:i w:val="0"/>
                <w:iCs w:val="0"/>
                <w:sz w:val="20"/>
                <w:szCs w:val="14"/>
              </w:rPr>
              <w:t>2023-01</w:t>
            </w:r>
          </w:p>
        </w:tc>
        <w:tc>
          <w:tcPr>
            <w:tcW w:w="1985" w:type="dxa"/>
            <w:hideMark/>
          </w:tcPr>
          <w:p w14:paraId="258D09B6"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16,377,480,869</w:t>
            </w:r>
          </w:p>
        </w:tc>
        <w:tc>
          <w:tcPr>
            <w:tcW w:w="1899" w:type="dxa"/>
            <w:hideMark/>
          </w:tcPr>
          <w:p w14:paraId="2EBA6435"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16,376,383,541</w:t>
            </w:r>
          </w:p>
        </w:tc>
        <w:tc>
          <w:tcPr>
            <w:tcW w:w="2779" w:type="dxa"/>
            <w:noWrap/>
            <w:hideMark/>
          </w:tcPr>
          <w:p w14:paraId="3FA31DF8"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-1,097,327</w:t>
            </w:r>
          </w:p>
        </w:tc>
        <w:tc>
          <w:tcPr>
            <w:tcW w:w="1417" w:type="dxa"/>
            <w:noWrap/>
            <w:hideMark/>
          </w:tcPr>
          <w:p w14:paraId="6FC18F54" w14:textId="18D7064F" w:rsidR="003A54EA" w:rsidRPr="00977D83" w:rsidRDefault="009D24A7" w:rsidP="0009170D">
            <w:pPr>
              <w:pStyle w:val="Tabla"/>
              <w:spacing w:after="0" w:line="240" w:lineRule="auto"/>
              <w:jc w:val="center"/>
              <w:rPr>
                <w:rFonts w:cs="Times New Roman"/>
                <w:i w:val="0"/>
                <w:iCs w:val="0"/>
                <w:sz w:val="20"/>
                <w:szCs w:val="14"/>
              </w:rPr>
            </w:pPr>
            <w:r>
              <w:rPr>
                <w:i w:val="0"/>
                <w:iCs w:val="0"/>
                <w:sz w:val="20"/>
                <w:szCs w:val="14"/>
              </w:rPr>
              <w:t>|</w:t>
            </w:r>
            <w:r w:rsidR="003A54EA" w:rsidRPr="00977D83">
              <w:rPr>
                <w:i w:val="0"/>
                <w:iCs w:val="0"/>
                <w:sz w:val="20"/>
                <w:szCs w:val="14"/>
              </w:rPr>
              <w:t>0.0%</w:t>
            </w:r>
            <w:r>
              <w:rPr>
                <w:i w:val="0"/>
                <w:iCs w:val="0"/>
                <w:sz w:val="20"/>
                <w:szCs w:val="14"/>
              </w:rPr>
              <w:t>|</w:t>
            </w:r>
          </w:p>
        </w:tc>
      </w:tr>
      <w:tr w:rsidR="003A54EA" w:rsidRPr="00A44135" w14:paraId="78EF04C2" w14:textId="77777777" w:rsidTr="0009170D">
        <w:trPr>
          <w:trHeight w:val="300"/>
        </w:trPr>
        <w:tc>
          <w:tcPr>
            <w:tcW w:w="1129" w:type="dxa"/>
            <w:hideMark/>
          </w:tcPr>
          <w:p w14:paraId="13F6E42E" w14:textId="77777777" w:rsidR="003A54EA" w:rsidRPr="00A44135" w:rsidRDefault="003A54EA" w:rsidP="0009170D">
            <w:pPr>
              <w:pStyle w:val="Tabla"/>
              <w:spacing w:after="0" w:line="240" w:lineRule="auto"/>
              <w:rPr>
                <w:i w:val="0"/>
                <w:iCs w:val="0"/>
                <w:sz w:val="20"/>
                <w:szCs w:val="14"/>
              </w:rPr>
            </w:pPr>
            <w:r w:rsidRPr="00A44135">
              <w:rPr>
                <w:i w:val="0"/>
                <w:iCs w:val="0"/>
                <w:sz w:val="20"/>
                <w:szCs w:val="14"/>
              </w:rPr>
              <w:t>2023-02</w:t>
            </w:r>
          </w:p>
        </w:tc>
        <w:tc>
          <w:tcPr>
            <w:tcW w:w="1985" w:type="dxa"/>
            <w:hideMark/>
          </w:tcPr>
          <w:p w14:paraId="019C7A94"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16,263,297,566</w:t>
            </w:r>
          </w:p>
        </w:tc>
        <w:tc>
          <w:tcPr>
            <w:tcW w:w="1899" w:type="dxa"/>
            <w:hideMark/>
          </w:tcPr>
          <w:p w14:paraId="6B172647"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16,360,186,964</w:t>
            </w:r>
          </w:p>
        </w:tc>
        <w:tc>
          <w:tcPr>
            <w:tcW w:w="2779" w:type="dxa"/>
            <w:noWrap/>
            <w:hideMark/>
          </w:tcPr>
          <w:p w14:paraId="72245991"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96,889,398</w:t>
            </w:r>
          </w:p>
        </w:tc>
        <w:tc>
          <w:tcPr>
            <w:tcW w:w="1417" w:type="dxa"/>
            <w:noWrap/>
            <w:hideMark/>
          </w:tcPr>
          <w:p w14:paraId="778D0B14" w14:textId="0C19D3C1" w:rsidR="003A54EA" w:rsidRPr="00977D83" w:rsidRDefault="009D24A7" w:rsidP="0009170D">
            <w:pPr>
              <w:pStyle w:val="Tabla"/>
              <w:spacing w:after="0" w:line="240" w:lineRule="auto"/>
              <w:jc w:val="center"/>
              <w:rPr>
                <w:rFonts w:cs="Times New Roman"/>
                <w:i w:val="0"/>
                <w:iCs w:val="0"/>
                <w:sz w:val="20"/>
                <w:szCs w:val="14"/>
              </w:rPr>
            </w:pPr>
            <w:r>
              <w:rPr>
                <w:i w:val="0"/>
                <w:iCs w:val="0"/>
                <w:sz w:val="20"/>
                <w:szCs w:val="14"/>
              </w:rPr>
              <w:t>|</w:t>
            </w:r>
            <w:r w:rsidR="003A54EA" w:rsidRPr="00977D83">
              <w:rPr>
                <w:i w:val="0"/>
                <w:iCs w:val="0"/>
                <w:sz w:val="20"/>
                <w:szCs w:val="14"/>
              </w:rPr>
              <w:t>0.6%</w:t>
            </w:r>
            <w:r>
              <w:rPr>
                <w:i w:val="0"/>
                <w:iCs w:val="0"/>
                <w:sz w:val="20"/>
                <w:szCs w:val="14"/>
              </w:rPr>
              <w:t>|</w:t>
            </w:r>
          </w:p>
        </w:tc>
      </w:tr>
      <w:tr w:rsidR="003A54EA" w:rsidRPr="00A44135" w14:paraId="30198937" w14:textId="77777777" w:rsidTr="0009170D">
        <w:trPr>
          <w:trHeight w:val="300"/>
        </w:trPr>
        <w:tc>
          <w:tcPr>
            <w:tcW w:w="1129" w:type="dxa"/>
            <w:hideMark/>
          </w:tcPr>
          <w:p w14:paraId="0496887B" w14:textId="77777777" w:rsidR="003A54EA" w:rsidRPr="00A44135" w:rsidRDefault="003A54EA" w:rsidP="0009170D">
            <w:pPr>
              <w:pStyle w:val="Tabla"/>
              <w:spacing w:after="0" w:line="240" w:lineRule="auto"/>
              <w:rPr>
                <w:i w:val="0"/>
                <w:iCs w:val="0"/>
                <w:sz w:val="20"/>
                <w:szCs w:val="14"/>
              </w:rPr>
            </w:pPr>
            <w:r w:rsidRPr="00A44135">
              <w:rPr>
                <w:i w:val="0"/>
                <w:iCs w:val="0"/>
                <w:sz w:val="20"/>
                <w:szCs w:val="14"/>
              </w:rPr>
              <w:t>2023-03</w:t>
            </w:r>
          </w:p>
        </w:tc>
        <w:tc>
          <w:tcPr>
            <w:tcW w:w="1985" w:type="dxa"/>
            <w:hideMark/>
          </w:tcPr>
          <w:p w14:paraId="1DFE8FDB"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16,034,856,814</w:t>
            </w:r>
          </w:p>
        </w:tc>
        <w:tc>
          <w:tcPr>
            <w:tcW w:w="1899" w:type="dxa"/>
            <w:hideMark/>
          </w:tcPr>
          <w:p w14:paraId="49E18EBD"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16,034,587,411</w:t>
            </w:r>
          </w:p>
        </w:tc>
        <w:tc>
          <w:tcPr>
            <w:tcW w:w="2779" w:type="dxa"/>
            <w:noWrap/>
            <w:hideMark/>
          </w:tcPr>
          <w:p w14:paraId="6D2DBBC1"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-269,403</w:t>
            </w:r>
          </w:p>
        </w:tc>
        <w:tc>
          <w:tcPr>
            <w:tcW w:w="1417" w:type="dxa"/>
            <w:noWrap/>
            <w:hideMark/>
          </w:tcPr>
          <w:p w14:paraId="0E88C5D1" w14:textId="55DD386D" w:rsidR="003A54EA" w:rsidRPr="00977D83" w:rsidRDefault="009D24A7" w:rsidP="0009170D">
            <w:pPr>
              <w:pStyle w:val="Tabla"/>
              <w:spacing w:after="0" w:line="240" w:lineRule="auto"/>
              <w:jc w:val="center"/>
              <w:rPr>
                <w:rFonts w:cs="Times New Roman"/>
                <w:i w:val="0"/>
                <w:iCs w:val="0"/>
                <w:sz w:val="20"/>
                <w:szCs w:val="14"/>
              </w:rPr>
            </w:pPr>
            <w:r>
              <w:rPr>
                <w:i w:val="0"/>
                <w:iCs w:val="0"/>
                <w:sz w:val="20"/>
                <w:szCs w:val="14"/>
              </w:rPr>
              <w:t>|</w:t>
            </w:r>
            <w:r w:rsidR="003A54EA" w:rsidRPr="00977D83">
              <w:rPr>
                <w:i w:val="0"/>
                <w:iCs w:val="0"/>
                <w:sz w:val="20"/>
                <w:szCs w:val="14"/>
              </w:rPr>
              <w:t>0.0%</w:t>
            </w:r>
            <w:r>
              <w:rPr>
                <w:i w:val="0"/>
                <w:iCs w:val="0"/>
                <w:sz w:val="20"/>
                <w:szCs w:val="14"/>
              </w:rPr>
              <w:t>|</w:t>
            </w:r>
          </w:p>
        </w:tc>
      </w:tr>
      <w:tr w:rsidR="003A54EA" w:rsidRPr="00A44135" w14:paraId="41C54D1F" w14:textId="77777777" w:rsidTr="0009170D">
        <w:trPr>
          <w:trHeight w:val="300"/>
        </w:trPr>
        <w:tc>
          <w:tcPr>
            <w:tcW w:w="1129" w:type="dxa"/>
            <w:hideMark/>
          </w:tcPr>
          <w:p w14:paraId="5EB1D5DA" w14:textId="77777777" w:rsidR="003A54EA" w:rsidRPr="00A44135" w:rsidRDefault="003A54EA" w:rsidP="0009170D">
            <w:pPr>
              <w:pStyle w:val="Tabla"/>
              <w:spacing w:after="0" w:line="240" w:lineRule="auto"/>
              <w:rPr>
                <w:i w:val="0"/>
                <w:iCs w:val="0"/>
                <w:sz w:val="20"/>
                <w:szCs w:val="14"/>
              </w:rPr>
            </w:pPr>
            <w:r w:rsidRPr="00A44135">
              <w:rPr>
                <w:i w:val="0"/>
                <w:iCs w:val="0"/>
                <w:sz w:val="20"/>
                <w:szCs w:val="14"/>
              </w:rPr>
              <w:t>2023-04</w:t>
            </w:r>
          </w:p>
        </w:tc>
        <w:tc>
          <w:tcPr>
            <w:tcW w:w="1985" w:type="dxa"/>
            <w:hideMark/>
          </w:tcPr>
          <w:p w14:paraId="6765E1FC"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16,087,798,410</w:t>
            </w:r>
          </w:p>
        </w:tc>
        <w:tc>
          <w:tcPr>
            <w:tcW w:w="1899" w:type="dxa"/>
            <w:hideMark/>
          </w:tcPr>
          <w:p w14:paraId="4A9B7FED"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16,050,694,219</w:t>
            </w:r>
          </w:p>
        </w:tc>
        <w:tc>
          <w:tcPr>
            <w:tcW w:w="2779" w:type="dxa"/>
            <w:noWrap/>
            <w:hideMark/>
          </w:tcPr>
          <w:p w14:paraId="4A8778D8"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-37,104,191</w:t>
            </w:r>
          </w:p>
        </w:tc>
        <w:tc>
          <w:tcPr>
            <w:tcW w:w="1417" w:type="dxa"/>
            <w:noWrap/>
            <w:hideMark/>
          </w:tcPr>
          <w:p w14:paraId="4A33D6D4" w14:textId="22CA98F9" w:rsidR="003A54EA" w:rsidRPr="00977D83" w:rsidRDefault="009D24A7" w:rsidP="0009170D">
            <w:pPr>
              <w:pStyle w:val="Tabla"/>
              <w:spacing w:after="0" w:line="240" w:lineRule="auto"/>
              <w:jc w:val="center"/>
              <w:rPr>
                <w:rFonts w:cs="Times New Roman"/>
                <w:i w:val="0"/>
                <w:iCs w:val="0"/>
                <w:sz w:val="20"/>
                <w:szCs w:val="14"/>
              </w:rPr>
            </w:pPr>
            <w:r>
              <w:rPr>
                <w:i w:val="0"/>
                <w:iCs w:val="0"/>
                <w:sz w:val="20"/>
                <w:szCs w:val="14"/>
              </w:rPr>
              <w:t>|</w:t>
            </w:r>
            <w:r w:rsidR="003A54EA" w:rsidRPr="00977D83">
              <w:rPr>
                <w:i w:val="0"/>
                <w:iCs w:val="0"/>
                <w:sz w:val="20"/>
                <w:szCs w:val="14"/>
              </w:rPr>
              <w:t>-0.2%</w:t>
            </w:r>
            <w:r>
              <w:rPr>
                <w:i w:val="0"/>
                <w:iCs w:val="0"/>
                <w:sz w:val="20"/>
                <w:szCs w:val="14"/>
              </w:rPr>
              <w:t>|</w:t>
            </w:r>
          </w:p>
        </w:tc>
      </w:tr>
      <w:tr w:rsidR="003A54EA" w:rsidRPr="00A44135" w14:paraId="3E4C6932" w14:textId="77777777" w:rsidTr="0009170D">
        <w:trPr>
          <w:trHeight w:val="300"/>
        </w:trPr>
        <w:tc>
          <w:tcPr>
            <w:tcW w:w="1129" w:type="dxa"/>
            <w:hideMark/>
          </w:tcPr>
          <w:p w14:paraId="492C6A63" w14:textId="77777777" w:rsidR="003A54EA" w:rsidRPr="00A44135" w:rsidRDefault="003A54EA" w:rsidP="0009170D">
            <w:pPr>
              <w:pStyle w:val="Tabla"/>
              <w:spacing w:after="0" w:line="240" w:lineRule="auto"/>
              <w:rPr>
                <w:i w:val="0"/>
                <w:iCs w:val="0"/>
                <w:sz w:val="20"/>
                <w:szCs w:val="14"/>
              </w:rPr>
            </w:pPr>
            <w:r w:rsidRPr="00A44135">
              <w:rPr>
                <w:i w:val="0"/>
                <w:iCs w:val="0"/>
                <w:sz w:val="20"/>
                <w:szCs w:val="14"/>
              </w:rPr>
              <w:t>2023-05</w:t>
            </w:r>
          </w:p>
        </w:tc>
        <w:tc>
          <w:tcPr>
            <w:tcW w:w="1985" w:type="dxa"/>
            <w:hideMark/>
          </w:tcPr>
          <w:p w14:paraId="47FA46C9"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16,064,507,190</w:t>
            </w:r>
          </w:p>
        </w:tc>
        <w:tc>
          <w:tcPr>
            <w:tcW w:w="1899" w:type="dxa"/>
            <w:hideMark/>
          </w:tcPr>
          <w:p w14:paraId="677A594B"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16,008,072,965</w:t>
            </w:r>
          </w:p>
        </w:tc>
        <w:tc>
          <w:tcPr>
            <w:tcW w:w="2779" w:type="dxa"/>
            <w:noWrap/>
            <w:hideMark/>
          </w:tcPr>
          <w:p w14:paraId="5BC08F00"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-56,434,225</w:t>
            </w:r>
          </w:p>
        </w:tc>
        <w:tc>
          <w:tcPr>
            <w:tcW w:w="1417" w:type="dxa"/>
            <w:noWrap/>
            <w:hideMark/>
          </w:tcPr>
          <w:p w14:paraId="053ADD67" w14:textId="515B4719" w:rsidR="003A54EA" w:rsidRPr="00977D83" w:rsidRDefault="009D24A7" w:rsidP="0009170D">
            <w:pPr>
              <w:pStyle w:val="Tabla"/>
              <w:spacing w:after="0" w:line="240" w:lineRule="auto"/>
              <w:jc w:val="center"/>
              <w:rPr>
                <w:rFonts w:cs="Times New Roman"/>
                <w:i w:val="0"/>
                <w:iCs w:val="0"/>
                <w:sz w:val="20"/>
                <w:szCs w:val="14"/>
              </w:rPr>
            </w:pPr>
            <w:r>
              <w:rPr>
                <w:i w:val="0"/>
                <w:iCs w:val="0"/>
                <w:sz w:val="20"/>
                <w:szCs w:val="14"/>
              </w:rPr>
              <w:t>|</w:t>
            </w:r>
            <w:r w:rsidR="003A54EA" w:rsidRPr="00977D83">
              <w:rPr>
                <w:i w:val="0"/>
                <w:iCs w:val="0"/>
                <w:sz w:val="20"/>
                <w:szCs w:val="14"/>
              </w:rPr>
              <w:t>-0.4%</w:t>
            </w:r>
            <w:r>
              <w:rPr>
                <w:i w:val="0"/>
                <w:iCs w:val="0"/>
                <w:sz w:val="20"/>
                <w:szCs w:val="14"/>
              </w:rPr>
              <w:t>|</w:t>
            </w:r>
          </w:p>
        </w:tc>
      </w:tr>
      <w:tr w:rsidR="003A54EA" w:rsidRPr="00A44135" w14:paraId="14047BEC" w14:textId="77777777" w:rsidTr="0009170D">
        <w:trPr>
          <w:trHeight w:val="300"/>
        </w:trPr>
        <w:tc>
          <w:tcPr>
            <w:tcW w:w="1129" w:type="dxa"/>
            <w:hideMark/>
          </w:tcPr>
          <w:p w14:paraId="146C8686" w14:textId="77777777" w:rsidR="003A54EA" w:rsidRPr="00A44135" w:rsidRDefault="003A54EA" w:rsidP="0009170D">
            <w:pPr>
              <w:pStyle w:val="Tabla"/>
              <w:spacing w:after="0" w:line="240" w:lineRule="auto"/>
              <w:rPr>
                <w:i w:val="0"/>
                <w:iCs w:val="0"/>
                <w:sz w:val="20"/>
                <w:szCs w:val="14"/>
              </w:rPr>
            </w:pPr>
            <w:r w:rsidRPr="00A44135">
              <w:rPr>
                <w:i w:val="0"/>
                <w:iCs w:val="0"/>
                <w:sz w:val="20"/>
                <w:szCs w:val="14"/>
              </w:rPr>
              <w:t>2023-06</w:t>
            </w:r>
          </w:p>
        </w:tc>
        <w:tc>
          <w:tcPr>
            <w:tcW w:w="1985" w:type="dxa"/>
            <w:hideMark/>
          </w:tcPr>
          <w:p w14:paraId="2271709D"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16,324,526,937</w:t>
            </w:r>
          </w:p>
        </w:tc>
        <w:tc>
          <w:tcPr>
            <w:tcW w:w="1899" w:type="dxa"/>
            <w:hideMark/>
          </w:tcPr>
          <w:p w14:paraId="74F9F7C5"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16,185,861,320</w:t>
            </w:r>
          </w:p>
        </w:tc>
        <w:tc>
          <w:tcPr>
            <w:tcW w:w="2779" w:type="dxa"/>
            <w:noWrap/>
            <w:hideMark/>
          </w:tcPr>
          <w:p w14:paraId="34A33E5F"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-138,665,617</w:t>
            </w:r>
          </w:p>
        </w:tc>
        <w:tc>
          <w:tcPr>
            <w:tcW w:w="1417" w:type="dxa"/>
            <w:noWrap/>
            <w:hideMark/>
          </w:tcPr>
          <w:p w14:paraId="759C9B73" w14:textId="35C35E3A" w:rsidR="003A54EA" w:rsidRPr="00977D83" w:rsidRDefault="009D24A7" w:rsidP="0009170D">
            <w:pPr>
              <w:pStyle w:val="Tabla"/>
              <w:spacing w:after="0" w:line="240" w:lineRule="auto"/>
              <w:jc w:val="center"/>
              <w:rPr>
                <w:rFonts w:cs="Times New Roman"/>
                <w:i w:val="0"/>
                <w:iCs w:val="0"/>
                <w:sz w:val="20"/>
                <w:szCs w:val="14"/>
              </w:rPr>
            </w:pPr>
            <w:r>
              <w:rPr>
                <w:i w:val="0"/>
                <w:iCs w:val="0"/>
                <w:sz w:val="20"/>
                <w:szCs w:val="14"/>
              </w:rPr>
              <w:t>|</w:t>
            </w:r>
            <w:r w:rsidR="003A54EA" w:rsidRPr="00977D83">
              <w:rPr>
                <w:i w:val="0"/>
                <w:iCs w:val="0"/>
                <w:sz w:val="20"/>
                <w:szCs w:val="14"/>
              </w:rPr>
              <w:t>-0.8%</w:t>
            </w:r>
            <w:r>
              <w:rPr>
                <w:i w:val="0"/>
                <w:iCs w:val="0"/>
                <w:sz w:val="20"/>
                <w:szCs w:val="14"/>
              </w:rPr>
              <w:t>|</w:t>
            </w:r>
          </w:p>
        </w:tc>
      </w:tr>
      <w:tr w:rsidR="003A54EA" w:rsidRPr="00A44135" w14:paraId="655F9B6A" w14:textId="77777777" w:rsidTr="0009170D">
        <w:trPr>
          <w:trHeight w:val="300"/>
        </w:trPr>
        <w:tc>
          <w:tcPr>
            <w:tcW w:w="1129" w:type="dxa"/>
            <w:hideMark/>
          </w:tcPr>
          <w:p w14:paraId="0B12CB01" w14:textId="77777777" w:rsidR="003A54EA" w:rsidRPr="00A44135" w:rsidRDefault="003A54EA" w:rsidP="0009170D">
            <w:pPr>
              <w:pStyle w:val="Tabla"/>
              <w:spacing w:after="0" w:line="240" w:lineRule="auto"/>
              <w:rPr>
                <w:i w:val="0"/>
                <w:iCs w:val="0"/>
                <w:sz w:val="20"/>
                <w:szCs w:val="14"/>
              </w:rPr>
            </w:pPr>
            <w:r w:rsidRPr="00A44135">
              <w:rPr>
                <w:i w:val="0"/>
                <w:iCs w:val="0"/>
                <w:sz w:val="20"/>
                <w:szCs w:val="14"/>
              </w:rPr>
              <w:t>2023-07</w:t>
            </w:r>
          </w:p>
        </w:tc>
        <w:tc>
          <w:tcPr>
            <w:tcW w:w="1985" w:type="dxa"/>
            <w:hideMark/>
          </w:tcPr>
          <w:p w14:paraId="6B0296AA"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16,286,288,983</w:t>
            </w:r>
          </w:p>
        </w:tc>
        <w:tc>
          <w:tcPr>
            <w:tcW w:w="1899" w:type="dxa"/>
            <w:hideMark/>
          </w:tcPr>
          <w:p w14:paraId="5D5AE587"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16,216,181,338</w:t>
            </w:r>
          </w:p>
        </w:tc>
        <w:tc>
          <w:tcPr>
            <w:tcW w:w="2779" w:type="dxa"/>
            <w:noWrap/>
            <w:hideMark/>
          </w:tcPr>
          <w:p w14:paraId="032449EF"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-70,107,645</w:t>
            </w:r>
          </w:p>
        </w:tc>
        <w:tc>
          <w:tcPr>
            <w:tcW w:w="1417" w:type="dxa"/>
            <w:noWrap/>
            <w:hideMark/>
          </w:tcPr>
          <w:p w14:paraId="2234F9CB" w14:textId="2302B03D" w:rsidR="003A54EA" w:rsidRPr="00977D83" w:rsidRDefault="009D24A7" w:rsidP="0009170D">
            <w:pPr>
              <w:pStyle w:val="Tabla"/>
              <w:spacing w:after="0" w:line="240" w:lineRule="auto"/>
              <w:jc w:val="center"/>
              <w:rPr>
                <w:rFonts w:cs="Times New Roman"/>
                <w:i w:val="0"/>
                <w:iCs w:val="0"/>
                <w:sz w:val="20"/>
                <w:szCs w:val="14"/>
              </w:rPr>
            </w:pPr>
            <w:r>
              <w:rPr>
                <w:i w:val="0"/>
                <w:iCs w:val="0"/>
                <w:sz w:val="20"/>
                <w:szCs w:val="14"/>
              </w:rPr>
              <w:t>|</w:t>
            </w:r>
            <w:r w:rsidR="003A54EA" w:rsidRPr="00977D83">
              <w:rPr>
                <w:i w:val="0"/>
                <w:iCs w:val="0"/>
                <w:sz w:val="20"/>
                <w:szCs w:val="14"/>
              </w:rPr>
              <w:t>-0.4%</w:t>
            </w:r>
            <w:r>
              <w:rPr>
                <w:i w:val="0"/>
                <w:iCs w:val="0"/>
                <w:sz w:val="20"/>
                <w:szCs w:val="14"/>
              </w:rPr>
              <w:t>|</w:t>
            </w:r>
          </w:p>
        </w:tc>
      </w:tr>
      <w:tr w:rsidR="003A54EA" w:rsidRPr="00A44135" w14:paraId="229E1CEB" w14:textId="77777777" w:rsidTr="0009170D">
        <w:trPr>
          <w:trHeight w:val="56"/>
        </w:trPr>
        <w:tc>
          <w:tcPr>
            <w:tcW w:w="1129" w:type="dxa"/>
            <w:hideMark/>
          </w:tcPr>
          <w:p w14:paraId="1FDA2AF8" w14:textId="77777777" w:rsidR="003A54EA" w:rsidRPr="00A44135" w:rsidRDefault="003A54EA" w:rsidP="0009170D">
            <w:pPr>
              <w:pStyle w:val="Tabla"/>
              <w:spacing w:after="0" w:line="240" w:lineRule="auto"/>
              <w:rPr>
                <w:i w:val="0"/>
                <w:iCs w:val="0"/>
                <w:sz w:val="20"/>
                <w:szCs w:val="14"/>
              </w:rPr>
            </w:pPr>
            <w:r w:rsidRPr="00A44135">
              <w:rPr>
                <w:i w:val="0"/>
                <w:iCs w:val="0"/>
                <w:sz w:val="20"/>
                <w:szCs w:val="14"/>
              </w:rPr>
              <w:t>2023-08</w:t>
            </w:r>
          </w:p>
        </w:tc>
        <w:tc>
          <w:tcPr>
            <w:tcW w:w="1985" w:type="dxa"/>
            <w:hideMark/>
          </w:tcPr>
          <w:p w14:paraId="0FAF306E"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16,272,745,746</w:t>
            </w:r>
          </w:p>
        </w:tc>
        <w:tc>
          <w:tcPr>
            <w:tcW w:w="1899" w:type="dxa"/>
            <w:hideMark/>
          </w:tcPr>
          <w:p w14:paraId="4EE1B89D"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16,288,536,429</w:t>
            </w:r>
          </w:p>
        </w:tc>
        <w:tc>
          <w:tcPr>
            <w:tcW w:w="2779" w:type="dxa"/>
            <w:noWrap/>
            <w:hideMark/>
          </w:tcPr>
          <w:p w14:paraId="447431E8"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15,790,683</w:t>
            </w:r>
          </w:p>
        </w:tc>
        <w:tc>
          <w:tcPr>
            <w:tcW w:w="1417" w:type="dxa"/>
            <w:noWrap/>
            <w:hideMark/>
          </w:tcPr>
          <w:p w14:paraId="38AB6713" w14:textId="392FCD7B" w:rsidR="003A54EA" w:rsidRPr="00977D83" w:rsidRDefault="009D24A7" w:rsidP="0009170D">
            <w:pPr>
              <w:pStyle w:val="Tabla"/>
              <w:spacing w:after="0" w:line="240" w:lineRule="auto"/>
              <w:jc w:val="center"/>
              <w:rPr>
                <w:rFonts w:cs="Times New Roman"/>
                <w:i w:val="0"/>
                <w:iCs w:val="0"/>
                <w:sz w:val="20"/>
                <w:szCs w:val="14"/>
              </w:rPr>
            </w:pPr>
            <w:r>
              <w:rPr>
                <w:i w:val="0"/>
                <w:iCs w:val="0"/>
                <w:sz w:val="20"/>
                <w:szCs w:val="14"/>
              </w:rPr>
              <w:t>|</w:t>
            </w:r>
            <w:r w:rsidR="003A54EA" w:rsidRPr="00977D83">
              <w:rPr>
                <w:i w:val="0"/>
                <w:iCs w:val="0"/>
                <w:sz w:val="20"/>
                <w:szCs w:val="14"/>
              </w:rPr>
              <w:t>0.1%</w:t>
            </w:r>
            <w:r>
              <w:rPr>
                <w:i w:val="0"/>
                <w:iCs w:val="0"/>
                <w:sz w:val="20"/>
                <w:szCs w:val="14"/>
              </w:rPr>
              <w:t>|</w:t>
            </w:r>
          </w:p>
        </w:tc>
      </w:tr>
      <w:tr w:rsidR="003A54EA" w:rsidRPr="00A44135" w14:paraId="17400E1B" w14:textId="77777777" w:rsidTr="0009170D">
        <w:trPr>
          <w:trHeight w:val="300"/>
        </w:trPr>
        <w:tc>
          <w:tcPr>
            <w:tcW w:w="1129" w:type="dxa"/>
            <w:hideMark/>
          </w:tcPr>
          <w:p w14:paraId="26C8351F" w14:textId="77777777" w:rsidR="003A54EA" w:rsidRPr="00A44135" w:rsidRDefault="003A54EA" w:rsidP="0009170D">
            <w:pPr>
              <w:pStyle w:val="Tabla"/>
              <w:spacing w:after="0" w:line="240" w:lineRule="auto"/>
              <w:rPr>
                <w:i w:val="0"/>
                <w:iCs w:val="0"/>
                <w:sz w:val="20"/>
                <w:szCs w:val="14"/>
              </w:rPr>
            </w:pPr>
            <w:r w:rsidRPr="00A44135">
              <w:rPr>
                <w:i w:val="0"/>
                <w:iCs w:val="0"/>
                <w:sz w:val="20"/>
                <w:szCs w:val="14"/>
              </w:rPr>
              <w:t>2023-09</w:t>
            </w:r>
          </w:p>
        </w:tc>
        <w:tc>
          <w:tcPr>
            <w:tcW w:w="1985" w:type="dxa"/>
            <w:hideMark/>
          </w:tcPr>
          <w:p w14:paraId="69AAA041"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16,686,920,189</w:t>
            </w:r>
          </w:p>
        </w:tc>
        <w:tc>
          <w:tcPr>
            <w:tcW w:w="1899" w:type="dxa"/>
            <w:hideMark/>
          </w:tcPr>
          <w:p w14:paraId="51D2CE14"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16,684,695,294</w:t>
            </w:r>
          </w:p>
        </w:tc>
        <w:tc>
          <w:tcPr>
            <w:tcW w:w="2779" w:type="dxa"/>
            <w:noWrap/>
            <w:hideMark/>
          </w:tcPr>
          <w:p w14:paraId="1F38C7C2" w14:textId="77777777" w:rsidR="003A54EA" w:rsidRPr="00977D83" w:rsidRDefault="003A54EA" w:rsidP="0009170D">
            <w:pPr>
              <w:pStyle w:val="Tabla"/>
              <w:spacing w:after="0" w:line="240" w:lineRule="auto"/>
              <w:jc w:val="center"/>
              <w:rPr>
                <w:rFonts w:cs="Times New Roman"/>
                <w:i w:val="0"/>
                <w:iCs w:val="0"/>
                <w:sz w:val="20"/>
                <w:szCs w:val="14"/>
              </w:rPr>
            </w:pPr>
            <w:r w:rsidRPr="00977D83">
              <w:rPr>
                <w:i w:val="0"/>
                <w:iCs w:val="0"/>
                <w:sz w:val="20"/>
                <w:szCs w:val="14"/>
              </w:rPr>
              <w:t>-2,224,895</w:t>
            </w:r>
          </w:p>
        </w:tc>
        <w:tc>
          <w:tcPr>
            <w:tcW w:w="1417" w:type="dxa"/>
            <w:noWrap/>
            <w:hideMark/>
          </w:tcPr>
          <w:p w14:paraId="605425EE" w14:textId="79EABFCC" w:rsidR="003A54EA" w:rsidRPr="00977D83" w:rsidRDefault="009D24A7" w:rsidP="0009170D">
            <w:pPr>
              <w:pStyle w:val="Tabla"/>
              <w:spacing w:after="0" w:line="240" w:lineRule="auto"/>
              <w:jc w:val="center"/>
              <w:rPr>
                <w:rFonts w:cs="Times New Roman"/>
                <w:i w:val="0"/>
                <w:iCs w:val="0"/>
                <w:sz w:val="20"/>
                <w:szCs w:val="14"/>
              </w:rPr>
            </w:pPr>
            <w:r>
              <w:rPr>
                <w:i w:val="0"/>
                <w:iCs w:val="0"/>
                <w:sz w:val="20"/>
                <w:szCs w:val="14"/>
              </w:rPr>
              <w:t>|</w:t>
            </w:r>
            <w:r w:rsidR="003A54EA" w:rsidRPr="00977D83">
              <w:rPr>
                <w:i w:val="0"/>
                <w:iCs w:val="0"/>
                <w:sz w:val="20"/>
                <w:szCs w:val="14"/>
              </w:rPr>
              <w:t>0.0%</w:t>
            </w:r>
            <w:r>
              <w:rPr>
                <w:i w:val="0"/>
                <w:iCs w:val="0"/>
                <w:sz w:val="20"/>
                <w:szCs w:val="14"/>
              </w:rPr>
              <w:t>|</w:t>
            </w:r>
          </w:p>
        </w:tc>
      </w:tr>
      <w:tr w:rsidR="009D24A7" w:rsidRPr="00A44135" w14:paraId="1E2531C6" w14:textId="77777777" w:rsidTr="009646BD">
        <w:trPr>
          <w:trHeight w:val="300"/>
        </w:trPr>
        <w:tc>
          <w:tcPr>
            <w:tcW w:w="7792" w:type="dxa"/>
            <w:gridSpan w:val="4"/>
          </w:tcPr>
          <w:p w14:paraId="629B3F63" w14:textId="6DF3D49E" w:rsidR="009D24A7" w:rsidRPr="00977D83" w:rsidRDefault="009D24A7" w:rsidP="009D24A7">
            <w:pPr>
              <w:pStyle w:val="Tabla"/>
              <w:spacing w:after="0" w:line="240" w:lineRule="auto"/>
              <w:jc w:val="right"/>
              <w:rPr>
                <w:i w:val="0"/>
                <w:iCs w:val="0"/>
                <w:sz w:val="20"/>
                <w:szCs w:val="14"/>
              </w:rPr>
            </w:pPr>
            <w:r>
              <w:rPr>
                <w:i w:val="0"/>
                <w:iCs w:val="0"/>
                <w:sz w:val="20"/>
                <w:szCs w:val="14"/>
              </w:rPr>
              <w:t>Promerica</w:t>
            </w:r>
          </w:p>
        </w:tc>
        <w:tc>
          <w:tcPr>
            <w:tcW w:w="1417" w:type="dxa"/>
            <w:noWrap/>
          </w:tcPr>
          <w:p w14:paraId="78DBAA67" w14:textId="766C47A6" w:rsidR="009D24A7" w:rsidRPr="00977D83" w:rsidRDefault="009D24A7" w:rsidP="0009170D">
            <w:pPr>
              <w:pStyle w:val="Tabla"/>
              <w:spacing w:after="0" w:line="240" w:lineRule="auto"/>
              <w:jc w:val="center"/>
              <w:rPr>
                <w:i w:val="0"/>
                <w:iCs w:val="0"/>
                <w:sz w:val="20"/>
                <w:szCs w:val="14"/>
              </w:rPr>
            </w:pPr>
            <w:r>
              <w:rPr>
                <w:i w:val="0"/>
                <w:iCs w:val="0"/>
                <w:sz w:val="20"/>
                <w:szCs w:val="14"/>
              </w:rPr>
              <w:t>0.3%</w:t>
            </w:r>
          </w:p>
        </w:tc>
      </w:tr>
    </w:tbl>
    <w:p w14:paraId="69A36042" w14:textId="3EF60566" w:rsidR="00BE7063" w:rsidRDefault="00BE7063" w:rsidP="00BE7063">
      <w:pPr>
        <w:pStyle w:val="TextoPrincipal"/>
      </w:pPr>
      <w:r w:rsidRPr="00F33047">
        <w:t xml:space="preserve">Mediante las observaciones </w:t>
      </w:r>
      <w:r>
        <w:t>que se visualizan en la figura 6</w:t>
      </w:r>
      <w:r w:rsidR="00293F5F">
        <w:t>4</w:t>
      </w:r>
      <w:r>
        <w:t xml:space="preserve">, indica una serie de tiempo que inicia con tendencia </w:t>
      </w:r>
      <w:r w:rsidR="00293F5F">
        <w:t>negativa</w:t>
      </w:r>
      <w:r>
        <w:t xml:space="preserve"> en el 2023 pero desde abril </w:t>
      </w:r>
      <w:r w:rsidR="00293F5F">
        <w:t>se logra visualizar una tendencia positiva de forma aditiva</w:t>
      </w:r>
      <w:r>
        <w:t xml:space="preserve">, </w:t>
      </w:r>
      <w:r w:rsidR="007701F9">
        <w:t xml:space="preserve">se </w:t>
      </w:r>
      <w:r>
        <w:t xml:space="preserve">predice un incremento en los meses de </w:t>
      </w:r>
      <w:r w:rsidR="007701F9">
        <w:t>febrero, ju</w:t>
      </w:r>
      <w:r w:rsidR="00851E18">
        <w:t>l</w:t>
      </w:r>
      <w:r w:rsidR="007701F9">
        <w:t>io y septiembre</w:t>
      </w:r>
      <w:r>
        <w:t xml:space="preserve">, pero un decremento en los meses de </w:t>
      </w:r>
      <w:r w:rsidR="007701F9">
        <w:t>marzo y mayo</w:t>
      </w:r>
      <w:r>
        <w:t xml:space="preserve">, siendo los </w:t>
      </w:r>
      <w:r w:rsidR="00B56997">
        <w:t>meses de</w:t>
      </w:r>
      <w:r>
        <w:t xml:space="preserve"> </w:t>
      </w:r>
      <w:r w:rsidR="007701F9">
        <w:t xml:space="preserve">febrero, </w:t>
      </w:r>
      <w:r w:rsidR="00B56997">
        <w:t>junio,</w:t>
      </w:r>
      <w:r w:rsidR="007701F9">
        <w:t xml:space="preserve"> marzo y mayo</w:t>
      </w:r>
      <w:r>
        <w:t xml:space="preserve"> parte de un efecto de factores estacionales mencionados anteriormente en el ANÁLISIS EDA BANCO </w:t>
      </w:r>
      <w:r w:rsidR="00A23FE1">
        <w:t>FICENSA</w:t>
      </w:r>
      <w:r>
        <w:t>.</w:t>
      </w:r>
    </w:p>
    <w:p w14:paraId="0783EE4B" w14:textId="5F835FC6" w:rsidR="00BE7063" w:rsidRDefault="00F45CA1" w:rsidP="00BE7063">
      <w:pPr>
        <w:pStyle w:val="TextoPrincipal"/>
        <w:keepNext/>
        <w:ind w:firstLine="0"/>
      </w:pPr>
      <w:r>
        <w:rPr>
          <w:noProof/>
        </w:rPr>
        <w:drawing>
          <wp:inline distT="0" distB="0" distL="0" distR="0" wp14:anchorId="4DFE15A8" wp14:editId="4721C6A4">
            <wp:extent cx="5943600" cy="2325573"/>
            <wp:effectExtent l="0" t="0" r="0" b="17780"/>
            <wp:docPr id="1716806999" name="Gráfico 1">
              <a:extLst xmlns:a="http://schemas.openxmlformats.org/drawingml/2006/main">
                <a:ext uri="{FF2B5EF4-FFF2-40B4-BE49-F238E27FC236}">
                  <a16:creationId xmlns:a16="http://schemas.microsoft.com/office/drawing/2014/main" id="{9D85DFA6-9533-4E3D-9D22-47985CF0A6D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79"/>
              </a:graphicData>
            </a:graphic>
          </wp:inline>
        </w:drawing>
      </w:r>
    </w:p>
    <w:p w14:paraId="3BB0A23D" w14:textId="0A6451C8" w:rsidR="00BE7063" w:rsidRPr="00BE7063" w:rsidRDefault="00BE7063" w:rsidP="00BE7063">
      <w:pPr>
        <w:pStyle w:val="Figuras"/>
        <w:rPr>
          <w:lang w:val="es-HN"/>
        </w:rPr>
      </w:pPr>
      <w:bookmarkStart w:id="249" w:name="_Toc158142159"/>
      <w:r w:rsidRPr="00BE7063">
        <w:rPr>
          <w:lang w:val="es-HN"/>
        </w:rPr>
        <w:t xml:space="preserve">Figura </w:t>
      </w:r>
      <w:r>
        <w:fldChar w:fldCharType="begin"/>
      </w:r>
      <w:r w:rsidRPr="00BE7063">
        <w:rPr>
          <w:lang w:val="es-HN"/>
        </w:rPr>
        <w:instrText xml:space="preserve"> SEQ Figura \* ARABIC </w:instrText>
      </w:r>
      <w:r>
        <w:fldChar w:fldCharType="separate"/>
      </w:r>
      <w:r w:rsidR="000F2D33">
        <w:rPr>
          <w:noProof/>
          <w:lang w:val="es-HN"/>
        </w:rPr>
        <w:t>64</w:t>
      </w:r>
      <w:r>
        <w:fldChar w:fldCharType="end"/>
      </w:r>
      <w:r w:rsidRPr="00BE7063">
        <w:rPr>
          <w:lang w:val="es-HN"/>
        </w:rPr>
        <w:t xml:space="preserve">. Resultados de predicción Banco </w:t>
      </w:r>
      <w:r>
        <w:rPr>
          <w:lang w:val="es-HN"/>
        </w:rPr>
        <w:t>Popular</w:t>
      </w:r>
      <w:r w:rsidRPr="00BE7063">
        <w:rPr>
          <w:lang w:val="es-HN"/>
        </w:rPr>
        <w:t xml:space="preserve"> de Ene a Sep 2023</w:t>
      </w:r>
      <w:bookmarkEnd w:id="249"/>
    </w:p>
    <w:p w14:paraId="7A056DAC" w14:textId="37C75A8E" w:rsidR="00F768CD" w:rsidRPr="000659A3" w:rsidRDefault="00F768CD" w:rsidP="00F768CD">
      <w:pPr>
        <w:pStyle w:val="Ttulo4"/>
        <w:rPr>
          <w:b/>
          <w:bCs w:val="0"/>
          <w:lang w:val="es-HN"/>
        </w:rPr>
      </w:pPr>
      <w:bookmarkStart w:id="250" w:name="_Toc158832983"/>
      <w:r w:rsidRPr="000659A3">
        <w:rPr>
          <w:bCs w:val="0"/>
          <w:lang w:val="es-HN"/>
        </w:rPr>
        <w:t xml:space="preserve">4.3.13 RESULTADOS </w:t>
      </w:r>
      <w:r>
        <w:rPr>
          <w:bCs w:val="0"/>
          <w:lang w:val="es-HN"/>
        </w:rPr>
        <w:t xml:space="preserve">PREDICTIVOS PARA </w:t>
      </w:r>
      <w:r w:rsidRPr="000659A3">
        <w:rPr>
          <w:bCs w:val="0"/>
          <w:lang w:val="es-HN"/>
        </w:rPr>
        <w:t>BANCO POPULAR</w:t>
      </w:r>
      <w:bookmarkEnd w:id="250"/>
    </w:p>
    <w:p w14:paraId="3D4D49E2" w14:textId="4F2E441D" w:rsidR="00F768CD" w:rsidRDefault="00F768CD" w:rsidP="00F768CD">
      <w:pPr>
        <w:pStyle w:val="TextoPrincipal"/>
      </w:pPr>
      <w:r w:rsidRPr="00B7138D">
        <w:t>Los resultados predictivos</w:t>
      </w:r>
      <w:r>
        <w:t xml:space="preserve"> para Banco Popular durante el periodo de enero a septiembre 2023 se logran ajustar con los datos reales observados, ya que en promedio solo existe una variación del 0.3% con respecto a los datos reales durante el 2023. Ver </w:t>
      </w:r>
      <w:r w:rsidR="00FD00F1">
        <w:t>Tabla</w:t>
      </w:r>
      <w:r>
        <w:t xml:space="preserve"> 1</w:t>
      </w:r>
      <w:r w:rsidR="00FD00F1">
        <w:t>6</w:t>
      </w:r>
      <w:r>
        <w:t>.</w:t>
      </w:r>
    </w:p>
    <w:p w14:paraId="10CB915D" w14:textId="710DAFBB" w:rsidR="00FF4C03" w:rsidRPr="005F7017" w:rsidRDefault="00FF4C03" w:rsidP="00FF4C03">
      <w:pPr>
        <w:pStyle w:val="Figuras"/>
        <w:rPr>
          <w:lang w:val="es-HN"/>
        </w:rPr>
      </w:pPr>
      <w:bookmarkStart w:id="251" w:name="_Toc158833061"/>
      <w:r w:rsidRPr="005F7017">
        <w:rPr>
          <w:lang w:val="es-HN"/>
        </w:rPr>
        <w:lastRenderedPageBreak/>
        <w:t xml:space="preserve">Tabla </w:t>
      </w:r>
      <w:r>
        <w:fldChar w:fldCharType="begin"/>
      </w:r>
      <w:r w:rsidRPr="005F7017">
        <w:rPr>
          <w:lang w:val="es-HN"/>
        </w:rPr>
        <w:instrText xml:space="preserve"> SEQ Tabla \* ARABIC </w:instrText>
      </w:r>
      <w:r>
        <w:fldChar w:fldCharType="separate"/>
      </w:r>
      <w:r w:rsidR="000F2D33">
        <w:rPr>
          <w:noProof/>
          <w:lang w:val="es-HN"/>
        </w:rPr>
        <w:t>47</w:t>
      </w:r>
      <w:r>
        <w:fldChar w:fldCharType="end"/>
      </w:r>
      <w:r w:rsidRPr="005F7017">
        <w:rPr>
          <w:lang w:val="es-HN"/>
        </w:rPr>
        <w:t xml:space="preserve">. Tabla Comparativa de resultados predictivos Banco Popular </w:t>
      </w:r>
      <w:r w:rsidRPr="00E01172">
        <w:rPr>
          <w:lang w:val="es-HN"/>
        </w:rPr>
        <w:t xml:space="preserve">de Ene a Sep </w:t>
      </w:r>
      <w:r w:rsidRPr="005F7017">
        <w:rPr>
          <w:lang w:val="es-HN"/>
        </w:rPr>
        <w:t>2023</w:t>
      </w:r>
      <w:bookmarkEnd w:id="251"/>
    </w:p>
    <w:tbl>
      <w:tblPr>
        <w:tblStyle w:val="Tablaconcuadrcula"/>
        <w:tblW w:w="0" w:type="auto"/>
        <w:tblLook w:val="04A0" w:firstRow="1" w:lastRow="0" w:firstColumn="1" w:lastColumn="0" w:noHBand="0" w:noVBand="1"/>
      </w:tblPr>
      <w:tblGrid>
        <w:gridCol w:w="1129"/>
        <w:gridCol w:w="1985"/>
        <w:gridCol w:w="1899"/>
        <w:gridCol w:w="2779"/>
        <w:gridCol w:w="1417"/>
      </w:tblGrid>
      <w:tr w:rsidR="00FF4C03" w:rsidRPr="00A44135" w14:paraId="117B5CF6" w14:textId="77777777" w:rsidTr="0028126E">
        <w:trPr>
          <w:trHeight w:val="231"/>
        </w:trPr>
        <w:tc>
          <w:tcPr>
            <w:tcW w:w="1129" w:type="dxa"/>
            <w:hideMark/>
          </w:tcPr>
          <w:p w14:paraId="6C9458A7" w14:textId="77777777" w:rsidR="00FF4C03" w:rsidRPr="00A44135" w:rsidRDefault="00FF4C03" w:rsidP="0009170D">
            <w:pPr>
              <w:pStyle w:val="Tabla"/>
              <w:spacing w:after="0" w:line="240" w:lineRule="auto"/>
              <w:jc w:val="center"/>
              <w:rPr>
                <w:i w:val="0"/>
                <w:iCs w:val="0"/>
                <w:sz w:val="20"/>
                <w:szCs w:val="14"/>
                <w:lang w:val="es-HN"/>
              </w:rPr>
            </w:pPr>
            <w:r w:rsidRPr="00A44135">
              <w:rPr>
                <w:i w:val="0"/>
                <w:iCs w:val="0"/>
                <w:sz w:val="20"/>
                <w:szCs w:val="14"/>
              </w:rPr>
              <w:t>Periodo</w:t>
            </w:r>
          </w:p>
        </w:tc>
        <w:tc>
          <w:tcPr>
            <w:tcW w:w="1985" w:type="dxa"/>
            <w:hideMark/>
          </w:tcPr>
          <w:p w14:paraId="1219DD88" w14:textId="77777777" w:rsidR="00FF4C03" w:rsidRPr="00A44135" w:rsidRDefault="00FF4C03" w:rsidP="0009170D">
            <w:pPr>
              <w:pStyle w:val="Tabla"/>
              <w:spacing w:after="0" w:line="240" w:lineRule="auto"/>
              <w:jc w:val="center"/>
              <w:rPr>
                <w:i w:val="0"/>
                <w:iCs w:val="0"/>
                <w:sz w:val="20"/>
                <w:szCs w:val="14"/>
              </w:rPr>
            </w:pPr>
            <w:r>
              <w:rPr>
                <w:i w:val="0"/>
                <w:iCs w:val="0"/>
                <w:sz w:val="20"/>
                <w:szCs w:val="14"/>
              </w:rPr>
              <w:t>Real</w:t>
            </w:r>
          </w:p>
        </w:tc>
        <w:tc>
          <w:tcPr>
            <w:tcW w:w="1899" w:type="dxa"/>
            <w:hideMark/>
          </w:tcPr>
          <w:p w14:paraId="05545C63" w14:textId="77777777" w:rsidR="00FF4C03" w:rsidRPr="00A44135" w:rsidRDefault="00FF4C03" w:rsidP="0009170D">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1068FB5D" w14:textId="77777777" w:rsidR="00FF4C03" w:rsidRPr="00A44135" w:rsidRDefault="00FF4C03" w:rsidP="0009170D">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267FD782" w14:textId="77777777" w:rsidR="00FF4C03" w:rsidRPr="00A44135" w:rsidRDefault="00FF4C03" w:rsidP="0009170D">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FF4C03" w:rsidRPr="00A44135" w14:paraId="57186285" w14:textId="77777777" w:rsidTr="0009170D">
        <w:trPr>
          <w:trHeight w:val="300"/>
        </w:trPr>
        <w:tc>
          <w:tcPr>
            <w:tcW w:w="1129" w:type="dxa"/>
            <w:hideMark/>
          </w:tcPr>
          <w:p w14:paraId="44AA0ED3" w14:textId="77777777" w:rsidR="00FF4C03" w:rsidRPr="00A44135" w:rsidRDefault="00FF4C03" w:rsidP="0009170D">
            <w:pPr>
              <w:pStyle w:val="Tabla"/>
              <w:spacing w:after="0" w:line="240" w:lineRule="auto"/>
              <w:rPr>
                <w:i w:val="0"/>
                <w:iCs w:val="0"/>
                <w:sz w:val="20"/>
                <w:szCs w:val="14"/>
              </w:rPr>
            </w:pPr>
            <w:r w:rsidRPr="00A44135">
              <w:rPr>
                <w:i w:val="0"/>
                <w:iCs w:val="0"/>
                <w:sz w:val="20"/>
                <w:szCs w:val="14"/>
              </w:rPr>
              <w:t>2023-01</w:t>
            </w:r>
          </w:p>
        </w:tc>
        <w:tc>
          <w:tcPr>
            <w:tcW w:w="1985" w:type="dxa"/>
            <w:hideMark/>
          </w:tcPr>
          <w:p w14:paraId="4B079D1A"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4,860,312,174</w:t>
            </w:r>
          </w:p>
        </w:tc>
        <w:tc>
          <w:tcPr>
            <w:tcW w:w="1899" w:type="dxa"/>
            <w:hideMark/>
          </w:tcPr>
          <w:p w14:paraId="7E22D039"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4,861,399,972</w:t>
            </w:r>
          </w:p>
        </w:tc>
        <w:tc>
          <w:tcPr>
            <w:tcW w:w="2779" w:type="dxa"/>
            <w:noWrap/>
            <w:hideMark/>
          </w:tcPr>
          <w:p w14:paraId="189B1C7C"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1,087,798</w:t>
            </w:r>
          </w:p>
        </w:tc>
        <w:tc>
          <w:tcPr>
            <w:tcW w:w="1417" w:type="dxa"/>
            <w:noWrap/>
            <w:hideMark/>
          </w:tcPr>
          <w:p w14:paraId="11A08B9B"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0.0%</w:t>
            </w:r>
          </w:p>
        </w:tc>
      </w:tr>
      <w:tr w:rsidR="00FF4C03" w:rsidRPr="00A44135" w14:paraId="57F0E274" w14:textId="77777777" w:rsidTr="0009170D">
        <w:trPr>
          <w:trHeight w:val="300"/>
        </w:trPr>
        <w:tc>
          <w:tcPr>
            <w:tcW w:w="1129" w:type="dxa"/>
            <w:hideMark/>
          </w:tcPr>
          <w:p w14:paraId="5D885E68" w14:textId="77777777" w:rsidR="00FF4C03" w:rsidRPr="00A44135" w:rsidRDefault="00FF4C03" w:rsidP="0009170D">
            <w:pPr>
              <w:pStyle w:val="Tabla"/>
              <w:spacing w:after="0" w:line="240" w:lineRule="auto"/>
              <w:rPr>
                <w:i w:val="0"/>
                <w:iCs w:val="0"/>
                <w:sz w:val="20"/>
                <w:szCs w:val="14"/>
              </w:rPr>
            </w:pPr>
            <w:r w:rsidRPr="00A44135">
              <w:rPr>
                <w:i w:val="0"/>
                <w:iCs w:val="0"/>
                <w:sz w:val="20"/>
                <w:szCs w:val="14"/>
              </w:rPr>
              <w:t>2023-02</w:t>
            </w:r>
          </w:p>
        </w:tc>
        <w:tc>
          <w:tcPr>
            <w:tcW w:w="1985" w:type="dxa"/>
            <w:hideMark/>
          </w:tcPr>
          <w:p w14:paraId="539AB0AB"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4,931,806,919</w:t>
            </w:r>
          </w:p>
        </w:tc>
        <w:tc>
          <w:tcPr>
            <w:tcW w:w="1899" w:type="dxa"/>
            <w:hideMark/>
          </w:tcPr>
          <w:p w14:paraId="707877BF"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4,916,636,566</w:t>
            </w:r>
          </w:p>
        </w:tc>
        <w:tc>
          <w:tcPr>
            <w:tcW w:w="2779" w:type="dxa"/>
            <w:noWrap/>
            <w:hideMark/>
          </w:tcPr>
          <w:p w14:paraId="5896BC3E"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-15,170,353</w:t>
            </w:r>
          </w:p>
        </w:tc>
        <w:tc>
          <w:tcPr>
            <w:tcW w:w="1417" w:type="dxa"/>
            <w:noWrap/>
            <w:hideMark/>
          </w:tcPr>
          <w:p w14:paraId="29C0790E"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-0.3%</w:t>
            </w:r>
          </w:p>
        </w:tc>
      </w:tr>
      <w:tr w:rsidR="00FF4C03" w:rsidRPr="00A44135" w14:paraId="2E46DD02" w14:textId="77777777" w:rsidTr="0009170D">
        <w:trPr>
          <w:trHeight w:val="300"/>
        </w:trPr>
        <w:tc>
          <w:tcPr>
            <w:tcW w:w="1129" w:type="dxa"/>
            <w:hideMark/>
          </w:tcPr>
          <w:p w14:paraId="4F2C6A36" w14:textId="77777777" w:rsidR="00FF4C03" w:rsidRPr="00A44135" w:rsidRDefault="00FF4C03" w:rsidP="0009170D">
            <w:pPr>
              <w:pStyle w:val="Tabla"/>
              <w:spacing w:after="0" w:line="240" w:lineRule="auto"/>
              <w:rPr>
                <w:i w:val="0"/>
                <w:iCs w:val="0"/>
                <w:sz w:val="20"/>
                <w:szCs w:val="14"/>
              </w:rPr>
            </w:pPr>
            <w:r w:rsidRPr="00A44135">
              <w:rPr>
                <w:i w:val="0"/>
                <w:iCs w:val="0"/>
                <w:sz w:val="20"/>
                <w:szCs w:val="14"/>
              </w:rPr>
              <w:t>2023-03</w:t>
            </w:r>
          </w:p>
        </w:tc>
        <w:tc>
          <w:tcPr>
            <w:tcW w:w="1985" w:type="dxa"/>
            <w:hideMark/>
          </w:tcPr>
          <w:p w14:paraId="75F36CEF"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4,997,379,626</w:t>
            </w:r>
          </w:p>
        </w:tc>
        <w:tc>
          <w:tcPr>
            <w:tcW w:w="1899" w:type="dxa"/>
            <w:hideMark/>
          </w:tcPr>
          <w:p w14:paraId="16A70C6E"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4,980,051,112</w:t>
            </w:r>
          </w:p>
        </w:tc>
        <w:tc>
          <w:tcPr>
            <w:tcW w:w="2779" w:type="dxa"/>
            <w:noWrap/>
            <w:hideMark/>
          </w:tcPr>
          <w:p w14:paraId="21949854"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-17,328,515</w:t>
            </w:r>
          </w:p>
        </w:tc>
        <w:tc>
          <w:tcPr>
            <w:tcW w:w="1417" w:type="dxa"/>
            <w:noWrap/>
            <w:hideMark/>
          </w:tcPr>
          <w:p w14:paraId="5CA4831D"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-0.3%</w:t>
            </w:r>
          </w:p>
        </w:tc>
      </w:tr>
      <w:tr w:rsidR="00FF4C03" w:rsidRPr="00A44135" w14:paraId="4DC3AB4A" w14:textId="77777777" w:rsidTr="0009170D">
        <w:trPr>
          <w:trHeight w:val="300"/>
        </w:trPr>
        <w:tc>
          <w:tcPr>
            <w:tcW w:w="1129" w:type="dxa"/>
            <w:hideMark/>
          </w:tcPr>
          <w:p w14:paraId="6F9957A9" w14:textId="77777777" w:rsidR="00FF4C03" w:rsidRPr="00A44135" w:rsidRDefault="00FF4C03" w:rsidP="0009170D">
            <w:pPr>
              <w:pStyle w:val="Tabla"/>
              <w:spacing w:after="0" w:line="240" w:lineRule="auto"/>
              <w:rPr>
                <w:i w:val="0"/>
                <w:iCs w:val="0"/>
                <w:sz w:val="20"/>
                <w:szCs w:val="14"/>
              </w:rPr>
            </w:pPr>
            <w:r w:rsidRPr="00A44135">
              <w:rPr>
                <w:i w:val="0"/>
                <w:iCs w:val="0"/>
                <w:sz w:val="20"/>
                <w:szCs w:val="14"/>
              </w:rPr>
              <w:t>2023-04</w:t>
            </w:r>
          </w:p>
        </w:tc>
        <w:tc>
          <w:tcPr>
            <w:tcW w:w="1985" w:type="dxa"/>
            <w:hideMark/>
          </w:tcPr>
          <w:p w14:paraId="68C4E89A"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5,014,044,560</w:t>
            </w:r>
          </w:p>
        </w:tc>
        <w:tc>
          <w:tcPr>
            <w:tcW w:w="1899" w:type="dxa"/>
            <w:hideMark/>
          </w:tcPr>
          <w:p w14:paraId="651C3FAC"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5,000,484,632</w:t>
            </w:r>
          </w:p>
        </w:tc>
        <w:tc>
          <w:tcPr>
            <w:tcW w:w="2779" w:type="dxa"/>
            <w:noWrap/>
            <w:hideMark/>
          </w:tcPr>
          <w:p w14:paraId="07C3A0A0"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-13,559,928</w:t>
            </w:r>
          </w:p>
        </w:tc>
        <w:tc>
          <w:tcPr>
            <w:tcW w:w="1417" w:type="dxa"/>
            <w:noWrap/>
            <w:hideMark/>
          </w:tcPr>
          <w:p w14:paraId="76F5C641"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-0.3%</w:t>
            </w:r>
          </w:p>
        </w:tc>
      </w:tr>
      <w:tr w:rsidR="00FF4C03" w:rsidRPr="00A44135" w14:paraId="318C5E93" w14:textId="77777777" w:rsidTr="0009170D">
        <w:trPr>
          <w:trHeight w:val="300"/>
        </w:trPr>
        <w:tc>
          <w:tcPr>
            <w:tcW w:w="1129" w:type="dxa"/>
            <w:hideMark/>
          </w:tcPr>
          <w:p w14:paraId="668F2380" w14:textId="77777777" w:rsidR="00FF4C03" w:rsidRPr="00A44135" w:rsidRDefault="00FF4C03" w:rsidP="0009170D">
            <w:pPr>
              <w:pStyle w:val="Tabla"/>
              <w:spacing w:after="0" w:line="240" w:lineRule="auto"/>
              <w:rPr>
                <w:i w:val="0"/>
                <w:iCs w:val="0"/>
                <w:sz w:val="20"/>
                <w:szCs w:val="14"/>
              </w:rPr>
            </w:pPr>
            <w:r w:rsidRPr="00A44135">
              <w:rPr>
                <w:i w:val="0"/>
                <w:iCs w:val="0"/>
                <w:sz w:val="20"/>
                <w:szCs w:val="14"/>
              </w:rPr>
              <w:t>2023-05</w:t>
            </w:r>
          </w:p>
        </w:tc>
        <w:tc>
          <w:tcPr>
            <w:tcW w:w="1985" w:type="dxa"/>
            <w:hideMark/>
          </w:tcPr>
          <w:p w14:paraId="1C51DBBD"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5,059,860,149</w:t>
            </w:r>
          </w:p>
        </w:tc>
        <w:tc>
          <w:tcPr>
            <w:tcW w:w="1899" w:type="dxa"/>
            <w:hideMark/>
          </w:tcPr>
          <w:p w14:paraId="0B67AD44"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5,054,702,171</w:t>
            </w:r>
          </w:p>
        </w:tc>
        <w:tc>
          <w:tcPr>
            <w:tcW w:w="2779" w:type="dxa"/>
            <w:noWrap/>
            <w:hideMark/>
          </w:tcPr>
          <w:p w14:paraId="236EC7BF"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-5,157,978</w:t>
            </w:r>
          </w:p>
        </w:tc>
        <w:tc>
          <w:tcPr>
            <w:tcW w:w="1417" w:type="dxa"/>
            <w:noWrap/>
            <w:hideMark/>
          </w:tcPr>
          <w:p w14:paraId="6BF1AD25"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-0.1%</w:t>
            </w:r>
          </w:p>
        </w:tc>
      </w:tr>
      <w:tr w:rsidR="00FF4C03" w:rsidRPr="00A44135" w14:paraId="7FE205CE" w14:textId="77777777" w:rsidTr="0009170D">
        <w:trPr>
          <w:trHeight w:val="300"/>
        </w:trPr>
        <w:tc>
          <w:tcPr>
            <w:tcW w:w="1129" w:type="dxa"/>
            <w:hideMark/>
          </w:tcPr>
          <w:p w14:paraId="71150A3C" w14:textId="77777777" w:rsidR="00FF4C03" w:rsidRPr="00A44135" w:rsidRDefault="00FF4C03" w:rsidP="0009170D">
            <w:pPr>
              <w:pStyle w:val="Tabla"/>
              <w:spacing w:after="0" w:line="240" w:lineRule="auto"/>
              <w:rPr>
                <w:i w:val="0"/>
                <w:iCs w:val="0"/>
                <w:sz w:val="20"/>
                <w:szCs w:val="14"/>
              </w:rPr>
            </w:pPr>
            <w:r w:rsidRPr="00A44135">
              <w:rPr>
                <w:i w:val="0"/>
                <w:iCs w:val="0"/>
                <w:sz w:val="20"/>
                <w:szCs w:val="14"/>
              </w:rPr>
              <w:t>2023-06</w:t>
            </w:r>
          </w:p>
        </w:tc>
        <w:tc>
          <w:tcPr>
            <w:tcW w:w="1985" w:type="dxa"/>
            <w:hideMark/>
          </w:tcPr>
          <w:p w14:paraId="4F36A206"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5,100,941,663</w:t>
            </w:r>
          </w:p>
        </w:tc>
        <w:tc>
          <w:tcPr>
            <w:tcW w:w="1899" w:type="dxa"/>
            <w:hideMark/>
          </w:tcPr>
          <w:p w14:paraId="7DF28E54"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5,091,222,351</w:t>
            </w:r>
          </w:p>
        </w:tc>
        <w:tc>
          <w:tcPr>
            <w:tcW w:w="2779" w:type="dxa"/>
            <w:noWrap/>
            <w:hideMark/>
          </w:tcPr>
          <w:p w14:paraId="5D4B17A9"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-9,719,312</w:t>
            </w:r>
          </w:p>
        </w:tc>
        <w:tc>
          <w:tcPr>
            <w:tcW w:w="1417" w:type="dxa"/>
            <w:noWrap/>
            <w:hideMark/>
          </w:tcPr>
          <w:p w14:paraId="24D7A502"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-0.2%</w:t>
            </w:r>
          </w:p>
        </w:tc>
      </w:tr>
      <w:tr w:rsidR="00FF4C03" w:rsidRPr="00A44135" w14:paraId="3ACD182B" w14:textId="77777777" w:rsidTr="0009170D">
        <w:trPr>
          <w:trHeight w:val="300"/>
        </w:trPr>
        <w:tc>
          <w:tcPr>
            <w:tcW w:w="1129" w:type="dxa"/>
            <w:hideMark/>
          </w:tcPr>
          <w:p w14:paraId="1D05A600" w14:textId="77777777" w:rsidR="00FF4C03" w:rsidRPr="00A44135" w:rsidRDefault="00FF4C03" w:rsidP="0009170D">
            <w:pPr>
              <w:pStyle w:val="Tabla"/>
              <w:spacing w:after="0" w:line="240" w:lineRule="auto"/>
              <w:rPr>
                <w:i w:val="0"/>
                <w:iCs w:val="0"/>
                <w:sz w:val="20"/>
                <w:szCs w:val="14"/>
              </w:rPr>
            </w:pPr>
            <w:r w:rsidRPr="00A44135">
              <w:rPr>
                <w:i w:val="0"/>
                <w:iCs w:val="0"/>
                <w:sz w:val="20"/>
                <w:szCs w:val="14"/>
              </w:rPr>
              <w:t>2023-07</w:t>
            </w:r>
          </w:p>
        </w:tc>
        <w:tc>
          <w:tcPr>
            <w:tcW w:w="1985" w:type="dxa"/>
            <w:hideMark/>
          </w:tcPr>
          <w:p w14:paraId="7CBE12B5"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5,168,866,446</w:t>
            </w:r>
          </w:p>
        </w:tc>
        <w:tc>
          <w:tcPr>
            <w:tcW w:w="1899" w:type="dxa"/>
            <w:hideMark/>
          </w:tcPr>
          <w:p w14:paraId="22E09940"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5,157,301,345</w:t>
            </w:r>
          </w:p>
        </w:tc>
        <w:tc>
          <w:tcPr>
            <w:tcW w:w="2779" w:type="dxa"/>
            <w:noWrap/>
            <w:hideMark/>
          </w:tcPr>
          <w:p w14:paraId="1D63EA85"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-11,565,101</w:t>
            </w:r>
          </w:p>
        </w:tc>
        <w:tc>
          <w:tcPr>
            <w:tcW w:w="1417" w:type="dxa"/>
            <w:noWrap/>
            <w:hideMark/>
          </w:tcPr>
          <w:p w14:paraId="1D28A19F"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-0.2%</w:t>
            </w:r>
          </w:p>
        </w:tc>
      </w:tr>
      <w:tr w:rsidR="00FF4C03" w:rsidRPr="00A44135" w14:paraId="308D8B29" w14:textId="77777777" w:rsidTr="0009170D">
        <w:trPr>
          <w:trHeight w:val="56"/>
        </w:trPr>
        <w:tc>
          <w:tcPr>
            <w:tcW w:w="1129" w:type="dxa"/>
            <w:hideMark/>
          </w:tcPr>
          <w:p w14:paraId="6925076E" w14:textId="77777777" w:rsidR="00FF4C03" w:rsidRPr="00A44135" w:rsidRDefault="00FF4C03" w:rsidP="0009170D">
            <w:pPr>
              <w:pStyle w:val="Tabla"/>
              <w:spacing w:after="0" w:line="240" w:lineRule="auto"/>
              <w:rPr>
                <w:i w:val="0"/>
                <w:iCs w:val="0"/>
                <w:sz w:val="20"/>
                <w:szCs w:val="14"/>
              </w:rPr>
            </w:pPr>
            <w:r w:rsidRPr="00A44135">
              <w:rPr>
                <w:i w:val="0"/>
                <w:iCs w:val="0"/>
                <w:sz w:val="20"/>
                <w:szCs w:val="14"/>
              </w:rPr>
              <w:t>2023-08</w:t>
            </w:r>
          </w:p>
        </w:tc>
        <w:tc>
          <w:tcPr>
            <w:tcW w:w="1985" w:type="dxa"/>
            <w:hideMark/>
          </w:tcPr>
          <w:p w14:paraId="4C9AF0AF"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5,240,157,523</w:t>
            </w:r>
          </w:p>
        </w:tc>
        <w:tc>
          <w:tcPr>
            <w:tcW w:w="1899" w:type="dxa"/>
            <w:hideMark/>
          </w:tcPr>
          <w:p w14:paraId="6F104EBA"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5,224,208,483</w:t>
            </w:r>
          </w:p>
        </w:tc>
        <w:tc>
          <w:tcPr>
            <w:tcW w:w="2779" w:type="dxa"/>
            <w:noWrap/>
            <w:hideMark/>
          </w:tcPr>
          <w:p w14:paraId="5FA917A6"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-15,949,039</w:t>
            </w:r>
          </w:p>
        </w:tc>
        <w:tc>
          <w:tcPr>
            <w:tcW w:w="1417" w:type="dxa"/>
            <w:noWrap/>
            <w:hideMark/>
          </w:tcPr>
          <w:p w14:paraId="74FD32AA"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-0.3%</w:t>
            </w:r>
          </w:p>
        </w:tc>
      </w:tr>
      <w:tr w:rsidR="00FF4C03" w:rsidRPr="00A44135" w14:paraId="11D97826" w14:textId="77777777" w:rsidTr="0009170D">
        <w:trPr>
          <w:trHeight w:val="300"/>
        </w:trPr>
        <w:tc>
          <w:tcPr>
            <w:tcW w:w="1129" w:type="dxa"/>
            <w:hideMark/>
          </w:tcPr>
          <w:p w14:paraId="412070D9" w14:textId="77777777" w:rsidR="00FF4C03" w:rsidRPr="00A44135" w:rsidRDefault="00FF4C03" w:rsidP="0009170D">
            <w:pPr>
              <w:pStyle w:val="Tabla"/>
              <w:spacing w:after="0" w:line="240" w:lineRule="auto"/>
              <w:rPr>
                <w:i w:val="0"/>
                <w:iCs w:val="0"/>
                <w:sz w:val="20"/>
                <w:szCs w:val="14"/>
              </w:rPr>
            </w:pPr>
            <w:r w:rsidRPr="00A44135">
              <w:rPr>
                <w:i w:val="0"/>
                <w:iCs w:val="0"/>
                <w:sz w:val="20"/>
                <w:szCs w:val="14"/>
              </w:rPr>
              <w:t>2023-09</w:t>
            </w:r>
          </w:p>
        </w:tc>
        <w:tc>
          <w:tcPr>
            <w:tcW w:w="1985" w:type="dxa"/>
            <w:hideMark/>
          </w:tcPr>
          <w:p w14:paraId="1495FD37"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5,385,165,960</w:t>
            </w:r>
          </w:p>
        </w:tc>
        <w:tc>
          <w:tcPr>
            <w:tcW w:w="1899" w:type="dxa"/>
            <w:hideMark/>
          </w:tcPr>
          <w:p w14:paraId="591FEC4A"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5,352,063,775</w:t>
            </w:r>
          </w:p>
        </w:tc>
        <w:tc>
          <w:tcPr>
            <w:tcW w:w="2779" w:type="dxa"/>
            <w:noWrap/>
            <w:hideMark/>
          </w:tcPr>
          <w:p w14:paraId="38B8AD66"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-33,102,185</w:t>
            </w:r>
          </w:p>
        </w:tc>
        <w:tc>
          <w:tcPr>
            <w:tcW w:w="1417" w:type="dxa"/>
            <w:noWrap/>
            <w:hideMark/>
          </w:tcPr>
          <w:p w14:paraId="1FE0E5B8" w14:textId="77777777" w:rsidR="00FF4C03" w:rsidRPr="00DD773A" w:rsidRDefault="00FF4C03" w:rsidP="0009170D">
            <w:pPr>
              <w:pStyle w:val="Tabla"/>
              <w:spacing w:after="0" w:line="240" w:lineRule="auto"/>
              <w:jc w:val="center"/>
              <w:rPr>
                <w:rFonts w:cs="Times New Roman"/>
                <w:i w:val="0"/>
                <w:iCs w:val="0"/>
                <w:sz w:val="20"/>
                <w:szCs w:val="14"/>
              </w:rPr>
            </w:pPr>
            <w:r w:rsidRPr="00DD773A">
              <w:rPr>
                <w:i w:val="0"/>
                <w:iCs w:val="0"/>
                <w:sz w:val="20"/>
                <w:szCs w:val="14"/>
              </w:rPr>
              <w:t>-0.6%</w:t>
            </w:r>
          </w:p>
        </w:tc>
      </w:tr>
      <w:tr w:rsidR="00C524DA" w:rsidRPr="00A44135" w14:paraId="6DE91192" w14:textId="77777777" w:rsidTr="0028126E">
        <w:trPr>
          <w:trHeight w:val="347"/>
        </w:trPr>
        <w:tc>
          <w:tcPr>
            <w:tcW w:w="7792" w:type="dxa"/>
            <w:gridSpan w:val="4"/>
          </w:tcPr>
          <w:p w14:paraId="2DFCF2E7" w14:textId="76E1D2DE" w:rsidR="00C524DA" w:rsidRPr="00DD773A" w:rsidRDefault="00C524DA" w:rsidP="00C524DA">
            <w:pPr>
              <w:pStyle w:val="Tabla"/>
              <w:spacing w:after="0" w:line="240" w:lineRule="auto"/>
              <w:jc w:val="right"/>
              <w:rPr>
                <w:i w:val="0"/>
                <w:iCs w:val="0"/>
                <w:sz w:val="20"/>
                <w:szCs w:val="14"/>
              </w:rPr>
            </w:pPr>
            <w:r>
              <w:rPr>
                <w:i w:val="0"/>
                <w:iCs w:val="0"/>
                <w:sz w:val="20"/>
                <w:szCs w:val="14"/>
              </w:rPr>
              <w:t>Promedio</w:t>
            </w:r>
          </w:p>
        </w:tc>
        <w:tc>
          <w:tcPr>
            <w:tcW w:w="1417" w:type="dxa"/>
            <w:noWrap/>
          </w:tcPr>
          <w:p w14:paraId="5BFF583D" w14:textId="7C228F15" w:rsidR="00C524DA" w:rsidRPr="00DD773A" w:rsidRDefault="00C524DA" w:rsidP="0009170D">
            <w:pPr>
              <w:pStyle w:val="Tabla"/>
              <w:spacing w:after="0" w:line="240" w:lineRule="auto"/>
              <w:jc w:val="center"/>
              <w:rPr>
                <w:i w:val="0"/>
                <w:iCs w:val="0"/>
                <w:sz w:val="20"/>
                <w:szCs w:val="14"/>
              </w:rPr>
            </w:pPr>
            <w:r>
              <w:rPr>
                <w:i w:val="0"/>
                <w:iCs w:val="0"/>
                <w:sz w:val="20"/>
                <w:szCs w:val="14"/>
              </w:rPr>
              <w:t>0.3%</w:t>
            </w:r>
          </w:p>
        </w:tc>
      </w:tr>
    </w:tbl>
    <w:p w14:paraId="71765D23" w14:textId="77777777" w:rsidR="0028126E" w:rsidRDefault="0028126E" w:rsidP="00C524DA">
      <w:pPr>
        <w:pStyle w:val="TextoPrincipal"/>
      </w:pPr>
    </w:p>
    <w:p w14:paraId="3BCCF564" w14:textId="10679972" w:rsidR="00C524DA" w:rsidRDefault="00C524DA" w:rsidP="00C524DA">
      <w:pPr>
        <w:pStyle w:val="TextoPrincipal"/>
      </w:pPr>
      <w:r w:rsidRPr="00F33047">
        <w:t xml:space="preserve">Mediante las observaciones </w:t>
      </w:r>
      <w:r>
        <w:t xml:space="preserve">que se visualizan en la figura 65, indica una serie de tiempo con tendencia </w:t>
      </w:r>
      <w:r w:rsidR="00CA0502">
        <w:t>positiva</w:t>
      </w:r>
      <w:r>
        <w:t xml:space="preserve"> de forma aditiva, se </w:t>
      </w:r>
      <w:r w:rsidR="00CA0502">
        <w:t xml:space="preserve">predice </w:t>
      </w:r>
      <w:r w:rsidR="00FD22EB">
        <w:t>incrementos constantes</w:t>
      </w:r>
      <w:r w:rsidR="00CA0502">
        <w:t xml:space="preserve"> durante el periodo de enero a septiembre 2023</w:t>
      </w:r>
      <w:r>
        <w:t xml:space="preserve">, siendo </w:t>
      </w:r>
      <w:r w:rsidR="00CA0502">
        <w:t>el mes de abril</w:t>
      </w:r>
      <w:r>
        <w:t xml:space="preserve"> parte de un efecto de factor estacional mencionado anteriormente en el ANÁLISIS EDA BANCO </w:t>
      </w:r>
      <w:r w:rsidR="00391A06">
        <w:t>POPULAR</w:t>
      </w:r>
      <w:r>
        <w:t>.</w:t>
      </w:r>
    </w:p>
    <w:p w14:paraId="7C0B0F18" w14:textId="4B24F2B5" w:rsidR="00C524DA" w:rsidRDefault="00C524DA" w:rsidP="00C524DA">
      <w:pPr>
        <w:pStyle w:val="TextoPrincipal"/>
        <w:keepNext/>
        <w:ind w:firstLine="0"/>
      </w:pPr>
      <w:r>
        <w:rPr>
          <w:noProof/>
        </w:rPr>
        <w:drawing>
          <wp:inline distT="0" distB="0" distL="0" distR="0" wp14:anchorId="637FDE7F" wp14:editId="1F2DCC81">
            <wp:extent cx="5943600" cy="2683823"/>
            <wp:effectExtent l="0" t="0" r="0" b="2540"/>
            <wp:docPr id="1350113072" name="Gráfico 1">
              <a:extLst xmlns:a="http://schemas.openxmlformats.org/drawingml/2006/main">
                <a:ext uri="{FF2B5EF4-FFF2-40B4-BE49-F238E27FC236}">
                  <a16:creationId xmlns:a16="http://schemas.microsoft.com/office/drawing/2014/main" id="{BBA9BFD9-762C-4BC4-9BF3-611284E2C11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0"/>
              </a:graphicData>
            </a:graphic>
          </wp:inline>
        </w:drawing>
      </w:r>
    </w:p>
    <w:p w14:paraId="40EED452" w14:textId="2A35AC74" w:rsidR="00C524DA" w:rsidRPr="00C524DA" w:rsidRDefault="00C524DA" w:rsidP="00C524DA">
      <w:pPr>
        <w:pStyle w:val="Figuras"/>
        <w:rPr>
          <w:lang w:val="es-HN"/>
        </w:rPr>
      </w:pPr>
      <w:bookmarkStart w:id="252" w:name="_Toc158142160"/>
      <w:r w:rsidRPr="00C524DA">
        <w:rPr>
          <w:lang w:val="es-HN"/>
        </w:rPr>
        <w:t xml:space="preserve">Figura </w:t>
      </w:r>
      <w:r>
        <w:fldChar w:fldCharType="begin"/>
      </w:r>
      <w:r w:rsidRPr="00C524DA">
        <w:rPr>
          <w:lang w:val="es-HN"/>
        </w:rPr>
        <w:instrText xml:space="preserve"> SEQ Figura \* ARABIC </w:instrText>
      </w:r>
      <w:r>
        <w:fldChar w:fldCharType="separate"/>
      </w:r>
      <w:r w:rsidR="000F2D33">
        <w:rPr>
          <w:noProof/>
          <w:lang w:val="es-HN"/>
        </w:rPr>
        <w:t>65</w:t>
      </w:r>
      <w:r>
        <w:fldChar w:fldCharType="end"/>
      </w:r>
      <w:r w:rsidRPr="00C524DA">
        <w:rPr>
          <w:lang w:val="es-HN"/>
        </w:rPr>
        <w:t>.</w:t>
      </w:r>
      <w:r>
        <w:rPr>
          <w:lang w:val="es-HN"/>
        </w:rPr>
        <w:t xml:space="preserve"> </w:t>
      </w:r>
      <w:r w:rsidRPr="00C524DA">
        <w:rPr>
          <w:lang w:val="es-HN"/>
        </w:rPr>
        <w:t>Resultados de predicción Banco Popular de Ene a Sep 2023</w:t>
      </w:r>
      <w:bookmarkEnd w:id="252"/>
    </w:p>
    <w:p w14:paraId="1CF5994F" w14:textId="24446696" w:rsidR="00F768CD" w:rsidRPr="004E5F0A" w:rsidRDefault="00F768CD" w:rsidP="00F768CD">
      <w:pPr>
        <w:pStyle w:val="Ttulo4"/>
        <w:rPr>
          <w:b/>
          <w:bCs w:val="0"/>
          <w:lang w:val="es-HN"/>
        </w:rPr>
      </w:pPr>
      <w:bookmarkStart w:id="253" w:name="_Toc158832984"/>
      <w:r w:rsidRPr="004E5F0A">
        <w:rPr>
          <w:bCs w:val="0"/>
          <w:lang w:val="es-HN"/>
        </w:rPr>
        <w:t xml:space="preserve">4.3.14 RESULTADOS </w:t>
      </w:r>
      <w:r>
        <w:rPr>
          <w:bCs w:val="0"/>
          <w:lang w:val="es-HN"/>
        </w:rPr>
        <w:t xml:space="preserve">PREDICTIVOS PARA </w:t>
      </w:r>
      <w:r w:rsidRPr="004E5F0A">
        <w:rPr>
          <w:bCs w:val="0"/>
          <w:lang w:val="es-HN"/>
        </w:rPr>
        <w:t xml:space="preserve">BANCO </w:t>
      </w:r>
      <w:r>
        <w:rPr>
          <w:bCs w:val="0"/>
          <w:lang w:val="es-HN"/>
        </w:rPr>
        <w:t>LOS</w:t>
      </w:r>
      <w:r w:rsidRPr="004E5F0A">
        <w:rPr>
          <w:bCs w:val="0"/>
          <w:lang w:val="es-HN"/>
        </w:rPr>
        <w:t xml:space="preserve"> TRABAJADORES</w:t>
      </w:r>
      <w:bookmarkEnd w:id="253"/>
    </w:p>
    <w:p w14:paraId="1507343C" w14:textId="14B7680D" w:rsidR="00F768CD" w:rsidRDefault="00F768CD" w:rsidP="00F768CD">
      <w:pPr>
        <w:pStyle w:val="TextoPrincipal"/>
      </w:pPr>
      <w:r w:rsidRPr="00B7138D">
        <w:t>Los resultados predictivos</w:t>
      </w:r>
      <w:r>
        <w:t xml:space="preserve"> para Banco de los Trabajadores durante el periodo de enero a septiembre 2023 se logran ajustar con los datos reales observados, ya que en promedio solo existe una variación del 0.9% con respecto a los datos reales durante el 2023. Ver </w:t>
      </w:r>
      <w:r w:rsidR="009515D0">
        <w:t xml:space="preserve">Tabla </w:t>
      </w:r>
      <w:r>
        <w:t>1</w:t>
      </w:r>
      <w:r w:rsidR="009515D0">
        <w:t>7</w:t>
      </w:r>
      <w:r>
        <w:t>.</w:t>
      </w:r>
    </w:p>
    <w:p w14:paraId="0AFD8B0D" w14:textId="1183FF88" w:rsidR="009B7CAF" w:rsidRPr="005F7017" w:rsidRDefault="009B7CAF" w:rsidP="009B7CAF">
      <w:pPr>
        <w:pStyle w:val="Figuras"/>
        <w:rPr>
          <w:lang w:val="es-HN"/>
        </w:rPr>
      </w:pPr>
      <w:bookmarkStart w:id="254" w:name="_Toc158833062"/>
      <w:r w:rsidRPr="005F7017">
        <w:rPr>
          <w:lang w:val="es-HN"/>
        </w:rPr>
        <w:lastRenderedPageBreak/>
        <w:t xml:space="preserve">Tabla </w:t>
      </w:r>
      <w:r>
        <w:fldChar w:fldCharType="begin"/>
      </w:r>
      <w:r w:rsidRPr="005F7017">
        <w:rPr>
          <w:lang w:val="es-HN"/>
        </w:rPr>
        <w:instrText xml:space="preserve"> SEQ Tabla \* ARABIC </w:instrText>
      </w:r>
      <w:r>
        <w:fldChar w:fldCharType="separate"/>
      </w:r>
      <w:r w:rsidR="000F2D33">
        <w:rPr>
          <w:noProof/>
          <w:lang w:val="es-HN"/>
        </w:rPr>
        <w:t>48</w:t>
      </w:r>
      <w:r>
        <w:fldChar w:fldCharType="end"/>
      </w:r>
      <w:r w:rsidRPr="005F7017">
        <w:rPr>
          <w:lang w:val="es-HN"/>
        </w:rPr>
        <w:t xml:space="preserve">. Tabla Comparativa de resultados predictivos Banco </w:t>
      </w:r>
      <w:r>
        <w:rPr>
          <w:lang w:val="es-HN"/>
        </w:rPr>
        <w:t>T</w:t>
      </w:r>
      <w:r w:rsidRPr="005F7017">
        <w:rPr>
          <w:lang w:val="es-HN"/>
        </w:rPr>
        <w:t xml:space="preserve">rabajadores </w:t>
      </w:r>
      <w:r w:rsidRPr="00E01172">
        <w:rPr>
          <w:lang w:val="es-HN"/>
        </w:rPr>
        <w:t xml:space="preserve">de Ene a Sep </w:t>
      </w:r>
      <w:r w:rsidRPr="005F7017">
        <w:rPr>
          <w:lang w:val="es-HN"/>
        </w:rPr>
        <w:t>2023</w:t>
      </w:r>
      <w:bookmarkEnd w:id="254"/>
    </w:p>
    <w:tbl>
      <w:tblPr>
        <w:tblStyle w:val="Tablaconcuadrcula"/>
        <w:tblW w:w="0" w:type="auto"/>
        <w:tblLook w:val="04A0" w:firstRow="1" w:lastRow="0" w:firstColumn="1" w:lastColumn="0" w:noHBand="0" w:noVBand="1"/>
      </w:tblPr>
      <w:tblGrid>
        <w:gridCol w:w="1129"/>
        <w:gridCol w:w="1985"/>
        <w:gridCol w:w="1899"/>
        <w:gridCol w:w="2779"/>
        <w:gridCol w:w="1417"/>
      </w:tblGrid>
      <w:tr w:rsidR="009B7CAF" w:rsidRPr="00A44135" w14:paraId="1863B694" w14:textId="77777777" w:rsidTr="0028126E">
        <w:trPr>
          <w:trHeight w:val="274"/>
        </w:trPr>
        <w:tc>
          <w:tcPr>
            <w:tcW w:w="1129" w:type="dxa"/>
            <w:hideMark/>
          </w:tcPr>
          <w:p w14:paraId="3BCC1DB5" w14:textId="77777777" w:rsidR="009B7CAF" w:rsidRPr="00A44135" w:rsidRDefault="009B7CAF" w:rsidP="0009170D">
            <w:pPr>
              <w:pStyle w:val="Tabla"/>
              <w:spacing w:after="0" w:line="240" w:lineRule="auto"/>
              <w:jc w:val="center"/>
              <w:rPr>
                <w:i w:val="0"/>
                <w:iCs w:val="0"/>
                <w:sz w:val="20"/>
                <w:szCs w:val="14"/>
                <w:lang w:val="es-HN"/>
              </w:rPr>
            </w:pPr>
            <w:r w:rsidRPr="00A44135">
              <w:rPr>
                <w:i w:val="0"/>
                <w:iCs w:val="0"/>
                <w:sz w:val="20"/>
                <w:szCs w:val="14"/>
              </w:rPr>
              <w:t>Periodo</w:t>
            </w:r>
          </w:p>
        </w:tc>
        <w:tc>
          <w:tcPr>
            <w:tcW w:w="1985" w:type="dxa"/>
            <w:hideMark/>
          </w:tcPr>
          <w:p w14:paraId="209C7422" w14:textId="77777777" w:rsidR="009B7CAF" w:rsidRPr="00A44135" w:rsidRDefault="009B7CAF" w:rsidP="0009170D">
            <w:pPr>
              <w:pStyle w:val="Tabla"/>
              <w:spacing w:after="0" w:line="240" w:lineRule="auto"/>
              <w:jc w:val="center"/>
              <w:rPr>
                <w:i w:val="0"/>
                <w:iCs w:val="0"/>
                <w:sz w:val="20"/>
                <w:szCs w:val="14"/>
              </w:rPr>
            </w:pPr>
            <w:r>
              <w:rPr>
                <w:i w:val="0"/>
                <w:iCs w:val="0"/>
                <w:sz w:val="20"/>
                <w:szCs w:val="14"/>
              </w:rPr>
              <w:t>Real</w:t>
            </w:r>
          </w:p>
        </w:tc>
        <w:tc>
          <w:tcPr>
            <w:tcW w:w="1899" w:type="dxa"/>
            <w:hideMark/>
          </w:tcPr>
          <w:p w14:paraId="2D200BDA" w14:textId="77777777" w:rsidR="009B7CAF" w:rsidRPr="00A44135" w:rsidRDefault="009B7CAF" w:rsidP="0009170D">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41737952" w14:textId="77777777" w:rsidR="009B7CAF" w:rsidRPr="00A44135" w:rsidRDefault="009B7CAF" w:rsidP="0009170D">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06021170" w14:textId="77777777" w:rsidR="009B7CAF" w:rsidRPr="00A44135" w:rsidRDefault="009B7CAF" w:rsidP="0009170D">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9B7CAF" w:rsidRPr="00A44135" w14:paraId="71550911" w14:textId="77777777" w:rsidTr="0009170D">
        <w:trPr>
          <w:trHeight w:val="300"/>
        </w:trPr>
        <w:tc>
          <w:tcPr>
            <w:tcW w:w="1129" w:type="dxa"/>
            <w:hideMark/>
          </w:tcPr>
          <w:p w14:paraId="44600AC8" w14:textId="77777777" w:rsidR="009B7CAF" w:rsidRPr="00A44135" w:rsidRDefault="009B7CAF" w:rsidP="0009170D">
            <w:pPr>
              <w:pStyle w:val="Tabla"/>
              <w:spacing w:after="0" w:line="240" w:lineRule="auto"/>
              <w:rPr>
                <w:i w:val="0"/>
                <w:iCs w:val="0"/>
                <w:sz w:val="20"/>
                <w:szCs w:val="14"/>
              </w:rPr>
            </w:pPr>
            <w:r w:rsidRPr="00A44135">
              <w:rPr>
                <w:i w:val="0"/>
                <w:iCs w:val="0"/>
                <w:sz w:val="20"/>
                <w:szCs w:val="14"/>
              </w:rPr>
              <w:t>2023-01</w:t>
            </w:r>
          </w:p>
        </w:tc>
        <w:tc>
          <w:tcPr>
            <w:tcW w:w="1985" w:type="dxa"/>
            <w:hideMark/>
          </w:tcPr>
          <w:p w14:paraId="338A6B48"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9,555,443,989</w:t>
            </w:r>
          </w:p>
        </w:tc>
        <w:tc>
          <w:tcPr>
            <w:tcW w:w="1899" w:type="dxa"/>
            <w:hideMark/>
          </w:tcPr>
          <w:p w14:paraId="60426DB7"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9,486,554,108</w:t>
            </w:r>
          </w:p>
        </w:tc>
        <w:tc>
          <w:tcPr>
            <w:tcW w:w="2779" w:type="dxa"/>
            <w:noWrap/>
            <w:hideMark/>
          </w:tcPr>
          <w:p w14:paraId="6F77E709"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-68,889,881</w:t>
            </w:r>
          </w:p>
        </w:tc>
        <w:tc>
          <w:tcPr>
            <w:tcW w:w="1417" w:type="dxa"/>
            <w:noWrap/>
            <w:hideMark/>
          </w:tcPr>
          <w:p w14:paraId="65E73123" w14:textId="1193CA1C" w:rsidR="009B7CAF" w:rsidRPr="00AB390D" w:rsidRDefault="00850C67" w:rsidP="0009170D">
            <w:pPr>
              <w:pStyle w:val="Tabla"/>
              <w:spacing w:after="0" w:line="240" w:lineRule="auto"/>
              <w:jc w:val="center"/>
              <w:rPr>
                <w:rFonts w:cs="Times New Roman"/>
                <w:i w:val="0"/>
                <w:iCs w:val="0"/>
                <w:sz w:val="20"/>
                <w:szCs w:val="14"/>
              </w:rPr>
            </w:pPr>
            <w:r>
              <w:rPr>
                <w:i w:val="0"/>
                <w:iCs w:val="0"/>
                <w:sz w:val="20"/>
                <w:szCs w:val="14"/>
              </w:rPr>
              <w:t>|</w:t>
            </w:r>
            <w:r w:rsidR="009B7CAF" w:rsidRPr="00AB390D">
              <w:rPr>
                <w:i w:val="0"/>
                <w:iCs w:val="0"/>
                <w:sz w:val="20"/>
                <w:szCs w:val="14"/>
              </w:rPr>
              <w:t>-0.7%</w:t>
            </w:r>
            <w:r>
              <w:rPr>
                <w:i w:val="0"/>
                <w:iCs w:val="0"/>
                <w:sz w:val="20"/>
                <w:szCs w:val="14"/>
              </w:rPr>
              <w:t>|</w:t>
            </w:r>
          </w:p>
        </w:tc>
      </w:tr>
      <w:tr w:rsidR="009B7CAF" w:rsidRPr="00A44135" w14:paraId="06D29C54" w14:textId="77777777" w:rsidTr="0009170D">
        <w:trPr>
          <w:trHeight w:val="300"/>
        </w:trPr>
        <w:tc>
          <w:tcPr>
            <w:tcW w:w="1129" w:type="dxa"/>
            <w:hideMark/>
          </w:tcPr>
          <w:p w14:paraId="6649CCF5" w14:textId="77777777" w:rsidR="009B7CAF" w:rsidRPr="00A44135" w:rsidRDefault="009B7CAF" w:rsidP="0009170D">
            <w:pPr>
              <w:pStyle w:val="Tabla"/>
              <w:spacing w:after="0" w:line="240" w:lineRule="auto"/>
              <w:rPr>
                <w:i w:val="0"/>
                <w:iCs w:val="0"/>
                <w:sz w:val="20"/>
                <w:szCs w:val="14"/>
              </w:rPr>
            </w:pPr>
            <w:r w:rsidRPr="00A44135">
              <w:rPr>
                <w:i w:val="0"/>
                <w:iCs w:val="0"/>
                <w:sz w:val="20"/>
                <w:szCs w:val="14"/>
              </w:rPr>
              <w:t>2023-02</w:t>
            </w:r>
          </w:p>
        </w:tc>
        <w:tc>
          <w:tcPr>
            <w:tcW w:w="1985" w:type="dxa"/>
            <w:hideMark/>
          </w:tcPr>
          <w:p w14:paraId="3848AF8B"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10,130,449,103</w:t>
            </w:r>
          </w:p>
        </w:tc>
        <w:tc>
          <w:tcPr>
            <w:tcW w:w="1899" w:type="dxa"/>
            <w:hideMark/>
          </w:tcPr>
          <w:p w14:paraId="5783277C"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10,037,800,887</w:t>
            </w:r>
          </w:p>
        </w:tc>
        <w:tc>
          <w:tcPr>
            <w:tcW w:w="2779" w:type="dxa"/>
            <w:noWrap/>
            <w:hideMark/>
          </w:tcPr>
          <w:p w14:paraId="5D8E9E88"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-92,648,216</w:t>
            </w:r>
          </w:p>
        </w:tc>
        <w:tc>
          <w:tcPr>
            <w:tcW w:w="1417" w:type="dxa"/>
            <w:noWrap/>
            <w:hideMark/>
          </w:tcPr>
          <w:p w14:paraId="4364A31E" w14:textId="10D18439" w:rsidR="009B7CAF" w:rsidRPr="00AB390D" w:rsidRDefault="00850C67" w:rsidP="0009170D">
            <w:pPr>
              <w:pStyle w:val="Tabla"/>
              <w:spacing w:after="0" w:line="240" w:lineRule="auto"/>
              <w:jc w:val="center"/>
              <w:rPr>
                <w:rFonts w:cs="Times New Roman"/>
                <w:i w:val="0"/>
                <w:iCs w:val="0"/>
                <w:sz w:val="20"/>
                <w:szCs w:val="14"/>
              </w:rPr>
            </w:pPr>
            <w:r>
              <w:rPr>
                <w:i w:val="0"/>
                <w:iCs w:val="0"/>
                <w:sz w:val="20"/>
                <w:szCs w:val="14"/>
              </w:rPr>
              <w:t>|</w:t>
            </w:r>
            <w:r w:rsidR="009B7CAF" w:rsidRPr="00AB390D">
              <w:rPr>
                <w:i w:val="0"/>
                <w:iCs w:val="0"/>
                <w:sz w:val="20"/>
                <w:szCs w:val="14"/>
              </w:rPr>
              <w:t>-0.9%</w:t>
            </w:r>
            <w:r>
              <w:rPr>
                <w:i w:val="0"/>
                <w:iCs w:val="0"/>
                <w:sz w:val="20"/>
                <w:szCs w:val="14"/>
              </w:rPr>
              <w:t>|</w:t>
            </w:r>
          </w:p>
        </w:tc>
      </w:tr>
      <w:tr w:rsidR="009B7CAF" w:rsidRPr="00A44135" w14:paraId="79FE9B85" w14:textId="77777777" w:rsidTr="0009170D">
        <w:trPr>
          <w:trHeight w:val="300"/>
        </w:trPr>
        <w:tc>
          <w:tcPr>
            <w:tcW w:w="1129" w:type="dxa"/>
            <w:hideMark/>
          </w:tcPr>
          <w:p w14:paraId="58C4019B" w14:textId="77777777" w:rsidR="009B7CAF" w:rsidRPr="00A44135" w:rsidRDefault="009B7CAF" w:rsidP="0009170D">
            <w:pPr>
              <w:pStyle w:val="Tabla"/>
              <w:spacing w:after="0" w:line="240" w:lineRule="auto"/>
              <w:rPr>
                <w:i w:val="0"/>
                <w:iCs w:val="0"/>
                <w:sz w:val="20"/>
                <w:szCs w:val="14"/>
              </w:rPr>
            </w:pPr>
            <w:r w:rsidRPr="00A44135">
              <w:rPr>
                <w:i w:val="0"/>
                <w:iCs w:val="0"/>
                <w:sz w:val="20"/>
                <w:szCs w:val="14"/>
              </w:rPr>
              <w:t>2023-03</w:t>
            </w:r>
          </w:p>
        </w:tc>
        <w:tc>
          <w:tcPr>
            <w:tcW w:w="1985" w:type="dxa"/>
            <w:hideMark/>
          </w:tcPr>
          <w:p w14:paraId="727E6EE6"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9,439,316,155</w:t>
            </w:r>
          </w:p>
        </w:tc>
        <w:tc>
          <w:tcPr>
            <w:tcW w:w="1899" w:type="dxa"/>
            <w:hideMark/>
          </w:tcPr>
          <w:p w14:paraId="7771545A"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9,539,199,464</w:t>
            </w:r>
          </w:p>
        </w:tc>
        <w:tc>
          <w:tcPr>
            <w:tcW w:w="2779" w:type="dxa"/>
            <w:noWrap/>
            <w:hideMark/>
          </w:tcPr>
          <w:p w14:paraId="51BE08FD"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99,883,310</w:t>
            </w:r>
          </w:p>
        </w:tc>
        <w:tc>
          <w:tcPr>
            <w:tcW w:w="1417" w:type="dxa"/>
            <w:noWrap/>
            <w:hideMark/>
          </w:tcPr>
          <w:p w14:paraId="026BBB57" w14:textId="77FF863A" w:rsidR="009B7CAF" w:rsidRPr="00AB390D" w:rsidRDefault="00850C67" w:rsidP="0009170D">
            <w:pPr>
              <w:pStyle w:val="Tabla"/>
              <w:spacing w:after="0" w:line="240" w:lineRule="auto"/>
              <w:jc w:val="center"/>
              <w:rPr>
                <w:rFonts w:cs="Times New Roman"/>
                <w:i w:val="0"/>
                <w:iCs w:val="0"/>
                <w:sz w:val="20"/>
                <w:szCs w:val="14"/>
              </w:rPr>
            </w:pPr>
            <w:r>
              <w:rPr>
                <w:i w:val="0"/>
                <w:iCs w:val="0"/>
                <w:sz w:val="20"/>
                <w:szCs w:val="14"/>
              </w:rPr>
              <w:t>|</w:t>
            </w:r>
            <w:r w:rsidR="009B7CAF" w:rsidRPr="00AB390D">
              <w:rPr>
                <w:i w:val="0"/>
                <w:iCs w:val="0"/>
                <w:sz w:val="20"/>
                <w:szCs w:val="14"/>
              </w:rPr>
              <w:t>1.1%</w:t>
            </w:r>
            <w:r>
              <w:rPr>
                <w:i w:val="0"/>
                <w:iCs w:val="0"/>
                <w:sz w:val="20"/>
                <w:szCs w:val="14"/>
              </w:rPr>
              <w:t>|</w:t>
            </w:r>
          </w:p>
        </w:tc>
      </w:tr>
      <w:tr w:rsidR="009B7CAF" w:rsidRPr="00A44135" w14:paraId="56644A71" w14:textId="77777777" w:rsidTr="0009170D">
        <w:trPr>
          <w:trHeight w:val="300"/>
        </w:trPr>
        <w:tc>
          <w:tcPr>
            <w:tcW w:w="1129" w:type="dxa"/>
            <w:hideMark/>
          </w:tcPr>
          <w:p w14:paraId="37A12FE3" w14:textId="77777777" w:rsidR="009B7CAF" w:rsidRPr="00A44135" w:rsidRDefault="009B7CAF" w:rsidP="0009170D">
            <w:pPr>
              <w:pStyle w:val="Tabla"/>
              <w:spacing w:after="0" w:line="240" w:lineRule="auto"/>
              <w:rPr>
                <w:i w:val="0"/>
                <w:iCs w:val="0"/>
                <w:sz w:val="20"/>
                <w:szCs w:val="14"/>
              </w:rPr>
            </w:pPr>
            <w:r w:rsidRPr="00A44135">
              <w:rPr>
                <w:i w:val="0"/>
                <w:iCs w:val="0"/>
                <w:sz w:val="20"/>
                <w:szCs w:val="14"/>
              </w:rPr>
              <w:t>2023-04</w:t>
            </w:r>
          </w:p>
        </w:tc>
        <w:tc>
          <w:tcPr>
            <w:tcW w:w="1985" w:type="dxa"/>
            <w:hideMark/>
          </w:tcPr>
          <w:p w14:paraId="3DB6D787"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9,619,560,833</w:t>
            </w:r>
          </w:p>
        </w:tc>
        <w:tc>
          <w:tcPr>
            <w:tcW w:w="1899" w:type="dxa"/>
            <w:hideMark/>
          </w:tcPr>
          <w:p w14:paraId="2A773B7F"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9,638,445,939</w:t>
            </w:r>
          </w:p>
        </w:tc>
        <w:tc>
          <w:tcPr>
            <w:tcW w:w="2779" w:type="dxa"/>
            <w:noWrap/>
            <w:hideMark/>
          </w:tcPr>
          <w:p w14:paraId="3B324EBA"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18,885,106</w:t>
            </w:r>
          </w:p>
        </w:tc>
        <w:tc>
          <w:tcPr>
            <w:tcW w:w="1417" w:type="dxa"/>
            <w:noWrap/>
            <w:hideMark/>
          </w:tcPr>
          <w:p w14:paraId="14031C60" w14:textId="7F432F67" w:rsidR="009B7CAF" w:rsidRPr="00AB390D" w:rsidRDefault="00850C67" w:rsidP="0009170D">
            <w:pPr>
              <w:pStyle w:val="Tabla"/>
              <w:spacing w:after="0" w:line="240" w:lineRule="auto"/>
              <w:jc w:val="center"/>
              <w:rPr>
                <w:rFonts w:cs="Times New Roman"/>
                <w:i w:val="0"/>
                <w:iCs w:val="0"/>
                <w:sz w:val="20"/>
                <w:szCs w:val="14"/>
              </w:rPr>
            </w:pPr>
            <w:r>
              <w:rPr>
                <w:i w:val="0"/>
                <w:iCs w:val="0"/>
                <w:sz w:val="20"/>
                <w:szCs w:val="14"/>
              </w:rPr>
              <w:t>|</w:t>
            </w:r>
            <w:r w:rsidR="009B7CAF" w:rsidRPr="00AB390D">
              <w:rPr>
                <w:i w:val="0"/>
                <w:iCs w:val="0"/>
                <w:sz w:val="20"/>
                <w:szCs w:val="14"/>
              </w:rPr>
              <w:t>0.2%</w:t>
            </w:r>
            <w:r>
              <w:rPr>
                <w:i w:val="0"/>
                <w:iCs w:val="0"/>
                <w:sz w:val="20"/>
                <w:szCs w:val="14"/>
              </w:rPr>
              <w:t>|</w:t>
            </w:r>
          </w:p>
        </w:tc>
      </w:tr>
      <w:tr w:rsidR="009B7CAF" w:rsidRPr="00A44135" w14:paraId="2F09B3B8" w14:textId="77777777" w:rsidTr="0009170D">
        <w:trPr>
          <w:trHeight w:val="300"/>
        </w:trPr>
        <w:tc>
          <w:tcPr>
            <w:tcW w:w="1129" w:type="dxa"/>
            <w:hideMark/>
          </w:tcPr>
          <w:p w14:paraId="6088BA66" w14:textId="77777777" w:rsidR="009B7CAF" w:rsidRPr="00A44135" w:rsidRDefault="009B7CAF" w:rsidP="0009170D">
            <w:pPr>
              <w:pStyle w:val="Tabla"/>
              <w:spacing w:after="0" w:line="240" w:lineRule="auto"/>
              <w:rPr>
                <w:i w:val="0"/>
                <w:iCs w:val="0"/>
                <w:sz w:val="20"/>
                <w:szCs w:val="14"/>
              </w:rPr>
            </w:pPr>
            <w:r w:rsidRPr="00A44135">
              <w:rPr>
                <w:i w:val="0"/>
                <w:iCs w:val="0"/>
                <w:sz w:val="20"/>
                <w:szCs w:val="14"/>
              </w:rPr>
              <w:t>2023-05</w:t>
            </w:r>
          </w:p>
        </w:tc>
        <w:tc>
          <w:tcPr>
            <w:tcW w:w="1985" w:type="dxa"/>
            <w:hideMark/>
          </w:tcPr>
          <w:p w14:paraId="7863C3BA"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10,741,945,054</w:t>
            </w:r>
          </w:p>
        </w:tc>
        <w:tc>
          <w:tcPr>
            <w:tcW w:w="1899" w:type="dxa"/>
            <w:hideMark/>
          </w:tcPr>
          <w:p w14:paraId="2658AD42"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10,734,559,493</w:t>
            </w:r>
          </w:p>
        </w:tc>
        <w:tc>
          <w:tcPr>
            <w:tcW w:w="2779" w:type="dxa"/>
            <w:noWrap/>
            <w:hideMark/>
          </w:tcPr>
          <w:p w14:paraId="32FB8C07"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-7,385,561</w:t>
            </w:r>
          </w:p>
        </w:tc>
        <w:tc>
          <w:tcPr>
            <w:tcW w:w="1417" w:type="dxa"/>
            <w:noWrap/>
            <w:hideMark/>
          </w:tcPr>
          <w:p w14:paraId="7737B438" w14:textId="40386408" w:rsidR="009B7CAF" w:rsidRPr="00AB390D" w:rsidRDefault="00850C67" w:rsidP="0009170D">
            <w:pPr>
              <w:pStyle w:val="Tabla"/>
              <w:spacing w:after="0" w:line="240" w:lineRule="auto"/>
              <w:jc w:val="center"/>
              <w:rPr>
                <w:rFonts w:cs="Times New Roman"/>
                <w:i w:val="0"/>
                <w:iCs w:val="0"/>
                <w:sz w:val="20"/>
                <w:szCs w:val="14"/>
              </w:rPr>
            </w:pPr>
            <w:r>
              <w:rPr>
                <w:i w:val="0"/>
                <w:iCs w:val="0"/>
                <w:sz w:val="20"/>
                <w:szCs w:val="14"/>
              </w:rPr>
              <w:t>|</w:t>
            </w:r>
            <w:r w:rsidR="009B7CAF" w:rsidRPr="00AB390D">
              <w:rPr>
                <w:i w:val="0"/>
                <w:iCs w:val="0"/>
                <w:sz w:val="20"/>
                <w:szCs w:val="14"/>
              </w:rPr>
              <w:t>-0.1%</w:t>
            </w:r>
            <w:r>
              <w:rPr>
                <w:i w:val="0"/>
                <w:iCs w:val="0"/>
                <w:sz w:val="20"/>
                <w:szCs w:val="14"/>
              </w:rPr>
              <w:t>|</w:t>
            </w:r>
          </w:p>
        </w:tc>
      </w:tr>
      <w:tr w:rsidR="009B7CAF" w:rsidRPr="00A44135" w14:paraId="1752F5E3" w14:textId="77777777" w:rsidTr="0009170D">
        <w:trPr>
          <w:trHeight w:val="300"/>
        </w:trPr>
        <w:tc>
          <w:tcPr>
            <w:tcW w:w="1129" w:type="dxa"/>
            <w:hideMark/>
          </w:tcPr>
          <w:p w14:paraId="22405890" w14:textId="77777777" w:rsidR="009B7CAF" w:rsidRPr="00A44135" w:rsidRDefault="009B7CAF" w:rsidP="0009170D">
            <w:pPr>
              <w:pStyle w:val="Tabla"/>
              <w:spacing w:after="0" w:line="240" w:lineRule="auto"/>
              <w:rPr>
                <w:i w:val="0"/>
                <w:iCs w:val="0"/>
                <w:sz w:val="20"/>
                <w:szCs w:val="14"/>
              </w:rPr>
            </w:pPr>
            <w:r w:rsidRPr="00A44135">
              <w:rPr>
                <w:i w:val="0"/>
                <w:iCs w:val="0"/>
                <w:sz w:val="20"/>
                <w:szCs w:val="14"/>
              </w:rPr>
              <w:t>2023-06</w:t>
            </w:r>
          </w:p>
        </w:tc>
        <w:tc>
          <w:tcPr>
            <w:tcW w:w="1985" w:type="dxa"/>
            <w:hideMark/>
          </w:tcPr>
          <w:p w14:paraId="19924111"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10,724,936,116</w:t>
            </w:r>
          </w:p>
        </w:tc>
        <w:tc>
          <w:tcPr>
            <w:tcW w:w="1899" w:type="dxa"/>
            <w:hideMark/>
          </w:tcPr>
          <w:p w14:paraId="1AD6D7DC"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10,800,713,369</w:t>
            </w:r>
          </w:p>
        </w:tc>
        <w:tc>
          <w:tcPr>
            <w:tcW w:w="2779" w:type="dxa"/>
            <w:noWrap/>
            <w:hideMark/>
          </w:tcPr>
          <w:p w14:paraId="3F23CC9E"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75,777,253</w:t>
            </w:r>
          </w:p>
        </w:tc>
        <w:tc>
          <w:tcPr>
            <w:tcW w:w="1417" w:type="dxa"/>
            <w:noWrap/>
            <w:hideMark/>
          </w:tcPr>
          <w:p w14:paraId="5B6D9DFE" w14:textId="31625753" w:rsidR="009B7CAF" w:rsidRPr="00AB390D" w:rsidRDefault="00850C67" w:rsidP="0009170D">
            <w:pPr>
              <w:pStyle w:val="Tabla"/>
              <w:spacing w:after="0" w:line="240" w:lineRule="auto"/>
              <w:jc w:val="center"/>
              <w:rPr>
                <w:rFonts w:cs="Times New Roman"/>
                <w:i w:val="0"/>
                <w:iCs w:val="0"/>
                <w:sz w:val="20"/>
                <w:szCs w:val="14"/>
              </w:rPr>
            </w:pPr>
            <w:r>
              <w:rPr>
                <w:i w:val="0"/>
                <w:iCs w:val="0"/>
                <w:sz w:val="20"/>
                <w:szCs w:val="14"/>
              </w:rPr>
              <w:t>|</w:t>
            </w:r>
            <w:r w:rsidR="009B7CAF" w:rsidRPr="00AB390D">
              <w:rPr>
                <w:i w:val="0"/>
                <w:iCs w:val="0"/>
                <w:sz w:val="20"/>
                <w:szCs w:val="14"/>
              </w:rPr>
              <w:t>0.7%</w:t>
            </w:r>
            <w:r>
              <w:rPr>
                <w:i w:val="0"/>
                <w:iCs w:val="0"/>
                <w:sz w:val="20"/>
                <w:szCs w:val="14"/>
              </w:rPr>
              <w:t>|</w:t>
            </w:r>
          </w:p>
        </w:tc>
      </w:tr>
      <w:tr w:rsidR="009B7CAF" w:rsidRPr="00A44135" w14:paraId="0C851BCC" w14:textId="77777777" w:rsidTr="0009170D">
        <w:trPr>
          <w:trHeight w:val="300"/>
        </w:trPr>
        <w:tc>
          <w:tcPr>
            <w:tcW w:w="1129" w:type="dxa"/>
            <w:hideMark/>
          </w:tcPr>
          <w:p w14:paraId="64AFCC6C" w14:textId="77777777" w:rsidR="009B7CAF" w:rsidRPr="00A44135" w:rsidRDefault="009B7CAF" w:rsidP="0009170D">
            <w:pPr>
              <w:pStyle w:val="Tabla"/>
              <w:spacing w:after="0" w:line="240" w:lineRule="auto"/>
              <w:rPr>
                <w:i w:val="0"/>
                <w:iCs w:val="0"/>
                <w:sz w:val="20"/>
                <w:szCs w:val="14"/>
              </w:rPr>
            </w:pPr>
            <w:r w:rsidRPr="00A44135">
              <w:rPr>
                <w:i w:val="0"/>
                <w:iCs w:val="0"/>
                <w:sz w:val="20"/>
                <w:szCs w:val="14"/>
              </w:rPr>
              <w:t>2023-07</w:t>
            </w:r>
          </w:p>
        </w:tc>
        <w:tc>
          <w:tcPr>
            <w:tcW w:w="1985" w:type="dxa"/>
            <w:hideMark/>
          </w:tcPr>
          <w:p w14:paraId="47422599"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10,409,878,500</w:t>
            </w:r>
          </w:p>
        </w:tc>
        <w:tc>
          <w:tcPr>
            <w:tcW w:w="1899" w:type="dxa"/>
            <w:hideMark/>
          </w:tcPr>
          <w:p w14:paraId="4FA93AAB"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10,592,404,555</w:t>
            </w:r>
          </w:p>
        </w:tc>
        <w:tc>
          <w:tcPr>
            <w:tcW w:w="2779" w:type="dxa"/>
            <w:noWrap/>
            <w:hideMark/>
          </w:tcPr>
          <w:p w14:paraId="2A3C9507"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182,526,055</w:t>
            </w:r>
          </w:p>
        </w:tc>
        <w:tc>
          <w:tcPr>
            <w:tcW w:w="1417" w:type="dxa"/>
            <w:noWrap/>
            <w:hideMark/>
          </w:tcPr>
          <w:p w14:paraId="712DFE63" w14:textId="7B6DAFAE" w:rsidR="009B7CAF" w:rsidRPr="00AB390D" w:rsidRDefault="00850C67" w:rsidP="0009170D">
            <w:pPr>
              <w:pStyle w:val="Tabla"/>
              <w:spacing w:after="0" w:line="240" w:lineRule="auto"/>
              <w:jc w:val="center"/>
              <w:rPr>
                <w:rFonts w:cs="Times New Roman"/>
                <w:i w:val="0"/>
                <w:iCs w:val="0"/>
                <w:sz w:val="20"/>
                <w:szCs w:val="14"/>
              </w:rPr>
            </w:pPr>
            <w:r>
              <w:rPr>
                <w:i w:val="0"/>
                <w:iCs w:val="0"/>
                <w:sz w:val="20"/>
                <w:szCs w:val="14"/>
              </w:rPr>
              <w:t>|</w:t>
            </w:r>
            <w:r w:rsidR="009B7CAF" w:rsidRPr="00AB390D">
              <w:rPr>
                <w:i w:val="0"/>
                <w:iCs w:val="0"/>
                <w:sz w:val="20"/>
                <w:szCs w:val="14"/>
              </w:rPr>
              <w:t>1.8%</w:t>
            </w:r>
            <w:r>
              <w:rPr>
                <w:i w:val="0"/>
                <w:iCs w:val="0"/>
                <w:sz w:val="20"/>
                <w:szCs w:val="14"/>
              </w:rPr>
              <w:t>|</w:t>
            </w:r>
          </w:p>
        </w:tc>
      </w:tr>
      <w:tr w:rsidR="009B7CAF" w:rsidRPr="00A44135" w14:paraId="1B717D90" w14:textId="77777777" w:rsidTr="0009170D">
        <w:trPr>
          <w:trHeight w:val="56"/>
        </w:trPr>
        <w:tc>
          <w:tcPr>
            <w:tcW w:w="1129" w:type="dxa"/>
            <w:hideMark/>
          </w:tcPr>
          <w:p w14:paraId="69881016" w14:textId="77777777" w:rsidR="009B7CAF" w:rsidRPr="00A44135" w:rsidRDefault="009B7CAF" w:rsidP="0009170D">
            <w:pPr>
              <w:pStyle w:val="Tabla"/>
              <w:spacing w:after="0" w:line="240" w:lineRule="auto"/>
              <w:rPr>
                <w:i w:val="0"/>
                <w:iCs w:val="0"/>
                <w:sz w:val="20"/>
                <w:szCs w:val="14"/>
              </w:rPr>
            </w:pPr>
            <w:r w:rsidRPr="00A44135">
              <w:rPr>
                <w:i w:val="0"/>
                <w:iCs w:val="0"/>
                <w:sz w:val="20"/>
                <w:szCs w:val="14"/>
              </w:rPr>
              <w:t>2023-08</w:t>
            </w:r>
          </w:p>
        </w:tc>
        <w:tc>
          <w:tcPr>
            <w:tcW w:w="1985" w:type="dxa"/>
            <w:hideMark/>
          </w:tcPr>
          <w:p w14:paraId="23DE17ED"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10,565,108,264</w:t>
            </w:r>
          </w:p>
        </w:tc>
        <w:tc>
          <w:tcPr>
            <w:tcW w:w="1899" w:type="dxa"/>
            <w:hideMark/>
          </w:tcPr>
          <w:p w14:paraId="1A48A336"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10,645,591,398</w:t>
            </w:r>
          </w:p>
        </w:tc>
        <w:tc>
          <w:tcPr>
            <w:tcW w:w="2779" w:type="dxa"/>
            <w:noWrap/>
            <w:hideMark/>
          </w:tcPr>
          <w:p w14:paraId="6FAA065C"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80,483,134</w:t>
            </w:r>
          </w:p>
        </w:tc>
        <w:tc>
          <w:tcPr>
            <w:tcW w:w="1417" w:type="dxa"/>
            <w:noWrap/>
            <w:hideMark/>
          </w:tcPr>
          <w:p w14:paraId="68C2FD04" w14:textId="35CBCC5D" w:rsidR="009B7CAF" w:rsidRPr="00AB390D" w:rsidRDefault="00850C67" w:rsidP="0009170D">
            <w:pPr>
              <w:pStyle w:val="Tabla"/>
              <w:spacing w:after="0" w:line="240" w:lineRule="auto"/>
              <w:jc w:val="center"/>
              <w:rPr>
                <w:rFonts w:cs="Times New Roman"/>
                <w:i w:val="0"/>
                <w:iCs w:val="0"/>
                <w:sz w:val="20"/>
                <w:szCs w:val="14"/>
              </w:rPr>
            </w:pPr>
            <w:r>
              <w:rPr>
                <w:i w:val="0"/>
                <w:iCs w:val="0"/>
                <w:sz w:val="20"/>
                <w:szCs w:val="14"/>
              </w:rPr>
              <w:t>|</w:t>
            </w:r>
            <w:r w:rsidR="009B7CAF" w:rsidRPr="00AB390D">
              <w:rPr>
                <w:i w:val="0"/>
                <w:iCs w:val="0"/>
                <w:sz w:val="20"/>
                <w:szCs w:val="14"/>
              </w:rPr>
              <w:t>0.8%</w:t>
            </w:r>
            <w:r>
              <w:rPr>
                <w:i w:val="0"/>
                <w:iCs w:val="0"/>
                <w:sz w:val="20"/>
                <w:szCs w:val="14"/>
              </w:rPr>
              <w:t>|</w:t>
            </w:r>
          </w:p>
        </w:tc>
      </w:tr>
      <w:tr w:rsidR="009B7CAF" w:rsidRPr="00A44135" w14:paraId="2722905A" w14:textId="77777777" w:rsidTr="0009170D">
        <w:trPr>
          <w:trHeight w:val="300"/>
        </w:trPr>
        <w:tc>
          <w:tcPr>
            <w:tcW w:w="1129" w:type="dxa"/>
            <w:hideMark/>
          </w:tcPr>
          <w:p w14:paraId="6BEAC17F" w14:textId="77777777" w:rsidR="009B7CAF" w:rsidRPr="00A44135" w:rsidRDefault="009B7CAF" w:rsidP="0009170D">
            <w:pPr>
              <w:pStyle w:val="Tabla"/>
              <w:spacing w:after="0" w:line="240" w:lineRule="auto"/>
              <w:rPr>
                <w:i w:val="0"/>
                <w:iCs w:val="0"/>
                <w:sz w:val="20"/>
                <w:szCs w:val="14"/>
              </w:rPr>
            </w:pPr>
            <w:r w:rsidRPr="00A44135">
              <w:rPr>
                <w:i w:val="0"/>
                <w:iCs w:val="0"/>
                <w:sz w:val="20"/>
                <w:szCs w:val="14"/>
              </w:rPr>
              <w:t>2023-09</w:t>
            </w:r>
          </w:p>
        </w:tc>
        <w:tc>
          <w:tcPr>
            <w:tcW w:w="1985" w:type="dxa"/>
            <w:hideMark/>
          </w:tcPr>
          <w:p w14:paraId="280E0A37"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10,868,626,890</w:t>
            </w:r>
          </w:p>
        </w:tc>
        <w:tc>
          <w:tcPr>
            <w:tcW w:w="1899" w:type="dxa"/>
            <w:hideMark/>
          </w:tcPr>
          <w:p w14:paraId="3DAABB2B"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11,054,367,063</w:t>
            </w:r>
          </w:p>
        </w:tc>
        <w:tc>
          <w:tcPr>
            <w:tcW w:w="2779" w:type="dxa"/>
            <w:noWrap/>
            <w:hideMark/>
          </w:tcPr>
          <w:p w14:paraId="59DB3CA2" w14:textId="77777777" w:rsidR="009B7CAF" w:rsidRPr="00AB390D" w:rsidRDefault="009B7CAF" w:rsidP="0009170D">
            <w:pPr>
              <w:pStyle w:val="Tabla"/>
              <w:spacing w:after="0" w:line="240" w:lineRule="auto"/>
              <w:jc w:val="center"/>
              <w:rPr>
                <w:rFonts w:cs="Times New Roman"/>
                <w:i w:val="0"/>
                <w:iCs w:val="0"/>
                <w:sz w:val="20"/>
                <w:szCs w:val="14"/>
              </w:rPr>
            </w:pPr>
            <w:r w:rsidRPr="00AB390D">
              <w:rPr>
                <w:i w:val="0"/>
                <w:iCs w:val="0"/>
                <w:sz w:val="20"/>
                <w:szCs w:val="14"/>
              </w:rPr>
              <w:t>185,740,173</w:t>
            </w:r>
          </w:p>
        </w:tc>
        <w:tc>
          <w:tcPr>
            <w:tcW w:w="1417" w:type="dxa"/>
            <w:noWrap/>
            <w:hideMark/>
          </w:tcPr>
          <w:p w14:paraId="4AB1EECA" w14:textId="50194D8D" w:rsidR="009B7CAF" w:rsidRPr="00AB390D" w:rsidRDefault="00850C67" w:rsidP="0009170D">
            <w:pPr>
              <w:pStyle w:val="Tabla"/>
              <w:spacing w:after="0" w:line="240" w:lineRule="auto"/>
              <w:jc w:val="center"/>
              <w:rPr>
                <w:rFonts w:cs="Times New Roman"/>
                <w:i w:val="0"/>
                <w:iCs w:val="0"/>
                <w:sz w:val="20"/>
                <w:szCs w:val="14"/>
              </w:rPr>
            </w:pPr>
            <w:r>
              <w:rPr>
                <w:i w:val="0"/>
                <w:iCs w:val="0"/>
                <w:sz w:val="20"/>
                <w:szCs w:val="14"/>
              </w:rPr>
              <w:t>|</w:t>
            </w:r>
            <w:r w:rsidR="009B7CAF" w:rsidRPr="00AB390D">
              <w:rPr>
                <w:i w:val="0"/>
                <w:iCs w:val="0"/>
                <w:sz w:val="20"/>
                <w:szCs w:val="14"/>
              </w:rPr>
              <w:t>1.7%</w:t>
            </w:r>
            <w:r>
              <w:rPr>
                <w:i w:val="0"/>
                <w:iCs w:val="0"/>
                <w:sz w:val="20"/>
                <w:szCs w:val="14"/>
              </w:rPr>
              <w:t>|</w:t>
            </w:r>
          </w:p>
        </w:tc>
      </w:tr>
      <w:tr w:rsidR="00850C67" w:rsidRPr="00A44135" w14:paraId="1CE67B17" w14:textId="77777777" w:rsidTr="0028126E">
        <w:trPr>
          <w:trHeight w:val="103"/>
        </w:trPr>
        <w:tc>
          <w:tcPr>
            <w:tcW w:w="7792" w:type="dxa"/>
            <w:gridSpan w:val="4"/>
          </w:tcPr>
          <w:p w14:paraId="27642E46" w14:textId="527EC162" w:rsidR="00850C67" w:rsidRPr="00AB390D" w:rsidRDefault="00850C67" w:rsidP="00850C67">
            <w:pPr>
              <w:pStyle w:val="Tabla"/>
              <w:spacing w:after="0" w:line="240" w:lineRule="auto"/>
              <w:jc w:val="right"/>
              <w:rPr>
                <w:i w:val="0"/>
                <w:iCs w:val="0"/>
                <w:sz w:val="20"/>
                <w:szCs w:val="14"/>
              </w:rPr>
            </w:pPr>
            <w:r>
              <w:rPr>
                <w:i w:val="0"/>
                <w:iCs w:val="0"/>
                <w:sz w:val="20"/>
                <w:szCs w:val="14"/>
              </w:rPr>
              <w:t>Promedio</w:t>
            </w:r>
          </w:p>
        </w:tc>
        <w:tc>
          <w:tcPr>
            <w:tcW w:w="1417" w:type="dxa"/>
            <w:noWrap/>
          </w:tcPr>
          <w:p w14:paraId="494FFE95" w14:textId="2E35A98C" w:rsidR="00850C67" w:rsidRDefault="00850C67" w:rsidP="0009170D">
            <w:pPr>
              <w:pStyle w:val="Tabla"/>
              <w:spacing w:after="0" w:line="240" w:lineRule="auto"/>
              <w:jc w:val="center"/>
              <w:rPr>
                <w:i w:val="0"/>
                <w:iCs w:val="0"/>
                <w:sz w:val="20"/>
                <w:szCs w:val="14"/>
              </w:rPr>
            </w:pPr>
            <w:r w:rsidRPr="00850C67">
              <w:rPr>
                <w:i w:val="0"/>
                <w:iCs w:val="0"/>
                <w:sz w:val="20"/>
                <w:szCs w:val="14"/>
              </w:rPr>
              <w:t>0.9%</w:t>
            </w:r>
          </w:p>
        </w:tc>
      </w:tr>
    </w:tbl>
    <w:p w14:paraId="6620B012" w14:textId="4C7BFDFD" w:rsidR="009C358D" w:rsidRDefault="009C358D" w:rsidP="009C358D">
      <w:pPr>
        <w:pStyle w:val="TextoPrincipal"/>
      </w:pPr>
      <w:r w:rsidRPr="00F33047">
        <w:t xml:space="preserve">Mediante las observaciones </w:t>
      </w:r>
      <w:r>
        <w:t>que se visualizan en la figura 6</w:t>
      </w:r>
      <w:r w:rsidR="00F256FC">
        <w:t>6</w:t>
      </w:r>
      <w:r>
        <w:t xml:space="preserve">, indica una serie de tiempo con tendencia positiva de forma </w:t>
      </w:r>
      <w:r w:rsidR="00F256FC">
        <w:t>multiplicativa</w:t>
      </w:r>
      <w:r>
        <w:t xml:space="preserve">, se predice incrementos </w:t>
      </w:r>
      <w:r w:rsidR="00032B1E">
        <w:t xml:space="preserve">en </w:t>
      </w:r>
      <w:r w:rsidR="00961509">
        <w:t>los meses</w:t>
      </w:r>
      <w:r w:rsidR="00032B1E">
        <w:t xml:space="preserve"> de febrero, abril, junio y septiembre y un decremento en los meses de marzo y julio</w:t>
      </w:r>
      <w:r>
        <w:t xml:space="preserve">, siendo </w:t>
      </w:r>
      <w:r w:rsidR="006D5101">
        <w:t xml:space="preserve">los meses de </w:t>
      </w:r>
      <w:r w:rsidR="00FD22EB">
        <w:t>enero</w:t>
      </w:r>
      <w:r w:rsidR="006D5101">
        <w:t>, mayo y septiembre</w:t>
      </w:r>
      <w:r>
        <w:t xml:space="preserve"> parte de un efecto de factor</w:t>
      </w:r>
      <w:r w:rsidR="006D5101">
        <w:t>es</w:t>
      </w:r>
      <w:r>
        <w:t xml:space="preserve"> estacional</w:t>
      </w:r>
      <w:r w:rsidR="006D5101">
        <w:t>es</w:t>
      </w:r>
      <w:r>
        <w:t xml:space="preserve"> mencionado</w:t>
      </w:r>
      <w:r w:rsidR="006D5101">
        <w:t>s</w:t>
      </w:r>
      <w:r>
        <w:t xml:space="preserve"> anteriormente en el ANÁLISIS EDA BANCO </w:t>
      </w:r>
      <w:r w:rsidR="00032B1E">
        <w:t>DE LOS TRABAJADORES</w:t>
      </w:r>
      <w:r>
        <w:t>.</w:t>
      </w:r>
    </w:p>
    <w:p w14:paraId="6D3716D9" w14:textId="77777777" w:rsidR="009C358D" w:rsidRDefault="009C358D" w:rsidP="009C358D">
      <w:pPr>
        <w:pStyle w:val="TextoPrincipal"/>
        <w:keepNext/>
        <w:ind w:firstLine="0"/>
      </w:pPr>
      <w:r>
        <w:rPr>
          <w:noProof/>
        </w:rPr>
        <w:drawing>
          <wp:inline distT="0" distB="0" distL="0" distR="0" wp14:anchorId="2B68232B" wp14:editId="53381B9F">
            <wp:extent cx="5943600" cy="2557667"/>
            <wp:effectExtent l="0" t="0" r="0" b="14605"/>
            <wp:docPr id="1117608551" name="Gráfico 1">
              <a:extLst xmlns:a="http://schemas.openxmlformats.org/drawingml/2006/main">
                <a:ext uri="{FF2B5EF4-FFF2-40B4-BE49-F238E27FC236}">
                  <a16:creationId xmlns:a16="http://schemas.microsoft.com/office/drawing/2014/main" id="{055986E1-79E5-4955-B6EB-1CD80561100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1"/>
              </a:graphicData>
            </a:graphic>
          </wp:inline>
        </w:drawing>
      </w:r>
    </w:p>
    <w:p w14:paraId="0F0F8FDD" w14:textId="447D66CD" w:rsidR="009C358D" w:rsidRPr="009C358D" w:rsidRDefault="009C358D" w:rsidP="009C358D">
      <w:pPr>
        <w:pStyle w:val="Figuras"/>
        <w:rPr>
          <w:lang w:val="es-HN"/>
        </w:rPr>
      </w:pPr>
      <w:bookmarkStart w:id="255" w:name="_Toc158142161"/>
      <w:r w:rsidRPr="009C358D">
        <w:rPr>
          <w:lang w:val="es-HN"/>
        </w:rPr>
        <w:t xml:space="preserve">Figura </w:t>
      </w:r>
      <w:r>
        <w:fldChar w:fldCharType="begin"/>
      </w:r>
      <w:r w:rsidRPr="009C358D">
        <w:rPr>
          <w:lang w:val="es-HN"/>
        </w:rPr>
        <w:instrText xml:space="preserve"> SEQ Figura \* ARABIC </w:instrText>
      </w:r>
      <w:r>
        <w:fldChar w:fldCharType="separate"/>
      </w:r>
      <w:r w:rsidR="000F2D33">
        <w:rPr>
          <w:noProof/>
          <w:lang w:val="es-HN"/>
        </w:rPr>
        <w:t>66</w:t>
      </w:r>
      <w:r>
        <w:fldChar w:fldCharType="end"/>
      </w:r>
      <w:r w:rsidRPr="009C358D">
        <w:rPr>
          <w:lang w:val="es-HN"/>
        </w:rPr>
        <w:t>. Resultados de predicción Banco de los Trabajadores de Ene a Sep 2023</w:t>
      </w:r>
      <w:bookmarkEnd w:id="255"/>
    </w:p>
    <w:p w14:paraId="2F4E0204" w14:textId="43BD5E5A" w:rsidR="00F768CD" w:rsidRPr="0037225F" w:rsidRDefault="00F768CD" w:rsidP="00F768CD">
      <w:pPr>
        <w:pStyle w:val="Ttulo4"/>
        <w:rPr>
          <w:b/>
          <w:bCs w:val="0"/>
          <w:lang w:val="es-HN"/>
        </w:rPr>
      </w:pPr>
      <w:bookmarkStart w:id="256" w:name="_Toc158832985"/>
      <w:r w:rsidRPr="0037225F">
        <w:rPr>
          <w:bCs w:val="0"/>
          <w:lang w:val="es-HN"/>
        </w:rPr>
        <w:t xml:space="preserve">4.3.15 RESULTADOS </w:t>
      </w:r>
      <w:r>
        <w:rPr>
          <w:bCs w:val="0"/>
          <w:lang w:val="es-HN"/>
        </w:rPr>
        <w:t xml:space="preserve">PREDICTIVOS PARA </w:t>
      </w:r>
      <w:r w:rsidRPr="0037225F">
        <w:rPr>
          <w:bCs w:val="0"/>
          <w:lang w:val="es-HN"/>
        </w:rPr>
        <w:t>BANCO AZTECA</w:t>
      </w:r>
      <w:bookmarkEnd w:id="256"/>
    </w:p>
    <w:p w14:paraId="5EB0201A" w14:textId="040D1143" w:rsidR="00F768CD" w:rsidRDefault="00F768CD" w:rsidP="00F768CD">
      <w:pPr>
        <w:pStyle w:val="TextoPrincipal"/>
      </w:pPr>
      <w:r w:rsidRPr="00B7138D">
        <w:t>Los resultados predictivos</w:t>
      </w:r>
      <w:r>
        <w:t xml:space="preserve"> para Banco Azteca durante el periodo de enero a septiembre 2023 se logran ajustar con los datos reales observados, ya que en promedio solo existe una variación del 0.6% con respecto a los datos reales durante el 2023. Ver </w:t>
      </w:r>
      <w:r w:rsidR="00DE61A5">
        <w:t>Tabla</w:t>
      </w:r>
      <w:r>
        <w:t xml:space="preserve"> 1</w:t>
      </w:r>
      <w:r w:rsidR="00DE61A5">
        <w:t>8</w:t>
      </w:r>
      <w:r>
        <w:t>.</w:t>
      </w:r>
    </w:p>
    <w:p w14:paraId="7FE8BBBC" w14:textId="012793C1" w:rsidR="00162CF6" w:rsidRPr="005F7017" w:rsidRDefault="00162CF6" w:rsidP="00162CF6">
      <w:pPr>
        <w:pStyle w:val="Figuras"/>
        <w:rPr>
          <w:lang w:val="es-HN"/>
        </w:rPr>
      </w:pPr>
      <w:bookmarkStart w:id="257" w:name="_Toc158833063"/>
      <w:r w:rsidRPr="005F7017">
        <w:rPr>
          <w:lang w:val="es-HN"/>
        </w:rPr>
        <w:lastRenderedPageBreak/>
        <w:t xml:space="preserve">Tabla </w:t>
      </w:r>
      <w:r>
        <w:fldChar w:fldCharType="begin"/>
      </w:r>
      <w:r w:rsidRPr="005F7017">
        <w:rPr>
          <w:lang w:val="es-HN"/>
        </w:rPr>
        <w:instrText xml:space="preserve"> SEQ Tabla \* ARABIC </w:instrText>
      </w:r>
      <w:r>
        <w:fldChar w:fldCharType="separate"/>
      </w:r>
      <w:r w:rsidR="000F2D33">
        <w:rPr>
          <w:noProof/>
          <w:lang w:val="es-HN"/>
        </w:rPr>
        <w:t>49</w:t>
      </w:r>
      <w:r>
        <w:fldChar w:fldCharType="end"/>
      </w:r>
      <w:r w:rsidRPr="005F7017">
        <w:rPr>
          <w:lang w:val="es-HN"/>
        </w:rPr>
        <w:t xml:space="preserve">. Tabla Comparativa de resultados predictivos Banco Azteca </w:t>
      </w:r>
      <w:r w:rsidRPr="00E01172">
        <w:rPr>
          <w:lang w:val="es-HN"/>
        </w:rPr>
        <w:t xml:space="preserve">de Ene a Sep </w:t>
      </w:r>
      <w:r w:rsidRPr="005F7017">
        <w:rPr>
          <w:lang w:val="es-HN"/>
        </w:rPr>
        <w:t>2023</w:t>
      </w:r>
      <w:bookmarkEnd w:id="257"/>
    </w:p>
    <w:tbl>
      <w:tblPr>
        <w:tblStyle w:val="Tablaconcuadrcula"/>
        <w:tblW w:w="0" w:type="auto"/>
        <w:tblLook w:val="04A0" w:firstRow="1" w:lastRow="0" w:firstColumn="1" w:lastColumn="0" w:noHBand="0" w:noVBand="1"/>
      </w:tblPr>
      <w:tblGrid>
        <w:gridCol w:w="1129"/>
        <w:gridCol w:w="1985"/>
        <w:gridCol w:w="1899"/>
        <w:gridCol w:w="2779"/>
        <w:gridCol w:w="1417"/>
      </w:tblGrid>
      <w:tr w:rsidR="00162CF6" w:rsidRPr="00A44135" w14:paraId="6C8C6449" w14:textId="77777777" w:rsidTr="0009170D">
        <w:trPr>
          <w:trHeight w:val="416"/>
        </w:trPr>
        <w:tc>
          <w:tcPr>
            <w:tcW w:w="1129" w:type="dxa"/>
            <w:hideMark/>
          </w:tcPr>
          <w:p w14:paraId="1E772997" w14:textId="77777777" w:rsidR="00162CF6" w:rsidRPr="00A44135" w:rsidRDefault="00162CF6" w:rsidP="0009170D">
            <w:pPr>
              <w:pStyle w:val="Tabla"/>
              <w:spacing w:after="0" w:line="240" w:lineRule="auto"/>
              <w:jc w:val="center"/>
              <w:rPr>
                <w:i w:val="0"/>
                <w:iCs w:val="0"/>
                <w:sz w:val="20"/>
                <w:szCs w:val="14"/>
                <w:lang w:val="es-HN"/>
              </w:rPr>
            </w:pPr>
            <w:r w:rsidRPr="00A44135">
              <w:rPr>
                <w:i w:val="0"/>
                <w:iCs w:val="0"/>
                <w:sz w:val="20"/>
                <w:szCs w:val="14"/>
              </w:rPr>
              <w:t>Periodo</w:t>
            </w:r>
          </w:p>
        </w:tc>
        <w:tc>
          <w:tcPr>
            <w:tcW w:w="1985" w:type="dxa"/>
            <w:hideMark/>
          </w:tcPr>
          <w:p w14:paraId="5C8336EF" w14:textId="77777777" w:rsidR="00162CF6" w:rsidRPr="00A44135" w:rsidRDefault="00162CF6" w:rsidP="0009170D">
            <w:pPr>
              <w:pStyle w:val="Tabla"/>
              <w:spacing w:after="0" w:line="240" w:lineRule="auto"/>
              <w:jc w:val="center"/>
              <w:rPr>
                <w:i w:val="0"/>
                <w:iCs w:val="0"/>
                <w:sz w:val="20"/>
                <w:szCs w:val="14"/>
              </w:rPr>
            </w:pPr>
            <w:r>
              <w:rPr>
                <w:i w:val="0"/>
                <w:iCs w:val="0"/>
                <w:sz w:val="20"/>
                <w:szCs w:val="14"/>
              </w:rPr>
              <w:t>Real</w:t>
            </w:r>
          </w:p>
        </w:tc>
        <w:tc>
          <w:tcPr>
            <w:tcW w:w="1899" w:type="dxa"/>
            <w:hideMark/>
          </w:tcPr>
          <w:p w14:paraId="30DF47B1" w14:textId="77777777" w:rsidR="00162CF6" w:rsidRPr="00A44135" w:rsidRDefault="00162CF6" w:rsidP="0009170D">
            <w:pPr>
              <w:pStyle w:val="Tabla"/>
              <w:spacing w:after="0" w:line="240" w:lineRule="auto"/>
              <w:jc w:val="center"/>
              <w:rPr>
                <w:i w:val="0"/>
                <w:iCs w:val="0"/>
                <w:sz w:val="20"/>
                <w:szCs w:val="14"/>
              </w:rPr>
            </w:pPr>
            <w:r w:rsidRPr="00EE5524">
              <w:rPr>
                <w:i w:val="0"/>
                <w:iCs w:val="0"/>
                <w:sz w:val="20"/>
                <w:szCs w:val="14"/>
                <w:lang w:val="es-HN"/>
              </w:rPr>
              <w:t>Predi</w:t>
            </w:r>
            <w:r>
              <w:rPr>
                <w:i w:val="0"/>
                <w:iCs w:val="0"/>
                <w:sz w:val="20"/>
                <w:szCs w:val="14"/>
                <w:lang w:val="es-HN"/>
              </w:rPr>
              <w:t>cción</w:t>
            </w:r>
            <w:r>
              <w:rPr>
                <w:i w:val="0"/>
                <w:iCs w:val="0"/>
                <w:sz w:val="20"/>
                <w:szCs w:val="14"/>
              </w:rPr>
              <w:t xml:space="preserve"> </w:t>
            </w:r>
          </w:p>
        </w:tc>
        <w:tc>
          <w:tcPr>
            <w:tcW w:w="2779" w:type="dxa"/>
            <w:hideMark/>
          </w:tcPr>
          <w:p w14:paraId="00CE151D" w14:textId="77777777" w:rsidR="00162CF6" w:rsidRPr="00A44135" w:rsidRDefault="00162CF6" w:rsidP="0009170D">
            <w:pPr>
              <w:pStyle w:val="Tabla"/>
              <w:spacing w:after="0" w:line="240" w:lineRule="auto"/>
              <w:jc w:val="center"/>
              <w:rPr>
                <w:i w:val="0"/>
                <w:iCs w:val="0"/>
                <w:sz w:val="20"/>
                <w:szCs w:val="14"/>
              </w:rPr>
            </w:pPr>
            <w:r w:rsidRPr="00D216D3">
              <w:rPr>
                <w:i w:val="0"/>
                <w:iCs w:val="0"/>
                <w:sz w:val="20"/>
                <w:szCs w:val="14"/>
                <w:lang w:val="es-HN"/>
              </w:rPr>
              <w:t>Variación</w:t>
            </w:r>
            <w:r w:rsidRPr="00A44135">
              <w:rPr>
                <w:i w:val="0"/>
                <w:iCs w:val="0"/>
                <w:sz w:val="20"/>
                <w:szCs w:val="14"/>
              </w:rPr>
              <w:t xml:space="preserve"> </w:t>
            </w:r>
          </w:p>
        </w:tc>
        <w:tc>
          <w:tcPr>
            <w:tcW w:w="1417" w:type="dxa"/>
            <w:hideMark/>
          </w:tcPr>
          <w:p w14:paraId="7D0CBBC5" w14:textId="77777777" w:rsidR="00162CF6" w:rsidRPr="00A44135" w:rsidRDefault="00162CF6" w:rsidP="0009170D">
            <w:pPr>
              <w:pStyle w:val="Tabla"/>
              <w:spacing w:after="0" w:line="240" w:lineRule="auto"/>
              <w:jc w:val="center"/>
              <w:rPr>
                <w:i w:val="0"/>
                <w:iCs w:val="0"/>
                <w:sz w:val="20"/>
                <w:szCs w:val="14"/>
              </w:rPr>
            </w:pPr>
            <w:r w:rsidRPr="00A44135">
              <w:rPr>
                <w:i w:val="0"/>
                <w:iCs w:val="0"/>
                <w:sz w:val="20"/>
                <w:szCs w:val="14"/>
              </w:rPr>
              <w:t xml:space="preserve">% </w:t>
            </w:r>
            <w:r w:rsidRPr="00D216D3">
              <w:rPr>
                <w:i w:val="0"/>
                <w:iCs w:val="0"/>
                <w:sz w:val="20"/>
                <w:szCs w:val="14"/>
                <w:lang w:val="es-HN"/>
              </w:rPr>
              <w:t>Variación</w:t>
            </w:r>
          </w:p>
        </w:tc>
      </w:tr>
      <w:tr w:rsidR="00162CF6" w:rsidRPr="00A44135" w14:paraId="2179B786" w14:textId="77777777" w:rsidTr="0009170D">
        <w:trPr>
          <w:trHeight w:val="300"/>
        </w:trPr>
        <w:tc>
          <w:tcPr>
            <w:tcW w:w="1129" w:type="dxa"/>
            <w:hideMark/>
          </w:tcPr>
          <w:p w14:paraId="60F0234D" w14:textId="77777777" w:rsidR="00162CF6" w:rsidRPr="00A44135" w:rsidRDefault="00162CF6" w:rsidP="0009170D">
            <w:pPr>
              <w:pStyle w:val="Tabla"/>
              <w:spacing w:after="0" w:line="240" w:lineRule="auto"/>
              <w:rPr>
                <w:i w:val="0"/>
                <w:iCs w:val="0"/>
                <w:sz w:val="20"/>
                <w:szCs w:val="14"/>
              </w:rPr>
            </w:pPr>
            <w:r w:rsidRPr="00A44135">
              <w:rPr>
                <w:i w:val="0"/>
                <w:iCs w:val="0"/>
                <w:sz w:val="20"/>
                <w:szCs w:val="14"/>
              </w:rPr>
              <w:t>2023-01</w:t>
            </w:r>
          </w:p>
        </w:tc>
        <w:tc>
          <w:tcPr>
            <w:tcW w:w="1985" w:type="dxa"/>
            <w:hideMark/>
          </w:tcPr>
          <w:p w14:paraId="778738A1"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5,775,958,569</w:t>
            </w:r>
          </w:p>
        </w:tc>
        <w:tc>
          <w:tcPr>
            <w:tcW w:w="1899" w:type="dxa"/>
            <w:hideMark/>
          </w:tcPr>
          <w:p w14:paraId="19947BC4"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5,835,595,145</w:t>
            </w:r>
          </w:p>
        </w:tc>
        <w:tc>
          <w:tcPr>
            <w:tcW w:w="2779" w:type="dxa"/>
            <w:noWrap/>
            <w:hideMark/>
          </w:tcPr>
          <w:p w14:paraId="705CCAAB"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59,636,576</w:t>
            </w:r>
          </w:p>
        </w:tc>
        <w:tc>
          <w:tcPr>
            <w:tcW w:w="1417" w:type="dxa"/>
            <w:noWrap/>
            <w:hideMark/>
          </w:tcPr>
          <w:p w14:paraId="32D7F25D" w14:textId="506BA790" w:rsidR="00162CF6" w:rsidRPr="00E5468F" w:rsidRDefault="003523AE" w:rsidP="0009170D">
            <w:pPr>
              <w:pStyle w:val="Tabla"/>
              <w:spacing w:after="0" w:line="240" w:lineRule="auto"/>
              <w:jc w:val="center"/>
              <w:rPr>
                <w:rFonts w:cs="Times New Roman"/>
                <w:i w:val="0"/>
                <w:iCs w:val="0"/>
                <w:sz w:val="20"/>
                <w:szCs w:val="14"/>
              </w:rPr>
            </w:pPr>
            <w:r>
              <w:rPr>
                <w:i w:val="0"/>
                <w:iCs w:val="0"/>
                <w:sz w:val="20"/>
                <w:szCs w:val="14"/>
              </w:rPr>
              <w:t>|</w:t>
            </w:r>
            <w:r w:rsidR="00162CF6" w:rsidRPr="00E5468F">
              <w:rPr>
                <w:i w:val="0"/>
                <w:iCs w:val="0"/>
                <w:sz w:val="20"/>
                <w:szCs w:val="14"/>
              </w:rPr>
              <w:t>1.0%</w:t>
            </w:r>
            <w:r>
              <w:rPr>
                <w:i w:val="0"/>
                <w:iCs w:val="0"/>
                <w:sz w:val="20"/>
                <w:szCs w:val="14"/>
              </w:rPr>
              <w:t>|</w:t>
            </w:r>
          </w:p>
        </w:tc>
      </w:tr>
      <w:tr w:rsidR="00162CF6" w:rsidRPr="00A44135" w14:paraId="28711333" w14:textId="77777777" w:rsidTr="0009170D">
        <w:trPr>
          <w:trHeight w:val="300"/>
        </w:trPr>
        <w:tc>
          <w:tcPr>
            <w:tcW w:w="1129" w:type="dxa"/>
            <w:hideMark/>
          </w:tcPr>
          <w:p w14:paraId="55824C12" w14:textId="77777777" w:rsidR="00162CF6" w:rsidRPr="00A44135" w:rsidRDefault="00162CF6" w:rsidP="0009170D">
            <w:pPr>
              <w:pStyle w:val="Tabla"/>
              <w:spacing w:after="0" w:line="240" w:lineRule="auto"/>
              <w:rPr>
                <w:i w:val="0"/>
                <w:iCs w:val="0"/>
                <w:sz w:val="20"/>
                <w:szCs w:val="14"/>
              </w:rPr>
            </w:pPr>
            <w:r w:rsidRPr="00A44135">
              <w:rPr>
                <w:i w:val="0"/>
                <w:iCs w:val="0"/>
                <w:sz w:val="20"/>
                <w:szCs w:val="14"/>
              </w:rPr>
              <w:t>2023-02</w:t>
            </w:r>
          </w:p>
        </w:tc>
        <w:tc>
          <w:tcPr>
            <w:tcW w:w="1985" w:type="dxa"/>
            <w:hideMark/>
          </w:tcPr>
          <w:p w14:paraId="02AD37D1"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5,822,648,508</w:t>
            </w:r>
          </w:p>
        </w:tc>
        <w:tc>
          <w:tcPr>
            <w:tcW w:w="1899" w:type="dxa"/>
            <w:hideMark/>
          </w:tcPr>
          <w:p w14:paraId="4A430845"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5,901,770,053</w:t>
            </w:r>
          </w:p>
        </w:tc>
        <w:tc>
          <w:tcPr>
            <w:tcW w:w="2779" w:type="dxa"/>
            <w:noWrap/>
            <w:hideMark/>
          </w:tcPr>
          <w:p w14:paraId="08A11384"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79,121,545</w:t>
            </w:r>
          </w:p>
        </w:tc>
        <w:tc>
          <w:tcPr>
            <w:tcW w:w="1417" w:type="dxa"/>
            <w:noWrap/>
            <w:hideMark/>
          </w:tcPr>
          <w:p w14:paraId="26766E45" w14:textId="4D0822AB" w:rsidR="00162CF6" w:rsidRPr="00E5468F" w:rsidRDefault="003523AE" w:rsidP="0009170D">
            <w:pPr>
              <w:pStyle w:val="Tabla"/>
              <w:spacing w:after="0" w:line="240" w:lineRule="auto"/>
              <w:jc w:val="center"/>
              <w:rPr>
                <w:rFonts w:cs="Times New Roman"/>
                <w:i w:val="0"/>
                <w:iCs w:val="0"/>
                <w:sz w:val="20"/>
                <w:szCs w:val="14"/>
              </w:rPr>
            </w:pPr>
            <w:r>
              <w:rPr>
                <w:i w:val="0"/>
                <w:iCs w:val="0"/>
                <w:sz w:val="20"/>
                <w:szCs w:val="14"/>
              </w:rPr>
              <w:t>|</w:t>
            </w:r>
            <w:r w:rsidR="00162CF6" w:rsidRPr="00E5468F">
              <w:rPr>
                <w:i w:val="0"/>
                <w:iCs w:val="0"/>
                <w:sz w:val="20"/>
                <w:szCs w:val="14"/>
              </w:rPr>
              <w:t>1.4%</w:t>
            </w:r>
            <w:r>
              <w:rPr>
                <w:i w:val="0"/>
                <w:iCs w:val="0"/>
                <w:sz w:val="20"/>
                <w:szCs w:val="14"/>
              </w:rPr>
              <w:t>|</w:t>
            </w:r>
          </w:p>
        </w:tc>
      </w:tr>
      <w:tr w:rsidR="00162CF6" w:rsidRPr="00A44135" w14:paraId="32B2EC5B" w14:textId="77777777" w:rsidTr="0009170D">
        <w:trPr>
          <w:trHeight w:val="300"/>
        </w:trPr>
        <w:tc>
          <w:tcPr>
            <w:tcW w:w="1129" w:type="dxa"/>
            <w:hideMark/>
          </w:tcPr>
          <w:p w14:paraId="14FA65F8" w14:textId="77777777" w:rsidR="00162CF6" w:rsidRPr="00A44135" w:rsidRDefault="00162CF6" w:rsidP="0009170D">
            <w:pPr>
              <w:pStyle w:val="Tabla"/>
              <w:spacing w:after="0" w:line="240" w:lineRule="auto"/>
              <w:rPr>
                <w:i w:val="0"/>
                <w:iCs w:val="0"/>
                <w:sz w:val="20"/>
                <w:szCs w:val="14"/>
              </w:rPr>
            </w:pPr>
            <w:r w:rsidRPr="00A44135">
              <w:rPr>
                <w:i w:val="0"/>
                <w:iCs w:val="0"/>
                <w:sz w:val="20"/>
                <w:szCs w:val="14"/>
              </w:rPr>
              <w:t>2023-03</w:t>
            </w:r>
          </w:p>
        </w:tc>
        <w:tc>
          <w:tcPr>
            <w:tcW w:w="1985" w:type="dxa"/>
            <w:hideMark/>
          </w:tcPr>
          <w:p w14:paraId="652697C9"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6,022,346,914</w:t>
            </w:r>
          </w:p>
        </w:tc>
        <w:tc>
          <w:tcPr>
            <w:tcW w:w="1899" w:type="dxa"/>
            <w:hideMark/>
          </w:tcPr>
          <w:p w14:paraId="1499D8CF"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6,057,117,174</w:t>
            </w:r>
          </w:p>
        </w:tc>
        <w:tc>
          <w:tcPr>
            <w:tcW w:w="2779" w:type="dxa"/>
            <w:noWrap/>
            <w:hideMark/>
          </w:tcPr>
          <w:p w14:paraId="6D1F280E"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34,770,260</w:t>
            </w:r>
          </w:p>
        </w:tc>
        <w:tc>
          <w:tcPr>
            <w:tcW w:w="1417" w:type="dxa"/>
            <w:noWrap/>
            <w:hideMark/>
          </w:tcPr>
          <w:p w14:paraId="5F509D64" w14:textId="4C26CE6A" w:rsidR="00162CF6" w:rsidRPr="00E5468F" w:rsidRDefault="003523AE" w:rsidP="0009170D">
            <w:pPr>
              <w:pStyle w:val="Tabla"/>
              <w:spacing w:after="0" w:line="240" w:lineRule="auto"/>
              <w:jc w:val="center"/>
              <w:rPr>
                <w:rFonts w:cs="Times New Roman"/>
                <w:i w:val="0"/>
                <w:iCs w:val="0"/>
                <w:sz w:val="20"/>
                <w:szCs w:val="14"/>
              </w:rPr>
            </w:pPr>
            <w:r>
              <w:rPr>
                <w:i w:val="0"/>
                <w:iCs w:val="0"/>
                <w:sz w:val="20"/>
                <w:szCs w:val="14"/>
              </w:rPr>
              <w:t>|</w:t>
            </w:r>
            <w:r w:rsidR="00162CF6" w:rsidRPr="00E5468F">
              <w:rPr>
                <w:i w:val="0"/>
                <w:iCs w:val="0"/>
                <w:sz w:val="20"/>
                <w:szCs w:val="14"/>
              </w:rPr>
              <w:t>0.6%</w:t>
            </w:r>
            <w:r>
              <w:rPr>
                <w:i w:val="0"/>
                <w:iCs w:val="0"/>
                <w:sz w:val="20"/>
                <w:szCs w:val="14"/>
              </w:rPr>
              <w:t>|</w:t>
            </w:r>
          </w:p>
        </w:tc>
      </w:tr>
      <w:tr w:rsidR="00162CF6" w:rsidRPr="00A44135" w14:paraId="4838DEA1" w14:textId="77777777" w:rsidTr="0009170D">
        <w:trPr>
          <w:trHeight w:val="300"/>
        </w:trPr>
        <w:tc>
          <w:tcPr>
            <w:tcW w:w="1129" w:type="dxa"/>
            <w:hideMark/>
          </w:tcPr>
          <w:p w14:paraId="15222F89" w14:textId="77777777" w:rsidR="00162CF6" w:rsidRPr="00A44135" w:rsidRDefault="00162CF6" w:rsidP="0009170D">
            <w:pPr>
              <w:pStyle w:val="Tabla"/>
              <w:spacing w:after="0" w:line="240" w:lineRule="auto"/>
              <w:rPr>
                <w:i w:val="0"/>
                <w:iCs w:val="0"/>
                <w:sz w:val="20"/>
                <w:szCs w:val="14"/>
              </w:rPr>
            </w:pPr>
            <w:r w:rsidRPr="00A44135">
              <w:rPr>
                <w:i w:val="0"/>
                <w:iCs w:val="0"/>
                <w:sz w:val="20"/>
                <w:szCs w:val="14"/>
              </w:rPr>
              <w:t>2023-04</w:t>
            </w:r>
          </w:p>
        </w:tc>
        <w:tc>
          <w:tcPr>
            <w:tcW w:w="1985" w:type="dxa"/>
            <w:hideMark/>
          </w:tcPr>
          <w:p w14:paraId="5B865164"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6,114,022,128</w:t>
            </w:r>
          </w:p>
        </w:tc>
        <w:tc>
          <w:tcPr>
            <w:tcW w:w="1899" w:type="dxa"/>
            <w:hideMark/>
          </w:tcPr>
          <w:p w14:paraId="4AED5320"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6,119,682,917</w:t>
            </w:r>
          </w:p>
        </w:tc>
        <w:tc>
          <w:tcPr>
            <w:tcW w:w="2779" w:type="dxa"/>
            <w:noWrap/>
            <w:hideMark/>
          </w:tcPr>
          <w:p w14:paraId="0D9ADEC0"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5,660,789</w:t>
            </w:r>
          </w:p>
        </w:tc>
        <w:tc>
          <w:tcPr>
            <w:tcW w:w="1417" w:type="dxa"/>
            <w:noWrap/>
            <w:hideMark/>
          </w:tcPr>
          <w:p w14:paraId="0960235A" w14:textId="07C99F9D" w:rsidR="00162CF6" w:rsidRPr="00E5468F" w:rsidRDefault="003523AE" w:rsidP="0009170D">
            <w:pPr>
              <w:pStyle w:val="Tabla"/>
              <w:spacing w:after="0" w:line="240" w:lineRule="auto"/>
              <w:jc w:val="center"/>
              <w:rPr>
                <w:rFonts w:cs="Times New Roman"/>
                <w:i w:val="0"/>
                <w:iCs w:val="0"/>
                <w:sz w:val="20"/>
                <w:szCs w:val="14"/>
              </w:rPr>
            </w:pPr>
            <w:r>
              <w:rPr>
                <w:i w:val="0"/>
                <w:iCs w:val="0"/>
                <w:sz w:val="20"/>
                <w:szCs w:val="14"/>
              </w:rPr>
              <w:t>|</w:t>
            </w:r>
            <w:r w:rsidR="00162CF6" w:rsidRPr="00E5468F">
              <w:rPr>
                <w:i w:val="0"/>
                <w:iCs w:val="0"/>
                <w:sz w:val="20"/>
                <w:szCs w:val="14"/>
              </w:rPr>
              <w:t>0.1%</w:t>
            </w:r>
            <w:r>
              <w:rPr>
                <w:i w:val="0"/>
                <w:iCs w:val="0"/>
                <w:sz w:val="20"/>
                <w:szCs w:val="14"/>
              </w:rPr>
              <w:t>|</w:t>
            </w:r>
          </w:p>
        </w:tc>
      </w:tr>
      <w:tr w:rsidR="00162CF6" w:rsidRPr="00A44135" w14:paraId="4FD3C9EF" w14:textId="77777777" w:rsidTr="0009170D">
        <w:trPr>
          <w:trHeight w:val="300"/>
        </w:trPr>
        <w:tc>
          <w:tcPr>
            <w:tcW w:w="1129" w:type="dxa"/>
            <w:hideMark/>
          </w:tcPr>
          <w:p w14:paraId="48C1A366" w14:textId="77777777" w:rsidR="00162CF6" w:rsidRPr="00A44135" w:rsidRDefault="00162CF6" w:rsidP="0009170D">
            <w:pPr>
              <w:pStyle w:val="Tabla"/>
              <w:spacing w:after="0" w:line="240" w:lineRule="auto"/>
              <w:rPr>
                <w:i w:val="0"/>
                <w:iCs w:val="0"/>
                <w:sz w:val="20"/>
                <w:szCs w:val="14"/>
              </w:rPr>
            </w:pPr>
            <w:r w:rsidRPr="00A44135">
              <w:rPr>
                <w:i w:val="0"/>
                <w:iCs w:val="0"/>
                <w:sz w:val="20"/>
                <w:szCs w:val="14"/>
              </w:rPr>
              <w:t>2023-05</w:t>
            </w:r>
          </w:p>
        </w:tc>
        <w:tc>
          <w:tcPr>
            <w:tcW w:w="1985" w:type="dxa"/>
            <w:hideMark/>
          </w:tcPr>
          <w:p w14:paraId="47A662E3"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6,203,219,996</w:t>
            </w:r>
          </w:p>
        </w:tc>
        <w:tc>
          <w:tcPr>
            <w:tcW w:w="1899" w:type="dxa"/>
            <w:hideMark/>
          </w:tcPr>
          <w:p w14:paraId="552C6858"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6,175,949,876</w:t>
            </w:r>
          </w:p>
        </w:tc>
        <w:tc>
          <w:tcPr>
            <w:tcW w:w="2779" w:type="dxa"/>
            <w:noWrap/>
            <w:hideMark/>
          </w:tcPr>
          <w:p w14:paraId="23ABD58E"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-27,270,120</w:t>
            </w:r>
          </w:p>
        </w:tc>
        <w:tc>
          <w:tcPr>
            <w:tcW w:w="1417" w:type="dxa"/>
            <w:noWrap/>
            <w:hideMark/>
          </w:tcPr>
          <w:p w14:paraId="122C7D68" w14:textId="5CFCFB1D" w:rsidR="00162CF6" w:rsidRPr="00E5468F" w:rsidRDefault="003523AE" w:rsidP="0009170D">
            <w:pPr>
              <w:pStyle w:val="Tabla"/>
              <w:spacing w:after="0" w:line="240" w:lineRule="auto"/>
              <w:jc w:val="center"/>
              <w:rPr>
                <w:rFonts w:cs="Times New Roman"/>
                <w:i w:val="0"/>
                <w:iCs w:val="0"/>
                <w:sz w:val="20"/>
                <w:szCs w:val="14"/>
              </w:rPr>
            </w:pPr>
            <w:r>
              <w:rPr>
                <w:i w:val="0"/>
                <w:iCs w:val="0"/>
                <w:sz w:val="20"/>
                <w:szCs w:val="14"/>
              </w:rPr>
              <w:t>|</w:t>
            </w:r>
            <w:r w:rsidR="00162CF6" w:rsidRPr="00E5468F">
              <w:rPr>
                <w:i w:val="0"/>
                <w:iCs w:val="0"/>
                <w:sz w:val="20"/>
                <w:szCs w:val="14"/>
              </w:rPr>
              <w:t>-0.4%</w:t>
            </w:r>
            <w:r>
              <w:rPr>
                <w:i w:val="0"/>
                <w:iCs w:val="0"/>
                <w:sz w:val="20"/>
                <w:szCs w:val="14"/>
              </w:rPr>
              <w:t>|</w:t>
            </w:r>
          </w:p>
        </w:tc>
      </w:tr>
      <w:tr w:rsidR="00162CF6" w:rsidRPr="00A44135" w14:paraId="1A3C4180" w14:textId="77777777" w:rsidTr="0009170D">
        <w:trPr>
          <w:trHeight w:val="300"/>
        </w:trPr>
        <w:tc>
          <w:tcPr>
            <w:tcW w:w="1129" w:type="dxa"/>
            <w:hideMark/>
          </w:tcPr>
          <w:p w14:paraId="0AF6B6C9" w14:textId="77777777" w:rsidR="00162CF6" w:rsidRPr="00A44135" w:rsidRDefault="00162CF6" w:rsidP="0009170D">
            <w:pPr>
              <w:pStyle w:val="Tabla"/>
              <w:spacing w:after="0" w:line="240" w:lineRule="auto"/>
              <w:rPr>
                <w:i w:val="0"/>
                <w:iCs w:val="0"/>
                <w:sz w:val="20"/>
                <w:szCs w:val="14"/>
              </w:rPr>
            </w:pPr>
            <w:r w:rsidRPr="00A44135">
              <w:rPr>
                <w:i w:val="0"/>
                <w:iCs w:val="0"/>
                <w:sz w:val="20"/>
                <w:szCs w:val="14"/>
              </w:rPr>
              <w:t>2023-06</w:t>
            </w:r>
          </w:p>
        </w:tc>
        <w:tc>
          <w:tcPr>
            <w:tcW w:w="1985" w:type="dxa"/>
            <w:hideMark/>
          </w:tcPr>
          <w:p w14:paraId="35CEF225"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6,249,474,482</w:t>
            </w:r>
          </w:p>
        </w:tc>
        <w:tc>
          <w:tcPr>
            <w:tcW w:w="1899" w:type="dxa"/>
            <w:hideMark/>
          </w:tcPr>
          <w:p w14:paraId="5F2C46F6"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6,254,518,973</w:t>
            </w:r>
          </w:p>
        </w:tc>
        <w:tc>
          <w:tcPr>
            <w:tcW w:w="2779" w:type="dxa"/>
            <w:noWrap/>
            <w:hideMark/>
          </w:tcPr>
          <w:p w14:paraId="40AB3D2F"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5,044,492</w:t>
            </w:r>
          </w:p>
        </w:tc>
        <w:tc>
          <w:tcPr>
            <w:tcW w:w="1417" w:type="dxa"/>
            <w:noWrap/>
            <w:hideMark/>
          </w:tcPr>
          <w:p w14:paraId="04570A8C" w14:textId="703A6066" w:rsidR="00162CF6" w:rsidRPr="00E5468F" w:rsidRDefault="003523AE" w:rsidP="0009170D">
            <w:pPr>
              <w:pStyle w:val="Tabla"/>
              <w:spacing w:after="0" w:line="240" w:lineRule="auto"/>
              <w:jc w:val="center"/>
              <w:rPr>
                <w:rFonts w:cs="Times New Roman"/>
                <w:i w:val="0"/>
                <w:iCs w:val="0"/>
                <w:sz w:val="20"/>
                <w:szCs w:val="14"/>
              </w:rPr>
            </w:pPr>
            <w:r>
              <w:rPr>
                <w:i w:val="0"/>
                <w:iCs w:val="0"/>
                <w:sz w:val="20"/>
                <w:szCs w:val="14"/>
              </w:rPr>
              <w:t>|</w:t>
            </w:r>
            <w:r w:rsidR="00162CF6" w:rsidRPr="00E5468F">
              <w:rPr>
                <w:i w:val="0"/>
                <w:iCs w:val="0"/>
                <w:sz w:val="20"/>
                <w:szCs w:val="14"/>
              </w:rPr>
              <w:t>0.1%</w:t>
            </w:r>
            <w:r>
              <w:rPr>
                <w:i w:val="0"/>
                <w:iCs w:val="0"/>
                <w:sz w:val="20"/>
                <w:szCs w:val="14"/>
              </w:rPr>
              <w:t>|</w:t>
            </w:r>
          </w:p>
        </w:tc>
      </w:tr>
      <w:tr w:rsidR="00162CF6" w:rsidRPr="00A44135" w14:paraId="4F9E2210" w14:textId="77777777" w:rsidTr="0009170D">
        <w:trPr>
          <w:trHeight w:val="300"/>
        </w:trPr>
        <w:tc>
          <w:tcPr>
            <w:tcW w:w="1129" w:type="dxa"/>
            <w:hideMark/>
          </w:tcPr>
          <w:p w14:paraId="14A99E86" w14:textId="77777777" w:rsidR="00162CF6" w:rsidRPr="00A44135" w:rsidRDefault="00162CF6" w:rsidP="0009170D">
            <w:pPr>
              <w:pStyle w:val="Tabla"/>
              <w:spacing w:after="0" w:line="240" w:lineRule="auto"/>
              <w:rPr>
                <w:i w:val="0"/>
                <w:iCs w:val="0"/>
                <w:sz w:val="20"/>
                <w:szCs w:val="14"/>
              </w:rPr>
            </w:pPr>
            <w:r w:rsidRPr="00A44135">
              <w:rPr>
                <w:i w:val="0"/>
                <w:iCs w:val="0"/>
                <w:sz w:val="20"/>
                <w:szCs w:val="14"/>
              </w:rPr>
              <w:t>2023-07</w:t>
            </w:r>
          </w:p>
        </w:tc>
        <w:tc>
          <w:tcPr>
            <w:tcW w:w="1985" w:type="dxa"/>
            <w:hideMark/>
          </w:tcPr>
          <w:p w14:paraId="4A33380C"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6,308,370,836</w:t>
            </w:r>
          </w:p>
        </w:tc>
        <w:tc>
          <w:tcPr>
            <w:tcW w:w="1899" w:type="dxa"/>
            <w:hideMark/>
          </w:tcPr>
          <w:p w14:paraId="29F9F522"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6,333,119,068</w:t>
            </w:r>
          </w:p>
        </w:tc>
        <w:tc>
          <w:tcPr>
            <w:tcW w:w="2779" w:type="dxa"/>
            <w:noWrap/>
            <w:hideMark/>
          </w:tcPr>
          <w:p w14:paraId="753DEBD8"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24,748,232</w:t>
            </w:r>
          </w:p>
        </w:tc>
        <w:tc>
          <w:tcPr>
            <w:tcW w:w="1417" w:type="dxa"/>
            <w:noWrap/>
            <w:hideMark/>
          </w:tcPr>
          <w:p w14:paraId="638DBD25" w14:textId="0A91133B" w:rsidR="00162CF6" w:rsidRPr="00E5468F" w:rsidRDefault="003523AE" w:rsidP="0009170D">
            <w:pPr>
              <w:pStyle w:val="Tabla"/>
              <w:spacing w:after="0" w:line="240" w:lineRule="auto"/>
              <w:jc w:val="center"/>
              <w:rPr>
                <w:rFonts w:cs="Times New Roman"/>
                <w:i w:val="0"/>
                <w:iCs w:val="0"/>
                <w:sz w:val="20"/>
                <w:szCs w:val="14"/>
              </w:rPr>
            </w:pPr>
            <w:r>
              <w:rPr>
                <w:i w:val="0"/>
                <w:iCs w:val="0"/>
                <w:sz w:val="20"/>
                <w:szCs w:val="14"/>
              </w:rPr>
              <w:t>|</w:t>
            </w:r>
            <w:r w:rsidR="00162CF6" w:rsidRPr="00E5468F">
              <w:rPr>
                <w:i w:val="0"/>
                <w:iCs w:val="0"/>
                <w:sz w:val="20"/>
                <w:szCs w:val="14"/>
              </w:rPr>
              <w:t>0.4%</w:t>
            </w:r>
            <w:r>
              <w:rPr>
                <w:i w:val="0"/>
                <w:iCs w:val="0"/>
                <w:sz w:val="20"/>
                <w:szCs w:val="14"/>
              </w:rPr>
              <w:t>|</w:t>
            </w:r>
          </w:p>
        </w:tc>
      </w:tr>
      <w:tr w:rsidR="00162CF6" w:rsidRPr="00A44135" w14:paraId="7EC05F52" w14:textId="77777777" w:rsidTr="0009170D">
        <w:trPr>
          <w:trHeight w:val="56"/>
        </w:trPr>
        <w:tc>
          <w:tcPr>
            <w:tcW w:w="1129" w:type="dxa"/>
            <w:hideMark/>
          </w:tcPr>
          <w:p w14:paraId="008D8FB1" w14:textId="77777777" w:rsidR="00162CF6" w:rsidRPr="00A44135" w:rsidRDefault="00162CF6" w:rsidP="0009170D">
            <w:pPr>
              <w:pStyle w:val="Tabla"/>
              <w:spacing w:after="0" w:line="240" w:lineRule="auto"/>
              <w:rPr>
                <w:i w:val="0"/>
                <w:iCs w:val="0"/>
                <w:sz w:val="20"/>
                <w:szCs w:val="14"/>
              </w:rPr>
            </w:pPr>
            <w:r w:rsidRPr="00A44135">
              <w:rPr>
                <w:i w:val="0"/>
                <w:iCs w:val="0"/>
                <w:sz w:val="20"/>
                <w:szCs w:val="14"/>
              </w:rPr>
              <w:t>2023-08</w:t>
            </w:r>
          </w:p>
        </w:tc>
        <w:tc>
          <w:tcPr>
            <w:tcW w:w="1985" w:type="dxa"/>
            <w:hideMark/>
          </w:tcPr>
          <w:p w14:paraId="51CE1E8A"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6,232,650,795</w:t>
            </w:r>
          </w:p>
        </w:tc>
        <w:tc>
          <w:tcPr>
            <w:tcW w:w="1899" w:type="dxa"/>
            <w:hideMark/>
          </w:tcPr>
          <w:p w14:paraId="6B767889"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6,265,342,446</w:t>
            </w:r>
          </w:p>
        </w:tc>
        <w:tc>
          <w:tcPr>
            <w:tcW w:w="2779" w:type="dxa"/>
            <w:noWrap/>
            <w:hideMark/>
          </w:tcPr>
          <w:p w14:paraId="3AFB145C"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32,691,651</w:t>
            </w:r>
          </w:p>
        </w:tc>
        <w:tc>
          <w:tcPr>
            <w:tcW w:w="1417" w:type="dxa"/>
            <w:noWrap/>
            <w:hideMark/>
          </w:tcPr>
          <w:p w14:paraId="4D48D92D" w14:textId="7A9B80BE" w:rsidR="00162CF6" w:rsidRPr="00E5468F" w:rsidRDefault="003523AE" w:rsidP="0009170D">
            <w:pPr>
              <w:pStyle w:val="Tabla"/>
              <w:spacing w:after="0" w:line="240" w:lineRule="auto"/>
              <w:jc w:val="center"/>
              <w:rPr>
                <w:rFonts w:cs="Times New Roman"/>
                <w:i w:val="0"/>
                <w:iCs w:val="0"/>
                <w:sz w:val="20"/>
                <w:szCs w:val="14"/>
              </w:rPr>
            </w:pPr>
            <w:r>
              <w:rPr>
                <w:i w:val="0"/>
                <w:iCs w:val="0"/>
                <w:sz w:val="20"/>
                <w:szCs w:val="14"/>
              </w:rPr>
              <w:t>|</w:t>
            </w:r>
            <w:r w:rsidR="00162CF6" w:rsidRPr="00E5468F">
              <w:rPr>
                <w:i w:val="0"/>
                <w:iCs w:val="0"/>
                <w:sz w:val="20"/>
                <w:szCs w:val="14"/>
              </w:rPr>
              <w:t>0.5%</w:t>
            </w:r>
            <w:r>
              <w:rPr>
                <w:i w:val="0"/>
                <w:iCs w:val="0"/>
                <w:sz w:val="20"/>
                <w:szCs w:val="14"/>
              </w:rPr>
              <w:t>|</w:t>
            </w:r>
          </w:p>
        </w:tc>
      </w:tr>
      <w:tr w:rsidR="00162CF6" w:rsidRPr="00A44135" w14:paraId="73E6B830" w14:textId="77777777" w:rsidTr="0009170D">
        <w:trPr>
          <w:trHeight w:val="300"/>
        </w:trPr>
        <w:tc>
          <w:tcPr>
            <w:tcW w:w="1129" w:type="dxa"/>
            <w:hideMark/>
          </w:tcPr>
          <w:p w14:paraId="3515D409" w14:textId="77777777" w:rsidR="00162CF6" w:rsidRPr="00A44135" w:rsidRDefault="00162CF6" w:rsidP="0009170D">
            <w:pPr>
              <w:pStyle w:val="Tabla"/>
              <w:spacing w:after="0" w:line="240" w:lineRule="auto"/>
              <w:rPr>
                <w:i w:val="0"/>
                <w:iCs w:val="0"/>
                <w:sz w:val="20"/>
                <w:szCs w:val="14"/>
              </w:rPr>
            </w:pPr>
            <w:r w:rsidRPr="00A44135">
              <w:rPr>
                <w:i w:val="0"/>
                <w:iCs w:val="0"/>
                <w:sz w:val="20"/>
                <w:szCs w:val="14"/>
              </w:rPr>
              <w:t>2023-09</w:t>
            </w:r>
          </w:p>
        </w:tc>
        <w:tc>
          <w:tcPr>
            <w:tcW w:w="1985" w:type="dxa"/>
            <w:hideMark/>
          </w:tcPr>
          <w:p w14:paraId="217431DE"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6,576,533,032</w:t>
            </w:r>
          </w:p>
        </w:tc>
        <w:tc>
          <w:tcPr>
            <w:tcW w:w="1899" w:type="dxa"/>
            <w:hideMark/>
          </w:tcPr>
          <w:p w14:paraId="01A9C7E7"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6,535,446,728</w:t>
            </w:r>
          </w:p>
        </w:tc>
        <w:tc>
          <w:tcPr>
            <w:tcW w:w="2779" w:type="dxa"/>
            <w:noWrap/>
            <w:hideMark/>
          </w:tcPr>
          <w:p w14:paraId="69668982" w14:textId="77777777" w:rsidR="00162CF6" w:rsidRPr="00E5468F" w:rsidRDefault="00162CF6" w:rsidP="0009170D">
            <w:pPr>
              <w:pStyle w:val="Tabla"/>
              <w:spacing w:after="0" w:line="240" w:lineRule="auto"/>
              <w:jc w:val="center"/>
              <w:rPr>
                <w:rFonts w:cs="Times New Roman"/>
                <w:i w:val="0"/>
                <w:iCs w:val="0"/>
                <w:sz w:val="20"/>
                <w:szCs w:val="14"/>
              </w:rPr>
            </w:pPr>
            <w:r w:rsidRPr="00E5468F">
              <w:rPr>
                <w:i w:val="0"/>
                <w:iCs w:val="0"/>
                <w:sz w:val="20"/>
                <w:szCs w:val="14"/>
              </w:rPr>
              <w:t>-41,086,305</w:t>
            </w:r>
          </w:p>
        </w:tc>
        <w:tc>
          <w:tcPr>
            <w:tcW w:w="1417" w:type="dxa"/>
            <w:noWrap/>
            <w:hideMark/>
          </w:tcPr>
          <w:p w14:paraId="1DB640F5" w14:textId="3AA6EFB6" w:rsidR="00162CF6" w:rsidRPr="00E5468F" w:rsidRDefault="003523AE" w:rsidP="0009170D">
            <w:pPr>
              <w:pStyle w:val="Tabla"/>
              <w:spacing w:after="0" w:line="240" w:lineRule="auto"/>
              <w:jc w:val="center"/>
              <w:rPr>
                <w:rFonts w:cs="Times New Roman"/>
                <w:i w:val="0"/>
                <w:iCs w:val="0"/>
                <w:sz w:val="20"/>
                <w:szCs w:val="14"/>
              </w:rPr>
            </w:pPr>
            <w:r>
              <w:rPr>
                <w:i w:val="0"/>
                <w:iCs w:val="0"/>
                <w:sz w:val="20"/>
                <w:szCs w:val="14"/>
              </w:rPr>
              <w:t>|</w:t>
            </w:r>
            <w:r w:rsidR="00162CF6" w:rsidRPr="00E5468F">
              <w:rPr>
                <w:i w:val="0"/>
                <w:iCs w:val="0"/>
                <w:sz w:val="20"/>
                <w:szCs w:val="14"/>
              </w:rPr>
              <w:t>-0.6%</w:t>
            </w:r>
            <w:r>
              <w:rPr>
                <w:i w:val="0"/>
                <w:iCs w:val="0"/>
                <w:sz w:val="20"/>
                <w:szCs w:val="14"/>
              </w:rPr>
              <w:t>|</w:t>
            </w:r>
          </w:p>
        </w:tc>
      </w:tr>
      <w:tr w:rsidR="003523AE" w:rsidRPr="00A44135" w14:paraId="6C3C919C" w14:textId="77777777" w:rsidTr="00946E1E">
        <w:trPr>
          <w:trHeight w:val="300"/>
        </w:trPr>
        <w:tc>
          <w:tcPr>
            <w:tcW w:w="7792" w:type="dxa"/>
            <w:gridSpan w:val="4"/>
          </w:tcPr>
          <w:p w14:paraId="722D2985" w14:textId="088F979D" w:rsidR="003523AE" w:rsidRPr="00E5468F" w:rsidRDefault="003523AE" w:rsidP="003523AE">
            <w:pPr>
              <w:pStyle w:val="Tabla"/>
              <w:spacing w:after="0" w:line="240" w:lineRule="auto"/>
              <w:jc w:val="right"/>
              <w:rPr>
                <w:i w:val="0"/>
                <w:iCs w:val="0"/>
                <w:sz w:val="20"/>
                <w:szCs w:val="14"/>
              </w:rPr>
            </w:pPr>
            <w:r>
              <w:rPr>
                <w:i w:val="0"/>
                <w:iCs w:val="0"/>
                <w:sz w:val="20"/>
                <w:szCs w:val="14"/>
              </w:rPr>
              <w:t>Promedio</w:t>
            </w:r>
          </w:p>
        </w:tc>
        <w:tc>
          <w:tcPr>
            <w:tcW w:w="1417" w:type="dxa"/>
            <w:noWrap/>
          </w:tcPr>
          <w:p w14:paraId="499ECD73" w14:textId="1B614531" w:rsidR="003523AE" w:rsidRPr="00E5468F" w:rsidRDefault="003523AE" w:rsidP="0009170D">
            <w:pPr>
              <w:pStyle w:val="Tabla"/>
              <w:spacing w:after="0" w:line="240" w:lineRule="auto"/>
              <w:jc w:val="center"/>
              <w:rPr>
                <w:i w:val="0"/>
                <w:iCs w:val="0"/>
                <w:sz w:val="20"/>
                <w:szCs w:val="14"/>
              </w:rPr>
            </w:pPr>
            <w:r>
              <w:rPr>
                <w:i w:val="0"/>
                <w:iCs w:val="0"/>
                <w:sz w:val="20"/>
                <w:szCs w:val="14"/>
              </w:rPr>
              <w:t>0.6%</w:t>
            </w:r>
          </w:p>
        </w:tc>
      </w:tr>
    </w:tbl>
    <w:p w14:paraId="37A2F694" w14:textId="77777777" w:rsidR="0028126E" w:rsidRDefault="0028126E" w:rsidP="003523AE">
      <w:pPr>
        <w:pStyle w:val="TextoPrincipal"/>
      </w:pPr>
    </w:p>
    <w:p w14:paraId="647B7561" w14:textId="3B0B32A7" w:rsidR="003523AE" w:rsidRDefault="003523AE" w:rsidP="003523AE">
      <w:pPr>
        <w:pStyle w:val="TextoPrincipal"/>
      </w:pPr>
      <w:r w:rsidRPr="00F33047">
        <w:t xml:space="preserve">Mediante las observaciones </w:t>
      </w:r>
      <w:r>
        <w:t xml:space="preserve">que se visualizan en la figura 67, indica una serie de tiempo con tendencia positiva de forma multiplicativa, se predice incrementos en </w:t>
      </w:r>
      <w:r w:rsidR="00DB13EB">
        <w:t>los meses</w:t>
      </w:r>
      <w:r>
        <w:t xml:space="preserve"> de </w:t>
      </w:r>
      <w:r w:rsidR="00DB13EB">
        <w:t>marzo, julio</w:t>
      </w:r>
      <w:r>
        <w:t xml:space="preserve"> y septiembre y un decremento en el de agosto, siendo los meses de marzo y agosto parte de un efecto de factores estacionales mencionados anteriormente en el ANÁLISIS EDA BANCO DE LOS AZTECA.</w:t>
      </w:r>
    </w:p>
    <w:p w14:paraId="12172D64" w14:textId="77777777" w:rsidR="003523AE" w:rsidRDefault="003523AE" w:rsidP="003523AE">
      <w:pPr>
        <w:pStyle w:val="TextoPrincipal"/>
        <w:keepNext/>
        <w:ind w:firstLine="0"/>
      </w:pPr>
      <w:r>
        <w:rPr>
          <w:noProof/>
        </w:rPr>
        <w:drawing>
          <wp:inline distT="0" distB="0" distL="0" distR="0" wp14:anchorId="74705AF2" wp14:editId="3A9AED5A">
            <wp:extent cx="5723906" cy="2517569"/>
            <wp:effectExtent l="0" t="0" r="10160" b="16510"/>
            <wp:docPr id="1395320650" name="Gráfico 1">
              <a:extLst xmlns:a="http://schemas.openxmlformats.org/drawingml/2006/main">
                <a:ext uri="{FF2B5EF4-FFF2-40B4-BE49-F238E27FC236}">
                  <a16:creationId xmlns:a16="http://schemas.microsoft.com/office/drawing/2014/main" id="{109106CA-3517-4972-8897-8330212F9B9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2"/>
              </a:graphicData>
            </a:graphic>
          </wp:inline>
        </w:drawing>
      </w:r>
    </w:p>
    <w:p w14:paraId="6F52F48F" w14:textId="3115ED52" w:rsidR="003523AE" w:rsidRDefault="003523AE" w:rsidP="003523AE">
      <w:pPr>
        <w:pStyle w:val="Figuras"/>
        <w:rPr>
          <w:lang w:val="es-HN"/>
        </w:rPr>
      </w:pPr>
      <w:bookmarkStart w:id="258" w:name="_Toc158142162"/>
      <w:r w:rsidRPr="003523AE">
        <w:rPr>
          <w:lang w:val="es-HN"/>
        </w:rPr>
        <w:t xml:space="preserve">Figura </w:t>
      </w:r>
      <w:r>
        <w:fldChar w:fldCharType="begin"/>
      </w:r>
      <w:r w:rsidRPr="003523AE">
        <w:rPr>
          <w:lang w:val="es-HN"/>
        </w:rPr>
        <w:instrText xml:space="preserve"> SEQ Figura \* ARABIC </w:instrText>
      </w:r>
      <w:r>
        <w:fldChar w:fldCharType="separate"/>
      </w:r>
      <w:r w:rsidR="000F2D33">
        <w:rPr>
          <w:noProof/>
          <w:lang w:val="es-HN"/>
        </w:rPr>
        <w:t>67</w:t>
      </w:r>
      <w:r>
        <w:fldChar w:fldCharType="end"/>
      </w:r>
      <w:r w:rsidRPr="003523AE">
        <w:rPr>
          <w:lang w:val="es-HN"/>
        </w:rPr>
        <w:t>. Resultados de predicción Banco Azteca de Ene a Sep 2023</w:t>
      </w:r>
      <w:bookmarkEnd w:id="258"/>
    </w:p>
    <w:p w14:paraId="0925D563" w14:textId="3E9C0F0B" w:rsidR="000D1BF4" w:rsidRDefault="000D1BF4" w:rsidP="003523AE">
      <w:pPr>
        <w:pStyle w:val="Figuras"/>
        <w:rPr>
          <w:lang w:val="es-HN"/>
        </w:rPr>
      </w:pPr>
    </w:p>
    <w:p w14:paraId="03F9F2D7" w14:textId="77777777" w:rsidR="000D1BF4" w:rsidRDefault="000D1BF4">
      <w:pPr>
        <w:widowControl/>
        <w:spacing w:after="160" w:line="259" w:lineRule="auto"/>
        <w:rPr>
          <w:rFonts w:ascii="Times New Roman" w:hAnsi="Times New Roman"/>
          <w:b/>
          <w:iCs/>
          <w:sz w:val="24"/>
          <w:szCs w:val="18"/>
          <w:lang w:val="es-HN"/>
        </w:rPr>
      </w:pPr>
      <w:r>
        <w:rPr>
          <w:lang w:val="es-HN"/>
        </w:rPr>
        <w:br w:type="page"/>
      </w:r>
    </w:p>
    <w:p w14:paraId="10A5095D" w14:textId="0C0E60A1" w:rsidR="00F560FD" w:rsidRDefault="00640979" w:rsidP="00A94B2A">
      <w:pPr>
        <w:pStyle w:val="Ttulo1"/>
        <w:spacing w:line="360" w:lineRule="auto"/>
      </w:pPr>
      <w:bookmarkStart w:id="259" w:name="_Toc474331201"/>
      <w:bookmarkStart w:id="260" w:name="_Toc474331404"/>
      <w:bookmarkStart w:id="261" w:name="_Toc158832986"/>
      <w:r>
        <w:lastRenderedPageBreak/>
        <w:t>CAPÍTULO V. CONCLUSIONES Y RECOMENDACIONES</w:t>
      </w:r>
      <w:bookmarkEnd w:id="259"/>
      <w:bookmarkEnd w:id="260"/>
      <w:bookmarkEnd w:id="261"/>
    </w:p>
    <w:p w14:paraId="262DE2DD" w14:textId="0AFFB20D" w:rsidR="00A40FD8" w:rsidRPr="00A40FD8" w:rsidRDefault="002D03A9" w:rsidP="00A40FD8">
      <w:pPr>
        <w:pStyle w:val="TextoPrincipal"/>
      </w:pPr>
      <w:r>
        <w:t xml:space="preserve">En este </w:t>
      </w:r>
      <w:r w:rsidR="00EB6F4D">
        <w:t>capítulo</w:t>
      </w:r>
      <w:r>
        <w:t xml:space="preserve"> se relacionada de forma estrecha</w:t>
      </w:r>
      <w:r w:rsidR="00A40FD8" w:rsidRPr="00A40FD8">
        <w:t xml:space="preserve"> los objetivos, las variables y las hipótesis</w:t>
      </w:r>
      <w:r>
        <w:t xml:space="preserve"> </w:t>
      </w:r>
      <w:r w:rsidR="00A40FD8" w:rsidRPr="00A40FD8">
        <w:t>de la investigación</w:t>
      </w:r>
    </w:p>
    <w:p w14:paraId="363485D8" w14:textId="77777777" w:rsidR="000E2A5D" w:rsidRPr="000E2A5D" w:rsidRDefault="000E2A5D">
      <w:pPr>
        <w:pStyle w:val="Prrafodelista"/>
        <w:numPr>
          <w:ilvl w:val="0"/>
          <w:numId w:val="11"/>
        </w:numPr>
        <w:spacing w:after="120" w:line="360" w:lineRule="auto"/>
        <w:outlineLvl w:val="1"/>
        <w:rPr>
          <w:rFonts w:ascii="Times New Roman" w:eastAsia="Times New Roman" w:hAnsi="Times New Roman"/>
          <w:b/>
          <w:bCs/>
          <w:vanish/>
          <w:sz w:val="24"/>
          <w:szCs w:val="32"/>
          <w:lang w:val="es-HN"/>
        </w:rPr>
      </w:pPr>
      <w:bookmarkStart w:id="262" w:name="_Toc130288109"/>
      <w:bookmarkStart w:id="263" w:name="_Toc132615475"/>
      <w:bookmarkStart w:id="264" w:name="_Toc153233189"/>
      <w:bookmarkStart w:id="265" w:name="_Toc153500040"/>
      <w:bookmarkStart w:id="266" w:name="_Toc153500760"/>
      <w:bookmarkStart w:id="267" w:name="_Toc153502925"/>
      <w:bookmarkStart w:id="268" w:name="_Toc153560989"/>
      <w:bookmarkStart w:id="269" w:name="_Toc154523532"/>
      <w:bookmarkStart w:id="270" w:name="_Toc154523662"/>
      <w:bookmarkStart w:id="271" w:name="_Toc158073502"/>
      <w:bookmarkStart w:id="272" w:name="_Toc158142014"/>
      <w:bookmarkStart w:id="273" w:name="_Toc474331202"/>
      <w:bookmarkStart w:id="274" w:name="_Toc474331405"/>
      <w:bookmarkStart w:id="275" w:name="_Toc158832987"/>
      <w:bookmarkEnd w:id="262"/>
      <w:bookmarkEnd w:id="263"/>
      <w:bookmarkEnd w:id="264"/>
      <w:bookmarkEnd w:id="265"/>
      <w:bookmarkEnd w:id="266"/>
      <w:bookmarkEnd w:id="267"/>
      <w:bookmarkEnd w:id="268"/>
      <w:bookmarkEnd w:id="269"/>
      <w:bookmarkEnd w:id="270"/>
      <w:bookmarkEnd w:id="271"/>
      <w:bookmarkEnd w:id="272"/>
      <w:bookmarkEnd w:id="275"/>
    </w:p>
    <w:p w14:paraId="7A1B2439" w14:textId="56B9C456" w:rsidR="00640979" w:rsidRPr="00640979" w:rsidRDefault="00A871DB">
      <w:pPr>
        <w:pStyle w:val="Ttulo2"/>
        <w:numPr>
          <w:ilvl w:val="1"/>
          <w:numId w:val="11"/>
        </w:numPr>
        <w:rPr>
          <w:lang w:val="es-HN"/>
        </w:rPr>
      </w:pPr>
      <w:bookmarkStart w:id="276" w:name="_Toc158832988"/>
      <w:r w:rsidRPr="00640979">
        <w:rPr>
          <w:lang w:val="es-HN"/>
        </w:rPr>
        <w:t>CONCLUSIONES</w:t>
      </w:r>
      <w:bookmarkEnd w:id="273"/>
      <w:bookmarkEnd w:id="274"/>
      <w:bookmarkEnd w:id="276"/>
    </w:p>
    <w:p w14:paraId="0CDBD8FE" w14:textId="57361447" w:rsidR="00D87CF4" w:rsidRDefault="00ED425F">
      <w:pPr>
        <w:pStyle w:val="TextoPrincipal"/>
        <w:numPr>
          <w:ilvl w:val="0"/>
          <w:numId w:val="4"/>
        </w:numPr>
        <w:ind w:left="1418"/>
      </w:pPr>
      <w:r>
        <w:t xml:space="preserve">En relación a los </w:t>
      </w:r>
      <w:r w:rsidR="00D00BE2">
        <w:t>resultados obtenidos</w:t>
      </w:r>
      <w:r>
        <w:t xml:space="preserve"> del </w:t>
      </w:r>
      <w:r w:rsidR="00E8734E">
        <w:t>Capítulo IV</w:t>
      </w:r>
      <w:r w:rsidR="009604FA">
        <w:t xml:space="preserve"> </w:t>
      </w:r>
      <w:r w:rsidR="00202475">
        <w:t xml:space="preserve">mostrar las observaciones a </w:t>
      </w:r>
      <w:r w:rsidR="00EC1D85">
        <w:t>través</w:t>
      </w:r>
      <w:r w:rsidR="00202475">
        <w:t xml:space="preserve"> de serie de tiempo </w:t>
      </w:r>
      <w:r w:rsidR="000E24EC">
        <w:t xml:space="preserve">es una opción rápida para comprender una </w:t>
      </w:r>
      <w:r w:rsidR="00B72B0F">
        <w:t>amplia</w:t>
      </w:r>
      <w:r w:rsidR="000E24EC">
        <w:t xml:space="preserve"> cantidad de datos</w:t>
      </w:r>
      <w:r w:rsidR="00192C34">
        <w:t xml:space="preserve">, </w:t>
      </w:r>
      <w:r w:rsidR="00D87CF4">
        <w:t xml:space="preserve">a su vez aplicar descomposición de serie de tiempo genera </w:t>
      </w:r>
      <w:r w:rsidR="00697ECB">
        <w:t xml:space="preserve">nuevos resultados para una </w:t>
      </w:r>
      <w:r w:rsidR="00DC62A7">
        <w:t xml:space="preserve">sola </w:t>
      </w:r>
      <w:r w:rsidR="00697ECB">
        <w:t>variable de observación (Total Activo), ya que demuestra la existencia de estaciones</w:t>
      </w:r>
      <w:r w:rsidR="00662212">
        <w:t xml:space="preserve"> </w:t>
      </w:r>
      <w:r w:rsidR="00A921B5">
        <w:t>e</w:t>
      </w:r>
      <w:r w:rsidR="00662212">
        <w:t xml:space="preserve"> </w:t>
      </w:r>
      <w:r w:rsidR="00A921B5">
        <w:t>identificación d</w:t>
      </w:r>
      <w:r w:rsidR="00662212">
        <w:t>el tipo de tendencia.</w:t>
      </w:r>
    </w:p>
    <w:p w14:paraId="7EEE97D6" w14:textId="2747FC8F" w:rsidR="006104AE" w:rsidRDefault="005D489A">
      <w:pPr>
        <w:pStyle w:val="TextoPrincipal"/>
        <w:numPr>
          <w:ilvl w:val="0"/>
          <w:numId w:val="4"/>
        </w:numPr>
      </w:pPr>
      <w:r>
        <w:t>Realizar</w:t>
      </w:r>
      <w:r w:rsidR="000939B5">
        <w:t xml:space="preserve"> </w:t>
      </w:r>
      <w:r>
        <w:t>una</w:t>
      </w:r>
      <w:r w:rsidR="000939B5">
        <w:t xml:space="preserve"> descomposición de serie permiten</w:t>
      </w:r>
      <w:r w:rsidR="00C466CE">
        <w:t xml:space="preserve"> a los bancos</w:t>
      </w:r>
      <w:r w:rsidR="00135D64">
        <w:t>, autoridades financieras</w:t>
      </w:r>
      <w:r w:rsidR="00C466CE">
        <w:t xml:space="preserve">, inversionistas y clientes conocer mejor a los bancos </w:t>
      </w:r>
      <w:r w:rsidR="00A85A2F">
        <w:t>comerciales, ya</w:t>
      </w:r>
      <w:r w:rsidR="002D5BA6">
        <w:t xml:space="preserve"> que </w:t>
      </w:r>
      <w:r w:rsidR="008309C5">
        <w:t>se logra</w:t>
      </w:r>
      <w:r w:rsidR="002D5BA6">
        <w:t xml:space="preserve"> comprender a </w:t>
      </w:r>
      <w:r w:rsidR="00051465">
        <w:t>través</w:t>
      </w:r>
      <w:r w:rsidR="002D5BA6">
        <w:t xml:space="preserve"> del tiempo</w:t>
      </w:r>
      <w:r w:rsidR="008309C5">
        <w:t xml:space="preserve"> </w:t>
      </w:r>
      <w:r w:rsidR="00816CE0">
        <w:t>si el comportamiento de la cuenta total activa subirá o decaerá</w:t>
      </w:r>
      <w:r w:rsidR="00473D81">
        <w:t xml:space="preserve"> y esto</w:t>
      </w:r>
      <w:r w:rsidR="000906B1" w:rsidRPr="000906B1">
        <w:t xml:space="preserve"> </w:t>
      </w:r>
      <w:r w:rsidR="000906B1">
        <w:t xml:space="preserve">se logra mediante </w:t>
      </w:r>
      <w:r w:rsidR="00DC62A7">
        <w:t xml:space="preserve">la observación </w:t>
      </w:r>
      <w:r w:rsidR="00F32F4D">
        <w:t>de graficas</w:t>
      </w:r>
      <w:r w:rsidR="00473D81">
        <w:t xml:space="preserve"> </w:t>
      </w:r>
      <w:r w:rsidR="000906B1">
        <w:t xml:space="preserve">que </w:t>
      </w:r>
      <w:r w:rsidR="00473D81">
        <w:t>permite</w:t>
      </w:r>
      <w:r w:rsidR="000906B1">
        <w:t>n</w:t>
      </w:r>
      <w:r w:rsidR="00473D81">
        <w:t xml:space="preserve"> </w:t>
      </w:r>
      <w:r w:rsidR="000906B1">
        <w:t>formar una idea del pronóstico de los resultados</w:t>
      </w:r>
      <w:r w:rsidR="006104AE">
        <w:t>.</w:t>
      </w:r>
    </w:p>
    <w:p w14:paraId="11100360" w14:textId="0CBC75F9" w:rsidR="00F805A2" w:rsidRDefault="006104AE">
      <w:pPr>
        <w:pStyle w:val="TextoPrincipal"/>
        <w:numPr>
          <w:ilvl w:val="0"/>
          <w:numId w:val="4"/>
        </w:numPr>
      </w:pPr>
      <w:r>
        <w:t xml:space="preserve">El aplicar un modelo de machine learning permite reforzar </w:t>
      </w:r>
      <w:r w:rsidR="003150B7">
        <w:t xml:space="preserve">el análisis que se obtiene con las observaciones de las series de tiempo, a su vez </w:t>
      </w:r>
      <w:r w:rsidR="00975FBF">
        <w:t>logra obtener resultados a futuros de una forma matemática valida</w:t>
      </w:r>
      <w:r w:rsidR="00FF346F">
        <w:t>,</w:t>
      </w:r>
      <w:r w:rsidR="000A5D7E">
        <w:t xml:space="preserve"> estos resultados ayudan a los clientes, inversiones</w:t>
      </w:r>
      <w:r w:rsidR="00F32F4D">
        <w:t>, autoridades financieras</w:t>
      </w:r>
      <w:r w:rsidR="000A5D7E">
        <w:t xml:space="preserve"> y los mismos bancos </w:t>
      </w:r>
      <w:r w:rsidR="007266C0">
        <w:t>replantear sus estrategias y toma</w:t>
      </w:r>
      <w:r w:rsidR="00B15641">
        <w:t>r</w:t>
      </w:r>
      <w:r w:rsidR="00E66984">
        <w:t xml:space="preserve"> mejores</w:t>
      </w:r>
      <w:r w:rsidR="007266C0">
        <w:t xml:space="preserve"> decisiones.</w:t>
      </w:r>
    </w:p>
    <w:p w14:paraId="673D360B" w14:textId="5431A01C" w:rsidR="00D7071F" w:rsidRDefault="00F0103E">
      <w:pPr>
        <w:pStyle w:val="TextoPrincipal"/>
        <w:numPr>
          <w:ilvl w:val="0"/>
          <w:numId w:val="4"/>
        </w:numPr>
      </w:pPr>
      <w:r w:rsidRPr="00F0103E">
        <w:t xml:space="preserve">Con base en los análisis realizados de los criterios de selección </w:t>
      </w:r>
      <w:r w:rsidR="006C28C1">
        <w:t xml:space="preserve">de modelo de </w:t>
      </w:r>
      <w:r w:rsidR="00BE6568">
        <w:t>machine learning</w:t>
      </w:r>
      <w:r w:rsidR="00756743">
        <w:t xml:space="preserve"> se selecciona el modelo de </w:t>
      </w:r>
      <w:r w:rsidR="00D74653">
        <w:t>autoregresión</w:t>
      </w:r>
      <w:r w:rsidR="00756743">
        <w:t xml:space="preserve"> simple ya que es el más óptimo para p</w:t>
      </w:r>
      <w:r w:rsidRPr="00F0103E">
        <w:t>redecir el comportamiento de la cuenta total activo de los balances generales de los bancos comerciales de Honduras del periodo Enero a septiembre 2023</w:t>
      </w:r>
      <w:r w:rsidR="00A370D2">
        <w:t>.</w:t>
      </w:r>
    </w:p>
    <w:p w14:paraId="26E51EE7" w14:textId="30253172" w:rsidR="007617C2" w:rsidRPr="00A053F6" w:rsidRDefault="00D7071F" w:rsidP="00D7071F">
      <w:pPr>
        <w:widowControl/>
        <w:spacing w:after="160" w:line="259" w:lineRule="auto"/>
        <w:rPr>
          <w:rFonts w:ascii="Times New Roman" w:hAnsi="Times New Roman" w:cs="Times New Roman"/>
          <w:sz w:val="24"/>
          <w:szCs w:val="24"/>
          <w:lang w:val="es-HN"/>
        </w:rPr>
      </w:pPr>
      <w:r w:rsidRPr="00D7071F">
        <w:rPr>
          <w:lang w:val="es-HN"/>
        </w:rPr>
        <w:br w:type="page"/>
      </w:r>
    </w:p>
    <w:p w14:paraId="280E72D5" w14:textId="05821A72" w:rsidR="00640979" w:rsidRPr="00346C5C" w:rsidRDefault="00A871DB">
      <w:pPr>
        <w:pStyle w:val="Ttulo2"/>
        <w:numPr>
          <w:ilvl w:val="1"/>
          <w:numId w:val="11"/>
        </w:numPr>
        <w:rPr>
          <w:lang w:val="es-HN"/>
        </w:rPr>
      </w:pPr>
      <w:bookmarkStart w:id="277" w:name="_Toc474331203"/>
      <w:bookmarkStart w:id="278" w:name="_Toc474331406"/>
      <w:bookmarkStart w:id="279" w:name="_Toc158832989"/>
      <w:r w:rsidRPr="00346C5C">
        <w:rPr>
          <w:lang w:val="es-HN"/>
        </w:rPr>
        <w:lastRenderedPageBreak/>
        <w:t>RECOMENDACIONES</w:t>
      </w:r>
      <w:bookmarkEnd w:id="277"/>
      <w:bookmarkEnd w:id="278"/>
      <w:bookmarkEnd w:id="279"/>
    </w:p>
    <w:p w14:paraId="5FFB5364" w14:textId="4C8E824D" w:rsidR="0088788A" w:rsidRDefault="007617C2">
      <w:pPr>
        <w:pStyle w:val="TextoPrincipal"/>
        <w:numPr>
          <w:ilvl w:val="0"/>
          <w:numId w:val="3"/>
        </w:numPr>
      </w:pPr>
      <w:r>
        <w:t xml:space="preserve">Para efectos de la </w:t>
      </w:r>
      <w:r w:rsidR="00760A7E">
        <w:t>investigación</w:t>
      </w:r>
      <w:r>
        <w:t xml:space="preserve"> solo se aplicaron 2 modelos</w:t>
      </w:r>
      <w:r w:rsidR="004C7A0D">
        <w:t xml:space="preserve"> de machine learning debido a la duración </w:t>
      </w:r>
      <w:r w:rsidR="000B64D7">
        <w:t xml:space="preserve">de la </w:t>
      </w:r>
      <w:r w:rsidR="00C81E7D">
        <w:t>investigación</w:t>
      </w:r>
      <w:r w:rsidR="004C7A0D">
        <w:t xml:space="preserve"> (</w:t>
      </w:r>
      <w:r w:rsidR="00760A7E">
        <w:t>Autoregresión simple con técnicas de rezago y media móvil</w:t>
      </w:r>
      <w:r w:rsidR="004C7A0D">
        <w:t xml:space="preserve"> y ARIMA)</w:t>
      </w:r>
      <w:r w:rsidR="00E52D1D">
        <w:t xml:space="preserve">, </w:t>
      </w:r>
      <w:r w:rsidR="00595783">
        <w:t>teniendo</w:t>
      </w:r>
      <w:r w:rsidR="00E52D1D">
        <w:t xml:space="preserve"> un poco </w:t>
      </w:r>
      <w:r w:rsidR="0095376B">
        <w:t>más</w:t>
      </w:r>
      <w:r w:rsidR="00E52D1D">
        <w:t xml:space="preserve"> de tiempo</w:t>
      </w:r>
      <w:r w:rsidR="0095376B">
        <w:t xml:space="preserve"> se puede ampliar más el uso de otros modelos</w:t>
      </w:r>
      <w:r w:rsidR="00810897">
        <w:t>,</w:t>
      </w:r>
      <w:r w:rsidR="0095376B">
        <w:t xml:space="preserve"> por lo </w:t>
      </w:r>
      <w:r w:rsidR="00992749">
        <w:t>tanto,</w:t>
      </w:r>
      <w:r w:rsidR="00810897">
        <w:t xml:space="preserve"> se recomienda</w:t>
      </w:r>
      <w:r w:rsidR="00760A7E">
        <w:t xml:space="preserve"> la</w:t>
      </w:r>
      <w:r w:rsidR="00810897">
        <w:t xml:space="preserve"> </w:t>
      </w:r>
      <w:r w:rsidR="00760A7E">
        <w:t>aplicación de</w:t>
      </w:r>
      <w:r w:rsidR="00810897">
        <w:t xml:space="preserve"> otros tipos de modelos como </w:t>
      </w:r>
      <w:r w:rsidR="00F726F6">
        <w:t xml:space="preserve">ser regresión </w:t>
      </w:r>
      <w:r w:rsidR="00301AB1">
        <w:t xml:space="preserve">de </w:t>
      </w:r>
      <w:r w:rsidR="00F726F6">
        <w:t>polynomi</w:t>
      </w:r>
      <w:r w:rsidR="00A76D28">
        <w:t>os</w:t>
      </w:r>
      <w:r w:rsidR="00F726F6">
        <w:t xml:space="preserve">, </w:t>
      </w:r>
      <w:r w:rsidR="00810897">
        <w:t>redes neuronales</w:t>
      </w:r>
      <w:r w:rsidR="00F726F6">
        <w:t>, entre otros</w:t>
      </w:r>
      <w:r w:rsidR="00A76D28">
        <w:t>.</w:t>
      </w:r>
    </w:p>
    <w:p w14:paraId="05FF4BEC" w14:textId="0B15F568" w:rsidR="0088788A" w:rsidRDefault="001D6027">
      <w:pPr>
        <w:pStyle w:val="TextoPrincipal"/>
        <w:numPr>
          <w:ilvl w:val="0"/>
          <w:numId w:val="3"/>
        </w:numPr>
      </w:pPr>
      <w:r>
        <w:t>No se pretende imponer usar una herramienta para la aplicación de modelos de machine learning</w:t>
      </w:r>
      <w:r w:rsidR="003F64E2">
        <w:t xml:space="preserve">, sin </w:t>
      </w:r>
      <w:r w:rsidR="000C2CFA">
        <w:t>embargo,</w:t>
      </w:r>
      <w:r w:rsidR="00F736AA">
        <w:t xml:space="preserve"> </w:t>
      </w:r>
      <w:r w:rsidR="00A37709">
        <w:t xml:space="preserve">se propone usar </w:t>
      </w:r>
      <w:r w:rsidR="003F64E2">
        <w:t xml:space="preserve">la herramienta KNIME </w:t>
      </w:r>
      <w:r w:rsidR="00A37709">
        <w:t>ya que es</w:t>
      </w:r>
      <w:r w:rsidR="003F64E2">
        <w:t xml:space="preserve"> de fácil uso y muchas veces puede ser usada por personas con pocos conocimientos matemáticos y </w:t>
      </w:r>
      <w:r w:rsidR="00F736AA">
        <w:t>técnicos</w:t>
      </w:r>
      <w:r w:rsidR="00CC34E4">
        <w:t xml:space="preserve">, pero también existen otras herramientas </w:t>
      </w:r>
      <w:r w:rsidR="00DD28B8">
        <w:t xml:space="preserve">un poco </w:t>
      </w:r>
      <w:r w:rsidR="0069515F">
        <w:t>más</w:t>
      </w:r>
      <w:r w:rsidR="00DD28B8">
        <w:t xml:space="preserve"> robustas como ser Python o R que poseen una amplia biblioteca de código abierto que también facilita el desarrollo de los modelos de</w:t>
      </w:r>
      <w:r w:rsidR="00B20E00">
        <w:t xml:space="preserve"> ML</w:t>
      </w:r>
      <w:r w:rsidR="00DD28B8">
        <w:t>.</w:t>
      </w:r>
      <w:r w:rsidR="00D14482">
        <w:t xml:space="preserve"> </w:t>
      </w:r>
    </w:p>
    <w:p w14:paraId="25D99544" w14:textId="70D3DA07" w:rsidR="00635A28" w:rsidRDefault="00635A28">
      <w:pPr>
        <w:pStyle w:val="TextoPrincipal"/>
        <w:numPr>
          <w:ilvl w:val="0"/>
          <w:numId w:val="3"/>
        </w:numPr>
        <w:rPr>
          <w:rStyle w:val="normaltextrun"/>
          <w:color w:val="000000"/>
          <w:shd w:val="clear" w:color="auto" w:fill="FFFFFF"/>
        </w:rPr>
      </w:pPr>
      <w:r>
        <w:rPr>
          <w:rStyle w:val="normaltextrun"/>
          <w:color w:val="000000"/>
          <w:shd w:val="clear" w:color="auto" w:fill="FFFFFF"/>
        </w:rPr>
        <w:t>Usar series de tiempo es de gran utilidad para comprender el análisis de</w:t>
      </w:r>
      <w:r w:rsidR="00B20E00">
        <w:rPr>
          <w:rStyle w:val="normaltextrun"/>
          <w:color w:val="000000"/>
          <w:shd w:val="clear" w:color="auto" w:fill="FFFFFF"/>
        </w:rPr>
        <w:t xml:space="preserve"> los</w:t>
      </w:r>
      <w:r>
        <w:rPr>
          <w:rStyle w:val="normaltextrun"/>
          <w:color w:val="000000"/>
          <w:shd w:val="clear" w:color="auto" w:fill="FFFFFF"/>
        </w:rPr>
        <w:t xml:space="preserve"> datos ya que proporcionan insights que </w:t>
      </w:r>
      <w:r w:rsidR="00A83BC4">
        <w:rPr>
          <w:rStyle w:val="normaltextrun"/>
          <w:color w:val="000000"/>
          <w:shd w:val="clear" w:color="auto" w:fill="FFFFFF"/>
        </w:rPr>
        <w:t>facilitan</w:t>
      </w:r>
      <w:r>
        <w:rPr>
          <w:rStyle w:val="normaltextrun"/>
          <w:color w:val="000000"/>
          <w:shd w:val="clear" w:color="auto" w:fill="FFFFFF"/>
        </w:rPr>
        <w:t xml:space="preserve"> la toma de decisiones, pero también se puede hacer uso de otras herramientas </w:t>
      </w:r>
      <w:r w:rsidR="00F10FDE">
        <w:rPr>
          <w:rStyle w:val="normaltextrun"/>
          <w:color w:val="000000"/>
          <w:shd w:val="clear" w:color="auto" w:fill="FFFFFF"/>
        </w:rPr>
        <w:t xml:space="preserve">crear nuevas </w:t>
      </w:r>
      <w:r w:rsidR="00456AA0">
        <w:rPr>
          <w:rStyle w:val="normaltextrun"/>
          <w:color w:val="000000"/>
          <w:shd w:val="clear" w:color="auto" w:fill="FFFFFF"/>
        </w:rPr>
        <w:t xml:space="preserve">formas </w:t>
      </w:r>
      <w:r w:rsidR="00870AD9">
        <w:rPr>
          <w:rStyle w:val="normaltextrun"/>
          <w:color w:val="000000"/>
          <w:shd w:val="clear" w:color="auto" w:fill="FFFFFF"/>
        </w:rPr>
        <w:t xml:space="preserve">de </w:t>
      </w:r>
      <w:r w:rsidR="00456AA0">
        <w:rPr>
          <w:rStyle w:val="normaltextrun"/>
          <w:color w:val="000000"/>
          <w:shd w:val="clear" w:color="auto" w:fill="FFFFFF"/>
        </w:rPr>
        <w:t>comprensión</w:t>
      </w:r>
      <w:r w:rsidR="00F10FDE">
        <w:rPr>
          <w:rStyle w:val="normaltextrun"/>
          <w:color w:val="000000"/>
          <w:shd w:val="clear" w:color="auto" w:fill="FFFFFF"/>
        </w:rPr>
        <w:t xml:space="preserve"> de </w:t>
      </w:r>
      <w:r w:rsidR="00A83BC4">
        <w:rPr>
          <w:rStyle w:val="normaltextrun"/>
          <w:color w:val="000000"/>
          <w:shd w:val="clear" w:color="auto" w:fill="FFFFFF"/>
        </w:rPr>
        <w:t xml:space="preserve">los resultados </w:t>
      </w:r>
      <w:r w:rsidR="00F10FDE">
        <w:rPr>
          <w:rStyle w:val="normaltextrun"/>
          <w:color w:val="000000"/>
          <w:shd w:val="clear" w:color="auto" w:fill="FFFFFF"/>
        </w:rPr>
        <w:t>como ser</w:t>
      </w:r>
      <w:r>
        <w:rPr>
          <w:rStyle w:val="normaltextrun"/>
          <w:color w:val="000000"/>
          <w:shd w:val="clear" w:color="auto" w:fill="FFFFFF"/>
        </w:rPr>
        <w:t xml:space="preserve">: </w:t>
      </w:r>
      <w:r w:rsidR="00456AA0">
        <w:rPr>
          <w:rStyle w:val="normaltextrun"/>
          <w:color w:val="000000"/>
          <w:shd w:val="clear" w:color="auto" w:fill="FFFFFF"/>
        </w:rPr>
        <w:t xml:space="preserve">gráficos de barra, de calor, </w:t>
      </w:r>
      <w:r w:rsidR="00F83CB4">
        <w:rPr>
          <w:rStyle w:val="normaltextrun"/>
          <w:color w:val="000000"/>
          <w:shd w:val="clear" w:color="auto" w:fill="FFFFFF"/>
        </w:rPr>
        <w:t>mapas, entre otros.</w:t>
      </w:r>
    </w:p>
    <w:p w14:paraId="5DF9B59F" w14:textId="3041A073" w:rsidR="00C97095" w:rsidRDefault="007A4B3B">
      <w:pPr>
        <w:pStyle w:val="TextoPrincipal"/>
        <w:numPr>
          <w:ilvl w:val="0"/>
          <w:numId w:val="3"/>
        </w:numPr>
        <w:rPr>
          <w:rStyle w:val="normaltextrun"/>
          <w:color w:val="000000"/>
          <w:shd w:val="clear" w:color="auto" w:fill="FFFFFF"/>
        </w:rPr>
      </w:pPr>
      <w:r>
        <w:rPr>
          <w:rStyle w:val="normaltextrun"/>
          <w:color w:val="000000"/>
          <w:shd w:val="clear" w:color="auto" w:fill="FFFFFF"/>
        </w:rPr>
        <w:t xml:space="preserve">La cuenta total activo es un dato fundamental para poder descubrir los bienes, derechos y saldos deudores que recoge un banco, en esta investigación se </w:t>
      </w:r>
      <w:r w:rsidR="00096C3C">
        <w:rPr>
          <w:rStyle w:val="normaltextrun"/>
          <w:color w:val="000000"/>
          <w:shd w:val="clear" w:color="auto" w:fill="FFFFFF"/>
        </w:rPr>
        <w:t>enfocó</w:t>
      </w:r>
      <w:r>
        <w:rPr>
          <w:rStyle w:val="normaltextrun"/>
          <w:color w:val="000000"/>
          <w:shd w:val="clear" w:color="auto" w:fill="FFFFFF"/>
        </w:rPr>
        <w:t xml:space="preserve"> en predecir el valor futuro de la cuenta</w:t>
      </w:r>
      <w:r w:rsidR="003B7E0B">
        <w:rPr>
          <w:rStyle w:val="normaltextrun"/>
          <w:color w:val="000000"/>
          <w:shd w:val="clear" w:color="auto" w:fill="FFFFFF"/>
        </w:rPr>
        <w:t xml:space="preserve"> total activo</w:t>
      </w:r>
      <w:r>
        <w:rPr>
          <w:rStyle w:val="normaltextrun"/>
          <w:color w:val="000000"/>
          <w:shd w:val="clear" w:color="auto" w:fill="FFFFFF"/>
        </w:rPr>
        <w:t>, pero también se recomienda predecir el valor de otras cuentas del balance como ser</w:t>
      </w:r>
      <w:r w:rsidR="00922F78">
        <w:rPr>
          <w:rStyle w:val="normaltextrun"/>
          <w:color w:val="000000"/>
          <w:shd w:val="clear" w:color="auto" w:fill="FFFFFF"/>
        </w:rPr>
        <w:t>:</w:t>
      </w:r>
      <w:r>
        <w:rPr>
          <w:rStyle w:val="normaltextrun"/>
          <w:color w:val="000000"/>
          <w:shd w:val="clear" w:color="auto" w:fill="FFFFFF"/>
        </w:rPr>
        <w:t xml:space="preserve"> Prestamos y derivados, </w:t>
      </w:r>
      <w:r w:rsidR="003B7E0B">
        <w:rPr>
          <w:rStyle w:val="normaltextrun"/>
          <w:color w:val="000000"/>
          <w:shd w:val="clear" w:color="auto" w:fill="FFFFFF"/>
        </w:rPr>
        <w:t>P</w:t>
      </w:r>
      <w:r>
        <w:rPr>
          <w:rStyle w:val="normaltextrun"/>
          <w:color w:val="000000"/>
          <w:shd w:val="clear" w:color="auto" w:fill="FFFFFF"/>
        </w:rPr>
        <w:t xml:space="preserve">asivos, </w:t>
      </w:r>
      <w:r w:rsidR="003B7E0B">
        <w:rPr>
          <w:rStyle w:val="normaltextrun"/>
          <w:color w:val="000000"/>
          <w:shd w:val="clear" w:color="auto" w:fill="FFFFFF"/>
        </w:rPr>
        <w:t>D</w:t>
      </w:r>
      <w:r>
        <w:rPr>
          <w:rStyle w:val="normaltextrun"/>
          <w:color w:val="000000"/>
          <w:shd w:val="clear" w:color="auto" w:fill="FFFFFF"/>
        </w:rPr>
        <w:t>epósitos, entre otr</w:t>
      </w:r>
      <w:r w:rsidR="003B7E0B">
        <w:rPr>
          <w:rStyle w:val="normaltextrun"/>
          <w:color w:val="000000"/>
          <w:shd w:val="clear" w:color="auto" w:fill="FFFFFF"/>
        </w:rPr>
        <w:t>a</w:t>
      </w:r>
      <w:r>
        <w:rPr>
          <w:rStyle w:val="normaltextrun"/>
          <w:color w:val="000000"/>
          <w:shd w:val="clear" w:color="auto" w:fill="FFFFFF"/>
        </w:rPr>
        <w:t xml:space="preserve">s; ya que también </w:t>
      </w:r>
      <w:r w:rsidR="00922F78">
        <w:rPr>
          <w:rStyle w:val="normaltextrun"/>
          <w:color w:val="000000"/>
          <w:shd w:val="clear" w:color="auto" w:fill="FFFFFF"/>
        </w:rPr>
        <w:t xml:space="preserve">resultan </w:t>
      </w:r>
      <w:r w:rsidR="000B64D7">
        <w:rPr>
          <w:rStyle w:val="normaltextrun"/>
          <w:color w:val="000000"/>
          <w:shd w:val="clear" w:color="auto" w:fill="FFFFFF"/>
        </w:rPr>
        <w:t>útiles</w:t>
      </w:r>
      <w:r>
        <w:rPr>
          <w:rStyle w:val="normaltextrun"/>
          <w:color w:val="000000"/>
          <w:shd w:val="clear" w:color="auto" w:fill="FFFFFF"/>
        </w:rPr>
        <w:t xml:space="preserve"> para toma de decisiones</w:t>
      </w:r>
      <w:r w:rsidR="005D3594">
        <w:rPr>
          <w:rStyle w:val="normaltextrun"/>
          <w:color w:val="000000"/>
          <w:shd w:val="clear" w:color="auto" w:fill="FFFFFF"/>
        </w:rPr>
        <w:t>.</w:t>
      </w:r>
    </w:p>
    <w:p w14:paraId="36D10BA2" w14:textId="67BF45BF" w:rsidR="00A370D2" w:rsidRPr="00356CD2" w:rsidRDefault="00A370D2">
      <w:pPr>
        <w:pStyle w:val="TextoPrincipal"/>
        <w:numPr>
          <w:ilvl w:val="0"/>
          <w:numId w:val="3"/>
        </w:numPr>
        <w:rPr>
          <w:rStyle w:val="normaltextrun"/>
          <w:color w:val="000000"/>
          <w:shd w:val="clear" w:color="auto" w:fill="FFFFFF"/>
        </w:rPr>
      </w:pPr>
      <w:r w:rsidRPr="00F3187A">
        <w:rPr>
          <w:rStyle w:val="normaltextrun"/>
          <w:color w:val="000000"/>
          <w:shd w:val="clear" w:color="auto" w:fill="FFFFFF"/>
        </w:rPr>
        <w:t xml:space="preserve">Para una adecuada configuración del modelo de machine learning propuesto </w:t>
      </w:r>
      <w:r w:rsidR="00365AAA" w:rsidRPr="00F3187A">
        <w:rPr>
          <w:rStyle w:val="normaltextrun"/>
          <w:color w:val="000000"/>
          <w:shd w:val="clear" w:color="auto" w:fill="FFFFFF"/>
        </w:rPr>
        <w:t>será que la</w:t>
      </w:r>
      <w:r w:rsidRPr="00F3187A">
        <w:rPr>
          <w:rStyle w:val="normaltextrun"/>
          <w:color w:val="000000"/>
          <w:shd w:val="clear" w:color="auto" w:fill="FFFFFF"/>
        </w:rPr>
        <w:t xml:space="preserve"> media móvil y rezagos </w:t>
      </w:r>
      <w:r w:rsidR="00365AAA" w:rsidRPr="00F3187A">
        <w:rPr>
          <w:rStyle w:val="normaltextrun"/>
          <w:color w:val="000000"/>
          <w:shd w:val="clear" w:color="auto" w:fill="FFFFFF"/>
        </w:rPr>
        <w:t>contengan un valor</w:t>
      </w:r>
      <w:r w:rsidRPr="00F3187A">
        <w:rPr>
          <w:rStyle w:val="normaltextrun"/>
          <w:color w:val="000000"/>
          <w:shd w:val="clear" w:color="auto" w:fill="FFFFFF"/>
        </w:rPr>
        <w:t>, de no ser así la calidad los resultados del modelo serán bajos</w:t>
      </w:r>
      <w:r w:rsidR="00356CD2" w:rsidRPr="00F3187A">
        <w:rPr>
          <w:rStyle w:val="normaltextrun"/>
          <w:color w:val="000000"/>
          <w:shd w:val="clear" w:color="auto" w:fill="FFFFFF"/>
        </w:rPr>
        <w:t xml:space="preserve">, </w:t>
      </w:r>
      <w:r w:rsidR="00365AAA" w:rsidRPr="00F3187A">
        <w:rPr>
          <w:rStyle w:val="normaltextrun"/>
          <w:color w:val="000000"/>
          <w:shd w:val="clear" w:color="auto" w:fill="FFFFFF"/>
        </w:rPr>
        <w:t>ya que</w:t>
      </w:r>
      <w:r w:rsidR="00356CD2" w:rsidRPr="00F3187A">
        <w:rPr>
          <w:rStyle w:val="normaltextrun"/>
          <w:color w:val="000000"/>
          <w:shd w:val="clear" w:color="auto" w:fill="FFFFFF"/>
        </w:rPr>
        <w:t xml:space="preserve"> cuando se requiera predecir más de un mes se </w:t>
      </w:r>
      <w:r w:rsidR="00365AAA" w:rsidRPr="00F3187A">
        <w:rPr>
          <w:rStyle w:val="normaltextrun"/>
          <w:color w:val="000000"/>
          <w:shd w:val="clear" w:color="auto" w:fill="FFFFFF"/>
        </w:rPr>
        <w:t>deberá tomar</w:t>
      </w:r>
      <w:r w:rsidR="00356CD2" w:rsidRPr="00F3187A">
        <w:rPr>
          <w:rStyle w:val="normaltextrun"/>
          <w:color w:val="000000"/>
          <w:shd w:val="clear" w:color="auto" w:fill="FFFFFF"/>
        </w:rPr>
        <w:t xml:space="preserve"> los valores predichos del mes anterior a predecir para poder completar el llenado de las columnas de media móvil y rezagos</w:t>
      </w:r>
      <w:r w:rsidR="00365AAA" w:rsidRPr="00F3187A">
        <w:rPr>
          <w:rStyle w:val="normaltextrun"/>
          <w:color w:val="000000"/>
          <w:shd w:val="clear" w:color="auto" w:fill="FFFFFF"/>
        </w:rPr>
        <w:t xml:space="preserve"> para el siguiente mes a predecir</w:t>
      </w:r>
      <w:r w:rsidR="00356CD2" w:rsidRPr="00F3187A">
        <w:rPr>
          <w:rStyle w:val="normaltextrun"/>
          <w:color w:val="000000"/>
          <w:shd w:val="clear" w:color="auto" w:fill="FFFFFF"/>
        </w:rPr>
        <w:t>.</w:t>
      </w:r>
    </w:p>
    <w:p w14:paraId="1500EE89" w14:textId="741133A3" w:rsidR="000E2A5D" w:rsidRPr="00E701EF" w:rsidRDefault="00C97095" w:rsidP="00E701EF">
      <w:pPr>
        <w:pStyle w:val="Ttulo1"/>
        <w:spacing w:line="360" w:lineRule="auto"/>
        <w:rPr>
          <w:color w:val="000000"/>
          <w:sz w:val="24"/>
          <w:szCs w:val="24"/>
          <w:shd w:val="clear" w:color="auto" w:fill="FFFFFF"/>
        </w:rPr>
      </w:pPr>
      <w:r>
        <w:rPr>
          <w:rStyle w:val="normaltextrun"/>
          <w:color w:val="000000"/>
          <w:shd w:val="clear" w:color="auto" w:fill="FFFFFF"/>
        </w:rPr>
        <w:br w:type="page"/>
      </w:r>
      <w:bookmarkStart w:id="280" w:name="_Toc158832990"/>
      <w:r w:rsidR="000E2A5D">
        <w:lastRenderedPageBreak/>
        <w:t>CAPÍTULO VI. APLICABILIDAD</w:t>
      </w:r>
      <w:bookmarkEnd w:id="280"/>
    </w:p>
    <w:p w14:paraId="349D99B5" w14:textId="77777777" w:rsidR="000E2A5D" w:rsidRPr="000E2A5D" w:rsidRDefault="000E2A5D">
      <w:pPr>
        <w:pStyle w:val="Prrafodelista"/>
        <w:numPr>
          <w:ilvl w:val="0"/>
          <w:numId w:val="11"/>
        </w:numPr>
        <w:spacing w:after="120" w:line="360" w:lineRule="auto"/>
        <w:outlineLvl w:val="1"/>
        <w:rPr>
          <w:rFonts w:ascii="Times New Roman" w:eastAsia="Times New Roman" w:hAnsi="Times New Roman"/>
          <w:b/>
          <w:bCs/>
          <w:vanish/>
          <w:sz w:val="24"/>
          <w:szCs w:val="32"/>
          <w:lang w:val="es-HN"/>
        </w:rPr>
      </w:pPr>
      <w:bookmarkStart w:id="281" w:name="_Toc130288113"/>
      <w:bookmarkStart w:id="282" w:name="_Toc132615479"/>
      <w:bookmarkStart w:id="283" w:name="_Toc153233193"/>
      <w:bookmarkStart w:id="284" w:name="_Toc153500044"/>
      <w:bookmarkStart w:id="285" w:name="_Toc153500764"/>
      <w:bookmarkStart w:id="286" w:name="_Toc153502929"/>
      <w:bookmarkStart w:id="287" w:name="_Toc153560993"/>
      <w:bookmarkStart w:id="288" w:name="_Toc154523536"/>
      <w:bookmarkStart w:id="289" w:name="_Toc154523666"/>
      <w:bookmarkStart w:id="290" w:name="_Toc158073506"/>
      <w:bookmarkStart w:id="291" w:name="_Toc158142018"/>
      <w:bookmarkStart w:id="292" w:name="_Toc158832991"/>
      <w:bookmarkEnd w:id="281"/>
      <w:bookmarkEnd w:id="282"/>
      <w:bookmarkEnd w:id="283"/>
      <w:bookmarkEnd w:id="284"/>
      <w:bookmarkEnd w:id="285"/>
      <w:bookmarkEnd w:id="286"/>
      <w:bookmarkEnd w:id="287"/>
      <w:bookmarkEnd w:id="288"/>
      <w:bookmarkEnd w:id="289"/>
      <w:bookmarkEnd w:id="290"/>
      <w:bookmarkEnd w:id="291"/>
      <w:bookmarkEnd w:id="292"/>
    </w:p>
    <w:p w14:paraId="2DDEDAEB" w14:textId="290E8E37" w:rsidR="000E2A5D" w:rsidRPr="007A01EE" w:rsidRDefault="00A871DB">
      <w:pPr>
        <w:pStyle w:val="Ttulo2"/>
        <w:numPr>
          <w:ilvl w:val="1"/>
          <w:numId w:val="11"/>
        </w:numPr>
        <w:rPr>
          <w:lang w:val="es-HN"/>
        </w:rPr>
      </w:pPr>
      <w:bookmarkStart w:id="293" w:name="_Toc158832992"/>
      <w:r>
        <w:rPr>
          <w:lang w:val="es-HN"/>
        </w:rPr>
        <w:t>NOMBRE DE LA PROPUESTA</w:t>
      </w:r>
      <w:bookmarkEnd w:id="293"/>
    </w:p>
    <w:p w14:paraId="755F7417" w14:textId="70065E79" w:rsidR="000D28D2" w:rsidRDefault="000D28D2" w:rsidP="00A94B2A">
      <w:pPr>
        <w:pStyle w:val="TextoPrincipal"/>
      </w:pPr>
      <w:r w:rsidRPr="000D28D2">
        <w:t xml:space="preserve">Propuesta de un modelo de machine learning para anticipar el resultado de la cuenta total activos de los balances generales </w:t>
      </w:r>
      <w:r w:rsidR="00BD55D2">
        <w:t>de los bancos comerciales</w:t>
      </w:r>
      <w:r w:rsidRPr="000D28D2">
        <w:t xml:space="preserve"> de Honduras</w:t>
      </w:r>
      <w:r>
        <w:t>.</w:t>
      </w:r>
    </w:p>
    <w:p w14:paraId="4C297E18" w14:textId="456C2A56" w:rsidR="000E2A5D" w:rsidRPr="007A01EE" w:rsidRDefault="00A871DB">
      <w:pPr>
        <w:pStyle w:val="Ttulo2"/>
        <w:numPr>
          <w:ilvl w:val="1"/>
          <w:numId w:val="11"/>
        </w:numPr>
        <w:rPr>
          <w:lang w:val="es-HN"/>
        </w:rPr>
      </w:pPr>
      <w:bookmarkStart w:id="294" w:name="_Toc158832993"/>
      <w:r>
        <w:rPr>
          <w:lang w:val="es-HN"/>
        </w:rPr>
        <w:t>JUSTIFICACIÓN DE LA PROPUESTA</w:t>
      </w:r>
      <w:bookmarkEnd w:id="294"/>
    </w:p>
    <w:p w14:paraId="64A49F6B" w14:textId="3C108C47" w:rsidR="000D28D2" w:rsidRPr="00A72D19" w:rsidRDefault="000D28D2" w:rsidP="00A72D19">
      <w:pPr>
        <w:pStyle w:val="TextoPrincipal"/>
      </w:pPr>
      <w:r w:rsidRPr="00A72D19">
        <w:t xml:space="preserve">Para los bancos, los clientes e inversionistas les resulta de mucha importancia poder contar con la información los balances generales de todo el sector bancario comercial en Honduras. Para los clientes es importante ya que pueden evaluar la seguridad de sus depósitos o elegir el banco que les permita tener un crédito sin inconvenientes. Para los inversores les permite conocer la viabilidad de invertir en acciones o bonos de un banco y entre los mismos bancos conocer la situación y el comportamiento financiero de su competencia.  </w:t>
      </w:r>
    </w:p>
    <w:p w14:paraId="6ECA5DCB" w14:textId="61E25D60" w:rsidR="000D28D2" w:rsidRDefault="000D28D2" w:rsidP="000D28D2">
      <w:pPr>
        <w:pStyle w:val="TextoPrincipal"/>
      </w:pPr>
      <w:r>
        <w:t xml:space="preserve">Dado que los balances generales de todos los bancos comerciales en Honduras son cargados con un mes de desfase por la CNBS, esto debido a que los bancos comerciales tienen hasta 10 días después del mes de cierre para presentar sus estados financieros y posterior a eso la CNBS realiza revisiones y supervisa la información. Mediante la propuesta de un modelo de machine learning se estará en la capacidad de: </w:t>
      </w:r>
    </w:p>
    <w:p w14:paraId="3193498B" w14:textId="4511199E" w:rsidR="000D28D2" w:rsidRDefault="000D28D2">
      <w:pPr>
        <w:pStyle w:val="TextoPrincipal"/>
        <w:numPr>
          <w:ilvl w:val="0"/>
          <w:numId w:val="6"/>
        </w:numPr>
      </w:pPr>
      <w:r>
        <w:t xml:space="preserve">Optimizar el uso de recursos, ya que se buscará implementar un enfoque que ofrezca el mejor rendimiento predictivo con la menor cantidad de recursos y tiempo. </w:t>
      </w:r>
    </w:p>
    <w:p w14:paraId="12101154" w14:textId="2AFCF35E" w:rsidR="000D28D2" w:rsidRDefault="000D28D2">
      <w:pPr>
        <w:pStyle w:val="TextoPrincipal"/>
        <w:numPr>
          <w:ilvl w:val="0"/>
          <w:numId w:val="6"/>
        </w:numPr>
      </w:pPr>
      <w:r>
        <w:t xml:space="preserve">Ser eficiente en la toma de decisiones para los bancos, clientes e inversionistas, ya que se anticipa el resultado de la cuenta contable total activo mediante predicciones de un modelo de machine learnig. </w:t>
      </w:r>
    </w:p>
    <w:p w14:paraId="706DE868" w14:textId="4425270F" w:rsidR="000D28D2" w:rsidRDefault="000D28D2">
      <w:pPr>
        <w:pStyle w:val="TextoPrincipal"/>
        <w:numPr>
          <w:ilvl w:val="0"/>
          <w:numId w:val="6"/>
        </w:numPr>
      </w:pPr>
      <w:r>
        <w:t xml:space="preserve">Contribuir a la mejora de la gestión financiera y a anticipar posibles desafíos en el sector bancario comercial de Honduras. </w:t>
      </w:r>
    </w:p>
    <w:p w14:paraId="320A038A" w14:textId="5C1BA104" w:rsidR="000D28D2" w:rsidRDefault="000D28D2">
      <w:pPr>
        <w:pStyle w:val="TextoPrincipal"/>
        <w:numPr>
          <w:ilvl w:val="0"/>
          <w:numId w:val="6"/>
        </w:numPr>
      </w:pPr>
      <w:r>
        <w:t xml:space="preserve">Adaptarse de manera más efectiva a cambios del sistema bancario comercial. </w:t>
      </w:r>
    </w:p>
    <w:p w14:paraId="097C54C0" w14:textId="7EC2761F" w:rsidR="000D28D2" w:rsidRDefault="000D28D2">
      <w:pPr>
        <w:pStyle w:val="TextoPrincipal"/>
        <w:numPr>
          <w:ilvl w:val="0"/>
          <w:numId w:val="6"/>
        </w:numPr>
      </w:pPr>
      <w:r>
        <w:t>Identificar y evaluar riesgos financieros futuros mediante el uso de los resultados de las predicciones del comportamiento de la cuenta total activo</w:t>
      </w:r>
      <w:r w:rsidR="00BD55D2">
        <w:t xml:space="preserve"> de los balances generales</w:t>
      </w:r>
      <w:r>
        <w:t xml:space="preserve"> de</w:t>
      </w:r>
      <w:r w:rsidR="00BD55D2">
        <w:t xml:space="preserve"> los bancos comerciales</w:t>
      </w:r>
      <w:r>
        <w:t xml:space="preserve"> de Honduras.</w:t>
      </w:r>
    </w:p>
    <w:p w14:paraId="5C090A32" w14:textId="191BB6E1" w:rsidR="000E2A5D" w:rsidRPr="007A01EE" w:rsidRDefault="00A871DB">
      <w:pPr>
        <w:pStyle w:val="Ttulo2"/>
        <w:numPr>
          <w:ilvl w:val="1"/>
          <w:numId w:val="11"/>
        </w:numPr>
        <w:rPr>
          <w:lang w:val="es-HN"/>
        </w:rPr>
      </w:pPr>
      <w:bookmarkStart w:id="295" w:name="_Toc158832994"/>
      <w:r>
        <w:rPr>
          <w:lang w:val="es-HN"/>
        </w:rPr>
        <w:lastRenderedPageBreak/>
        <w:t>ALCANCE DE LA PROPUESTA</w:t>
      </w:r>
      <w:bookmarkEnd w:id="295"/>
    </w:p>
    <w:p w14:paraId="6B2EB407" w14:textId="12AFEA39" w:rsidR="000D28D2" w:rsidRDefault="00B64481" w:rsidP="00B64481">
      <w:pPr>
        <w:pStyle w:val="Ttulo3"/>
      </w:pPr>
      <w:bookmarkStart w:id="296" w:name="_Toc158832995"/>
      <w:r>
        <w:t>6.3.1 OBJETIVO GENERAL DEL PROYECTO</w:t>
      </w:r>
      <w:bookmarkEnd w:id="296"/>
    </w:p>
    <w:p w14:paraId="134CC99D" w14:textId="35CEDE46" w:rsidR="00A202A6" w:rsidRDefault="00A202A6">
      <w:pPr>
        <w:pStyle w:val="TextoPrincipal"/>
        <w:numPr>
          <w:ilvl w:val="0"/>
          <w:numId w:val="8"/>
        </w:numPr>
      </w:pPr>
      <w:r w:rsidRPr="00CB67B9">
        <w:t xml:space="preserve">Anticipar el resultado de la cuenta total activo </w:t>
      </w:r>
      <w:r>
        <w:t xml:space="preserve">de los balances generales de los bancos comerciales de Honduras mediante el uso de un modelo de machine </w:t>
      </w:r>
      <w:r w:rsidR="007D0B90">
        <w:t>learning para</w:t>
      </w:r>
      <w:r>
        <w:t xml:space="preserve"> un periodo de 9 meses.</w:t>
      </w:r>
    </w:p>
    <w:p w14:paraId="47717AA5" w14:textId="517B7AB6" w:rsidR="005E6B98" w:rsidRDefault="00B64481" w:rsidP="00B64481">
      <w:pPr>
        <w:pStyle w:val="Ttulo3"/>
      </w:pPr>
      <w:bookmarkStart w:id="297" w:name="_Toc158832996"/>
      <w:r>
        <w:t>6.3.2 OBJETIVOS ESPECÍFICOS DEL PROYECTO</w:t>
      </w:r>
      <w:bookmarkEnd w:id="297"/>
    </w:p>
    <w:p w14:paraId="6089CB83" w14:textId="34A7E57F" w:rsidR="005E6B98" w:rsidRDefault="00711A38">
      <w:pPr>
        <w:pStyle w:val="TextoPrincipal"/>
        <w:numPr>
          <w:ilvl w:val="0"/>
          <w:numId w:val="7"/>
        </w:numPr>
      </w:pPr>
      <w:r>
        <w:t xml:space="preserve">Detallar los pasos necesarios para </w:t>
      </w:r>
      <w:r w:rsidR="001548C7">
        <w:t>la elaboración de un modelo de machine learning que prediga el valor de la cuenta total activo de los bancos comerciales.</w:t>
      </w:r>
    </w:p>
    <w:p w14:paraId="5DD4D5DD" w14:textId="17ED1DD9" w:rsidR="004C7673" w:rsidRDefault="00F63583">
      <w:pPr>
        <w:pStyle w:val="TextoPrincipal"/>
        <w:numPr>
          <w:ilvl w:val="0"/>
          <w:numId w:val="7"/>
        </w:numPr>
      </w:pPr>
      <w:r>
        <w:t>Proponer</w:t>
      </w:r>
      <w:r w:rsidR="00A86248">
        <w:t xml:space="preserve"> un cronograma de </w:t>
      </w:r>
      <w:r w:rsidR="000A1481">
        <w:t>tareas que detalle el orden de la aplicación de los pasos</w:t>
      </w:r>
      <w:r w:rsidR="00FA6B12">
        <w:t xml:space="preserve"> </w:t>
      </w:r>
      <w:r w:rsidR="00CA1A02">
        <w:t xml:space="preserve">y responsables </w:t>
      </w:r>
      <w:r w:rsidR="00FA6B12">
        <w:t>para la elaboración de un modelo de machine learning.</w:t>
      </w:r>
      <w:r w:rsidR="00A86248">
        <w:t xml:space="preserve"> </w:t>
      </w:r>
    </w:p>
    <w:p w14:paraId="0A35BAB2" w14:textId="21F48682" w:rsidR="00647DD6" w:rsidRDefault="00F63583">
      <w:pPr>
        <w:pStyle w:val="TextoPrincipal"/>
        <w:numPr>
          <w:ilvl w:val="0"/>
          <w:numId w:val="7"/>
        </w:numPr>
      </w:pPr>
      <w:r>
        <w:t>Establecer</w:t>
      </w:r>
      <w:r w:rsidR="00647DD6">
        <w:t xml:space="preserve"> el presupuesto necesario para la implementación del desarrollo de modelo de machine leanirng</w:t>
      </w:r>
      <w:r>
        <w:t>.</w:t>
      </w:r>
    </w:p>
    <w:p w14:paraId="28279E3A" w14:textId="1F4C1435" w:rsidR="000E2A5D" w:rsidRDefault="00A871DB">
      <w:pPr>
        <w:pStyle w:val="Ttulo2"/>
        <w:numPr>
          <w:ilvl w:val="1"/>
          <w:numId w:val="11"/>
        </w:numPr>
        <w:rPr>
          <w:lang w:val="es-HN"/>
        </w:rPr>
      </w:pPr>
      <w:bookmarkStart w:id="298" w:name="_Toc158832997"/>
      <w:r>
        <w:rPr>
          <w:lang w:val="es-HN"/>
        </w:rPr>
        <w:t>DESCRIPCIÓN Y DESARROLLO</w:t>
      </w:r>
      <w:bookmarkEnd w:id="298"/>
    </w:p>
    <w:p w14:paraId="0B9CDCB5" w14:textId="56E845B0" w:rsidR="000E2A5D" w:rsidRPr="00A871DB" w:rsidRDefault="00A871DB">
      <w:pPr>
        <w:pStyle w:val="Ttulo2"/>
        <w:numPr>
          <w:ilvl w:val="2"/>
          <w:numId w:val="11"/>
        </w:numPr>
        <w:ind w:left="1296"/>
        <w:rPr>
          <w:b w:val="0"/>
          <w:bCs w:val="0"/>
          <w:lang w:val="es-HN"/>
        </w:rPr>
      </w:pPr>
      <w:bookmarkStart w:id="299" w:name="_Toc158832998"/>
      <w:r w:rsidRPr="00A871DB">
        <w:rPr>
          <w:b w:val="0"/>
          <w:bCs w:val="0"/>
          <w:lang w:val="es-HN"/>
        </w:rPr>
        <w:t>DESCRIPCIÓN</w:t>
      </w:r>
      <w:bookmarkEnd w:id="299"/>
    </w:p>
    <w:p w14:paraId="1C90A18A" w14:textId="77777777" w:rsidR="007555E3" w:rsidRDefault="00310672" w:rsidP="00AF36C3">
      <w:pPr>
        <w:pStyle w:val="TextoPrincipal"/>
      </w:pPr>
      <w:r>
        <w:t>La propuesta del proyecto consiste en el desarrollo de un modelo de machine learning para poder predecir y conocer el comportamiento de la cuenta total activo de los bancos comerciales</w:t>
      </w:r>
      <w:r w:rsidR="009920D0">
        <w:t xml:space="preserve">. Para el desarrollo del modelo </w:t>
      </w:r>
      <w:r w:rsidR="00817EA8">
        <w:t xml:space="preserve">en primera instancia se explica </w:t>
      </w:r>
      <w:r w:rsidR="00370A7B">
        <w:t>el paso a paso</w:t>
      </w:r>
      <w:r w:rsidR="00817EA8">
        <w:t xml:space="preserve"> para implementar un modelo de autoregresión simple mediante el uso de la herramienta de KNIME</w:t>
      </w:r>
      <w:r w:rsidR="007555E3">
        <w:t xml:space="preserve">. </w:t>
      </w:r>
    </w:p>
    <w:p w14:paraId="1011E721" w14:textId="1BF15BDA" w:rsidR="00AF36C3" w:rsidRDefault="007555E3" w:rsidP="00AF36C3">
      <w:pPr>
        <w:pStyle w:val="TextoPrincipal"/>
      </w:pPr>
      <w:r>
        <w:t xml:space="preserve">Cada paso se </w:t>
      </w:r>
      <w:r w:rsidR="00196042">
        <w:t>aplicará</w:t>
      </w:r>
      <w:r>
        <w:t xml:space="preserve"> mediante las fases que componen una metodología CRIPS-DM que </w:t>
      </w:r>
      <w:r w:rsidR="00370A7B">
        <w:t xml:space="preserve">consiste en comprender el negocio, comprender los datos, preparar los datos, modelamiento y despliegue del modelo. </w:t>
      </w:r>
      <w:r w:rsidR="00817EA8">
        <w:t xml:space="preserve"> </w:t>
      </w:r>
    </w:p>
    <w:p w14:paraId="74F42222" w14:textId="38F60F15" w:rsidR="00310672" w:rsidRPr="00707F29" w:rsidRDefault="00F22896" w:rsidP="00707F29">
      <w:pPr>
        <w:pStyle w:val="TextoPrincipal"/>
      </w:pPr>
      <w:r>
        <w:t xml:space="preserve">Posterior </w:t>
      </w:r>
      <w:r w:rsidR="00477A60">
        <w:t>se muestra el cronograma</w:t>
      </w:r>
      <w:r>
        <w:t xml:space="preserve"> actividades</w:t>
      </w:r>
      <w:r w:rsidR="00477A60">
        <w:t xml:space="preserve"> que a su vez incluye actividades</w:t>
      </w:r>
      <w:r>
        <w:t xml:space="preserve"> necesarias que se deben efectuar antes del desarrollo del modelo </w:t>
      </w:r>
      <w:r w:rsidR="00477A60">
        <w:t>de machine learning, cabe señalar que incluye a su vez</w:t>
      </w:r>
      <w:r w:rsidR="00815D87">
        <w:t xml:space="preserve"> los costos que representan cada actividad. </w:t>
      </w:r>
      <w:r w:rsidR="00707F29">
        <w:br w:type="page"/>
      </w:r>
    </w:p>
    <w:p w14:paraId="13F1CDC7" w14:textId="0C7700E8" w:rsidR="00AF36C3" w:rsidRPr="00A871DB" w:rsidRDefault="00AF36C3">
      <w:pPr>
        <w:pStyle w:val="Ttulo2"/>
        <w:numPr>
          <w:ilvl w:val="2"/>
          <w:numId w:val="11"/>
        </w:numPr>
        <w:ind w:left="1296"/>
        <w:rPr>
          <w:b w:val="0"/>
          <w:bCs w:val="0"/>
          <w:lang w:val="es-HN"/>
        </w:rPr>
      </w:pPr>
      <w:bookmarkStart w:id="300" w:name="_Toc158832999"/>
      <w:r>
        <w:rPr>
          <w:b w:val="0"/>
          <w:bCs w:val="0"/>
          <w:lang w:val="es-HN"/>
        </w:rPr>
        <w:lastRenderedPageBreak/>
        <w:t>DESAROLLO</w:t>
      </w:r>
      <w:bookmarkEnd w:id="300"/>
    </w:p>
    <w:p w14:paraId="7EAE2D30" w14:textId="28DB334A" w:rsidR="00AF36C3" w:rsidRPr="00AF36C3" w:rsidRDefault="00AF36C3" w:rsidP="00AF36C3">
      <w:pPr>
        <w:pStyle w:val="TextoPrincipal"/>
      </w:pPr>
      <w:r w:rsidRPr="00AF36C3">
        <w:t>Para el desarrollo del proyecto se siguen los lineamientos que se aplican en la metodología CRISP-DM</w:t>
      </w:r>
      <w:r w:rsidR="001D3AF4">
        <w:t xml:space="preserve"> la cual se compone de seis fases, donde se detalle de manera ordenada el paso a paso para llegar a la implementación del modelo predictivo de autoagresión simple para predecir el resultado de la cuenta total activo de los balances generales de los bancos comerciales de Honduras.</w:t>
      </w:r>
    </w:p>
    <w:p w14:paraId="58219C64" w14:textId="6D4E7C13" w:rsidR="00E175FB" w:rsidRPr="007A4B3B" w:rsidRDefault="00FA0275" w:rsidP="00385A1D">
      <w:pPr>
        <w:pStyle w:val="Ttulo4"/>
        <w:rPr>
          <w:lang w:val="es-HN"/>
        </w:rPr>
      </w:pPr>
      <w:bookmarkStart w:id="301" w:name="_Toc158833000"/>
      <w:r>
        <w:rPr>
          <w:lang w:val="es-HN"/>
        </w:rPr>
        <w:t>6.</w:t>
      </w:r>
      <w:r w:rsidR="00E175FB" w:rsidRPr="007A4B3B">
        <w:rPr>
          <w:lang w:val="es-HN"/>
        </w:rPr>
        <w:t>4.</w:t>
      </w:r>
      <w:r w:rsidR="00AF36C3">
        <w:rPr>
          <w:lang w:val="es-HN"/>
        </w:rPr>
        <w:t>2</w:t>
      </w:r>
      <w:r w:rsidR="00E175FB" w:rsidRPr="007A4B3B">
        <w:rPr>
          <w:lang w:val="es-HN"/>
        </w:rPr>
        <w:t>.1 COMPRENSI</w:t>
      </w:r>
      <w:r w:rsidR="00E175FB">
        <w:rPr>
          <w:lang w:val="es-HN"/>
        </w:rPr>
        <w:t>Ó</w:t>
      </w:r>
      <w:r w:rsidR="00E175FB" w:rsidRPr="007A4B3B">
        <w:rPr>
          <w:lang w:val="es-HN"/>
        </w:rPr>
        <w:t>N DEL NEGOCIO</w:t>
      </w:r>
      <w:bookmarkEnd w:id="301"/>
    </w:p>
    <w:p w14:paraId="6446993E" w14:textId="0F63FF6D" w:rsidR="007C354A" w:rsidRDefault="00D9566B" w:rsidP="0055168B">
      <w:pPr>
        <w:pStyle w:val="TextoPrincipal"/>
      </w:pPr>
      <w:r>
        <w:t xml:space="preserve">Como primer paso se debe tener un conocimiento </w:t>
      </w:r>
      <w:r w:rsidR="00F02272">
        <w:t>previo sobre la importancia de la cuenta total activo de los balances generales de los bancos comerciales de Honduras,</w:t>
      </w:r>
      <w:r w:rsidR="000D42D7">
        <w:t xml:space="preserve"> ya qu</w:t>
      </w:r>
      <w:r w:rsidR="00F02272">
        <w:t xml:space="preserve">e </w:t>
      </w:r>
      <w:r w:rsidR="000D42D7">
        <w:t>conocer la utilidad de esta cuenta contable ayuda a comprender mejor el propósito de su estudio</w:t>
      </w:r>
      <w:r w:rsidR="00D354AB">
        <w:t>.</w:t>
      </w:r>
      <w:r w:rsidR="00891579">
        <w:t xml:space="preserve"> Cabe resaltar que esta cuenta </w:t>
      </w:r>
      <w:r w:rsidR="00E24101">
        <w:t xml:space="preserve">es un indicador </w:t>
      </w:r>
      <w:r w:rsidR="00701FEB">
        <w:t>sobre los recursos y bienes que posee y controla un banco</w:t>
      </w:r>
      <w:r w:rsidR="00760E26">
        <w:t>, mediante esta cuenta se puede reflejar la capacidad del banco para llevar a cabo sus operaciones y cumplir con sus obligaciones.</w:t>
      </w:r>
    </w:p>
    <w:p w14:paraId="7E2FCA05" w14:textId="5714E864" w:rsidR="00E175FB" w:rsidRPr="00EB1B01" w:rsidRDefault="00385A1D" w:rsidP="00385A1D">
      <w:pPr>
        <w:pStyle w:val="Ttulo4"/>
        <w:rPr>
          <w:lang w:val="es-HN"/>
        </w:rPr>
      </w:pPr>
      <w:bookmarkStart w:id="302" w:name="_Toc158833001"/>
      <w:r>
        <w:rPr>
          <w:lang w:val="es-HN"/>
        </w:rPr>
        <w:t>6.</w:t>
      </w:r>
      <w:r w:rsidRPr="007A4B3B">
        <w:rPr>
          <w:lang w:val="es-HN"/>
        </w:rPr>
        <w:t>4.</w:t>
      </w:r>
      <w:r w:rsidR="00EC3B18">
        <w:rPr>
          <w:lang w:val="es-HN"/>
        </w:rPr>
        <w:t>1</w:t>
      </w:r>
      <w:r w:rsidRPr="007A4B3B">
        <w:rPr>
          <w:lang w:val="es-HN"/>
        </w:rPr>
        <w:t>.</w:t>
      </w:r>
      <w:r>
        <w:rPr>
          <w:lang w:val="es-HN"/>
        </w:rPr>
        <w:t>2</w:t>
      </w:r>
      <w:r w:rsidRPr="007A4B3B">
        <w:rPr>
          <w:lang w:val="es-HN"/>
        </w:rPr>
        <w:t xml:space="preserve"> </w:t>
      </w:r>
      <w:r w:rsidR="00E175FB" w:rsidRPr="00EB1B01">
        <w:rPr>
          <w:lang w:val="es-HN"/>
        </w:rPr>
        <w:t>COMPRENSI</w:t>
      </w:r>
      <w:r w:rsidR="00E175FB">
        <w:rPr>
          <w:lang w:val="es-HN"/>
        </w:rPr>
        <w:t>Ó</w:t>
      </w:r>
      <w:r w:rsidR="00E175FB" w:rsidRPr="00EB1B01">
        <w:rPr>
          <w:lang w:val="es-HN"/>
        </w:rPr>
        <w:t>N DEL DATOS</w:t>
      </w:r>
      <w:bookmarkEnd w:id="302"/>
    </w:p>
    <w:p w14:paraId="0B1A0CCE" w14:textId="0C385D6F" w:rsidR="00E175FB" w:rsidRPr="00D9566B" w:rsidRDefault="00D81838" w:rsidP="000D42D7">
      <w:pPr>
        <w:pStyle w:val="TextoPrincipal"/>
      </w:pPr>
      <w:r>
        <w:t xml:space="preserve">Se debe tener conocimiento </w:t>
      </w:r>
      <w:r w:rsidR="00B677EC">
        <w:t>de la</w:t>
      </w:r>
      <w:r>
        <w:t xml:space="preserve"> composición de </w:t>
      </w:r>
      <w:r w:rsidR="00D9566B">
        <w:t>los datos que están disponibles en el portal de la CNBS</w:t>
      </w:r>
      <w:r w:rsidR="008B350D">
        <w:t xml:space="preserve">, </w:t>
      </w:r>
      <w:r w:rsidR="00B677EC">
        <w:t>la definición de los campos de la fuente de datos se visualiza</w:t>
      </w:r>
      <w:r w:rsidR="00D9566B">
        <w:t xml:space="preserve"> en la </w:t>
      </w:r>
      <w:r w:rsidR="00E175FB">
        <w:t xml:space="preserve">Tabla </w:t>
      </w:r>
      <w:r w:rsidR="00D9566B">
        <w:t>20</w:t>
      </w:r>
      <w:r w:rsidR="00E175FB">
        <w:t>.</w:t>
      </w:r>
    </w:p>
    <w:p w14:paraId="2B8BC6B0" w14:textId="12DD8A28" w:rsidR="00D9566B" w:rsidRDefault="00D9566B" w:rsidP="00D9566B">
      <w:pPr>
        <w:pStyle w:val="Figuras"/>
      </w:pPr>
      <w:bookmarkStart w:id="303" w:name="_Toc158833064"/>
      <w:r>
        <w:t xml:space="preserve">Tabla </w:t>
      </w:r>
      <w:r>
        <w:fldChar w:fldCharType="begin"/>
      </w:r>
      <w:r>
        <w:instrText xml:space="preserve"> SEQ Tabla \* ARABIC </w:instrText>
      </w:r>
      <w:r>
        <w:fldChar w:fldCharType="separate"/>
      </w:r>
      <w:r w:rsidR="000F2D33">
        <w:rPr>
          <w:noProof/>
        </w:rPr>
        <w:t>50</w:t>
      </w:r>
      <w:r>
        <w:fldChar w:fldCharType="end"/>
      </w:r>
      <w:r>
        <w:t xml:space="preserve">. </w:t>
      </w:r>
      <w:r w:rsidRPr="0094204F">
        <w:t>Diccionario de Datos</w:t>
      </w:r>
      <w:bookmarkEnd w:id="303"/>
    </w:p>
    <w:tbl>
      <w:tblPr>
        <w:tblStyle w:val="Tablaconcuadrcula"/>
        <w:tblW w:w="9493" w:type="dxa"/>
        <w:tblLook w:val="04A0" w:firstRow="1" w:lastRow="0" w:firstColumn="1" w:lastColumn="0" w:noHBand="0" w:noVBand="1"/>
      </w:tblPr>
      <w:tblGrid>
        <w:gridCol w:w="2263"/>
        <w:gridCol w:w="1276"/>
        <w:gridCol w:w="5954"/>
      </w:tblGrid>
      <w:tr w:rsidR="00E175FB" w14:paraId="64F47FAD" w14:textId="77777777" w:rsidTr="0040572D">
        <w:trPr>
          <w:trHeight w:val="77"/>
        </w:trPr>
        <w:tc>
          <w:tcPr>
            <w:tcW w:w="2263" w:type="dxa"/>
          </w:tcPr>
          <w:p w14:paraId="0169FA87" w14:textId="77777777" w:rsidR="00E175FB" w:rsidRPr="0072620D" w:rsidRDefault="00E175FB" w:rsidP="00D81838">
            <w:pPr>
              <w:pStyle w:val="TextoPrincipal"/>
              <w:spacing w:after="0" w:line="240" w:lineRule="auto"/>
              <w:ind w:firstLine="0"/>
              <w:jc w:val="center"/>
              <w:rPr>
                <w:sz w:val="20"/>
                <w:szCs w:val="20"/>
              </w:rPr>
            </w:pPr>
            <w:r w:rsidRPr="0072620D">
              <w:rPr>
                <w:sz w:val="20"/>
                <w:szCs w:val="20"/>
              </w:rPr>
              <w:t>Campo</w:t>
            </w:r>
          </w:p>
        </w:tc>
        <w:tc>
          <w:tcPr>
            <w:tcW w:w="1276" w:type="dxa"/>
          </w:tcPr>
          <w:p w14:paraId="59BCCFA7" w14:textId="77777777" w:rsidR="00E175FB" w:rsidRPr="0072620D" w:rsidRDefault="00E175FB" w:rsidP="00D81838">
            <w:pPr>
              <w:pStyle w:val="TextoPrincipal"/>
              <w:spacing w:after="0" w:line="240" w:lineRule="auto"/>
              <w:ind w:firstLine="0"/>
              <w:jc w:val="center"/>
              <w:rPr>
                <w:sz w:val="20"/>
                <w:szCs w:val="20"/>
              </w:rPr>
            </w:pPr>
            <w:r w:rsidRPr="0072620D">
              <w:rPr>
                <w:sz w:val="20"/>
                <w:szCs w:val="20"/>
              </w:rPr>
              <w:t>Tipo de Dato</w:t>
            </w:r>
          </w:p>
        </w:tc>
        <w:tc>
          <w:tcPr>
            <w:tcW w:w="5954" w:type="dxa"/>
          </w:tcPr>
          <w:p w14:paraId="3B7725DE" w14:textId="77777777" w:rsidR="00E175FB" w:rsidRPr="0072620D" w:rsidRDefault="00E175FB" w:rsidP="00D81838">
            <w:pPr>
              <w:pStyle w:val="TextoPrincipal"/>
              <w:spacing w:after="0" w:line="240" w:lineRule="auto"/>
              <w:ind w:firstLine="0"/>
              <w:jc w:val="center"/>
              <w:rPr>
                <w:sz w:val="20"/>
                <w:szCs w:val="20"/>
              </w:rPr>
            </w:pPr>
            <w:r w:rsidRPr="0072620D">
              <w:rPr>
                <w:sz w:val="20"/>
                <w:szCs w:val="20"/>
              </w:rPr>
              <w:t>Descripción</w:t>
            </w:r>
          </w:p>
        </w:tc>
      </w:tr>
      <w:tr w:rsidR="00E175FB" w:rsidRPr="00B82183" w14:paraId="61473BE4" w14:textId="77777777" w:rsidTr="0040572D">
        <w:trPr>
          <w:trHeight w:val="77"/>
        </w:trPr>
        <w:tc>
          <w:tcPr>
            <w:tcW w:w="2263" w:type="dxa"/>
          </w:tcPr>
          <w:p w14:paraId="12D2FB5F" w14:textId="77777777" w:rsidR="00E175FB" w:rsidRPr="0072620D" w:rsidRDefault="00E175FB" w:rsidP="00D81838">
            <w:pPr>
              <w:pStyle w:val="TextoPrincipal"/>
              <w:spacing w:after="0" w:line="240" w:lineRule="auto"/>
              <w:ind w:firstLine="0"/>
              <w:rPr>
                <w:sz w:val="20"/>
                <w:szCs w:val="20"/>
              </w:rPr>
            </w:pPr>
            <w:r w:rsidRPr="0072620D">
              <w:rPr>
                <w:sz w:val="20"/>
                <w:szCs w:val="20"/>
              </w:rPr>
              <w:t>Id</w:t>
            </w:r>
          </w:p>
        </w:tc>
        <w:tc>
          <w:tcPr>
            <w:tcW w:w="1276" w:type="dxa"/>
          </w:tcPr>
          <w:p w14:paraId="43023817" w14:textId="77777777" w:rsidR="00E175FB" w:rsidRPr="0072620D" w:rsidRDefault="00E175FB" w:rsidP="00D81838">
            <w:pPr>
              <w:pStyle w:val="TextoPrincipal"/>
              <w:spacing w:after="0" w:line="240" w:lineRule="auto"/>
              <w:ind w:firstLine="0"/>
              <w:rPr>
                <w:sz w:val="20"/>
                <w:szCs w:val="20"/>
              </w:rPr>
            </w:pPr>
            <w:r w:rsidRPr="0072620D">
              <w:rPr>
                <w:sz w:val="20"/>
                <w:szCs w:val="20"/>
              </w:rPr>
              <w:t>Int</w:t>
            </w:r>
          </w:p>
        </w:tc>
        <w:tc>
          <w:tcPr>
            <w:tcW w:w="5954" w:type="dxa"/>
          </w:tcPr>
          <w:p w14:paraId="472E9642" w14:textId="77777777" w:rsidR="00E175FB" w:rsidRPr="0072620D" w:rsidRDefault="00E175FB" w:rsidP="00D81838">
            <w:pPr>
              <w:pStyle w:val="TextoPrincipal"/>
              <w:spacing w:after="0" w:line="240" w:lineRule="auto"/>
              <w:ind w:firstLine="0"/>
              <w:rPr>
                <w:sz w:val="20"/>
                <w:szCs w:val="20"/>
              </w:rPr>
            </w:pPr>
            <w:r w:rsidRPr="0072620D">
              <w:rPr>
                <w:sz w:val="20"/>
                <w:szCs w:val="20"/>
              </w:rPr>
              <w:t>Es un campo correlativo, va aumentando a medida se creen más registros, se puede decir que es un identificador por registro</w:t>
            </w:r>
          </w:p>
        </w:tc>
      </w:tr>
      <w:tr w:rsidR="00E175FB" w:rsidRPr="00B82183" w14:paraId="640888A0" w14:textId="77777777" w:rsidTr="0040572D">
        <w:tc>
          <w:tcPr>
            <w:tcW w:w="2263" w:type="dxa"/>
          </w:tcPr>
          <w:p w14:paraId="04D17279" w14:textId="77777777" w:rsidR="00E175FB" w:rsidRPr="0072620D" w:rsidRDefault="00E175FB" w:rsidP="00D81838">
            <w:pPr>
              <w:pStyle w:val="TextoPrincipal"/>
              <w:spacing w:after="0" w:line="240" w:lineRule="auto"/>
              <w:ind w:firstLine="0"/>
              <w:rPr>
                <w:sz w:val="20"/>
                <w:szCs w:val="20"/>
              </w:rPr>
            </w:pPr>
            <w:r w:rsidRPr="0072620D">
              <w:rPr>
                <w:sz w:val="20"/>
                <w:szCs w:val="20"/>
              </w:rPr>
              <w:t>Tipo</w:t>
            </w:r>
          </w:p>
        </w:tc>
        <w:tc>
          <w:tcPr>
            <w:tcW w:w="1276" w:type="dxa"/>
          </w:tcPr>
          <w:p w14:paraId="72213ADC" w14:textId="77777777" w:rsidR="00E175FB" w:rsidRPr="0072620D" w:rsidRDefault="00E175FB" w:rsidP="00D81838">
            <w:pPr>
              <w:pStyle w:val="TextoPrincipal"/>
              <w:spacing w:after="0" w:line="240" w:lineRule="auto"/>
              <w:ind w:firstLine="0"/>
              <w:rPr>
                <w:sz w:val="20"/>
                <w:szCs w:val="20"/>
              </w:rPr>
            </w:pPr>
            <w:r w:rsidRPr="0072620D">
              <w:rPr>
                <w:sz w:val="20"/>
                <w:szCs w:val="20"/>
              </w:rPr>
              <w:t>Int</w:t>
            </w:r>
          </w:p>
        </w:tc>
        <w:tc>
          <w:tcPr>
            <w:tcW w:w="5954" w:type="dxa"/>
          </w:tcPr>
          <w:p w14:paraId="7FDBFEE2" w14:textId="77777777" w:rsidR="00E175FB" w:rsidRPr="0072620D" w:rsidRDefault="00E175FB" w:rsidP="00D81838">
            <w:pPr>
              <w:pStyle w:val="TextoPrincipal"/>
              <w:spacing w:after="0" w:line="240" w:lineRule="auto"/>
              <w:ind w:firstLine="0"/>
              <w:rPr>
                <w:sz w:val="20"/>
                <w:szCs w:val="20"/>
              </w:rPr>
            </w:pPr>
            <w:r w:rsidRPr="0072620D">
              <w:rPr>
                <w:sz w:val="20"/>
                <w:szCs w:val="20"/>
              </w:rPr>
              <w:t>Es el identificador del tipo de institución Financiera.</w:t>
            </w:r>
          </w:p>
          <w:p w14:paraId="7342C83C" w14:textId="7F24A850" w:rsidR="00E175FB" w:rsidRPr="0072620D" w:rsidRDefault="00E175FB" w:rsidP="00D81838">
            <w:pPr>
              <w:pStyle w:val="TextoPrincipal"/>
              <w:spacing w:after="0" w:line="240" w:lineRule="auto"/>
              <w:ind w:firstLine="0"/>
              <w:rPr>
                <w:sz w:val="20"/>
                <w:szCs w:val="20"/>
              </w:rPr>
            </w:pPr>
            <w:r w:rsidRPr="0072620D">
              <w:rPr>
                <w:sz w:val="20"/>
                <w:szCs w:val="20"/>
              </w:rPr>
              <w:t>(1) Bancos Comerciales</w:t>
            </w:r>
            <w:r w:rsidR="00D81838">
              <w:rPr>
                <w:sz w:val="20"/>
                <w:szCs w:val="20"/>
              </w:rPr>
              <w:t xml:space="preserve">, </w:t>
            </w:r>
            <w:r w:rsidRPr="0072620D">
              <w:rPr>
                <w:sz w:val="20"/>
                <w:szCs w:val="20"/>
              </w:rPr>
              <w:t>(2) Bancos Segundo Piso</w:t>
            </w:r>
            <w:r w:rsidR="00D81838">
              <w:rPr>
                <w:sz w:val="20"/>
                <w:szCs w:val="20"/>
              </w:rPr>
              <w:t xml:space="preserve">, </w:t>
            </w:r>
            <w:r w:rsidRPr="0072620D">
              <w:rPr>
                <w:sz w:val="20"/>
                <w:szCs w:val="20"/>
              </w:rPr>
              <w:t>(13) Bancos Estatales</w:t>
            </w:r>
            <w:r w:rsidR="00D81838">
              <w:rPr>
                <w:sz w:val="20"/>
                <w:szCs w:val="20"/>
              </w:rPr>
              <w:t xml:space="preserve">, </w:t>
            </w:r>
            <w:r w:rsidRPr="0072620D">
              <w:rPr>
                <w:sz w:val="20"/>
                <w:szCs w:val="20"/>
              </w:rPr>
              <w:t>(12) Oficina de Representación</w:t>
            </w:r>
            <w:r w:rsidR="00D81838">
              <w:rPr>
                <w:sz w:val="20"/>
                <w:szCs w:val="20"/>
              </w:rPr>
              <w:t xml:space="preserve"> y </w:t>
            </w:r>
            <w:r w:rsidRPr="0072620D">
              <w:rPr>
                <w:sz w:val="20"/>
                <w:szCs w:val="20"/>
              </w:rPr>
              <w:t>(8) Financieras</w:t>
            </w:r>
          </w:p>
        </w:tc>
      </w:tr>
      <w:tr w:rsidR="00E175FB" w:rsidRPr="00B82183" w14:paraId="63305C41" w14:textId="77777777" w:rsidTr="0040572D">
        <w:tc>
          <w:tcPr>
            <w:tcW w:w="2263" w:type="dxa"/>
          </w:tcPr>
          <w:p w14:paraId="366E5272" w14:textId="77777777" w:rsidR="00E175FB" w:rsidRPr="0072620D" w:rsidRDefault="00E175FB" w:rsidP="00D81838">
            <w:pPr>
              <w:pStyle w:val="TextoPrincipal"/>
              <w:spacing w:after="0" w:line="240" w:lineRule="auto"/>
              <w:ind w:firstLine="0"/>
              <w:rPr>
                <w:sz w:val="20"/>
                <w:szCs w:val="20"/>
              </w:rPr>
            </w:pPr>
            <w:r w:rsidRPr="0072620D">
              <w:rPr>
                <w:sz w:val="20"/>
                <w:szCs w:val="20"/>
              </w:rPr>
              <w:t>Inst</w:t>
            </w:r>
          </w:p>
        </w:tc>
        <w:tc>
          <w:tcPr>
            <w:tcW w:w="1276" w:type="dxa"/>
          </w:tcPr>
          <w:p w14:paraId="415D9D9B" w14:textId="77777777" w:rsidR="00E175FB" w:rsidRPr="0072620D" w:rsidRDefault="00E175FB" w:rsidP="00D81838">
            <w:pPr>
              <w:pStyle w:val="TextoPrincipal"/>
              <w:spacing w:after="0" w:line="240" w:lineRule="auto"/>
              <w:ind w:firstLine="0"/>
              <w:rPr>
                <w:sz w:val="20"/>
                <w:szCs w:val="20"/>
              </w:rPr>
            </w:pPr>
            <w:r w:rsidRPr="0072620D">
              <w:rPr>
                <w:sz w:val="20"/>
                <w:szCs w:val="20"/>
              </w:rPr>
              <w:t>Int</w:t>
            </w:r>
          </w:p>
        </w:tc>
        <w:tc>
          <w:tcPr>
            <w:tcW w:w="5954" w:type="dxa"/>
          </w:tcPr>
          <w:p w14:paraId="3F741402" w14:textId="77777777" w:rsidR="00E175FB" w:rsidRPr="0072620D" w:rsidRDefault="00E175FB" w:rsidP="00D81838">
            <w:pPr>
              <w:pStyle w:val="TextoPrincipal"/>
              <w:spacing w:after="0" w:line="240" w:lineRule="auto"/>
              <w:ind w:firstLine="0"/>
              <w:rPr>
                <w:sz w:val="20"/>
                <w:szCs w:val="20"/>
              </w:rPr>
            </w:pPr>
            <w:r w:rsidRPr="0072620D">
              <w:rPr>
                <w:sz w:val="20"/>
                <w:szCs w:val="20"/>
              </w:rPr>
              <w:t>Código que identifica de manera única a cada institución financiera</w:t>
            </w:r>
          </w:p>
        </w:tc>
      </w:tr>
      <w:tr w:rsidR="00E175FB" w:rsidRPr="00B82183" w14:paraId="565AF699" w14:textId="77777777" w:rsidTr="0040572D">
        <w:tc>
          <w:tcPr>
            <w:tcW w:w="2263" w:type="dxa"/>
          </w:tcPr>
          <w:p w14:paraId="5150070C" w14:textId="77777777" w:rsidR="00E175FB" w:rsidRPr="0072620D" w:rsidRDefault="00E175FB" w:rsidP="00D81838">
            <w:pPr>
              <w:pStyle w:val="TextoPrincipal"/>
              <w:spacing w:after="0" w:line="240" w:lineRule="auto"/>
              <w:ind w:firstLine="0"/>
              <w:rPr>
                <w:sz w:val="20"/>
                <w:szCs w:val="20"/>
              </w:rPr>
            </w:pPr>
            <w:r w:rsidRPr="0072620D">
              <w:rPr>
                <w:sz w:val="20"/>
                <w:szCs w:val="20"/>
              </w:rPr>
              <w:t>Logo</w:t>
            </w:r>
          </w:p>
        </w:tc>
        <w:tc>
          <w:tcPr>
            <w:tcW w:w="1276" w:type="dxa"/>
          </w:tcPr>
          <w:p w14:paraId="062B449C" w14:textId="77777777" w:rsidR="00E175FB" w:rsidRPr="0072620D" w:rsidRDefault="00E175FB" w:rsidP="00D81838">
            <w:pPr>
              <w:pStyle w:val="TextoPrincipal"/>
              <w:spacing w:after="0" w:line="240" w:lineRule="auto"/>
              <w:ind w:firstLine="0"/>
              <w:rPr>
                <w:sz w:val="20"/>
                <w:szCs w:val="20"/>
              </w:rPr>
            </w:pPr>
            <w:r w:rsidRPr="0072620D">
              <w:rPr>
                <w:sz w:val="20"/>
                <w:szCs w:val="20"/>
              </w:rPr>
              <w:t>Text</w:t>
            </w:r>
          </w:p>
        </w:tc>
        <w:tc>
          <w:tcPr>
            <w:tcW w:w="5954" w:type="dxa"/>
          </w:tcPr>
          <w:p w14:paraId="44F3C1B4" w14:textId="77777777" w:rsidR="00E175FB" w:rsidRPr="0072620D" w:rsidRDefault="00E175FB" w:rsidP="00D81838">
            <w:pPr>
              <w:pStyle w:val="TextoPrincipal"/>
              <w:spacing w:after="0" w:line="240" w:lineRule="auto"/>
              <w:ind w:firstLine="0"/>
              <w:rPr>
                <w:sz w:val="20"/>
                <w:szCs w:val="20"/>
              </w:rPr>
            </w:pPr>
            <w:r w:rsidRPr="0072620D">
              <w:rPr>
                <w:sz w:val="20"/>
                <w:szCs w:val="20"/>
              </w:rPr>
              <w:t>Muestra el nombre de la institución financiera</w:t>
            </w:r>
          </w:p>
        </w:tc>
      </w:tr>
      <w:tr w:rsidR="00E175FB" w:rsidRPr="00B82183" w14:paraId="17876DF9" w14:textId="77777777" w:rsidTr="0040572D">
        <w:tc>
          <w:tcPr>
            <w:tcW w:w="2263" w:type="dxa"/>
          </w:tcPr>
          <w:p w14:paraId="7AB32E1C" w14:textId="77777777" w:rsidR="00E175FB" w:rsidRPr="0072620D" w:rsidRDefault="00E175FB" w:rsidP="00D81838">
            <w:pPr>
              <w:pStyle w:val="TextoPrincipal"/>
              <w:spacing w:after="0" w:line="240" w:lineRule="auto"/>
              <w:ind w:firstLine="0"/>
              <w:rPr>
                <w:sz w:val="20"/>
                <w:szCs w:val="20"/>
              </w:rPr>
            </w:pPr>
            <w:r w:rsidRPr="0072620D">
              <w:rPr>
                <w:sz w:val="20"/>
                <w:szCs w:val="20"/>
              </w:rPr>
              <w:t>FechaReporte</w:t>
            </w:r>
          </w:p>
        </w:tc>
        <w:tc>
          <w:tcPr>
            <w:tcW w:w="1276" w:type="dxa"/>
          </w:tcPr>
          <w:p w14:paraId="46FCE2E8" w14:textId="77777777" w:rsidR="00E175FB" w:rsidRPr="0072620D" w:rsidRDefault="00E175FB" w:rsidP="00D81838">
            <w:pPr>
              <w:pStyle w:val="TextoPrincipal"/>
              <w:spacing w:after="0" w:line="240" w:lineRule="auto"/>
              <w:ind w:firstLine="0"/>
              <w:rPr>
                <w:sz w:val="20"/>
                <w:szCs w:val="20"/>
              </w:rPr>
            </w:pPr>
            <w:r w:rsidRPr="0072620D">
              <w:rPr>
                <w:sz w:val="20"/>
                <w:szCs w:val="20"/>
              </w:rPr>
              <w:t>Date</w:t>
            </w:r>
          </w:p>
        </w:tc>
        <w:tc>
          <w:tcPr>
            <w:tcW w:w="5954" w:type="dxa"/>
          </w:tcPr>
          <w:p w14:paraId="6E99A623" w14:textId="77777777" w:rsidR="00E175FB" w:rsidRPr="0072620D" w:rsidRDefault="00E175FB" w:rsidP="00D81838">
            <w:pPr>
              <w:pStyle w:val="TextoPrincipal"/>
              <w:spacing w:after="0" w:line="240" w:lineRule="auto"/>
              <w:ind w:firstLine="0"/>
              <w:rPr>
                <w:sz w:val="20"/>
                <w:szCs w:val="20"/>
              </w:rPr>
            </w:pPr>
            <w:r w:rsidRPr="0072620D">
              <w:rPr>
                <w:sz w:val="20"/>
                <w:szCs w:val="20"/>
              </w:rPr>
              <w:t>Indica la fecha de corte que fueron cargados los datos</w:t>
            </w:r>
          </w:p>
        </w:tc>
      </w:tr>
      <w:tr w:rsidR="00E175FB" w:rsidRPr="00B82183" w14:paraId="4FAE1490" w14:textId="77777777" w:rsidTr="0040572D">
        <w:tc>
          <w:tcPr>
            <w:tcW w:w="2263" w:type="dxa"/>
          </w:tcPr>
          <w:p w14:paraId="4192BA9B" w14:textId="77777777" w:rsidR="00E175FB" w:rsidRPr="0072620D" w:rsidRDefault="00E175FB" w:rsidP="00D81838">
            <w:pPr>
              <w:pStyle w:val="TextoPrincipal"/>
              <w:spacing w:after="0" w:line="240" w:lineRule="auto"/>
              <w:ind w:firstLine="0"/>
              <w:rPr>
                <w:sz w:val="20"/>
                <w:szCs w:val="20"/>
              </w:rPr>
            </w:pPr>
            <w:r w:rsidRPr="0072620D">
              <w:rPr>
                <w:sz w:val="20"/>
                <w:szCs w:val="20"/>
              </w:rPr>
              <w:t>Linea</w:t>
            </w:r>
          </w:p>
        </w:tc>
        <w:tc>
          <w:tcPr>
            <w:tcW w:w="1276" w:type="dxa"/>
          </w:tcPr>
          <w:p w14:paraId="350D9B49" w14:textId="77777777" w:rsidR="00E175FB" w:rsidRPr="0072620D" w:rsidRDefault="00E175FB" w:rsidP="00D81838">
            <w:pPr>
              <w:pStyle w:val="TextoPrincipal"/>
              <w:spacing w:after="0" w:line="240" w:lineRule="auto"/>
              <w:ind w:firstLine="0"/>
              <w:rPr>
                <w:sz w:val="20"/>
                <w:szCs w:val="20"/>
              </w:rPr>
            </w:pPr>
            <w:r w:rsidRPr="0072620D">
              <w:rPr>
                <w:sz w:val="20"/>
                <w:szCs w:val="20"/>
              </w:rPr>
              <w:t>Int</w:t>
            </w:r>
          </w:p>
        </w:tc>
        <w:tc>
          <w:tcPr>
            <w:tcW w:w="5954" w:type="dxa"/>
          </w:tcPr>
          <w:p w14:paraId="660B043A" w14:textId="77777777" w:rsidR="00E175FB" w:rsidRPr="0072620D" w:rsidRDefault="00E175FB" w:rsidP="00D81838">
            <w:pPr>
              <w:pStyle w:val="TextoPrincipal"/>
              <w:spacing w:after="0" w:line="240" w:lineRule="auto"/>
              <w:ind w:firstLine="0"/>
              <w:rPr>
                <w:sz w:val="20"/>
                <w:szCs w:val="20"/>
              </w:rPr>
            </w:pPr>
            <w:r w:rsidRPr="0072620D">
              <w:rPr>
                <w:sz w:val="20"/>
                <w:szCs w:val="20"/>
              </w:rPr>
              <w:t>Identificador unido de la cuenta contable</w:t>
            </w:r>
          </w:p>
        </w:tc>
      </w:tr>
      <w:tr w:rsidR="00E175FB" w:rsidRPr="00B82183" w14:paraId="54244B8F" w14:textId="77777777" w:rsidTr="0040572D">
        <w:tc>
          <w:tcPr>
            <w:tcW w:w="2263" w:type="dxa"/>
          </w:tcPr>
          <w:p w14:paraId="6457BCF0" w14:textId="77777777" w:rsidR="00E175FB" w:rsidRPr="0072620D" w:rsidRDefault="00E175FB" w:rsidP="00D81838">
            <w:pPr>
              <w:pStyle w:val="TextoPrincipal"/>
              <w:spacing w:after="0" w:line="240" w:lineRule="auto"/>
              <w:ind w:firstLine="0"/>
              <w:rPr>
                <w:sz w:val="20"/>
                <w:szCs w:val="20"/>
              </w:rPr>
            </w:pPr>
            <w:r w:rsidRPr="0072620D">
              <w:rPr>
                <w:sz w:val="20"/>
                <w:szCs w:val="20"/>
              </w:rPr>
              <w:t>Cuenta</w:t>
            </w:r>
          </w:p>
        </w:tc>
        <w:tc>
          <w:tcPr>
            <w:tcW w:w="1276" w:type="dxa"/>
          </w:tcPr>
          <w:p w14:paraId="14F84138" w14:textId="77777777" w:rsidR="00E175FB" w:rsidRPr="0072620D" w:rsidRDefault="00E175FB" w:rsidP="00D81838">
            <w:pPr>
              <w:pStyle w:val="TextoPrincipal"/>
              <w:spacing w:after="0" w:line="240" w:lineRule="auto"/>
              <w:ind w:firstLine="0"/>
              <w:rPr>
                <w:sz w:val="20"/>
                <w:szCs w:val="20"/>
              </w:rPr>
            </w:pPr>
            <w:r w:rsidRPr="0072620D">
              <w:rPr>
                <w:sz w:val="20"/>
                <w:szCs w:val="20"/>
              </w:rPr>
              <w:t>Text</w:t>
            </w:r>
          </w:p>
        </w:tc>
        <w:tc>
          <w:tcPr>
            <w:tcW w:w="5954" w:type="dxa"/>
          </w:tcPr>
          <w:p w14:paraId="12EAC8C1" w14:textId="77777777" w:rsidR="00E175FB" w:rsidRPr="0072620D" w:rsidRDefault="00E175FB" w:rsidP="00D81838">
            <w:pPr>
              <w:pStyle w:val="TextoPrincipal"/>
              <w:spacing w:after="0" w:line="240" w:lineRule="auto"/>
              <w:ind w:firstLine="0"/>
              <w:rPr>
                <w:sz w:val="20"/>
                <w:szCs w:val="20"/>
              </w:rPr>
            </w:pPr>
            <w:r w:rsidRPr="0072620D">
              <w:rPr>
                <w:sz w:val="20"/>
                <w:szCs w:val="20"/>
              </w:rPr>
              <w:t>Nombre de la cuenta contable</w:t>
            </w:r>
          </w:p>
        </w:tc>
      </w:tr>
      <w:tr w:rsidR="00E175FB" w:rsidRPr="00B82183" w14:paraId="306D1889" w14:textId="77777777" w:rsidTr="0040572D">
        <w:tc>
          <w:tcPr>
            <w:tcW w:w="2263" w:type="dxa"/>
          </w:tcPr>
          <w:p w14:paraId="0F7396AD" w14:textId="77777777" w:rsidR="00E175FB" w:rsidRPr="0072620D" w:rsidRDefault="00E175FB" w:rsidP="00D81838">
            <w:pPr>
              <w:pStyle w:val="TextoPrincipal"/>
              <w:spacing w:after="0" w:line="240" w:lineRule="auto"/>
              <w:ind w:firstLine="0"/>
              <w:rPr>
                <w:sz w:val="20"/>
                <w:szCs w:val="20"/>
              </w:rPr>
            </w:pPr>
            <w:r w:rsidRPr="0072620D">
              <w:rPr>
                <w:sz w:val="20"/>
                <w:szCs w:val="20"/>
              </w:rPr>
              <w:t>Moneda Nacional</w:t>
            </w:r>
          </w:p>
        </w:tc>
        <w:tc>
          <w:tcPr>
            <w:tcW w:w="1276" w:type="dxa"/>
          </w:tcPr>
          <w:p w14:paraId="606829A3" w14:textId="77777777" w:rsidR="00E175FB" w:rsidRPr="0072620D" w:rsidRDefault="00E175FB" w:rsidP="00D81838">
            <w:pPr>
              <w:pStyle w:val="TextoPrincipal"/>
              <w:spacing w:after="0" w:line="240" w:lineRule="auto"/>
              <w:ind w:firstLine="0"/>
              <w:rPr>
                <w:sz w:val="20"/>
                <w:szCs w:val="20"/>
              </w:rPr>
            </w:pPr>
            <w:r w:rsidRPr="0072620D">
              <w:rPr>
                <w:sz w:val="20"/>
                <w:szCs w:val="20"/>
              </w:rPr>
              <w:t>Money</w:t>
            </w:r>
          </w:p>
        </w:tc>
        <w:tc>
          <w:tcPr>
            <w:tcW w:w="5954" w:type="dxa"/>
          </w:tcPr>
          <w:p w14:paraId="1712344C" w14:textId="77777777" w:rsidR="00E175FB" w:rsidRPr="0072620D" w:rsidRDefault="00E175FB" w:rsidP="00D81838">
            <w:pPr>
              <w:pStyle w:val="TextoPrincipal"/>
              <w:spacing w:after="0" w:line="240" w:lineRule="auto"/>
              <w:ind w:firstLine="0"/>
              <w:rPr>
                <w:sz w:val="20"/>
                <w:szCs w:val="20"/>
              </w:rPr>
            </w:pPr>
            <w:r w:rsidRPr="0072620D">
              <w:rPr>
                <w:sz w:val="20"/>
                <w:szCs w:val="20"/>
              </w:rPr>
              <w:t>Valor monetario real en moneda LPS</w:t>
            </w:r>
          </w:p>
        </w:tc>
      </w:tr>
      <w:tr w:rsidR="00E175FB" w:rsidRPr="00B82183" w14:paraId="2CFDC5AD" w14:textId="77777777" w:rsidTr="0040572D">
        <w:tc>
          <w:tcPr>
            <w:tcW w:w="2263" w:type="dxa"/>
          </w:tcPr>
          <w:p w14:paraId="6452F9D6" w14:textId="77777777" w:rsidR="00E175FB" w:rsidRPr="0072620D" w:rsidRDefault="00E175FB" w:rsidP="00D81838">
            <w:pPr>
              <w:pStyle w:val="TextoPrincipal"/>
              <w:spacing w:after="0" w:line="240" w:lineRule="auto"/>
              <w:ind w:firstLine="0"/>
              <w:rPr>
                <w:sz w:val="20"/>
                <w:szCs w:val="20"/>
              </w:rPr>
            </w:pPr>
            <w:r w:rsidRPr="0072620D">
              <w:rPr>
                <w:sz w:val="20"/>
                <w:szCs w:val="20"/>
              </w:rPr>
              <w:t>Moneda Extranjera</w:t>
            </w:r>
          </w:p>
        </w:tc>
        <w:tc>
          <w:tcPr>
            <w:tcW w:w="1276" w:type="dxa"/>
          </w:tcPr>
          <w:p w14:paraId="5E477E2D" w14:textId="77777777" w:rsidR="00E175FB" w:rsidRPr="0072620D" w:rsidRDefault="00E175FB" w:rsidP="00D81838">
            <w:pPr>
              <w:pStyle w:val="TextoPrincipal"/>
              <w:spacing w:after="0" w:line="240" w:lineRule="auto"/>
              <w:ind w:firstLine="0"/>
              <w:rPr>
                <w:sz w:val="20"/>
                <w:szCs w:val="20"/>
              </w:rPr>
            </w:pPr>
            <w:r w:rsidRPr="0072620D">
              <w:rPr>
                <w:sz w:val="20"/>
                <w:szCs w:val="20"/>
              </w:rPr>
              <w:t>Money</w:t>
            </w:r>
          </w:p>
        </w:tc>
        <w:tc>
          <w:tcPr>
            <w:tcW w:w="5954" w:type="dxa"/>
          </w:tcPr>
          <w:p w14:paraId="77C072B7" w14:textId="77777777" w:rsidR="00E175FB" w:rsidRPr="0072620D" w:rsidRDefault="00E175FB" w:rsidP="00D81838">
            <w:pPr>
              <w:pStyle w:val="TextoPrincipal"/>
              <w:spacing w:after="0" w:line="240" w:lineRule="auto"/>
              <w:ind w:firstLine="0"/>
              <w:rPr>
                <w:sz w:val="20"/>
                <w:szCs w:val="20"/>
              </w:rPr>
            </w:pPr>
            <w:r w:rsidRPr="0072620D">
              <w:rPr>
                <w:sz w:val="20"/>
                <w:szCs w:val="20"/>
              </w:rPr>
              <w:t>Valor monetario real en moneda USD</w:t>
            </w:r>
          </w:p>
        </w:tc>
      </w:tr>
      <w:tr w:rsidR="00E175FB" w14:paraId="406D06FE" w14:textId="77777777" w:rsidTr="0040572D">
        <w:trPr>
          <w:trHeight w:val="318"/>
        </w:trPr>
        <w:tc>
          <w:tcPr>
            <w:tcW w:w="2263" w:type="dxa"/>
          </w:tcPr>
          <w:p w14:paraId="1E95469B" w14:textId="77777777" w:rsidR="00E175FB" w:rsidRPr="0072620D" w:rsidRDefault="00E175FB" w:rsidP="00D81838">
            <w:pPr>
              <w:pStyle w:val="TextoPrincipal"/>
              <w:spacing w:after="0" w:line="240" w:lineRule="auto"/>
              <w:ind w:firstLine="0"/>
              <w:rPr>
                <w:sz w:val="20"/>
                <w:szCs w:val="20"/>
              </w:rPr>
            </w:pPr>
            <w:r w:rsidRPr="0072620D">
              <w:rPr>
                <w:sz w:val="20"/>
                <w:szCs w:val="20"/>
              </w:rPr>
              <w:t>Total Campos</w:t>
            </w:r>
          </w:p>
        </w:tc>
        <w:tc>
          <w:tcPr>
            <w:tcW w:w="7230" w:type="dxa"/>
            <w:gridSpan w:val="2"/>
          </w:tcPr>
          <w:p w14:paraId="5FC26A18" w14:textId="77777777" w:rsidR="00E175FB" w:rsidRPr="0072620D" w:rsidRDefault="00E175FB" w:rsidP="00D81838">
            <w:pPr>
              <w:pStyle w:val="TextoPrincipal"/>
              <w:spacing w:after="0" w:line="240" w:lineRule="auto"/>
              <w:ind w:firstLine="0"/>
              <w:jc w:val="center"/>
              <w:rPr>
                <w:sz w:val="20"/>
                <w:szCs w:val="20"/>
              </w:rPr>
            </w:pPr>
            <w:r w:rsidRPr="0072620D">
              <w:rPr>
                <w:sz w:val="20"/>
                <w:szCs w:val="20"/>
              </w:rPr>
              <w:t>9 características</w:t>
            </w:r>
          </w:p>
        </w:tc>
      </w:tr>
    </w:tbl>
    <w:p w14:paraId="685283BB" w14:textId="4613C8F3" w:rsidR="00F84B99" w:rsidRDefault="00E175FB" w:rsidP="00F84B99">
      <w:pPr>
        <w:pStyle w:val="TextoPrincipal"/>
        <w:ind w:firstLine="0"/>
        <w:jc w:val="left"/>
      </w:pPr>
      <w:r>
        <w:t>Fuente de Datos CNBS</w:t>
      </w:r>
      <w:r w:rsidR="00F84B99">
        <w:br w:type="page"/>
      </w:r>
    </w:p>
    <w:p w14:paraId="288FCC47" w14:textId="5A2D5A57" w:rsidR="00E175FB" w:rsidRPr="00196604" w:rsidRDefault="00385A1D" w:rsidP="00E175FB">
      <w:pPr>
        <w:pStyle w:val="Ttulo3"/>
        <w:rPr>
          <w:lang w:val="es-HN"/>
        </w:rPr>
      </w:pPr>
      <w:bookmarkStart w:id="304" w:name="_Toc158833002"/>
      <w:r>
        <w:rPr>
          <w:lang w:val="es-HN"/>
        </w:rPr>
        <w:lastRenderedPageBreak/>
        <w:t>6.</w:t>
      </w:r>
      <w:r w:rsidRPr="007A4B3B">
        <w:rPr>
          <w:lang w:val="es-HN"/>
        </w:rPr>
        <w:t>4.2.</w:t>
      </w:r>
      <w:r>
        <w:rPr>
          <w:lang w:val="es-HN"/>
        </w:rPr>
        <w:t>3</w:t>
      </w:r>
      <w:r w:rsidRPr="007A4B3B">
        <w:rPr>
          <w:lang w:val="es-HN"/>
        </w:rPr>
        <w:t xml:space="preserve"> </w:t>
      </w:r>
      <w:r w:rsidR="00E175FB" w:rsidRPr="00124849">
        <w:rPr>
          <w:lang w:val="es-HN"/>
        </w:rPr>
        <w:t>PREPARACIÓN</w:t>
      </w:r>
      <w:r w:rsidR="00E175FB">
        <w:rPr>
          <w:lang w:val="es-HN"/>
        </w:rPr>
        <w:t xml:space="preserve"> DE LOS DATOS</w:t>
      </w:r>
      <w:bookmarkEnd w:id="304"/>
    </w:p>
    <w:p w14:paraId="5899B9C7" w14:textId="5230EB3F" w:rsidR="00264A41" w:rsidRDefault="00E175FB" w:rsidP="00264A41">
      <w:pPr>
        <w:pStyle w:val="TextoPrincipal"/>
      </w:pPr>
      <w:r w:rsidRPr="00F632B0">
        <w:t>Durante el proceso de preparación de los datos</w:t>
      </w:r>
      <w:r>
        <w:t xml:space="preserve"> </w:t>
      </w:r>
      <w:r w:rsidR="00264A41">
        <w:t>se realiza los siguientes pasos</w:t>
      </w:r>
      <w:r w:rsidR="00590B10">
        <w:t xml:space="preserve"> </w:t>
      </w:r>
      <w:r w:rsidR="00CB343C">
        <w:t>con</w:t>
      </w:r>
      <w:r w:rsidR="00590B10">
        <w:t xml:space="preserve"> el uso de la herramienta de KNIME</w:t>
      </w:r>
      <w:r w:rsidR="00264A41" w:rsidRPr="00264A41">
        <w:t>:</w:t>
      </w:r>
    </w:p>
    <w:p w14:paraId="0351EE4D" w14:textId="346F458D" w:rsidR="00264A41" w:rsidRDefault="00D839A6">
      <w:pPr>
        <w:pStyle w:val="TextoPrincipal"/>
        <w:numPr>
          <w:ilvl w:val="0"/>
          <w:numId w:val="9"/>
        </w:numPr>
      </w:pPr>
      <w:r>
        <w:t xml:space="preserve">Leer los datos mediante el uso del </w:t>
      </w:r>
      <w:r w:rsidR="00264A41">
        <w:t>nodo “CSV Reader”</w:t>
      </w:r>
      <w:r>
        <w:t>, dependiendo de la forma en que se conforme el delimitado, se deberá colocar en la configuración en la opción de “Column delimiter” el símbolo por el cual se separan las columnas o campos que vienen en el documento</w:t>
      </w:r>
      <w:r w:rsidR="00F87C4B">
        <w:t xml:space="preserve">, por default </w:t>
      </w:r>
      <w:r w:rsidR="007868BB">
        <w:t>ya en la configuración aparece</w:t>
      </w:r>
      <w:r w:rsidR="00F87C4B">
        <w:t xml:space="preserve"> la primera fila como el encabezado</w:t>
      </w:r>
      <w:r w:rsidR="007868BB">
        <w:t xml:space="preserve"> en caso de no mostrarse, marcar </w:t>
      </w:r>
      <w:r w:rsidR="009D32C0">
        <w:t>la casilla</w:t>
      </w:r>
      <w:r w:rsidR="007868BB">
        <w:t xml:space="preserve"> “Has columna header”</w:t>
      </w:r>
      <w:r>
        <w:t>.</w:t>
      </w:r>
      <w:r w:rsidR="00AF0330">
        <w:t xml:space="preserve"> Ver Figura </w:t>
      </w:r>
      <w:r w:rsidR="00025246">
        <w:t>68</w:t>
      </w:r>
      <w:r w:rsidR="00AF0330">
        <w:t>.</w:t>
      </w:r>
    </w:p>
    <w:p w14:paraId="11F97454" w14:textId="77777777" w:rsidR="00264A41" w:rsidRDefault="00264A41" w:rsidP="00D81838">
      <w:pPr>
        <w:pStyle w:val="TextoPrincipal"/>
        <w:keepNext/>
        <w:ind w:firstLine="0"/>
        <w:jc w:val="center"/>
      </w:pPr>
      <w:r>
        <w:rPr>
          <w:noProof/>
        </w:rPr>
        <w:drawing>
          <wp:anchor distT="0" distB="0" distL="114300" distR="114300" simplePos="0" relativeHeight="251662336" behindDoc="0" locked="0" layoutInCell="1" allowOverlap="1" wp14:anchorId="620F1BAC" wp14:editId="0CE2CF08">
            <wp:simplePos x="0" y="0"/>
            <wp:positionH relativeFrom="column">
              <wp:posOffset>4371975</wp:posOffset>
            </wp:positionH>
            <wp:positionV relativeFrom="paragraph">
              <wp:posOffset>211455</wp:posOffset>
            </wp:positionV>
            <wp:extent cx="638095" cy="800000"/>
            <wp:effectExtent l="38100" t="38100" r="29210" b="38735"/>
            <wp:wrapNone/>
            <wp:docPr id="3" name="Imagen 2">
              <a:extLst xmlns:a="http://schemas.openxmlformats.org/drawingml/2006/main">
                <a:ext uri="{FF2B5EF4-FFF2-40B4-BE49-F238E27FC236}">
                  <a16:creationId xmlns:a16="http://schemas.microsoft.com/office/drawing/2014/main" id="{D1DDD5AC-AF3C-F8CD-7E53-C56E38CC54D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magen 2">
                      <a:extLst>
                        <a:ext uri="{FF2B5EF4-FFF2-40B4-BE49-F238E27FC236}">
                          <a16:creationId xmlns:a16="http://schemas.microsoft.com/office/drawing/2014/main" id="{D1DDD5AC-AF3C-F8CD-7E53-C56E38CC54DA}"/>
                        </a:ext>
                      </a:extLst>
                    </pic:cNvPr>
                    <pic:cNvPicPr>
                      <a:picLocks noChangeAspect="1"/>
                    </pic:cNvPicPr>
                  </pic:nvPicPr>
                  <pic:blipFill>
                    <a:blip r:embed="rId83"/>
                    <a:stretch>
                      <a:fillRect/>
                    </a:stretch>
                  </pic:blipFill>
                  <pic:spPr>
                    <a:xfrm>
                      <a:off x="0" y="0"/>
                      <a:ext cx="638095" cy="800000"/>
                    </a:xfrm>
                    <a:prstGeom prst="rect">
                      <a:avLst/>
                    </a:prstGeom>
                    <a:ln w="28575">
                      <a:solidFill>
                        <a:sysClr val="windowText" lastClr="000000"/>
                      </a:solidFill>
                    </a:ln>
                  </pic:spPr>
                </pic:pic>
              </a:graphicData>
            </a:graphic>
          </wp:anchor>
        </w:drawing>
      </w:r>
      <w:r>
        <w:rPr>
          <w:noProof/>
        </w:rPr>
        <w:drawing>
          <wp:inline distT="0" distB="0" distL="0" distR="0" wp14:anchorId="02E30D1E" wp14:editId="030C49AA">
            <wp:extent cx="4471035" cy="3083867"/>
            <wp:effectExtent l="19050" t="19050" r="24765" b="21590"/>
            <wp:docPr id="632682147"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2682147" name=""/>
                    <pic:cNvPicPr/>
                  </pic:nvPicPr>
                  <pic:blipFill>
                    <a:blip r:embed="rId84"/>
                    <a:stretch>
                      <a:fillRect/>
                    </a:stretch>
                  </pic:blipFill>
                  <pic:spPr>
                    <a:xfrm>
                      <a:off x="0" y="0"/>
                      <a:ext cx="4510983" cy="3111421"/>
                    </a:xfrm>
                    <a:prstGeom prst="rect">
                      <a:avLst/>
                    </a:prstGeom>
                    <a:ln>
                      <a:solidFill>
                        <a:schemeClr val="tx1"/>
                      </a:solidFill>
                    </a:ln>
                  </pic:spPr>
                </pic:pic>
              </a:graphicData>
            </a:graphic>
          </wp:inline>
        </w:drawing>
      </w:r>
    </w:p>
    <w:p w14:paraId="658B5085" w14:textId="5885E74C" w:rsidR="00264A41" w:rsidRPr="00264A41" w:rsidRDefault="00264A41" w:rsidP="00D81838">
      <w:pPr>
        <w:pStyle w:val="Figuras"/>
        <w:jc w:val="center"/>
        <w:rPr>
          <w:lang w:val="es-HN"/>
        </w:rPr>
      </w:pPr>
      <w:bookmarkStart w:id="305" w:name="_Toc158142163"/>
      <w:r w:rsidRPr="00D839A6">
        <w:rPr>
          <w:lang w:val="es-HN"/>
        </w:rPr>
        <w:t xml:space="preserve">Figura </w:t>
      </w:r>
      <w:r>
        <w:fldChar w:fldCharType="begin"/>
      </w:r>
      <w:r w:rsidRPr="00D839A6">
        <w:rPr>
          <w:lang w:val="es-HN"/>
        </w:rPr>
        <w:instrText xml:space="preserve"> SEQ Figura \* ARABIC </w:instrText>
      </w:r>
      <w:r>
        <w:fldChar w:fldCharType="separate"/>
      </w:r>
      <w:r w:rsidR="000F2D33">
        <w:rPr>
          <w:noProof/>
          <w:lang w:val="es-HN"/>
        </w:rPr>
        <w:t>68</w:t>
      </w:r>
      <w:r>
        <w:fldChar w:fldCharType="end"/>
      </w:r>
      <w:r w:rsidRPr="00D839A6">
        <w:rPr>
          <w:lang w:val="es-HN"/>
        </w:rPr>
        <w:t xml:space="preserve">. </w:t>
      </w:r>
      <w:r w:rsidR="00DE4487" w:rsidRPr="00DE4487">
        <w:rPr>
          <w:lang w:val="es-HN"/>
        </w:rPr>
        <w:t>Configuración</w:t>
      </w:r>
      <w:r w:rsidRPr="00D839A6">
        <w:rPr>
          <w:lang w:val="es-HN"/>
        </w:rPr>
        <w:t xml:space="preserve"> del Nodo CSV Reader</w:t>
      </w:r>
      <w:bookmarkEnd w:id="305"/>
    </w:p>
    <w:p w14:paraId="182A05EE" w14:textId="3C03537F" w:rsidR="00555A84" w:rsidRDefault="00555A84">
      <w:pPr>
        <w:pStyle w:val="TextoPrincipal"/>
        <w:numPr>
          <w:ilvl w:val="0"/>
          <w:numId w:val="9"/>
        </w:numPr>
      </w:pPr>
      <w:r>
        <w:t xml:space="preserve">Aplicar filtro mediante el </w:t>
      </w:r>
      <w:r w:rsidR="00E175FB">
        <w:t xml:space="preserve">nodo </w:t>
      </w:r>
      <w:r>
        <w:t>“</w:t>
      </w:r>
      <w:r w:rsidR="00E175FB">
        <w:t xml:space="preserve">Rule-based Row </w:t>
      </w:r>
      <w:r w:rsidR="00074CD3">
        <w:t>Filter” aplicando</w:t>
      </w:r>
      <w:r>
        <w:t xml:space="preserve"> el siguiente código:  </w:t>
      </w:r>
      <w:r w:rsidRPr="00555A84">
        <w:t>$Linea$ =42 =&gt; TRUE</w:t>
      </w:r>
      <w:r>
        <w:t xml:space="preserve">     </w:t>
      </w:r>
    </w:p>
    <w:p w14:paraId="4BF7284B" w14:textId="5206C0AB" w:rsidR="00555A84" w:rsidRDefault="00555A84" w:rsidP="00555A84">
      <w:pPr>
        <w:pStyle w:val="TextoPrincipal"/>
        <w:ind w:left="1440" w:firstLine="0"/>
      </w:pPr>
      <w:r>
        <w:t>Ya que con este filtro solo se deja seleccionado los registros únicamente de la cuenta Total Activo</w:t>
      </w:r>
      <w:r w:rsidR="00074CD3">
        <w:t>.</w:t>
      </w:r>
      <w:r w:rsidR="00D81838">
        <w:t xml:space="preserve"> </w:t>
      </w:r>
    </w:p>
    <w:p w14:paraId="4C1A04E1" w14:textId="77777777" w:rsidR="00D81838" w:rsidRDefault="00D81838" w:rsidP="00D81838">
      <w:pPr>
        <w:pStyle w:val="TextoPrincipal"/>
        <w:keepNext/>
        <w:ind w:firstLine="0"/>
        <w:jc w:val="center"/>
      </w:pPr>
      <w:r>
        <w:rPr>
          <w:noProof/>
        </w:rPr>
        <w:lastRenderedPageBreak/>
        <w:drawing>
          <wp:anchor distT="0" distB="0" distL="114300" distR="114300" simplePos="0" relativeHeight="251663360" behindDoc="0" locked="0" layoutInCell="1" allowOverlap="1" wp14:anchorId="23CE5D3B" wp14:editId="4B7491B6">
            <wp:simplePos x="0" y="0"/>
            <wp:positionH relativeFrom="column">
              <wp:posOffset>4504690</wp:posOffset>
            </wp:positionH>
            <wp:positionV relativeFrom="paragraph">
              <wp:posOffset>128905</wp:posOffset>
            </wp:positionV>
            <wp:extent cx="542925" cy="676275"/>
            <wp:effectExtent l="38100" t="38100" r="47625" b="47625"/>
            <wp:wrapNone/>
            <wp:docPr id="2035790439"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5790439" name=""/>
                    <pic:cNvPicPr/>
                  </pic:nvPicPr>
                  <pic:blipFill>
                    <a:blip r:embed="rId85">
                      <a:extLst>
                        <a:ext uri="{28A0092B-C50C-407E-A947-70E740481C1C}">
                          <a14:useLocalDpi xmlns:a14="http://schemas.microsoft.com/office/drawing/2010/main" val="0"/>
                        </a:ext>
                      </a:extLst>
                    </a:blip>
                    <a:stretch>
                      <a:fillRect/>
                    </a:stretch>
                  </pic:blipFill>
                  <pic:spPr>
                    <a:xfrm>
                      <a:off x="0" y="0"/>
                      <a:ext cx="542925" cy="676275"/>
                    </a:xfrm>
                    <a:prstGeom prst="rect">
                      <a:avLst/>
                    </a:prstGeom>
                    <a:ln w="28575">
                      <a:solidFill>
                        <a:schemeClr val="tx1"/>
                      </a:solidFill>
                    </a:ln>
                  </pic:spPr>
                </pic:pic>
              </a:graphicData>
            </a:graphic>
          </wp:anchor>
        </w:drawing>
      </w:r>
      <w:r>
        <w:rPr>
          <w:noProof/>
        </w:rPr>
        <w:drawing>
          <wp:inline distT="0" distB="0" distL="0" distR="0" wp14:anchorId="1637E771" wp14:editId="3B7EA98E">
            <wp:extent cx="4373060" cy="2952750"/>
            <wp:effectExtent l="19050" t="19050" r="27940" b="19050"/>
            <wp:docPr id="1928123306"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8123306" name=""/>
                    <pic:cNvPicPr/>
                  </pic:nvPicPr>
                  <pic:blipFill>
                    <a:blip r:embed="rId86"/>
                    <a:stretch>
                      <a:fillRect/>
                    </a:stretch>
                  </pic:blipFill>
                  <pic:spPr>
                    <a:xfrm>
                      <a:off x="0" y="0"/>
                      <a:ext cx="4384022" cy="2960152"/>
                    </a:xfrm>
                    <a:prstGeom prst="rect">
                      <a:avLst/>
                    </a:prstGeom>
                    <a:ln>
                      <a:solidFill>
                        <a:schemeClr val="tx1"/>
                      </a:solidFill>
                    </a:ln>
                  </pic:spPr>
                </pic:pic>
              </a:graphicData>
            </a:graphic>
          </wp:inline>
        </w:drawing>
      </w:r>
    </w:p>
    <w:p w14:paraId="2B2054F2" w14:textId="07E84DF8" w:rsidR="00D81838" w:rsidRPr="00C66EDC" w:rsidRDefault="00D81838" w:rsidP="00C66EDC">
      <w:pPr>
        <w:pStyle w:val="Figuras"/>
        <w:jc w:val="center"/>
        <w:rPr>
          <w:lang w:val="es-HN"/>
        </w:rPr>
      </w:pPr>
      <w:bookmarkStart w:id="306" w:name="_Toc158142164"/>
      <w:r w:rsidRPr="00D81838">
        <w:rPr>
          <w:lang w:val="es-HN"/>
        </w:rPr>
        <w:t xml:space="preserve">Figura </w:t>
      </w:r>
      <w:r w:rsidRPr="00D81838">
        <w:rPr>
          <w:lang w:val="es-HN"/>
        </w:rPr>
        <w:fldChar w:fldCharType="begin"/>
      </w:r>
      <w:r w:rsidRPr="00D81838">
        <w:rPr>
          <w:lang w:val="es-HN"/>
        </w:rPr>
        <w:instrText xml:space="preserve"> SEQ Figura \* ARABIC </w:instrText>
      </w:r>
      <w:r w:rsidRPr="00D81838">
        <w:rPr>
          <w:lang w:val="es-HN"/>
        </w:rPr>
        <w:fldChar w:fldCharType="separate"/>
      </w:r>
      <w:r w:rsidR="000F2D33">
        <w:rPr>
          <w:noProof/>
          <w:lang w:val="es-HN"/>
        </w:rPr>
        <w:t>69</w:t>
      </w:r>
      <w:r w:rsidRPr="00D81838">
        <w:rPr>
          <w:lang w:val="es-HN"/>
        </w:rPr>
        <w:fldChar w:fldCharType="end"/>
      </w:r>
      <w:r w:rsidRPr="00D81838">
        <w:rPr>
          <w:lang w:val="es-HN"/>
        </w:rPr>
        <w:t>. Configuración de nodo Rule-based Row Filter</w:t>
      </w:r>
      <w:bookmarkEnd w:id="306"/>
    </w:p>
    <w:p w14:paraId="4494BEB9" w14:textId="6E9623B1" w:rsidR="00555A84" w:rsidRDefault="00555A84">
      <w:pPr>
        <w:pStyle w:val="TextoPrincipal"/>
        <w:numPr>
          <w:ilvl w:val="0"/>
          <w:numId w:val="9"/>
        </w:numPr>
      </w:pPr>
      <w:r>
        <w:t>Aplicar el filtro de banco comercial mediante el uso del metanodo. Cabe señalar que el métanodo está conformado por 15 puertos,</w:t>
      </w:r>
      <w:r w:rsidR="003502BF">
        <w:t xml:space="preserve"> cada puerto posee el filtro por banco, la</w:t>
      </w:r>
      <w:r>
        <w:t xml:space="preserve"> enumeración y descripción se visualiza al pie del meta</w:t>
      </w:r>
      <w:r w:rsidR="003502BF">
        <w:t>no</w:t>
      </w:r>
      <w:r>
        <w:t>do</w:t>
      </w:r>
      <w:r w:rsidR="003502BF">
        <w:t>. Para cambiar selección de banco comercial solo se debe seleccionar el puerto y conectarlo al nodo posterior</w:t>
      </w:r>
      <w:r w:rsidR="00F93DE4">
        <w:t>.</w:t>
      </w:r>
      <w:r w:rsidR="00074CD3">
        <w:t xml:space="preserve"> Ver Figura </w:t>
      </w:r>
      <w:r w:rsidR="00025246">
        <w:t>70</w:t>
      </w:r>
      <w:r w:rsidR="00CF203B">
        <w:t>.</w:t>
      </w:r>
    </w:p>
    <w:p w14:paraId="6C9A86C4" w14:textId="77777777" w:rsidR="00074CD3" w:rsidRDefault="00074CD3" w:rsidP="00A20A25">
      <w:pPr>
        <w:pStyle w:val="TextoPrincipal"/>
        <w:keepNext/>
        <w:ind w:firstLine="0"/>
        <w:jc w:val="center"/>
      </w:pPr>
      <w:r>
        <w:rPr>
          <w:noProof/>
        </w:rPr>
        <w:drawing>
          <wp:inline distT="0" distB="0" distL="0" distR="0" wp14:anchorId="4161FA19" wp14:editId="5FC24F2E">
            <wp:extent cx="742950" cy="2524341"/>
            <wp:effectExtent l="19050" t="19050" r="19050" b="28575"/>
            <wp:docPr id="1776157789"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6157789" name=""/>
                    <pic:cNvPicPr/>
                  </pic:nvPicPr>
                  <pic:blipFill>
                    <a:blip r:embed="rId87"/>
                    <a:stretch>
                      <a:fillRect/>
                    </a:stretch>
                  </pic:blipFill>
                  <pic:spPr>
                    <a:xfrm>
                      <a:off x="0" y="0"/>
                      <a:ext cx="744216" cy="2528641"/>
                    </a:xfrm>
                    <a:prstGeom prst="rect">
                      <a:avLst/>
                    </a:prstGeom>
                    <a:ln>
                      <a:solidFill>
                        <a:schemeClr val="tx1"/>
                      </a:solidFill>
                    </a:ln>
                  </pic:spPr>
                </pic:pic>
              </a:graphicData>
            </a:graphic>
          </wp:inline>
        </w:drawing>
      </w:r>
    </w:p>
    <w:p w14:paraId="7ABE0476" w14:textId="57AE40B3" w:rsidR="00074CD3" w:rsidRPr="00074CD3" w:rsidRDefault="00074CD3" w:rsidP="00A20A25">
      <w:pPr>
        <w:pStyle w:val="Figuras"/>
        <w:jc w:val="center"/>
        <w:rPr>
          <w:lang w:val="es-HN"/>
        </w:rPr>
      </w:pPr>
      <w:bookmarkStart w:id="307" w:name="_Toc158142165"/>
      <w:r w:rsidRPr="00074CD3">
        <w:rPr>
          <w:lang w:val="es-HN"/>
        </w:rPr>
        <w:t xml:space="preserve">Figura </w:t>
      </w:r>
      <w:r>
        <w:fldChar w:fldCharType="begin"/>
      </w:r>
      <w:r w:rsidRPr="00074CD3">
        <w:rPr>
          <w:lang w:val="es-HN"/>
        </w:rPr>
        <w:instrText xml:space="preserve"> SEQ Figura \* ARABIC </w:instrText>
      </w:r>
      <w:r>
        <w:fldChar w:fldCharType="separate"/>
      </w:r>
      <w:r w:rsidR="000F2D33">
        <w:rPr>
          <w:noProof/>
          <w:lang w:val="es-HN"/>
        </w:rPr>
        <w:t>70</w:t>
      </w:r>
      <w:r>
        <w:fldChar w:fldCharType="end"/>
      </w:r>
      <w:r w:rsidR="00C66EDC" w:rsidRPr="00F13E81">
        <w:rPr>
          <w:lang w:val="es-HN"/>
        </w:rPr>
        <w:t>.</w:t>
      </w:r>
      <w:r w:rsidRPr="00074CD3">
        <w:rPr>
          <w:lang w:val="es-HN"/>
        </w:rPr>
        <w:t xml:space="preserve"> Metanodo compuesto por los filtros de los 15 bancos comerciales</w:t>
      </w:r>
      <w:bookmarkEnd w:id="307"/>
    </w:p>
    <w:p w14:paraId="2F651040" w14:textId="0D49E47A" w:rsidR="00F13E81" w:rsidRPr="00ED663D" w:rsidRDefault="00C66EDC">
      <w:pPr>
        <w:pStyle w:val="TextoPrincipal"/>
        <w:numPr>
          <w:ilvl w:val="0"/>
          <w:numId w:val="9"/>
        </w:numPr>
      </w:pPr>
      <w:r>
        <w:t xml:space="preserve">Aplicar Ordenamiento de los datos sobre la FechaReporte mediante el nodo </w:t>
      </w:r>
      <w:r>
        <w:lastRenderedPageBreak/>
        <w:t>“Sorter</w:t>
      </w:r>
      <w:r w:rsidRPr="00C66EDC">
        <w:t>”</w:t>
      </w:r>
      <w:r>
        <w:t xml:space="preserve"> </w:t>
      </w:r>
      <w:r w:rsidR="00452E65">
        <w:t>, crear nueva columna (Total Activo) mediante el uso del nodo “Math Formula”  para tener la suma de las columnas Moneda Nacional y Extranjera mediante,  T</w:t>
      </w:r>
      <w:r w:rsidR="00E175FB">
        <w:t>ransforma</w:t>
      </w:r>
      <w:r w:rsidR="00452E65">
        <w:t>r</w:t>
      </w:r>
      <w:r w:rsidR="00E175FB">
        <w:t xml:space="preserve"> la </w:t>
      </w:r>
      <w:r w:rsidR="00452E65">
        <w:t xml:space="preserve">columna </w:t>
      </w:r>
      <w:r w:rsidR="00E175FB">
        <w:t xml:space="preserve">FechaProceso a un formato de tipo Fecha mediante el uso del nodo </w:t>
      </w:r>
      <w:r w:rsidR="00452E65">
        <w:t>“</w:t>
      </w:r>
      <w:r w:rsidR="00E175FB">
        <w:t>String to Date&amp;Time</w:t>
      </w:r>
      <w:r w:rsidR="00452E65">
        <w:t>”</w:t>
      </w:r>
      <w:r w:rsidR="00E175FB">
        <w:t xml:space="preserve"> ya que desde la fuente posee formato de texto</w:t>
      </w:r>
      <w:r w:rsidR="00F13E81">
        <w:t xml:space="preserve"> y seleccionar las </w:t>
      </w:r>
      <w:r w:rsidR="00E175FB" w:rsidRPr="00ED663D">
        <w:t xml:space="preserve">características FechaReporte, Logo y Total Activo mediante el uso del nodo </w:t>
      </w:r>
      <w:r w:rsidR="00F13E81">
        <w:t>“</w:t>
      </w:r>
      <w:r w:rsidR="00E175FB" w:rsidRPr="00ED663D">
        <w:t>Column Filter</w:t>
      </w:r>
      <w:r w:rsidR="00F13E81">
        <w:t>”</w:t>
      </w:r>
      <w:r w:rsidR="00E175FB" w:rsidRPr="00ED663D">
        <w:t xml:space="preserve"> ya </w:t>
      </w:r>
      <w:r w:rsidR="00F13E81">
        <w:t>que serán las columnas necesarias para entrenar los</w:t>
      </w:r>
      <w:r w:rsidR="00E175FB" w:rsidRPr="00ED663D">
        <w:t xml:space="preserve"> modelos </w:t>
      </w:r>
      <w:r w:rsidR="00F13E81">
        <w:t>de predicción. Ver Figura 42.</w:t>
      </w:r>
    </w:p>
    <w:p w14:paraId="07121CA7" w14:textId="77777777" w:rsidR="00F13E81" w:rsidRDefault="00F13E81" w:rsidP="00F13E81">
      <w:pPr>
        <w:pStyle w:val="TextoPrincipal"/>
        <w:keepNext/>
        <w:jc w:val="center"/>
      </w:pPr>
      <w:r>
        <w:rPr>
          <w:noProof/>
        </w:rPr>
        <w:drawing>
          <wp:inline distT="0" distB="0" distL="0" distR="0" wp14:anchorId="568D1A16" wp14:editId="25FE9B47">
            <wp:extent cx="3013075" cy="879987"/>
            <wp:effectExtent l="19050" t="19050" r="15875" b="15875"/>
            <wp:docPr id="193295492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2954921" name=""/>
                    <pic:cNvPicPr/>
                  </pic:nvPicPr>
                  <pic:blipFill>
                    <a:blip r:embed="rId88"/>
                    <a:stretch>
                      <a:fillRect/>
                    </a:stretch>
                  </pic:blipFill>
                  <pic:spPr>
                    <a:xfrm>
                      <a:off x="0" y="0"/>
                      <a:ext cx="3048209" cy="890248"/>
                    </a:xfrm>
                    <a:prstGeom prst="rect">
                      <a:avLst/>
                    </a:prstGeom>
                    <a:ln>
                      <a:solidFill>
                        <a:schemeClr val="tx1"/>
                      </a:solidFill>
                    </a:ln>
                  </pic:spPr>
                </pic:pic>
              </a:graphicData>
            </a:graphic>
          </wp:inline>
        </w:drawing>
      </w:r>
    </w:p>
    <w:p w14:paraId="186786DC" w14:textId="134B3496" w:rsidR="00F13E81" w:rsidRDefault="00F13E81" w:rsidP="007D1ABB">
      <w:pPr>
        <w:pStyle w:val="Figuras"/>
        <w:jc w:val="center"/>
        <w:rPr>
          <w:lang w:val="es-HN"/>
        </w:rPr>
      </w:pPr>
      <w:bookmarkStart w:id="308" w:name="_Toc158142166"/>
      <w:r w:rsidRPr="00F13E81">
        <w:rPr>
          <w:lang w:val="es-HN"/>
        </w:rPr>
        <w:t xml:space="preserve">Figura </w:t>
      </w:r>
      <w:r>
        <w:fldChar w:fldCharType="begin"/>
      </w:r>
      <w:r w:rsidRPr="00F13E81">
        <w:rPr>
          <w:lang w:val="es-HN"/>
        </w:rPr>
        <w:instrText xml:space="preserve"> SEQ Figura \* ARABIC </w:instrText>
      </w:r>
      <w:r>
        <w:fldChar w:fldCharType="separate"/>
      </w:r>
      <w:r w:rsidR="000F2D33">
        <w:rPr>
          <w:noProof/>
          <w:lang w:val="es-HN"/>
        </w:rPr>
        <w:t>71</w:t>
      </w:r>
      <w:r>
        <w:fldChar w:fldCharType="end"/>
      </w:r>
      <w:r w:rsidRPr="00F13E81">
        <w:rPr>
          <w:lang w:val="es-HN"/>
        </w:rPr>
        <w:t>. Pasos para la preparación de datos</w:t>
      </w:r>
      <w:bookmarkEnd w:id="308"/>
    </w:p>
    <w:p w14:paraId="4F1BBF2E" w14:textId="26BB1D44" w:rsidR="005B6A71" w:rsidRDefault="005B6A71" w:rsidP="005B6A71">
      <w:pPr>
        <w:pStyle w:val="TextoPrincipal"/>
      </w:pPr>
      <w:r>
        <w:t xml:space="preserve">Después de la preparación de los datos se realiza </w:t>
      </w:r>
      <w:r w:rsidR="003340A6">
        <w:t>el</w:t>
      </w:r>
      <w:r>
        <w:t xml:space="preserve"> análisis exploratorio el cual consiste en realizar una descomposición </w:t>
      </w:r>
      <w:r w:rsidR="00E177CC">
        <w:t>de la serie</w:t>
      </w:r>
      <w:r w:rsidR="003340A6">
        <w:t xml:space="preserve">, </w:t>
      </w:r>
      <w:r w:rsidR="00F5516F">
        <w:t>la primer parte</w:t>
      </w:r>
      <w:r w:rsidR="003340A6">
        <w:t xml:space="preserve"> de la descomposición se obtener la tendencia de la serie la cual se aplica usando el nodo de polynomial reg</w:t>
      </w:r>
      <w:r w:rsidR="00F50F63">
        <w:t>re</w:t>
      </w:r>
      <w:r w:rsidR="003340A6">
        <w:t xml:space="preserve">ssion learner </w:t>
      </w:r>
      <w:r w:rsidR="00F50F63">
        <w:t>aplicando en su configuración un número máximo polynomial degree en 3 y seleccionar la variable valorcuenta como target</w:t>
      </w:r>
      <w:r w:rsidR="00F70A7C">
        <w:t xml:space="preserve"> después se hace uso del nodo regression predictor</w:t>
      </w:r>
      <w:r w:rsidR="00E177CC">
        <w:t>. La segunda parte es obtener la serie sin tendencia la cual surge mediante el uso del nodo math formula dejando la formula “</w:t>
      </w:r>
      <w:r w:rsidR="00E177CC" w:rsidRPr="00E177CC">
        <w:t>$ValorCuenta$/$Estimado de la tendencia$</w:t>
      </w:r>
      <w:r w:rsidR="00E177CC">
        <w:t xml:space="preserve">”. El tercer paso es obtener los factores estacionales y hace usando el nodo group by dejando en la configuración en la parte del group columna el campo de mes y en los valores agregado aplicar mean el campo nuevo campo resultado del segundo paso de la descomposición y como </w:t>
      </w:r>
      <w:r w:rsidR="00F5516F">
        <w:t>último</w:t>
      </w:r>
      <w:r w:rsidR="00E177CC">
        <w:t xml:space="preserve"> paso en la descomposición es obtener la serie sin estacionalidad y se logra mediante el uso del nodo math formula dejando la formula “</w:t>
      </w:r>
      <w:r w:rsidR="00E177CC" w:rsidRPr="00E177CC">
        <w:t>$ValorCuenta$/$FactoresEstacionales$</w:t>
      </w:r>
      <w:r w:rsidR="00E177CC">
        <w:t xml:space="preserve">”. Ver </w:t>
      </w:r>
      <w:r w:rsidR="00A14302">
        <w:t>Figura 72.</w:t>
      </w:r>
    </w:p>
    <w:p w14:paraId="493AD47D" w14:textId="77777777" w:rsidR="00E177CC" w:rsidRDefault="00E177CC" w:rsidP="00E177CC">
      <w:pPr>
        <w:pStyle w:val="TextoPrincipal"/>
        <w:keepNext/>
        <w:ind w:firstLine="0"/>
      </w:pPr>
      <w:r>
        <w:rPr>
          <w:noProof/>
        </w:rPr>
        <w:lastRenderedPageBreak/>
        <w:drawing>
          <wp:inline distT="0" distB="0" distL="0" distR="0" wp14:anchorId="5A2D5353" wp14:editId="4D24D2A8">
            <wp:extent cx="5943600" cy="1774190"/>
            <wp:effectExtent l="19050" t="19050" r="19050" b="16510"/>
            <wp:docPr id="998492744"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8492744" name=""/>
                    <pic:cNvPicPr/>
                  </pic:nvPicPr>
                  <pic:blipFill>
                    <a:blip r:embed="rId89"/>
                    <a:stretch>
                      <a:fillRect/>
                    </a:stretch>
                  </pic:blipFill>
                  <pic:spPr>
                    <a:xfrm>
                      <a:off x="0" y="0"/>
                      <a:ext cx="5943600" cy="1774190"/>
                    </a:xfrm>
                    <a:prstGeom prst="rect">
                      <a:avLst/>
                    </a:prstGeom>
                    <a:ln>
                      <a:solidFill>
                        <a:schemeClr val="tx1"/>
                      </a:solidFill>
                    </a:ln>
                  </pic:spPr>
                </pic:pic>
              </a:graphicData>
            </a:graphic>
          </wp:inline>
        </w:drawing>
      </w:r>
    </w:p>
    <w:p w14:paraId="2FC8159C" w14:textId="5EBEF68A" w:rsidR="00E177CC" w:rsidRPr="00957263" w:rsidRDefault="00E177CC" w:rsidP="00E177CC">
      <w:pPr>
        <w:pStyle w:val="Figuras"/>
        <w:rPr>
          <w:lang w:val="es-HN"/>
        </w:rPr>
      </w:pPr>
      <w:bookmarkStart w:id="309" w:name="_Toc158142167"/>
      <w:r w:rsidRPr="00E177CC">
        <w:rPr>
          <w:lang w:val="es-HN"/>
        </w:rPr>
        <w:t xml:space="preserve">Figura </w:t>
      </w:r>
      <w:r>
        <w:fldChar w:fldCharType="begin"/>
      </w:r>
      <w:r w:rsidRPr="00E177CC">
        <w:rPr>
          <w:lang w:val="es-HN"/>
        </w:rPr>
        <w:instrText xml:space="preserve"> SEQ Figura \* ARABIC </w:instrText>
      </w:r>
      <w:r>
        <w:fldChar w:fldCharType="separate"/>
      </w:r>
      <w:r w:rsidR="000F2D33">
        <w:rPr>
          <w:noProof/>
          <w:lang w:val="es-HN"/>
        </w:rPr>
        <w:t>72</w:t>
      </w:r>
      <w:r>
        <w:fldChar w:fldCharType="end"/>
      </w:r>
      <w:r w:rsidRPr="00E177CC">
        <w:rPr>
          <w:lang w:val="es-HN"/>
        </w:rPr>
        <w:t xml:space="preserve">. Pasos para </w:t>
      </w:r>
      <w:r w:rsidRPr="00957263">
        <w:rPr>
          <w:lang w:val="es-HN"/>
        </w:rPr>
        <w:t>aplicar descomposición de una serie</w:t>
      </w:r>
      <w:bookmarkEnd w:id="309"/>
    </w:p>
    <w:p w14:paraId="22D18783" w14:textId="67DA0599" w:rsidR="00E175FB" w:rsidRDefault="000B63DF" w:rsidP="000B63DF">
      <w:pPr>
        <w:pStyle w:val="Ttulo4"/>
        <w:rPr>
          <w:lang w:val="es-HN"/>
        </w:rPr>
      </w:pPr>
      <w:bookmarkStart w:id="310" w:name="_Toc158833003"/>
      <w:r>
        <w:rPr>
          <w:lang w:val="es-HN"/>
        </w:rPr>
        <w:t>6.</w:t>
      </w:r>
      <w:r w:rsidRPr="007A4B3B">
        <w:rPr>
          <w:lang w:val="es-HN"/>
        </w:rPr>
        <w:t>4.2.</w:t>
      </w:r>
      <w:r>
        <w:rPr>
          <w:lang w:val="es-HN"/>
        </w:rPr>
        <w:t>4</w:t>
      </w:r>
      <w:r w:rsidRPr="007A4B3B">
        <w:rPr>
          <w:lang w:val="es-HN"/>
        </w:rPr>
        <w:t xml:space="preserve"> </w:t>
      </w:r>
      <w:r w:rsidR="00E175FB">
        <w:rPr>
          <w:lang w:val="es-HN"/>
        </w:rPr>
        <w:t>MODELADO</w:t>
      </w:r>
      <w:bookmarkEnd w:id="310"/>
    </w:p>
    <w:p w14:paraId="15595C1F" w14:textId="267F5C0B" w:rsidR="00E175FB" w:rsidRDefault="009B65E4">
      <w:pPr>
        <w:pStyle w:val="TextoPrincipal"/>
        <w:numPr>
          <w:ilvl w:val="0"/>
          <w:numId w:val="9"/>
        </w:numPr>
      </w:pPr>
      <w:r>
        <w:t xml:space="preserve">Crear cálculo de la media móvil simple exponencial mediante el nodo </w:t>
      </w:r>
      <w:r w:rsidR="00E175FB">
        <w:t xml:space="preserve">“Moving Average” </w:t>
      </w:r>
      <w:r>
        <w:t xml:space="preserve">dejando un tamaño de </w:t>
      </w:r>
      <w:r w:rsidR="0020075E">
        <w:t>seis</w:t>
      </w:r>
      <w:r w:rsidR="0020075E" w:rsidRPr="009B65E4">
        <w:t xml:space="preserve"> (</w:t>
      </w:r>
      <w:r>
        <w:t xml:space="preserve">6) en su configuración. Ver Figura </w:t>
      </w:r>
      <w:r w:rsidR="0003769A">
        <w:t>73</w:t>
      </w:r>
      <w:r>
        <w:t>.</w:t>
      </w:r>
    </w:p>
    <w:p w14:paraId="202FDB11" w14:textId="7FB0B2E9" w:rsidR="00E175FB" w:rsidRDefault="00A65A57" w:rsidP="00E175FB">
      <w:pPr>
        <w:pStyle w:val="TextoPrincipal"/>
        <w:keepNext/>
        <w:ind w:firstLine="0"/>
        <w:jc w:val="center"/>
      </w:pPr>
      <w:r>
        <w:rPr>
          <w:noProof/>
        </w:rPr>
        <w:drawing>
          <wp:anchor distT="0" distB="0" distL="114300" distR="114300" simplePos="0" relativeHeight="251664384" behindDoc="0" locked="0" layoutInCell="1" allowOverlap="1" wp14:anchorId="5A7A5714" wp14:editId="58B1E224">
            <wp:simplePos x="0" y="0"/>
            <wp:positionH relativeFrom="column">
              <wp:posOffset>4171950</wp:posOffset>
            </wp:positionH>
            <wp:positionV relativeFrom="paragraph">
              <wp:posOffset>234315</wp:posOffset>
            </wp:positionV>
            <wp:extent cx="590550" cy="695325"/>
            <wp:effectExtent l="38100" t="38100" r="38100" b="47625"/>
            <wp:wrapNone/>
            <wp:docPr id="1669350417"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9350417" name=""/>
                    <pic:cNvPicPr/>
                  </pic:nvPicPr>
                  <pic:blipFill>
                    <a:blip r:embed="rId90">
                      <a:extLst>
                        <a:ext uri="{28A0092B-C50C-407E-A947-70E740481C1C}">
                          <a14:useLocalDpi xmlns:a14="http://schemas.microsoft.com/office/drawing/2010/main" val="0"/>
                        </a:ext>
                      </a:extLst>
                    </a:blip>
                    <a:stretch>
                      <a:fillRect/>
                    </a:stretch>
                  </pic:blipFill>
                  <pic:spPr>
                    <a:xfrm>
                      <a:off x="0" y="0"/>
                      <a:ext cx="590550" cy="695325"/>
                    </a:xfrm>
                    <a:prstGeom prst="rect">
                      <a:avLst/>
                    </a:prstGeom>
                    <a:ln w="28575">
                      <a:solidFill>
                        <a:schemeClr val="tx1"/>
                      </a:solidFill>
                    </a:ln>
                  </pic:spPr>
                </pic:pic>
              </a:graphicData>
            </a:graphic>
          </wp:anchor>
        </w:drawing>
      </w:r>
      <w:r w:rsidR="00C538AE" w:rsidRPr="00C538AE">
        <w:rPr>
          <w:noProof/>
        </w:rPr>
        <w:t xml:space="preserve"> </w:t>
      </w:r>
      <w:r w:rsidR="00C538AE">
        <w:rPr>
          <w:noProof/>
        </w:rPr>
        <w:drawing>
          <wp:inline distT="0" distB="0" distL="0" distR="0" wp14:anchorId="47BF4575" wp14:editId="1BC528AD">
            <wp:extent cx="4279818" cy="3205291"/>
            <wp:effectExtent l="19050" t="19050" r="26035" b="14605"/>
            <wp:docPr id="389720467"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9720467" name=""/>
                    <pic:cNvPicPr/>
                  </pic:nvPicPr>
                  <pic:blipFill>
                    <a:blip r:embed="rId91"/>
                    <a:stretch>
                      <a:fillRect/>
                    </a:stretch>
                  </pic:blipFill>
                  <pic:spPr>
                    <a:xfrm>
                      <a:off x="0" y="0"/>
                      <a:ext cx="4284849" cy="3209059"/>
                    </a:xfrm>
                    <a:prstGeom prst="rect">
                      <a:avLst/>
                    </a:prstGeom>
                    <a:ln>
                      <a:solidFill>
                        <a:schemeClr val="tx1"/>
                      </a:solidFill>
                    </a:ln>
                  </pic:spPr>
                </pic:pic>
              </a:graphicData>
            </a:graphic>
          </wp:inline>
        </w:drawing>
      </w:r>
      <w:r w:rsidRPr="00A65A57">
        <w:rPr>
          <w:noProof/>
        </w:rPr>
        <w:t xml:space="preserve"> </w:t>
      </w:r>
    </w:p>
    <w:p w14:paraId="66F3F1CA" w14:textId="1EC28D73" w:rsidR="00E175FB" w:rsidRPr="006814B3" w:rsidRDefault="00E175FB" w:rsidP="00BE25A0">
      <w:pPr>
        <w:pStyle w:val="Figuras"/>
        <w:jc w:val="center"/>
        <w:rPr>
          <w:lang w:val="es-HN"/>
        </w:rPr>
      </w:pPr>
      <w:bookmarkStart w:id="311" w:name="_Toc158142168"/>
      <w:r w:rsidRPr="006149A8">
        <w:rPr>
          <w:lang w:val="es-HN"/>
        </w:rPr>
        <w:t xml:space="preserve">Figura </w:t>
      </w:r>
      <w:r w:rsidRPr="006149A8">
        <w:rPr>
          <w:lang w:val="es-HN"/>
        </w:rPr>
        <w:fldChar w:fldCharType="begin"/>
      </w:r>
      <w:r w:rsidRPr="006149A8">
        <w:rPr>
          <w:lang w:val="es-HN"/>
        </w:rPr>
        <w:instrText xml:space="preserve"> SEQ Figura \* ARABIC </w:instrText>
      </w:r>
      <w:r w:rsidRPr="006149A8">
        <w:rPr>
          <w:lang w:val="es-HN"/>
        </w:rPr>
        <w:fldChar w:fldCharType="separate"/>
      </w:r>
      <w:r w:rsidR="000F2D33">
        <w:rPr>
          <w:noProof/>
          <w:lang w:val="es-HN"/>
        </w:rPr>
        <w:t>73</w:t>
      </w:r>
      <w:r w:rsidRPr="006149A8">
        <w:rPr>
          <w:lang w:val="es-HN"/>
        </w:rPr>
        <w:fldChar w:fldCharType="end"/>
      </w:r>
      <w:r w:rsidRPr="006149A8">
        <w:rPr>
          <w:lang w:val="es-HN"/>
        </w:rPr>
        <w:t>. Configuración de Media Móvil</w:t>
      </w:r>
      <w:bookmarkEnd w:id="311"/>
    </w:p>
    <w:p w14:paraId="378FD1B0" w14:textId="19D4D087" w:rsidR="00E175FB" w:rsidRDefault="00A60130">
      <w:pPr>
        <w:pStyle w:val="TextoPrincipal"/>
        <w:numPr>
          <w:ilvl w:val="0"/>
          <w:numId w:val="9"/>
        </w:numPr>
      </w:pPr>
      <w:r>
        <w:t>Aplicar técnica de rezago mediante el</w:t>
      </w:r>
      <w:r w:rsidR="00E175FB">
        <w:t xml:space="preserve"> uso del nodo </w:t>
      </w:r>
      <w:r w:rsidR="00E175FB" w:rsidRPr="00154247">
        <w:t>“</w:t>
      </w:r>
      <w:r w:rsidR="00E175FB">
        <w:t>LAG</w:t>
      </w:r>
      <w:r w:rsidR="00E13609">
        <w:t>”, colocar</w:t>
      </w:r>
      <w:r>
        <w:t xml:space="preserve"> </w:t>
      </w:r>
      <w:r w:rsidR="00E175FB">
        <w:t xml:space="preserve">en la configuración </w:t>
      </w:r>
      <w:r w:rsidR="004E797A">
        <w:t>un rezado d</w:t>
      </w:r>
      <w:r w:rsidR="00E175FB">
        <w:t xml:space="preserve">e </w:t>
      </w:r>
      <w:r w:rsidR="00E30AAD">
        <w:t>seis (</w:t>
      </w:r>
      <w:r w:rsidR="004E797A">
        <w:t xml:space="preserve">6) </w:t>
      </w:r>
      <w:r w:rsidR="00E175FB">
        <w:t xml:space="preserve">con un intervalo de rezago de un (1) mes, ver Figura </w:t>
      </w:r>
      <w:r w:rsidR="0003769A">
        <w:t>74</w:t>
      </w:r>
      <w:r w:rsidR="00E175FB">
        <w:t>.</w:t>
      </w:r>
    </w:p>
    <w:p w14:paraId="236C17B8" w14:textId="2426C5F2" w:rsidR="00E175FB" w:rsidRDefault="0099697B" w:rsidP="004E797A">
      <w:pPr>
        <w:pStyle w:val="TextoPrincipal"/>
        <w:keepNext/>
        <w:ind w:firstLine="0"/>
        <w:jc w:val="center"/>
      </w:pPr>
      <w:r>
        <w:rPr>
          <w:noProof/>
        </w:rPr>
        <w:lastRenderedPageBreak/>
        <w:drawing>
          <wp:anchor distT="0" distB="0" distL="114300" distR="114300" simplePos="0" relativeHeight="251665408" behindDoc="0" locked="0" layoutInCell="1" allowOverlap="1" wp14:anchorId="38455123" wp14:editId="6BBC5812">
            <wp:simplePos x="0" y="0"/>
            <wp:positionH relativeFrom="column">
              <wp:posOffset>3933825</wp:posOffset>
            </wp:positionH>
            <wp:positionV relativeFrom="paragraph">
              <wp:posOffset>185420</wp:posOffset>
            </wp:positionV>
            <wp:extent cx="504825" cy="771525"/>
            <wp:effectExtent l="38100" t="38100" r="47625" b="47625"/>
            <wp:wrapNone/>
            <wp:docPr id="1383026899"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3026899" name=""/>
                    <pic:cNvPicPr/>
                  </pic:nvPicPr>
                  <pic:blipFill>
                    <a:blip r:embed="rId92">
                      <a:extLst>
                        <a:ext uri="{28A0092B-C50C-407E-A947-70E740481C1C}">
                          <a14:useLocalDpi xmlns:a14="http://schemas.microsoft.com/office/drawing/2010/main" val="0"/>
                        </a:ext>
                      </a:extLst>
                    </a:blip>
                    <a:stretch>
                      <a:fillRect/>
                    </a:stretch>
                  </pic:blipFill>
                  <pic:spPr>
                    <a:xfrm>
                      <a:off x="0" y="0"/>
                      <a:ext cx="504825" cy="771525"/>
                    </a:xfrm>
                    <a:prstGeom prst="rect">
                      <a:avLst/>
                    </a:prstGeom>
                    <a:ln w="28575">
                      <a:solidFill>
                        <a:schemeClr val="tx1"/>
                      </a:solidFill>
                    </a:ln>
                  </pic:spPr>
                </pic:pic>
              </a:graphicData>
            </a:graphic>
          </wp:anchor>
        </w:drawing>
      </w:r>
      <w:r w:rsidR="00E175FB">
        <w:rPr>
          <w:noProof/>
        </w:rPr>
        <w:drawing>
          <wp:inline distT="0" distB="0" distL="0" distR="0" wp14:anchorId="63B4F5A2" wp14:editId="11839DCC">
            <wp:extent cx="3768799" cy="2628900"/>
            <wp:effectExtent l="19050" t="19050" r="22225" b="19050"/>
            <wp:docPr id="1999503381" name="Imagen 19995033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9503381" name=""/>
                    <pic:cNvPicPr/>
                  </pic:nvPicPr>
                  <pic:blipFill>
                    <a:blip r:embed="rId93"/>
                    <a:stretch>
                      <a:fillRect/>
                    </a:stretch>
                  </pic:blipFill>
                  <pic:spPr>
                    <a:xfrm>
                      <a:off x="0" y="0"/>
                      <a:ext cx="3795283" cy="2647373"/>
                    </a:xfrm>
                    <a:prstGeom prst="rect">
                      <a:avLst/>
                    </a:prstGeom>
                    <a:ln>
                      <a:solidFill>
                        <a:schemeClr val="tx1"/>
                      </a:solidFill>
                    </a:ln>
                  </pic:spPr>
                </pic:pic>
              </a:graphicData>
            </a:graphic>
          </wp:inline>
        </w:drawing>
      </w:r>
      <w:r w:rsidRPr="0099697B">
        <w:rPr>
          <w:noProof/>
        </w:rPr>
        <w:t xml:space="preserve"> </w:t>
      </w:r>
    </w:p>
    <w:p w14:paraId="37D5A35B" w14:textId="50FF42E2" w:rsidR="007D1ABB" w:rsidRDefault="00E175FB" w:rsidP="00BD6953">
      <w:pPr>
        <w:pStyle w:val="Figuras"/>
        <w:jc w:val="center"/>
        <w:rPr>
          <w:lang w:val="es-HN"/>
        </w:rPr>
      </w:pPr>
      <w:bookmarkStart w:id="312" w:name="_Toc158142169"/>
      <w:r w:rsidRPr="00A15E8C">
        <w:rPr>
          <w:lang w:val="es-HN"/>
        </w:rPr>
        <w:t xml:space="preserve">Figura </w:t>
      </w:r>
      <w:r w:rsidRPr="00A15E8C">
        <w:rPr>
          <w:lang w:val="es-HN"/>
        </w:rPr>
        <w:fldChar w:fldCharType="begin"/>
      </w:r>
      <w:r w:rsidRPr="00A15E8C">
        <w:rPr>
          <w:lang w:val="es-HN"/>
        </w:rPr>
        <w:instrText xml:space="preserve"> SEQ Figura \* ARABIC </w:instrText>
      </w:r>
      <w:r w:rsidRPr="00A15E8C">
        <w:rPr>
          <w:lang w:val="es-HN"/>
        </w:rPr>
        <w:fldChar w:fldCharType="separate"/>
      </w:r>
      <w:r w:rsidR="000F2D33">
        <w:rPr>
          <w:noProof/>
          <w:lang w:val="es-HN"/>
        </w:rPr>
        <w:t>74</w:t>
      </w:r>
      <w:r w:rsidRPr="00A15E8C">
        <w:rPr>
          <w:lang w:val="es-HN"/>
        </w:rPr>
        <w:fldChar w:fldCharType="end"/>
      </w:r>
      <w:r w:rsidRPr="00A15E8C">
        <w:rPr>
          <w:lang w:val="es-HN"/>
        </w:rPr>
        <w:t>. Configuración de rezago</w:t>
      </w:r>
      <w:bookmarkEnd w:id="312"/>
    </w:p>
    <w:p w14:paraId="3C838CA5" w14:textId="32E2962D" w:rsidR="0003769A" w:rsidRDefault="00E175FB">
      <w:pPr>
        <w:pStyle w:val="TextoPrincipal"/>
        <w:keepNext/>
        <w:numPr>
          <w:ilvl w:val="0"/>
          <w:numId w:val="9"/>
        </w:numPr>
      </w:pPr>
      <w:r w:rsidRPr="00337990">
        <w:t>Posterior a la creación de rezagos se procede a entrenar el modelo de Autoregresión simple</w:t>
      </w:r>
      <w:r w:rsidR="009D1F75">
        <w:t xml:space="preserve"> con el nodo “Linear Regression Learner”</w:t>
      </w:r>
      <w:r w:rsidRPr="00337990">
        <w:t xml:space="preserve">, para el entrenamiento se tomaron los resultados desde enero 2017 hasta diciembre 2022, dentro de la configuración del modelo se define la variable </w:t>
      </w:r>
      <w:r w:rsidR="00D50F8E">
        <w:t>ValorCuenta</w:t>
      </w:r>
      <w:r w:rsidRPr="00337990">
        <w:t xml:space="preserve"> como destino</w:t>
      </w:r>
      <w:r w:rsidR="009D1F75">
        <w:t xml:space="preserve"> </w:t>
      </w:r>
      <w:r w:rsidRPr="00337990">
        <w:t>y se incluye para el</w:t>
      </w:r>
      <w:r w:rsidR="0003769A">
        <w:t xml:space="preserve"> </w:t>
      </w:r>
      <w:r w:rsidRPr="00337990">
        <w:t xml:space="preserve">prendizaje las nuevas características rezagos y media </w:t>
      </w:r>
      <w:r w:rsidR="0075190A" w:rsidRPr="00337990">
        <w:t>móvil</w:t>
      </w:r>
      <w:r w:rsidR="005E0BE8">
        <w:t>, v</w:t>
      </w:r>
      <w:r w:rsidRPr="00337990">
        <w:t xml:space="preserve">er Figura </w:t>
      </w:r>
      <w:r w:rsidR="0003769A">
        <w:t>75.</w:t>
      </w:r>
    </w:p>
    <w:p w14:paraId="3A8FC619" w14:textId="2CA81A1F" w:rsidR="00E175FB" w:rsidRDefault="00F71C0B" w:rsidP="00D50F8E">
      <w:pPr>
        <w:pStyle w:val="TextoPrincipal"/>
        <w:keepNext/>
        <w:ind w:left="720" w:firstLine="0"/>
        <w:jc w:val="center"/>
      </w:pPr>
      <w:r>
        <w:rPr>
          <w:noProof/>
        </w:rPr>
        <w:drawing>
          <wp:anchor distT="0" distB="0" distL="114300" distR="114300" simplePos="0" relativeHeight="251666432" behindDoc="0" locked="0" layoutInCell="1" allowOverlap="1" wp14:anchorId="6A7525A3" wp14:editId="680D6FD3">
            <wp:simplePos x="0" y="0"/>
            <wp:positionH relativeFrom="column">
              <wp:posOffset>1625789</wp:posOffset>
            </wp:positionH>
            <wp:positionV relativeFrom="paragraph">
              <wp:posOffset>1230724</wp:posOffset>
            </wp:positionV>
            <wp:extent cx="571500" cy="514350"/>
            <wp:effectExtent l="0" t="0" r="0" b="0"/>
            <wp:wrapNone/>
            <wp:docPr id="1518546525"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8546525" name=""/>
                    <pic:cNvPicPr/>
                  </pic:nvPicPr>
                  <pic:blipFill>
                    <a:blip r:embed="rId94">
                      <a:extLst>
                        <a:ext uri="{28A0092B-C50C-407E-A947-70E740481C1C}">
                          <a14:useLocalDpi xmlns:a14="http://schemas.microsoft.com/office/drawing/2010/main" val="0"/>
                        </a:ext>
                      </a:extLst>
                    </a:blip>
                    <a:stretch>
                      <a:fillRect/>
                    </a:stretch>
                  </pic:blipFill>
                  <pic:spPr>
                    <a:xfrm>
                      <a:off x="0" y="0"/>
                      <a:ext cx="571500" cy="514350"/>
                    </a:xfrm>
                    <a:prstGeom prst="rect">
                      <a:avLst/>
                    </a:prstGeom>
                  </pic:spPr>
                </pic:pic>
              </a:graphicData>
            </a:graphic>
            <wp14:sizeRelH relativeFrom="margin">
              <wp14:pctWidth>0</wp14:pctWidth>
            </wp14:sizeRelH>
            <wp14:sizeRelV relativeFrom="margin">
              <wp14:pctHeight>0</wp14:pctHeight>
            </wp14:sizeRelV>
          </wp:anchor>
        </w:drawing>
      </w:r>
      <w:r w:rsidR="0006606B">
        <w:rPr>
          <w:noProof/>
        </w:rPr>
        <w:drawing>
          <wp:anchor distT="0" distB="0" distL="114300" distR="114300" simplePos="0" relativeHeight="251667456" behindDoc="0" locked="0" layoutInCell="1" allowOverlap="1" wp14:anchorId="0E99D34D" wp14:editId="1E3EF05D">
            <wp:simplePos x="0" y="0"/>
            <wp:positionH relativeFrom="column">
              <wp:posOffset>4048551</wp:posOffset>
            </wp:positionH>
            <wp:positionV relativeFrom="paragraph">
              <wp:posOffset>154685</wp:posOffset>
            </wp:positionV>
            <wp:extent cx="704850" cy="714375"/>
            <wp:effectExtent l="38100" t="38100" r="38100" b="47625"/>
            <wp:wrapNone/>
            <wp:docPr id="1752088595"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2088595" name=""/>
                    <pic:cNvPicPr/>
                  </pic:nvPicPr>
                  <pic:blipFill>
                    <a:blip r:embed="rId95">
                      <a:extLst>
                        <a:ext uri="{28A0092B-C50C-407E-A947-70E740481C1C}">
                          <a14:useLocalDpi xmlns:a14="http://schemas.microsoft.com/office/drawing/2010/main" val="0"/>
                        </a:ext>
                      </a:extLst>
                    </a:blip>
                    <a:stretch>
                      <a:fillRect/>
                    </a:stretch>
                  </pic:blipFill>
                  <pic:spPr>
                    <a:xfrm>
                      <a:off x="0" y="0"/>
                      <a:ext cx="704850" cy="714375"/>
                    </a:xfrm>
                    <a:prstGeom prst="rect">
                      <a:avLst/>
                    </a:prstGeom>
                    <a:ln w="28575">
                      <a:solidFill>
                        <a:schemeClr val="tx1"/>
                      </a:solidFill>
                    </a:ln>
                  </pic:spPr>
                </pic:pic>
              </a:graphicData>
            </a:graphic>
          </wp:anchor>
        </w:drawing>
      </w:r>
      <w:r w:rsidR="0075190A">
        <w:rPr>
          <w:noProof/>
        </w:rPr>
        <w:t xml:space="preserve"> </w:t>
      </w:r>
      <w:r w:rsidR="00E175FB">
        <w:rPr>
          <w:noProof/>
        </w:rPr>
        <w:drawing>
          <wp:inline distT="0" distB="0" distL="0" distR="0" wp14:anchorId="2AE2CC3D" wp14:editId="2858D60F">
            <wp:extent cx="3589337" cy="3283708"/>
            <wp:effectExtent l="19050" t="19050" r="11430" b="12065"/>
            <wp:docPr id="1070908774" name="Imagen 10709087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0908774" name=""/>
                    <pic:cNvPicPr/>
                  </pic:nvPicPr>
                  <pic:blipFill>
                    <a:blip r:embed="rId96"/>
                    <a:stretch>
                      <a:fillRect/>
                    </a:stretch>
                  </pic:blipFill>
                  <pic:spPr>
                    <a:xfrm>
                      <a:off x="0" y="0"/>
                      <a:ext cx="3632878" cy="3323541"/>
                    </a:xfrm>
                    <a:prstGeom prst="rect">
                      <a:avLst/>
                    </a:prstGeom>
                    <a:ln>
                      <a:solidFill>
                        <a:schemeClr val="tx1"/>
                      </a:solidFill>
                    </a:ln>
                  </pic:spPr>
                </pic:pic>
              </a:graphicData>
            </a:graphic>
          </wp:inline>
        </w:drawing>
      </w:r>
      <w:r w:rsidR="0006606B" w:rsidRPr="0006606B">
        <w:rPr>
          <w:noProof/>
        </w:rPr>
        <w:t xml:space="preserve"> </w:t>
      </w:r>
    </w:p>
    <w:p w14:paraId="38AF7CBB" w14:textId="63C0BBB6" w:rsidR="00E175FB" w:rsidRDefault="00E175FB" w:rsidP="00D50F8E">
      <w:pPr>
        <w:pStyle w:val="Figuras"/>
        <w:jc w:val="center"/>
        <w:rPr>
          <w:lang w:val="es-HN"/>
        </w:rPr>
      </w:pPr>
      <w:bookmarkStart w:id="313" w:name="_Toc158142170"/>
      <w:r w:rsidRPr="007143F8">
        <w:rPr>
          <w:lang w:val="es-HN"/>
        </w:rPr>
        <w:t xml:space="preserve">Figura </w:t>
      </w:r>
      <w:r w:rsidRPr="007143F8">
        <w:rPr>
          <w:lang w:val="es-HN"/>
        </w:rPr>
        <w:fldChar w:fldCharType="begin"/>
      </w:r>
      <w:r w:rsidRPr="007143F8">
        <w:rPr>
          <w:lang w:val="es-HN"/>
        </w:rPr>
        <w:instrText xml:space="preserve"> SEQ Figura \* ARABIC </w:instrText>
      </w:r>
      <w:r w:rsidRPr="007143F8">
        <w:rPr>
          <w:lang w:val="es-HN"/>
        </w:rPr>
        <w:fldChar w:fldCharType="separate"/>
      </w:r>
      <w:r w:rsidR="000F2D33">
        <w:rPr>
          <w:noProof/>
          <w:lang w:val="es-HN"/>
        </w:rPr>
        <w:t>75</w:t>
      </w:r>
      <w:r w:rsidRPr="007143F8">
        <w:rPr>
          <w:lang w:val="es-HN"/>
        </w:rPr>
        <w:fldChar w:fldCharType="end"/>
      </w:r>
      <w:r>
        <w:rPr>
          <w:lang w:val="es-HN"/>
        </w:rPr>
        <w:t xml:space="preserve">. </w:t>
      </w:r>
      <w:r w:rsidRPr="007143F8">
        <w:rPr>
          <w:lang w:val="es-HN"/>
        </w:rPr>
        <w:t>Configuración para entrenamiento modelo autoregresión simple</w:t>
      </w:r>
      <w:bookmarkEnd w:id="313"/>
    </w:p>
    <w:p w14:paraId="5D845979" w14:textId="3DB2FCA1" w:rsidR="00E90F68" w:rsidRPr="007143F8" w:rsidRDefault="00E90F68" w:rsidP="00E90F68">
      <w:pPr>
        <w:pStyle w:val="Ttulo4"/>
        <w:rPr>
          <w:lang w:val="es-HN"/>
        </w:rPr>
      </w:pPr>
      <w:bookmarkStart w:id="314" w:name="_Toc158833004"/>
      <w:r>
        <w:rPr>
          <w:lang w:val="es-HN"/>
        </w:rPr>
        <w:lastRenderedPageBreak/>
        <w:t>6.</w:t>
      </w:r>
      <w:r w:rsidRPr="007A4B3B">
        <w:rPr>
          <w:lang w:val="es-HN"/>
        </w:rPr>
        <w:t>4.</w:t>
      </w:r>
      <w:r>
        <w:rPr>
          <w:lang w:val="es-HN"/>
        </w:rPr>
        <w:t>2</w:t>
      </w:r>
      <w:r w:rsidRPr="007A4B3B">
        <w:rPr>
          <w:lang w:val="es-HN"/>
        </w:rPr>
        <w:t>.</w:t>
      </w:r>
      <w:r>
        <w:rPr>
          <w:lang w:val="es-HN"/>
        </w:rPr>
        <w:t>5</w:t>
      </w:r>
      <w:r w:rsidRPr="007A4B3B">
        <w:rPr>
          <w:lang w:val="es-HN"/>
        </w:rPr>
        <w:t xml:space="preserve"> </w:t>
      </w:r>
      <w:r>
        <w:rPr>
          <w:lang w:val="es-HN"/>
        </w:rPr>
        <w:t>DESPLIEGUE</w:t>
      </w:r>
      <w:bookmarkEnd w:id="314"/>
    </w:p>
    <w:p w14:paraId="3C12D343" w14:textId="1C426780" w:rsidR="003665A6" w:rsidRDefault="003665A6">
      <w:pPr>
        <w:pStyle w:val="TextoPrincipal"/>
        <w:numPr>
          <w:ilvl w:val="0"/>
          <w:numId w:val="9"/>
        </w:numPr>
      </w:pPr>
      <w:r>
        <w:t>Luego del entrenamiento</w:t>
      </w:r>
      <w:r w:rsidR="002B39E0">
        <w:t xml:space="preserve"> se hace uso del nodo “Regression Predictor” para predecir los resultados de la cuenta total activo para el periodo de enero a septiembre 2023</w:t>
      </w:r>
      <w:r w:rsidR="005E0BE8">
        <w:t>, v</w:t>
      </w:r>
      <w:r w:rsidR="0086234F">
        <w:t xml:space="preserve">er Figura </w:t>
      </w:r>
      <w:r w:rsidR="00C86295">
        <w:t>76</w:t>
      </w:r>
      <w:r w:rsidR="0086234F">
        <w:t>.</w:t>
      </w:r>
    </w:p>
    <w:p w14:paraId="0BCBF906" w14:textId="77777777" w:rsidR="003665A6" w:rsidRDefault="003665A6" w:rsidP="003665A6">
      <w:pPr>
        <w:pStyle w:val="TextoPrincipal"/>
        <w:keepNext/>
        <w:jc w:val="center"/>
      </w:pPr>
      <w:r>
        <w:rPr>
          <w:noProof/>
        </w:rPr>
        <w:drawing>
          <wp:inline distT="0" distB="0" distL="0" distR="0" wp14:anchorId="18FCDD7C" wp14:editId="17C5C0B4">
            <wp:extent cx="592015" cy="962025"/>
            <wp:effectExtent l="19050" t="19050" r="17780" b="9525"/>
            <wp:docPr id="1834385472"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4385472" name=""/>
                    <pic:cNvPicPr/>
                  </pic:nvPicPr>
                  <pic:blipFill>
                    <a:blip r:embed="rId97"/>
                    <a:stretch>
                      <a:fillRect/>
                    </a:stretch>
                  </pic:blipFill>
                  <pic:spPr>
                    <a:xfrm>
                      <a:off x="0" y="0"/>
                      <a:ext cx="594779" cy="966516"/>
                    </a:xfrm>
                    <a:prstGeom prst="rect">
                      <a:avLst/>
                    </a:prstGeom>
                    <a:ln>
                      <a:solidFill>
                        <a:schemeClr val="tx1"/>
                      </a:solidFill>
                    </a:ln>
                  </pic:spPr>
                </pic:pic>
              </a:graphicData>
            </a:graphic>
          </wp:inline>
        </w:drawing>
      </w:r>
    </w:p>
    <w:p w14:paraId="5701A76A" w14:textId="4F3611AA" w:rsidR="003665A6" w:rsidRPr="003665A6" w:rsidRDefault="003665A6" w:rsidP="003665A6">
      <w:pPr>
        <w:pStyle w:val="Figuras"/>
        <w:jc w:val="center"/>
        <w:rPr>
          <w:lang w:val="es-HN"/>
        </w:rPr>
      </w:pPr>
      <w:bookmarkStart w:id="315" w:name="_Toc158142171"/>
      <w:r w:rsidRPr="003665A6">
        <w:rPr>
          <w:lang w:val="es-HN"/>
        </w:rPr>
        <w:t xml:space="preserve">Figura </w:t>
      </w:r>
      <w:r>
        <w:fldChar w:fldCharType="begin"/>
      </w:r>
      <w:r w:rsidRPr="003665A6">
        <w:rPr>
          <w:lang w:val="es-HN"/>
        </w:rPr>
        <w:instrText xml:space="preserve"> SEQ Figura \* ARABIC </w:instrText>
      </w:r>
      <w:r>
        <w:fldChar w:fldCharType="separate"/>
      </w:r>
      <w:r w:rsidR="000F2D33">
        <w:rPr>
          <w:noProof/>
          <w:lang w:val="es-HN"/>
        </w:rPr>
        <w:t>76</w:t>
      </w:r>
      <w:r>
        <w:fldChar w:fldCharType="end"/>
      </w:r>
      <w:r w:rsidRPr="003665A6">
        <w:rPr>
          <w:lang w:val="es-HN"/>
        </w:rPr>
        <w:t>. Nodo para predicción de datos</w:t>
      </w:r>
      <w:bookmarkEnd w:id="315"/>
    </w:p>
    <w:p w14:paraId="4FA4072B" w14:textId="77777777" w:rsidR="00BD6953" w:rsidRDefault="00BD6953" w:rsidP="00E175FB">
      <w:pPr>
        <w:pStyle w:val="TextoPrincipal"/>
      </w:pPr>
    </w:p>
    <w:p w14:paraId="5890A95D" w14:textId="239F3F90" w:rsidR="004A3508" w:rsidRDefault="00BD6953">
      <w:pPr>
        <w:pStyle w:val="TextoPrincipal"/>
        <w:numPr>
          <w:ilvl w:val="0"/>
          <w:numId w:val="9"/>
        </w:numPr>
      </w:pPr>
      <w:r>
        <w:t xml:space="preserve">Por </w:t>
      </w:r>
      <w:r w:rsidR="00AD639E">
        <w:t>último,</w:t>
      </w:r>
      <w:r>
        <w:t xml:space="preserve"> se procede en la obtención de métricas de evaluación</w:t>
      </w:r>
      <w:r w:rsidR="001179BF">
        <w:t xml:space="preserve"> o rendimiento del modelo</w:t>
      </w:r>
      <w:r>
        <w:t xml:space="preserve"> mediante el uso del nodo “Numeric Scorer”</w:t>
      </w:r>
      <w:r w:rsidR="007927C6">
        <w:t xml:space="preserve"> que proporciona las métricas R cuadrado y la Raíz del Erro Cuadrático Medio</w:t>
      </w:r>
      <w:r w:rsidR="005E0BE8">
        <w:t>, v</w:t>
      </w:r>
      <w:r w:rsidR="0086234F">
        <w:t xml:space="preserve">er Figura </w:t>
      </w:r>
      <w:r w:rsidR="00C86295">
        <w:t>77</w:t>
      </w:r>
      <w:r w:rsidR="0086234F">
        <w:t>.</w:t>
      </w:r>
    </w:p>
    <w:p w14:paraId="54D7CEC2" w14:textId="77777777" w:rsidR="005047B2" w:rsidRDefault="005047B2" w:rsidP="005047B2">
      <w:pPr>
        <w:pStyle w:val="TextoPrincipal"/>
        <w:keepNext/>
        <w:jc w:val="center"/>
      </w:pPr>
      <w:r>
        <w:rPr>
          <w:noProof/>
        </w:rPr>
        <w:drawing>
          <wp:inline distT="0" distB="0" distL="0" distR="0" wp14:anchorId="549790A5" wp14:editId="2D296EA1">
            <wp:extent cx="953830" cy="847849"/>
            <wp:effectExtent l="19050" t="19050" r="17780" b="28575"/>
            <wp:docPr id="1130745876"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0745876" name=""/>
                    <pic:cNvPicPr/>
                  </pic:nvPicPr>
                  <pic:blipFill>
                    <a:blip r:embed="rId98">
                      <a:extLst>
                        <a:ext uri="{28A0092B-C50C-407E-A947-70E740481C1C}">
                          <a14:useLocalDpi xmlns:a14="http://schemas.microsoft.com/office/drawing/2010/main" val="0"/>
                        </a:ext>
                      </a:extLst>
                    </a:blip>
                    <a:stretch>
                      <a:fillRect/>
                    </a:stretch>
                  </pic:blipFill>
                  <pic:spPr>
                    <a:xfrm>
                      <a:off x="0" y="0"/>
                      <a:ext cx="960781" cy="854028"/>
                    </a:xfrm>
                    <a:prstGeom prst="rect">
                      <a:avLst/>
                    </a:prstGeom>
                    <a:ln w="3175">
                      <a:solidFill>
                        <a:schemeClr val="tx1"/>
                      </a:solidFill>
                    </a:ln>
                  </pic:spPr>
                </pic:pic>
              </a:graphicData>
            </a:graphic>
          </wp:inline>
        </w:drawing>
      </w:r>
    </w:p>
    <w:p w14:paraId="1969E991" w14:textId="6D6CA987" w:rsidR="005047B2" w:rsidRDefault="005047B2" w:rsidP="005047B2">
      <w:pPr>
        <w:pStyle w:val="Figuras"/>
        <w:jc w:val="center"/>
        <w:rPr>
          <w:lang w:val="es-HN"/>
        </w:rPr>
      </w:pPr>
      <w:bookmarkStart w:id="316" w:name="_Toc158142172"/>
      <w:r w:rsidRPr="005047B2">
        <w:rPr>
          <w:lang w:val="es-HN"/>
        </w:rPr>
        <w:t xml:space="preserve">Figura </w:t>
      </w:r>
      <w:r>
        <w:fldChar w:fldCharType="begin"/>
      </w:r>
      <w:r w:rsidRPr="005047B2">
        <w:rPr>
          <w:lang w:val="es-HN"/>
        </w:rPr>
        <w:instrText xml:space="preserve"> SEQ Figura \* ARABIC </w:instrText>
      </w:r>
      <w:r>
        <w:fldChar w:fldCharType="separate"/>
      </w:r>
      <w:r w:rsidR="000F2D33">
        <w:rPr>
          <w:noProof/>
          <w:lang w:val="es-HN"/>
        </w:rPr>
        <w:t>77</w:t>
      </w:r>
      <w:r>
        <w:fldChar w:fldCharType="end"/>
      </w:r>
      <w:r w:rsidRPr="005047B2">
        <w:rPr>
          <w:lang w:val="es-HN"/>
        </w:rPr>
        <w:t>. Nodo para obtención de métricas de evaluación</w:t>
      </w:r>
      <w:bookmarkEnd w:id="316"/>
    </w:p>
    <w:p w14:paraId="2D33FA98" w14:textId="25374835" w:rsidR="00B96EDF" w:rsidRDefault="00B96EDF" w:rsidP="007D253C">
      <w:pPr>
        <w:pStyle w:val="TextoPrincipal"/>
      </w:pPr>
      <w:r w:rsidRPr="00B96EDF">
        <w:t xml:space="preserve">Es </w:t>
      </w:r>
      <w:r>
        <w:t>importante mencionar que los pasos descritos pueden ser reutilizables para predecir el comportamiento de otras cuentas contables de interés de los balances generales como ser: Pasivo, Depósitos, Prestamos</w:t>
      </w:r>
      <w:r w:rsidR="00A51AAB">
        <w:t xml:space="preserve"> e intereses,</w:t>
      </w:r>
      <w:r>
        <w:t xml:space="preserve"> entre otros.</w:t>
      </w:r>
    </w:p>
    <w:p w14:paraId="7C96C614" w14:textId="619E872A" w:rsidR="000D1BF4" w:rsidRPr="007143F8" w:rsidRDefault="000D1BF4" w:rsidP="000D1BF4">
      <w:pPr>
        <w:pStyle w:val="Ttulo4"/>
        <w:rPr>
          <w:lang w:val="es-HN"/>
        </w:rPr>
      </w:pPr>
      <w:bookmarkStart w:id="317" w:name="_Toc158833005"/>
      <w:r w:rsidRPr="00F3187A">
        <w:rPr>
          <w:lang w:val="es-HN"/>
        </w:rPr>
        <w:t>6.4.2.6 RESULTADOS FINALES D</w:t>
      </w:r>
      <w:r w:rsidR="00A8400B" w:rsidRPr="00F3187A">
        <w:rPr>
          <w:lang w:val="es-HN"/>
        </w:rPr>
        <w:t>EL MODELO APLICADO</w:t>
      </w:r>
      <w:bookmarkEnd w:id="317"/>
    </w:p>
    <w:p w14:paraId="04C1821A" w14:textId="780FBD93" w:rsidR="000D1BF4" w:rsidRDefault="000D1BF4" w:rsidP="000D1BF4">
      <w:pPr>
        <w:pStyle w:val="TextoPrincipal"/>
      </w:pPr>
      <w:r>
        <w:t xml:space="preserve">A continuación, se presentan los resultados finales sobre la </w:t>
      </w:r>
      <w:r w:rsidR="00E448EC">
        <w:t>aplicación del modelo</w:t>
      </w:r>
      <w:r>
        <w:t xml:space="preserve"> del modelo de </w:t>
      </w:r>
      <w:r w:rsidR="009267F6">
        <w:t>auto regresión</w:t>
      </w:r>
      <w:r>
        <w:t xml:space="preserve"> lineal simple para los meses de octubre, noviembre y diciembre del 2023</w:t>
      </w:r>
      <w:r w:rsidR="009267F6">
        <w:t>, mostrando su comportamiento de crecimiento o decrecimiento con respecto a su mes anterior para poder los momentos en las que un banco tendrá una caída o subida.</w:t>
      </w:r>
    </w:p>
    <w:p w14:paraId="0018A9F6" w14:textId="77777777" w:rsidR="0082716E" w:rsidRDefault="0082716E" w:rsidP="000D1BF4">
      <w:pPr>
        <w:pStyle w:val="TextoPrincipal"/>
      </w:pPr>
    </w:p>
    <w:p w14:paraId="36AA7167" w14:textId="77777777" w:rsidR="0082716E" w:rsidRDefault="0082716E" w:rsidP="000D1BF4">
      <w:pPr>
        <w:pStyle w:val="TextoPrincipal"/>
      </w:pPr>
    </w:p>
    <w:p w14:paraId="10B04903" w14:textId="3686A7B1" w:rsidR="009267F6" w:rsidRPr="009267F6" w:rsidRDefault="009267F6" w:rsidP="009267F6">
      <w:pPr>
        <w:pStyle w:val="Figuras"/>
        <w:rPr>
          <w:lang w:val="es-HN"/>
        </w:rPr>
      </w:pPr>
      <w:bookmarkStart w:id="318" w:name="_Toc158833065"/>
      <w:r w:rsidRPr="009267F6">
        <w:rPr>
          <w:lang w:val="es-HN"/>
        </w:rPr>
        <w:lastRenderedPageBreak/>
        <w:t xml:space="preserve">Tabla </w:t>
      </w:r>
      <w:r>
        <w:fldChar w:fldCharType="begin"/>
      </w:r>
      <w:r w:rsidRPr="009267F6">
        <w:rPr>
          <w:lang w:val="es-HN"/>
        </w:rPr>
        <w:instrText xml:space="preserve"> SEQ Tabla \* ARABIC </w:instrText>
      </w:r>
      <w:r>
        <w:fldChar w:fldCharType="separate"/>
      </w:r>
      <w:r w:rsidR="000F2D33">
        <w:rPr>
          <w:noProof/>
          <w:lang w:val="es-HN"/>
        </w:rPr>
        <w:t>51</w:t>
      </w:r>
      <w:r>
        <w:fldChar w:fldCharType="end"/>
      </w:r>
      <w:r w:rsidRPr="009267F6">
        <w:rPr>
          <w:lang w:val="es-HN"/>
        </w:rPr>
        <w:t>. Tabla sobre resultados predict</w:t>
      </w:r>
      <w:r>
        <w:rPr>
          <w:lang w:val="es-HN"/>
        </w:rPr>
        <w:t>iv</w:t>
      </w:r>
      <w:r w:rsidRPr="009267F6">
        <w:rPr>
          <w:lang w:val="es-HN"/>
        </w:rPr>
        <w:t>os para los meses de octubre, noviembre y diciembre 2032</w:t>
      </w:r>
      <w:bookmarkEnd w:id="318"/>
    </w:p>
    <w:tbl>
      <w:tblPr>
        <w:tblW w:w="10485" w:type="dxa"/>
        <w:tblCellMar>
          <w:left w:w="70" w:type="dxa"/>
          <w:right w:w="70" w:type="dxa"/>
        </w:tblCellMar>
        <w:tblLook w:val="04A0" w:firstRow="1" w:lastRow="0" w:firstColumn="1" w:lastColumn="0" w:noHBand="0" w:noVBand="1"/>
      </w:tblPr>
      <w:tblGrid>
        <w:gridCol w:w="993"/>
        <w:gridCol w:w="1301"/>
        <w:gridCol w:w="1529"/>
        <w:gridCol w:w="1259"/>
        <w:gridCol w:w="1434"/>
        <w:gridCol w:w="1276"/>
        <w:gridCol w:w="1417"/>
        <w:gridCol w:w="1276"/>
      </w:tblGrid>
      <w:tr w:rsidR="009267F6" w:rsidRPr="009267F6" w14:paraId="7D11AE96" w14:textId="77777777" w:rsidTr="009267F6">
        <w:trPr>
          <w:trHeight w:val="300"/>
        </w:trPr>
        <w:tc>
          <w:tcPr>
            <w:tcW w:w="993" w:type="dxa"/>
            <w:vMerge w:val="restart"/>
            <w:tcBorders>
              <w:top w:val="single" w:sz="4" w:space="0" w:color="auto"/>
              <w:left w:val="single" w:sz="4" w:space="0" w:color="auto"/>
              <w:bottom w:val="single" w:sz="4" w:space="0" w:color="auto"/>
              <w:right w:val="single" w:sz="4" w:space="0" w:color="auto"/>
            </w:tcBorders>
            <w:shd w:val="clear" w:color="auto" w:fill="auto"/>
            <w:vAlign w:val="bottom"/>
            <w:hideMark/>
          </w:tcPr>
          <w:p w14:paraId="7FBE47E6" w14:textId="77777777" w:rsidR="009267F6" w:rsidRPr="009267F6" w:rsidRDefault="009267F6" w:rsidP="009267F6">
            <w:pPr>
              <w:widowControl/>
              <w:jc w:val="center"/>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Banco</w:t>
            </w:r>
          </w:p>
        </w:tc>
        <w:tc>
          <w:tcPr>
            <w:tcW w:w="1301" w:type="dxa"/>
            <w:tcBorders>
              <w:top w:val="single" w:sz="4" w:space="0" w:color="auto"/>
              <w:left w:val="nil"/>
              <w:bottom w:val="single" w:sz="4" w:space="0" w:color="auto"/>
              <w:right w:val="single" w:sz="4" w:space="0" w:color="auto"/>
            </w:tcBorders>
            <w:shd w:val="clear" w:color="auto" w:fill="auto"/>
            <w:noWrap/>
            <w:vAlign w:val="bottom"/>
            <w:hideMark/>
          </w:tcPr>
          <w:p w14:paraId="41D94947" w14:textId="77777777" w:rsidR="009267F6" w:rsidRPr="009267F6" w:rsidRDefault="009267F6" w:rsidP="009267F6">
            <w:pPr>
              <w:widowControl/>
              <w:jc w:val="center"/>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Real</w:t>
            </w:r>
          </w:p>
        </w:tc>
        <w:tc>
          <w:tcPr>
            <w:tcW w:w="2788" w:type="dxa"/>
            <w:gridSpan w:val="2"/>
            <w:tcBorders>
              <w:top w:val="single" w:sz="4" w:space="0" w:color="auto"/>
              <w:left w:val="nil"/>
              <w:bottom w:val="single" w:sz="4" w:space="0" w:color="auto"/>
              <w:right w:val="single" w:sz="4" w:space="0" w:color="auto"/>
            </w:tcBorders>
            <w:shd w:val="clear" w:color="auto" w:fill="auto"/>
            <w:noWrap/>
            <w:vAlign w:val="bottom"/>
            <w:hideMark/>
          </w:tcPr>
          <w:p w14:paraId="47DCF30C" w14:textId="77777777" w:rsidR="009267F6" w:rsidRPr="009267F6" w:rsidRDefault="009267F6" w:rsidP="009267F6">
            <w:pPr>
              <w:widowControl/>
              <w:jc w:val="center"/>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Oct.23</w:t>
            </w:r>
          </w:p>
        </w:tc>
        <w:tc>
          <w:tcPr>
            <w:tcW w:w="2710" w:type="dxa"/>
            <w:gridSpan w:val="2"/>
            <w:tcBorders>
              <w:top w:val="single" w:sz="4" w:space="0" w:color="auto"/>
              <w:left w:val="nil"/>
              <w:bottom w:val="single" w:sz="4" w:space="0" w:color="auto"/>
              <w:right w:val="single" w:sz="4" w:space="0" w:color="auto"/>
            </w:tcBorders>
            <w:shd w:val="clear" w:color="auto" w:fill="auto"/>
            <w:noWrap/>
            <w:vAlign w:val="bottom"/>
            <w:hideMark/>
          </w:tcPr>
          <w:p w14:paraId="0264ED6D" w14:textId="77777777" w:rsidR="009267F6" w:rsidRPr="009267F6" w:rsidRDefault="009267F6" w:rsidP="009267F6">
            <w:pPr>
              <w:widowControl/>
              <w:jc w:val="center"/>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Nov.23</w:t>
            </w:r>
          </w:p>
        </w:tc>
        <w:tc>
          <w:tcPr>
            <w:tcW w:w="2693" w:type="dxa"/>
            <w:gridSpan w:val="2"/>
            <w:tcBorders>
              <w:top w:val="single" w:sz="4" w:space="0" w:color="auto"/>
              <w:left w:val="nil"/>
              <w:bottom w:val="single" w:sz="4" w:space="0" w:color="auto"/>
              <w:right w:val="single" w:sz="4" w:space="0" w:color="auto"/>
            </w:tcBorders>
            <w:shd w:val="clear" w:color="auto" w:fill="auto"/>
            <w:noWrap/>
            <w:vAlign w:val="bottom"/>
            <w:hideMark/>
          </w:tcPr>
          <w:p w14:paraId="74F52ECF" w14:textId="77777777" w:rsidR="009267F6" w:rsidRPr="009267F6" w:rsidRDefault="009267F6" w:rsidP="009267F6">
            <w:pPr>
              <w:widowControl/>
              <w:jc w:val="center"/>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Dic.23</w:t>
            </w:r>
          </w:p>
        </w:tc>
      </w:tr>
      <w:tr w:rsidR="009267F6" w:rsidRPr="009267F6" w14:paraId="77BB8F53" w14:textId="77777777" w:rsidTr="009267F6">
        <w:trPr>
          <w:trHeight w:val="315"/>
        </w:trPr>
        <w:tc>
          <w:tcPr>
            <w:tcW w:w="993" w:type="dxa"/>
            <w:vMerge/>
            <w:tcBorders>
              <w:top w:val="single" w:sz="4" w:space="0" w:color="auto"/>
              <w:left w:val="single" w:sz="4" w:space="0" w:color="auto"/>
              <w:bottom w:val="single" w:sz="4" w:space="0" w:color="auto"/>
              <w:right w:val="single" w:sz="4" w:space="0" w:color="auto"/>
            </w:tcBorders>
            <w:vAlign w:val="center"/>
            <w:hideMark/>
          </w:tcPr>
          <w:p w14:paraId="2A63BD49" w14:textId="77777777" w:rsidR="009267F6" w:rsidRPr="009267F6" w:rsidRDefault="009267F6" w:rsidP="009267F6">
            <w:pPr>
              <w:widowControl/>
              <w:rPr>
                <w:rFonts w:ascii="Calibri" w:eastAsia="Times New Roman" w:hAnsi="Calibri" w:cs="Calibri"/>
                <w:color w:val="000000"/>
                <w:sz w:val="16"/>
                <w:szCs w:val="16"/>
                <w:lang w:val="es-HN" w:eastAsia="es-HN"/>
              </w:rPr>
            </w:pPr>
          </w:p>
        </w:tc>
        <w:tc>
          <w:tcPr>
            <w:tcW w:w="1301" w:type="dxa"/>
            <w:tcBorders>
              <w:top w:val="nil"/>
              <w:left w:val="nil"/>
              <w:bottom w:val="single" w:sz="4" w:space="0" w:color="auto"/>
              <w:right w:val="single" w:sz="4" w:space="0" w:color="auto"/>
            </w:tcBorders>
            <w:shd w:val="clear" w:color="auto" w:fill="auto"/>
            <w:noWrap/>
            <w:vAlign w:val="bottom"/>
            <w:hideMark/>
          </w:tcPr>
          <w:p w14:paraId="4F6158AF" w14:textId="77777777" w:rsidR="009267F6" w:rsidRPr="009267F6" w:rsidRDefault="009267F6" w:rsidP="009267F6">
            <w:pPr>
              <w:widowControl/>
              <w:jc w:val="center"/>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Sep.23</w:t>
            </w:r>
          </w:p>
        </w:tc>
        <w:tc>
          <w:tcPr>
            <w:tcW w:w="1529" w:type="dxa"/>
            <w:tcBorders>
              <w:top w:val="nil"/>
              <w:left w:val="nil"/>
              <w:bottom w:val="single" w:sz="4" w:space="0" w:color="auto"/>
              <w:right w:val="single" w:sz="4" w:space="0" w:color="auto"/>
            </w:tcBorders>
            <w:shd w:val="clear" w:color="auto" w:fill="auto"/>
            <w:noWrap/>
            <w:vAlign w:val="bottom"/>
            <w:hideMark/>
          </w:tcPr>
          <w:p w14:paraId="64941022"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Predicción Aplicada</w:t>
            </w:r>
          </w:p>
        </w:tc>
        <w:tc>
          <w:tcPr>
            <w:tcW w:w="1259" w:type="dxa"/>
            <w:tcBorders>
              <w:top w:val="nil"/>
              <w:left w:val="nil"/>
              <w:bottom w:val="single" w:sz="4" w:space="0" w:color="auto"/>
              <w:right w:val="single" w:sz="4" w:space="0" w:color="auto"/>
            </w:tcBorders>
            <w:shd w:val="clear" w:color="auto" w:fill="auto"/>
            <w:noWrap/>
            <w:vAlign w:val="bottom"/>
            <w:hideMark/>
          </w:tcPr>
          <w:p w14:paraId="1F3BCB09" w14:textId="77777777" w:rsidR="009267F6" w:rsidRPr="009267F6" w:rsidRDefault="009267F6" w:rsidP="009267F6">
            <w:pPr>
              <w:widowControl/>
              <w:jc w:val="center"/>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Comportamiento </w:t>
            </w:r>
          </w:p>
        </w:tc>
        <w:tc>
          <w:tcPr>
            <w:tcW w:w="1434" w:type="dxa"/>
            <w:tcBorders>
              <w:top w:val="nil"/>
              <w:left w:val="nil"/>
              <w:bottom w:val="single" w:sz="4" w:space="0" w:color="auto"/>
              <w:right w:val="single" w:sz="4" w:space="0" w:color="auto"/>
            </w:tcBorders>
            <w:shd w:val="clear" w:color="auto" w:fill="auto"/>
            <w:noWrap/>
            <w:vAlign w:val="bottom"/>
            <w:hideMark/>
          </w:tcPr>
          <w:p w14:paraId="53E8D436"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Predicción Aplicada</w:t>
            </w:r>
          </w:p>
        </w:tc>
        <w:tc>
          <w:tcPr>
            <w:tcW w:w="1276" w:type="dxa"/>
            <w:tcBorders>
              <w:top w:val="nil"/>
              <w:left w:val="nil"/>
              <w:bottom w:val="single" w:sz="4" w:space="0" w:color="auto"/>
              <w:right w:val="single" w:sz="4" w:space="0" w:color="auto"/>
            </w:tcBorders>
            <w:shd w:val="clear" w:color="auto" w:fill="auto"/>
            <w:noWrap/>
            <w:vAlign w:val="bottom"/>
            <w:hideMark/>
          </w:tcPr>
          <w:p w14:paraId="26220172" w14:textId="77777777" w:rsidR="009267F6" w:rsidRPr="009267F6" w:rsidRDefault="009267F6" w:rsidP="009267F6">
            <w:pPr>
              <w:widowControl/>
              <w:jc w:val="center"/>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Comportamiento </w:t>
            </w:r>
          </w:p>
        </w:tc>
        <w:tc>
          <w:tcPr>
            <w:tcW w:w="1417" w:type="dxa"/>
            <w:tcBorders>
              <w:top w:val="nil"/>
              <w:left w:val="nil"/>
              <w:bottom w:val="single" w:sz="4" w:space="0" w:color="auto"/>
              <w:right w:val="single" w:sz="4" w:space="0" w:color="auto"/>
            </w:tcBorders>
            <w:shd w:val="clear" w:color="auto" w:fill="auto"/>
            <w:noWrap/>
            <w:vAlign w:val="bottom"/>
            <w:hideMark/>
          </w:tcPr>
          <w:p w14:paraId="019E467D"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Predicción Aplicada</w:t>
            </w:r>
          </w:p>
        </w:tc>
        <w:tc>
          <w:tcPr>
            <w:tcW w:w="1276" w:type="dxa"/>
            <w:tcBorders>
              <w:top w:val="nil"/>
              <w:left w:val="nil"/>
              <w:bottom w:val="single" w:sz="4" w:space="0" w:color="auto"/>
              <w:right w:val="single" w:sz="4" w:space="0" w:color="auto"/>
            </w:tcBorders>
            <w:shd w:val="clear" w:color="auto" w:fill="auto"/>
            <w:noWrap/>
            <w:vAlign w:val="bottom"/>
            <w:hideMark/>
          </w:tcPr>
          <w:p w14:paraId="3002D53F" w14:textId="77777777" w:rsidR="009267F6" w:rsidRPr="009267F6" w:rsidRDefault="009267F6" w:rsidP="009267F6">
            <w:pPr>
              <w:widowControl/>
              <w:jc w:val="center"/>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Comportamiento </w:t>
            </w:r>
          </w:p>
        </w:tc>
      </w:tr>
      <w:tr w:rsidR="009267F6" w:rsidRPr="009267F6" w14:paraId="5A2DF3D2" w14:textId="77777777" w:rsidTr="009267F6">
        <w:trPr>
          <w:trHeight w:val="30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71766CC1"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Ficohsa</w:t>
            </w:r>
          </w:p>
        </w:tc>
        <w:tc>
          <w:tcPr>
            <w:tcW w:w="1301" w:type="dxa"/>
            <w:tcBorders>
              <w:top w:val="nil"/>
              <w:left w:val="nil"/>
              <w:bottom w:val="single" w:sz="4" w:space="0" w:color="auto"/>
              <w:right w:val="single" w:sz="4" w:space="0" w:color="auto"/>
            </w:tcBorders>
            <w:shd w:val="clear" w:color="auto" w:fill="auto"/>
            <w:vAlign w:val="center"/>
            <w:hideMark/>
          </w:tcPr>
          <w:p w14:paraId="67372B9C"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L179,907,565,056 </w:t>
            </w:r>
          </w:p>
        </w:tc>
        <w:tc>
          <w:tcPr>
            <w:tcW w:w="1529" w:type="dxa"/>
            <w:tcBorders>
              <w:top w:val="nil"/>
              <w:left w:val="nil"/>
              <w:bottom w:val="single" w:sz="4" w:space="0" w:color="auto"/>
              <w:right w:val="single" w:sz="4" w:space="0" w:color="auto"/>
            </w:tcBorders>
            <w:shd w:val="clear" w:color="auto" w:fill="auto"/>
            <w:vAlign w:val="center"/>
            <w:hideMark/>
          </w:tcPr>
          <w:p w14:paraId="4A90F77B"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170,309,886,908 </w:t>
            </w:r>
          </w:p>
        </w:tc>
        <w:tc>
          <w:tcPr>
            <w:tcW w:w="1259" w:type="dxa"/>
            <w:tcBorders>
              <w:top w:val="nil"/>
              <w:left w:val="nil"/>
              <w:bottom w:val="single" w:sz="4" w:space="0" w:color="auto"/>
              <w:right w:val="single" w:sz="4" w:space="0" w:color="auto"/>
            </w:tcBorders>
            <w:shd w:val="clear" w:color="000000" w:fill="FCE4D6"/>
            <w:vAlign w:val="center"/>
            <w:hideMark/>
          </w:tcPr>
          <w:p w14:paraId="36731488"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Decrece </w:t>
            </w:r>
          </w:p>
        </w:tc>
        <w:tc>
          <w:tcPr>
            <w:tcW w:w="1434" w:type="dxa"/>
            <w:tcBorders>
              <w:top w:val="nil"/>
              <w:left w:val="nil"/>
              <w:bottom w:val="single" w:sz="4" w:space="0" w:color="auto"/>
              <w:right w:val="single" w:sz="4" w:space="0" w:color="auto"/>
            </w:tcBorders>
            <w:shd w:val="clear" w:color="auto" w:fill="auto"/>
            <w:vAlign w:val="center"/>
            <w:hideMark/>
          </w:tcPr>
          <w:p w14:paraId="77E77FFE"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170,307,509,477 </w:t>
            </w:r>
          </w:p>
        </w:tc>
        <w:tc>
          <w:tcPr>
            <w:tcW w:w="1276" w:type="dxa"/>
            <w:tcBorders>
              <w:top w:val="nil"/>
              <w:left w:val="nil"/>
              <w:bottom w:val="single" w:sz="4" w:space="0" w:color="auto"/>
              <w:right w:val="single" w:sz="4" w:space="0" w:color="auto"/>
            </w:tcBorders>
            <w:shd w:val="clear" w:color="000000" w:fill="FCE4D6"/>
            <w:vAlign w:val="center"/>
            <w:hideMark/>
          </w:tcPr>
          <w:p w14:paraId="07262445"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Decrece </w:t>
            </w:r>
          </w:p>
        </w:tc>
        <w:tc>
          <w:tcPr>
            <w:tcW w:w="1417" w:type="dxa"/>
            <w:tcBorders>
              <w:top w:val="nil"/>
              <w:left w:val="nil"/>
              <w:bottom w:val="single" w:sz="4" w:space="0" w:color="auto"/>
              <w:right w:val="single" w:sz="4" w:space="0" w:color="auto"/>
            </w:tcBorders>
            <w:shd w:val="clear" w:color="auto" w:fill="auto"/>
            <w:vAlign w:val="center"/>
            <w:hideMark/>
          </w:tcPr>
          <w:p w14:paraId="5D4A1B3E"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172,832,831,008 </w:t>
            </w:r>
          </w:p>
        </w:tc>
        <w:tc>
          <w:tcPr>
            <w:tcW w:w="1276" w:type="dxa"/>
            <w:tcBorders>
              <w:top w:val="nil"/>
              <w:left w:val="nil"/>
              <w:bottom w:val="single" w:sz="4" w:space="0" w:color="auto"/>
              <w:right w:val="single" w:sz="4" w:space="0" w:color="auto"/>
            </w:tcBorders>
            <w:shd w:val="clear" w:color="000000" w:fill="E2EFDA"/>
            <w:vAlign w:val="center"/>
            <w:hideMark/>
          </w:tcPr>
          <w:p w14:paraId="7F0411DB"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r>
      <w:tr w:rsidR="009267F6" w:rsidRPr="009267F6" w14:paraId="1DC71A7C" w14:textId="77777777" w:rsidTr="009267F6">
        <w:trPr>
          <w:trHeight w:val="30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2FEFA378"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Atlantida</w:t>
            </w:r>
          </w:p>
        </w:tc>
        <w:tc>
          <w:tcPr>
            <w:tcW w:w="1301" w:type="dxa"/>
            <w:tcBorders>
              <w:top w:val="nil"/>
              <w:left w:val="nil"/>
              <w:bottom w:val="single" w:sz="4" w:space="0" w:color="auto"/>
              <w:right w:val="single" w:sz="4" w:space="0" w:color="auto"/>
            </w:tcBorders>
            <w:shd w:val="clear" w:color="auto" w:fill="auto"/>
            <w:vAlign w:val="center"/>
            <w:hideMark/>
          </w:tcPr>
          <w:p w14:paraId="175F06D1"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L165,360,245,949 </w:t>
            </w:r>
          </w:p>
        </w:tc>
        <w:tc>
          <w:tcPr>
            <w:tcW w:w="1529" w:type="dxa"/>
            <w:tcBorders>
              <w:top w:val="nil"/>
              <w:left w:val="nil"/>
              <w:bottom w:val="single" w:sz="4" w:space="0" w:color="auto"/>
              <w:right w:val="single" w:sz="4" w:space="0" w:color="auto"/>
            </w:tcBorders>
            <w:shd w:val="clear" w:color="auto" w:fill="auto"/>
            <w:vAlign w:val="center"/>
            <w:hideMark/>
          </w:tcPr>
          <w:p w14:paraId="339539B2"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166,554,662,196 </w:t>
            </w:r>
          </w:p>
        </w:tc>
        <w:tc>
          <w:tcPr>
            <w:tcW w:w="1259" w:type="dxa"/>
            <w:tcBorders>
              <w:top w:val="nil"/>
              <w:left w:val="nil"/>
              <w:bottom w:val="single" w:sz="4" w:space="0" w:color="auto"/>
              <w:right w:val="single" w:sz="4" w:space="0" w:color="auto"/>
            </w:tcBorders>
            <w:shd w:val="clear" w:color="000000" w:fill="E2EFDA"/>
            <w:vAlign w:val="center"/>
            <w:hideMark/>
          </w:tcPr>
          <w:p w14:paraId="7ED33D39"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34" w:type="dxa"/>
            <w:tcBorders>
              <w:top w:val="nil"/>
              <w:left w:val="nil"/>
              <w:bottom w:val="single" w:sz="4" w:space="0" w:color="auto"/>
              <w:right w:val="single" w:sz="4" w:space="0" w:color="auto"/>
            </w:tcBorders>
            <w:shd w:val="clear" w:color="auto" w:fill="auto"/>
            <w:vAlign w:val="center"/>
            <w:hideMark/>
          </w:tcPr>
          <w:p w14:paraId="08E0B290"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168,193,771,810 </w:t>
            </w:r>
          </w:p>
        </w:tc>
        <w:tc>
          <w:tcPr>
            <w:tcW w:w="1276" w:type="dxa"/>
            <w:tcBorders>
              <w:top w:val="nil"/>
              <w:left w:val="nil"/>
              <w:bottom w:val="single" w:sz="4" w:space="0" w:color="auto"/>
              <w:right w:val="single" w:sz="4" w:space="0" w:color="auto"/>
            </w:tcBorders>
            <w:shd w:val="clear" w:color="000000" w:fill="E2EFDA"/>
            <w:vAlign w:val="center"/>
            <w:hideMark/>
          </w:tcPr>
          <w:p w14:paraId="2F2F05B8"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17" w:type="dxa"/>
            <w:tcBorders>
              <w:top w:val="nil"/>
              <w:left w:val="nil"/>
              <w:bottom w:val="single" w:sz="4" w:space="0" w:color="auto"/>
              <w:right w:val="single" w:sz="4" w:space="0" w:color="auto"/>
            </w:tcBorders>
            <w:shd w:val="clear" w:color="auto" w:fill="auto"/>
            <w:vAlign w:val="center"/>
            <w:hideMark/>
          </w:tcPr>
          <w:p w14:paraId="39FB41A8"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169,395,133,629 </w:t>
            </w:r>
          </w:p>
        </w:tc>
        <w:tc>
          <w:tcPr>
            <w:tcW w:w="1276" w:type="dxa"/>
            <w:tcBorders>
              <w:top w:val="nil"/>
              <w:left w:val="nil"/>
              <w:bottom w:val="single" w:sz="4" w:space="0" w:color="auto"/>
              <w:right w:val="single" w:sz="4" w:space="0" w:color="auto"/>
            </w:tcBorders>
            <w:shd w:val="clear" w:color="000000" w:fill="E2EFDA"/>
            <w:vAlign w:val="center"/>
            <w:hideMark/>
          </w:tcPr>
          <w:p w14:paraId="77128D64"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r>
      <w:tr w:rsidR="009267F6" w:rsidRPr="009267F6" w14:paraId="4286E675" w14:textId="77777777" w:rsidTr="009267F6">
        <w:trPr>
          <w:trHeight w:val="30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7A4FC2E9"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BAC</w:t>
            </w:r>
          </w:p>
        </w:tc>
        <w:tc>
          <w:tcPr>
            <w:tcW w:w="1301" w:type="dxa"/>
            <w:tcBorders>
              <w:top w:val="nil"/>
              <w:left w:val="nil"/>
              <w:bottom w:val="single" w:sz="4" w:space="0" w:color="auto"/>
              <w:right w:val="single" w:sz="4" w:space="0" w:color="auto"/>
            </w:tcBorders>
            <w:shd w:val="clear" w:color="auto" w:fill="auto"/>
            <w:vAlign w:val="center"/>
            <w:hideMark/>
          </w:tcPr>
          <w:p w14:paraId="60F569DE"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L138,829,063,212 </w:t>
            </w:r>
          </w:p>
        </w:tc>
        <w:tc>
          <w:tcPr>
            <w:tcW w:w="1529" w:type="dxa"/>
            <w:tcBorders>
              <w:top w:val="nil"/>
              <w:left w:val="nil"/>
              <w:bottom w:val="single" w:sz="4" w:space="0" w:color="auto"/>
              <w:right w:val="single" w:sz="4" w:space="0" w:color="auto"/>
            </w:tcBorders>
            <w:shd w:val="clear" w:color="auto" w:fill="auto"/>
            <w:vAlign w:val="center"/>
            <w:hideMark/>
          </w:tcPr>
          <w:p w14:paraId="41EB41FD"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139,265,248,759 </w:t>
            </w:r>
          </w:p>
        </w:tc>
        <w:tc>
          <w:tcPr>
            <w:tcW w:w="1259" w:type="dxa"/>
            <w:tcBorders>
              <w:top w:val="nil"/>
              <w:left w:val="nil"/>
              <w:bottom w:val="single" w:sz="4" w:space="0" w:color="auto"/>
              <w:right w:val="single" w:sz="4" w:space="0" w:color="auto"/>
            </w:tcBorders>
            <w:shd w:val="clear" w:color="000000" w:fill="E2EFDA"/>
            <w:vAlign w:val="center"/>
            <w:hideMark/>
          </w:tcPr>
          <w:p w14:paraId="794F66AA"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34" w:type="dxa"/>
            <w:tcBorders>
              <w:top w:val="nil"/>
              <w:left w:val="nil"/>
              <w:bottom w:val="single" w:sz="4" w:space="0" w:color="auto"/>
              <w:right w:val="single" w:sz="4" w:space="0" w:color="auto"/>
            </w:tcBorders>
            <w:shd w:val="clear" w:color="auto" w:fill="auto"/>
            <w:vAlign w:val="center"/>
            <w:hideMark/>
          </w:tcPr>
          <w:p w14:paraId="76228D34"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140,786,685,970 </w:t>
            </w:r>
          </w:p>
        </w:tc>
        <w:tc>
          <w:tcPr>
            <w:tcW w:w="1276" w:type="dxa"/>
            <w:tcBorders>
              <w:top w:val="nil"/>
              <w:left w:val="nil"/>
              <w:bottom w:val="single" w:sz="4" w:space="0" w:color="auto"/>
              <w:right w:val="single" w:sz="4" w:space="0" w:color="auto"/>
            </w:tcBorders>
            <w:shd w:val="clear" w:color="000000" w:fill="E2EFDA"/>
            <w:vAlign w:val="center"/>
            <w:hideMark/>
          </w:tcPr>
          <w:p w14:paraId="268FF110"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17" w:type="dxa"/>
            <w:tcBorders>
              <w:top w:val="nil"/>
              <w:left w:val="nil"/>
              <w:bottom w:val="single" w:sz="4" w:space="0" w:color="auto"/>
              <w:right w:val="single" w:sz="4" w:space="0" w:color="auto"/>
            </w:tcBorders>
            <w:shd w:val="clear" w:color="auto" w:fill="auto"/>
            <w:vAlign w:val="center"/>
            <w:hideMark/>
          </w:tcPr>
          <w:p w14:paraId="7B1FBF50"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140,885,065,019 </w:t>
            </w:r>
          </w:p>
        </w:tc>
        <w:tc>
          <w:tcPr>
            <w:tcW w:w="1276" w:type="dxa"/>
            <w:tcBorders>
              <w:top w:val="nil"/>
              <w:left w:val="nil"/>
              <w:bottom w:val="single" w:sz="4" w:space="0" w:color="auto"/>
              <w:right w:val="single" w:sz="4" w:space="0" w:color="auto"/>
            </w:tcBorders>
            <w:shd w:val="clear" w:color="000000" w:fill="E2EFDA"/>
            <w:vAlign w:val="center"/>
            <w:hideMark/>
          </w:tcPr>
          <w:p w14:paraId="0BFB4B5D"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r>
      <w:tr w:rsidR="009267F6" w:rsidRPr="009267F6" w14:paraId="6E885203" w14:textId="77777777" w:rsidTr="009267F6">
        <w:trPr>
          <w:trHeight w:val="30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4C43EEC5"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Occidente</w:t>
            </w:r>
          </w:p>
        </w:tc>
        <w:tc>
          <w:tcPr>
            <w:tcW w:w="1301" w:type="dxa"/>
            <w:tcBorders>
              <w:top w:val="nil"/>
              <w:left w:val="nil"/>
              <w:bottom w:val="single" w:sz="4" w:space="0" w:color="auto"/>
              <w:right w:val="single" w:sz="4" w:space="0" w:color="auto"/>
            </w:tcBorders>
            <w:shd w:val="clear" w:color="auto" w:fill="auto"/>
            <w:vAlign w:val="center"/>
            <w:hideMark/>
          </w:tcPr>
          <w:p w14:paraId="652BD45B"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L143,527,068,175 </w:t>
            </w:r>
          </w:p>
        </w:tc>
        <w:tc>
          <w:tcPr>
            <w:tcW w:w="1529" w:type="dxa"/>
            <w:tcBorders>
              <w:top w:val="nil"/>
              <w:left w:val="nil"/>
              <w:bottom w:val="single" w:sz="4" w:space="0" w:color="auto"/>
              <w:right w:val="single" w:sz="4" w:space="0" w:color="auto"/>
            </w:tcBorders>
            <w:shd w:val="clear" w:color="auto" w:fill="auto"/>
            <w:vAlign w:val="center"/>
            <w:hideMark/>
          </w:tcPr>
          <w:p w14:paraId="5D7E8A43"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144,086,960,569 </w:t>
            </w:r>
          </w:p>
        </w:tc>
        <w:tc>
          <w:tcPr>
            <w:tcW w:w="1259" w:type="dxa"/>
            <w:tcBorders>
              <w:top w:val="nil"/>
              <w:left w:val="nil"/>
              <w:bottom w:val="single" w:sz="4" w:space="0" w:color="auto"/>
              <w:right w:val="single" w:sz="4" w:space="0" w:color="auto"/>
            </w:tcBorders>
            <w:shd w:val="clear" w:color="000000" w:fill="E2EFDA"/>
            <w:vAlign w:val="center"/>
            <w:hideMark/>
          </w:tcPr>
          <w:p w14:paraId="5A8B190F"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34" w:type="dxa"/>
            <w:tcBorders>
              <w:top w:val="nil"/>
              <w:left w:val="nil"/>
              <w:bottom w:val="single" w:sz="4" w:space="0" w:color="auto"/>
              <w:right w:val="single" w:sz="4" w:space="0" w:color="auto"/>
            </w:tcBorders>
            <w:shd w:val="clear" w:color="auto" w:fill="auto"/>
            <w:vAlign w:val="center"/>
            <w:hideMark/>
          </w:tcPr>
          <w:p w14:paraId="254D43CB"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144,285,907,949 </w:t>
            </w:r>
          </w:p>
        </w:tc>
        <w:tc>
          <w:tcPr>
            <w:tcW w:w="1276" w:type="dxa"/>
            <w:tcBorders>
              <w:top w:val="nil"/>
              <w:left w:val="nil"/>
              <w:bottom w:val="single" w:sz="4" w:space="0" w:color="auto"/>
              <w:right w:val="single" w:sz="4" w:space="0" w:color="auto"/>
            </w:tcBorders>
            <w:shd w:val="clear" w:color="000000" w:fill="E2EFDA"/>
            <w:vAlign w:val="center"/>
            <w:hideMark/>
          </w:tcPr>
          <w:p w14:paraId="202E9971"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17" w:type="dxa"/>
            <w:tcBorders>
              <w:top w:val="nil"/>
              <w:left w:val="nil"/>
              <w:bottom w:val="single" w:sz="4" w:space="0" w:color="auto"/>
              <w:right w:val="single" w:sz="4" w:space="0" w:color="auto"/>
            </w:tcBorders>
            <w:shd w:val="clear" w:color="auto" w:fill="auto"/>
            <w:vAlign w:val="center"/>
            <w:hideMark/>
          </w:tcPr>
          <w:p w14:paraId="36C13D99"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145,364,837,021 </w:t>
            </w:r>
          </w:p>
        </w:tc>
        <w:tc>
          <w:tcPr>
            <w:tcW w:w="1276" w:type="dxa"/>
            <w:tcBorders>
              <w:top w:val="nil"/>
              <w:left w:val="nil"/>
              <w:bottom w:val="single" w:sz="4" w:space="0" w:color="auto"/>
              <w:right w:val="single" w:sz="4" w:space="0" w:color="auto"/>
            </w:tcBorders>
            <w:shd w:val="clear" w:color="000000" w:fill="E2EFDA"/>
            <w:vAlign w:val="center"/>
            <w:hideMark/>
          </w:tcPr>
          <w:p w14:paraId="2E64DD3E"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r>
      <w:tr w:rsidR="009267F6" w:rsidRPr="009267F6" w14:paraId="3B2BD6A4" w14:textId="77777777" w:rsidTr="009267F6">
        <w:trPr>
          <w:trHeight w:val="30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7EBF29A8"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Banpais</w:t>
            </w:r>
          </w:p>
        </w:tc>
        <w:tc>
          <w:tcPr>
            <w:tcW w:w="1301" w:type="dxa"/>
            <w:tcBorders>
              <w:top w:val="nil"/>
              <w:left w:val="nil"/>
              <w:bottom w:val="single" w:sz="4" w:space="0" w:color="auto"/>
              <w:right w:val="single" w:sz="4" w:space="0" w:color="auto"/>
            </w:tcBorders>
            <w:shd w:val="clear" w:color="auto" w:fill="auto"/>
            <w:vAlign w:val="center"/>
            <w:hideMark/>
          </w:tcPr>
          <w:p w14:paraId="06AE19E1"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L101,905,624,904 </w:t>
            </w:r>
          </w:p>
        </w:tc>
        <w:tc>
          <w:tcPr>
            <w:tcW w:w="1529" w:type="dxa"/>
            <w:tcBorders>
              <w:top w:val="nil"/>
              <w:left w:val="nil"/>
              <w:bottom w:val="single" w:sz="4" w:space="0" w:color="auto"/>
              <w:right w:val="single" w:sz="4" w:space="0" w:color="auto"/>
            </w:tcBorders>
            <w:shd w:val="clear" w:color="auto" w:fill="auto"/>
            <w:vAlign w:val="center"/>
            <w:hideMark/>
          </w:tcPr>
          <w:p w14:paraId="60238C5A"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102,104,096,977 </w:t>
            </w:r>
          </w:p>
        </w:tc>
        <w:tc>
          <w:tcPr>
            <w:tcW w:w="1259" w:type="dxa"/>
            <w:tcBorders>
              <w:top w:val="nil"/>
              <w:left w:val="nil"/>
              <w:bottom w:val="single" w:sz="4" w:space="0" w:color="auto"/>
              <w:right w:val="single" w:sz="4" w:space="0" w:color="auto"/>
            </w:tcBorders>
            <w:shd w:val="clear" w:color="000000" w:fill="E2EFDA"/>
            <w:vAlign w:val="center"/>
            <w:hideMark/>
          </w:tcPr>
          <w:p w14:paraId="4ECC3AB3"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34" w:type="dxa"/>
            <w:tcBorders>
              <w:top w:val="nil"/>
              <w:left w:val="nil"/>
              <w:bottom w:val="single" w:sz="4" w:space="0" w:color="auto"/>
              <w:right w:val="single" w:sz="4" w:space="0" w:color="auto"/>
            </w:tcBorders>
            <w:shd w:val="clear" w:color="auto" w:fill="auto"/>
            <w:vAlign w:val="center"/>
            <w:hideMark/>
          </w:tcPr>
          <w:p w14:paraId="0BF4D559"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102,219,300,040 </w:t>
            </w:r>
          </w:p>
        </w:tc>
        <w:tc>
          <w:tcPr>
            <w:tcW w:w="1276" w:type="dxa"/>
            <w:tcBorders>
              <w:top w:val="nil"/>
              <w:left w:val="nil"/>
              <w:bottom w:val="single" w:sz="4" w:space="0" w:color="auto"/>
              <w:right w:val="single" w:sz="4" w:space="0" w:color="auto"/>
            </w:tcBorders>
            <w:shd w:val="clear" w:color="000000" w:fill="E2EFDA"/>
            <w:vAlign w:val="center"/>
            <w:hideMark/>
          </w:tcPr>
          <w:p w14:paraId="4AA97586"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17" w:type="dxa"/>
            <w:tcBorders>
              <w:top w:val="nil"/>
              <w:left w:val="nil"/>
              <w:bottom w:val="single" w:sz="4" w:space="0" w:color="auto"/>
              <w:right w:val="single" w:sz="4" w:space="0" w:color="auto"/>
            </w:tcBorders>
            <w:shd w:val="clear" w:color="auto" w:fill="auto"/>
            <w:vAlign w:val="center"/>
            <w:hideMark/>
          </w:tcPr>
          <w:p w14:paraId="620E6660"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103,195,657,747 </w:t>
            </w:r>
          </w:p>
        </w:tc>
        <w:tc>
          <w:tcPr>
            <w:tcW w:w="1276" w:type="dxa"/>
            <w:tcBorders>
              <w:top w:val="nil"/>
              <w:left w:val="nil"/>
              <w:bottom w:val="single" w:sz="4" w:space="0" w:color="auto"/>
              <w:right w:val="single" w:sz="4" w:space="0" w:color="auto"/>
            </w:tcBorders>
            <w:shd w:val="clear" w:color="000000" w:fill="E2EFDA"/>
            <w:vAlign w:val="center"/>
            <w:hideMark/>
          </w:tcPr>
          <w:p w14:paraId="5D7A62C4"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r>
      <w:tr w:rsidR="009267F6" w:rsidRPr="009267F6" w14:paraId="1DC23FDE" w14:textId="77777777" w:rsidTr="009267F6">
        <w:trPr>
          <w:trHeight w:val="30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1BD61876"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Davivienda</w:t>
            </w:r>
          </w:p>
        </w:tc>
        <w:tc>
          <w:tcPr>
            <w:tcW w:w="1301" w:type="dxa"/>
            <w:tcBorders>
              <w:top w:val="nil"/>
              <w:left w:val="nil"/>
              <w:bottom w:val="single" w:sz="4" w:space="0" w:color="auto"/>
              <w:right w:val="single" w:sz="4" w:space="0" w:color="auto"/>
            </w:tcBorders>
            <w:shd w:val="clear" w:color="auto" w:fill="auto"/>
            <w:vAlign w:val="center"/>
            <w:hideMark/>
          </w:tcPr>
          <w:p w14:paraId="7F753A42"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59,031,515,319 </w:t>
            </w:r>
          </w:p>
        </w:tc>
        <w:tc>
          <w:tcPr>
            <w:tcW w:w="1529" w:type="dxa"/>
            <w:tcBorders>
              <w:top w:val="nil"/>
              <w:left w:val="nil"/>
              <w:bottom w:val="single" w:sz="4" w:space="0" w:color="auto"/>
              <w:right w:val="single" w:sz="4" w:space="0" w:color="auto"/>
            </w:tcBorders>
            <w:shd w:val="clear" w:color="auto" w:fill="auto"/>
            <w:vAlign w:val="center"/>
            <w:hideMark/>
          </w:tcPr>
          <w:p w14:paraId="4F48FC8C"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59,524,975,036 </w:t>
            </w:r>
          </w:p>
        </w:tc>
        <w:tc>
          <w:tcPr>
            <w:tcW w:w="1259" w:type="dxa"/>
            <w:tcBorders>
              <w:top w:val="nil"/>
              <w:left w:val="nil"/>
              <w:bottom w:val="single" w:sz="4" w:space="0" w:color="auto"/>
              <w:right w:val="single" w:sz="4" w:space="0" w:color="auto"/>
            </w:tcBorders>
            <w:shd w:val="clear" w:color="000000" w:fill="E2EFDA"/>
            <w:vAlign w:val="center"/>
            <w:hideMark/>
          </w:tcPr>
          <w:p w14:paraId="3E0D6964"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34" w:type="dxa"/>
            <w:tcBorders>
              <w:top w:val="nil"/>
              <w:left w:val="nil"/>
              <w:bottom w:val="single" w:sz="4" w:space="0" w:color="auto"/>
              <w:right w:val="single" w:sz="4" w:space="0" w:color="auto"/>
            </w:tcBorders>
            <w:shd w:val="clear" w:color="auto" w:fill="auto"/>
            <w:vAlign w:val="center"/>
            <w:hideMark/>
          </w:tcPr>
          <w:p w14:paraId="2390F5B3"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59,931,747,469 </w:t>
            </w:r>
          </w:p>
        </w:tc>
        <w:tc>
          <w:tcPr>
            <w:tcW w:w="1276" w:type="dxa"/>
            <w:tcBorders>
              <w:top w:val="nil"/>
              <w:left w:val="nil"/>
              <w:bottom w:val="single" w:sz="4" w:space="0" w:color="auto"/>
              <w:right w:val="single" w:sz="4" w:space="0" w:color="auto"/>
            </w:tcBorders>
            <w:shd w:val="clear" w:color="000000" w:fill="E2EFDA"/>
            <w:vAlign w:val="center"/>
            <w:hideMark/>
          </w:tcPr>
          <w:p w14:paraId="0B2E9BBD"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17" w:type="dxa"/>
            <w:tcBorders>
              <w:top w:val="nil"/>
              <w:left w:val="nil"/>
              <w:bottom w:val="single" w:sz="4" w:space="0" w:color="auto"/>
              <w:right w:val="single" w:sz="4" w:space="0" w:color="auto"/>
            </w:tcBorders>
            <w:shd w:val="clear" w:color="auto" w:fill="auto"/>
            <w:vAlign w:val="center"/>
            <w:hideMark/>
          </w:tcPr>
          <w:p w14:paraId="16194E9F"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60,241,185,461 </w:t>
            </w:r>
          </w:p>
        </w:tc>
        <w:tc>
          <w:tcPr>
            <w:tcW w:w="1276" w:type="dxa"/>
            <w:tcBorders>
              <w:top w:val="nil"/>
              <w:left w:val="nil"/>
              <w:bottom w:val="single" w:sz="4" w:space="0" w:color="auto"/>
              <w:right w:val="single" w:sz="4" w:space="0" w:color="auto"/>
            </w:tcBorders>
            <w:shd w:val="clear" w:color="000000" w:fill="E2EFDA"/>
            <w:vAlign w:val="center"/>
            <w:hideMark/>
          </w:tcPr>
          <w:p w14:paraId="63E9DCA3"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r>
      <w:tr w:rsidR="009267F6" w:rsidRPr="009267F6" w14:paraId="122D27CF" w14:textId="77777777" w:rsidTr="009267F6">
        <w:trPr>
          <w:trHeight w:val="30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4018FBA5"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LAFISE</w:t>
            </w:r>
          </w:p>
        </w:tc>
        <w:tc>
          <w:tcPr>
            <w:tcW w:w="1301" w:type="dxa"/>
            <w:tcBorders>
              <w:top w:val="nil"/>
              <w:left w:val="nil"/>
              <w:bottom w:val="single" w:sz="4" w:space="0" w:color="auto"/>
              <w:right w:val="single" w:sz="4" w:space="0" w:color="auto"/>
            </w:tcBorders>
            <w:shd w:val="clear" w:color="auto" w:fill="auto"/>
            <w:vAlign w:val="center"/>
            <w:hideMark/>
          </w:tcPr>
          <w:p w14:paraId="197AB42C"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25,601,272,878 </w:t>
            </w:r>
          </w:p>
        </w:tc>
        <w:tc>
          <w:tcPr>
            <w:tcW w:w="1529" w:type="dxa"/>
            <w:tcBorders>
              <w:top w:val="nil"/>
              <w:left w:val="nil"/>
              <w:bottom w:val="single" w:sz="4" w:space="0" w:color="auto"/>
              <w:right w:val="single" w:sz="4" w:space="0" w:color="auto"/>
            </w:tcBorders>
            <w:shd w:val="clear" w:color="auto" w:fill="auto"/>
            <w:vAlign w:val="center"/>
            <w:hideMark/>
          </w:tcPr>
          <w:p w14:paraId="135EBD8D"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24,825,266,015 </w:t>
            </w:r>
          </w:p>
        </w:tc>
        <w:tc>
          <w:tcPr>
            <w:tcW w:w="1259" w:type="dxa"/>
            <w:tcBorders>
              <w:top w:val="nil"/>
              <w:left w:val="nil"/>
              <w:bottom w:val="single" w:sz="4" w:space="0" w:color="auto"/>
              <w:right w:val="single" w:sz="4" w:space="0" w:color="auto"/>
            </w:tcBorders>
            <w:shd w:val="clear" w:color="000000" w:fill="FCE4D6"/>
            <w:vAlign w:val="center"/>
            <w:hideMark/>
          </w:tcPr>
          <w:p w14:paraId="349A7B3A"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Decrece </w:t>
            </w:r>
          </w:p>
        </w:tc>
        <w:tc>
          <w:tcPr>
            <w:tcW w:w="1434" w:type="dxa"/>
            <w:tcBorders>
              <w:top w:val="nil"/>
              <w:left w:val="nil"/>
              <w:bottom w:val="single" w:sz="4" w:space="0" w:color="auto"/>
              <w:right w:val="single" w:sz="4" w:space="0" w:color="auto"/>
            </w:tcBorders>
            <w:shd w:val="clear" w:color="auto" w:fill="auto"/>
            <w:vAlign w:val="center"/>
            <w:hideMark/>
          </w:tcPr>
          <w:p w14:paraId="257631F8"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25,198,338,041 </w:t>
            </w:r>
          </w:p>
        </w:tc>
        <w:tc>
          <w:tcPr>
            <w:tcW w:w="1276" w:type="dxa"/>
            <w:tcBorders>
              <w:top w:val="nil"/>
              <w:left w:val="nil"/>
              <w:bottom w:val="single" w:sz="4" w:space="0" w:color="auto"/>
              <w:right w:val="single" w:sz="4" w:space="0" w:color="auto"/>
            </w:tcBorders>
            <w:shd w:val="clear" w:color="000000" w:fill="E2EFDA"/>
            <w:vAlign w:val="center"/>
            <w:hideMark/>
          </w:tcPr>
          <w:p w14:paraId="4267BF06"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17" w:type="dxa"/>
            <w:tcBorders>
              <w:top w:val="nil"/>
              <w:left w:val="nil"/>
              <w:bottom w:val="single" w:sz="4" w:space="0" w:color="auto"/>
              <w:right w:val="single" w:sz="4" w:space="0" w:color="auto"/>
            </w:tcBorders>
            <w:shd w:val="clear" w:color="auto" w:fill="auto"/>
            <w:vAlign w:val="center"/>
            <w:hideMark/>
          </w:tcPr>
          <w:p w14:paraId="21183168"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25,072,578,436 </w:t>
            </w:r>
          </w:p>
        </w:tc>
        <w:tc>
          <w:tcPr>
            <w:tcW w:w="1276" w:type="dxa"/>
            <w:tcBorders>
              <w:top w:val="nil"/>
              <w:left w:val="nil"/>
              <w:bottom w:val="single" w:sz="4" w:space="0" w:color="auto"/>
              <w:right w:val="single" w:sz="4" w:space="0" w:color="auto"/>
            </w:tcBorders>
            <w:shd w:val="clear" w:color="000000" w:fill="FCE4D6"/>
            <w:vAlign w:val="center"/>
            <w:hideMark/>
          </w:tcPr>
          <w:p w14:paraId="382C2FA9"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Decrece </w:t>
            </w:r>
          </w:p>
        </w:tc>
      </w:tr>
      <w:tr w:rsidR="009267F6" w:rsidRPr="009267F6" w14:paraId="2D406D52" w14:textId="77777777" w:rsidTr="009267F6">
        <w:trPr>
          <w:trHeight w:val="30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695CF9A0"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Banrural</w:t>
            </w:r>
          </w:p>
        </w:tc>
        <w:tc>
          <w:tcPr>
            <w:tcW w:w="1301" w:type="dxa"/>
            <w:tcBorders>
              <w:top w:val="nil"/>
              <w:left w:val="nil"/>
              <w:bottom w:val="single" w:sz="4" w:space="0" w:color="auto"/>
              <w:right w:val="single" w:sz="4" w:space="0" w:color="auto"/>
            </w:tcBorders>
            <w:shd w:val="clear" w:color="auto" w:fill="auto"/>
            <w:vAlign w:val="center"/>
            <w:hideMark/>
          </w:tcPr>
          <w:p w14:paraId="2EE16FA1"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20,451,733,378 </w:t>
            </w:r>
          </w:p>
        </w:tc>
        <w:tc>
          <w:tcPr>
            <w:tcW w:w="1529" w:type="dxa"/>
            <w:tcBorders>
              <w:top w:val="nil"/>
              <w:left w:val="nil"/>
              <w:bottom w:val="single" w:sz="4" w:space="0" w:color="auto"/>
              <w:right w:val="single" w:sz="4" w:space="0" w:color="auto"/>
            </w:tcBorders>
            <w:shd w:val="clear" w:color="auto" w:fill="auto"/>
            <w:vAlign w:val="center"/>
            <w:hideMark/>
          </w:tcPr>
          <w:p w14:paraId="19843AAC"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21,357,671,580 </w:t>
            </w:r>
          </w:p>
        </w:tc>
        <w:tc>
          <w:tcPr>
            <w:tcW w:w="1259" w:type="dxa"/>
            <w:tcBorders>
              <w:top w:val="nil"/>
              <w:left w:val="nil"/>
              <w:bottom w:val="single" w:sz="4" w:space="0" w:color="auto"/>
              <w:right w:val="single" w:sz="4" w:space="0" w:color="auto"/>
            </w:tcBorders>
            <w:shd w:val="clear" w:color="000000" w:fill="E2EFDA"/>
            <w:vAlign w:val="center"/>
            <w:hideMark/>
          </w:tcPr>
          <w:p w14:paraId="00CBA165"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34" w:type="dxa"/>
            <w:tcBorders>
              <w:top w:val="nil"/>
              <w:left w:val="nil"/>
              <w:bottom w:val="single" w:sz="4" w:space="0" w:color="auto"/>
              <w:right w:val="single" w:sz="4" w:space="0" w:color="auto"/>
            </w:tcBorders>
            <w:shd w:val="clear" w:color="auto" w:fill="auto"/>
            <w:vAlign w:val="center"/>
            <w:hideMark/>
          </w:tcPr>
          <w:p w14:paraId="1EFB490E"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21,446,174,598 </w:t>
            </w:r>
          </w:p>
        </w:tc>
        <w:tc>
          <w:tcPr>
            <w:tcW w:w="1276" w:type="dxa"/>
            <w:tcBorders>
              <w:top w:val="nil"/>
              <w:left w:val="nil"/>
              <w:bottom w:val="single" w:sz="4" w:space="0" w:color="auto"/>
              <w:right w:val="single" w:sz="4" w:space="0" w:color="auto"/>
            </w:tcBorders>
            <w:shd w:val="clear" w:color="000000" w:fill="E2EFDA"/>
            <w:vAlign w:val="center"/>
            <w:hideMark/>
          </w:tcPr>
          <w:p w14:paraId="292E5BC1"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17" w:type="dxa"/>
            <w:tcBorders>
              <w:top w:val="nil"/>
              <w:left w:val="nil"/>
              <w:bottom w:val="single" w:sz="4" w:space="0" w:color="auto"/>
              <w:right w:val="single" w:sz="4" w:space="0" w:color="auto"/>
            </w:tcBorders>
            <w:shd w:val="clear" w:color="auto" w:fill="auto"/>
            <w:vAlign w:val="center"/>
            <w:hideMark/>
          </w:tcPr>
          <w:p w14:paraId="7282CCE5"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21,451,968,334 </w:t>
            </w:r>
          </w:p>
        </w:tc>
        <w:tc>
          <w:tcPr>
            <w:tcW w:w="1276" w:type="dxa"/>
            <w:tcBorders>
              <w:top w:val="nil"/>
              <w:left w:val="nil"/>
              <w:bottom w:val="single" w:sz="4" w:space="0" w:color="auto"/>
              <w:right w:val="single" w:sz="4" w:space="0" w:color="auto"/>
            </w:tcBorders>
            <w:shd w:val="clear" w:color="000000" w:fill="E2EFDA"/>
            <w:vAlign w:val="center"/>
            <w:hideMark/>
          </w:tcPr>
          <w:p w14:paraId="1EFB6438"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r>
      <w:tr w:rsidR="009267F6" w:rsidRPr="009267F6" w14:paraId="1549A3BA" w14:textId="77777777" w:rsidTr="009267F6">
        <w:trPr>
          <w:trHeight w:val="30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1BAEA660"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City Bank</w:t>
            </w:r>
          </w:p>
        </w:tc>
        <w:tc>
          <w:tcPr>
            <w:tcW w:w="1301" w:type="dxa"/>
            <w:tcBorders>
              <w:top w:val="nil"/>
              <w:left w:val="nil"/>
              <w:bottom w:val="single" w:sz="4" w:space="0" w:color="auto"/>
              <w:right w:val="single" w:sz="4" w:space="0" w:color="auto"/>
            </w:tcBorders>
            <w:shd w:val="clear" w:color="auto" w:fill="auto"/>
            <w:vAlign w:val="center"/>
            <w:hideMark/>
          </w:tcPr>
          <w:p w14:paraId="16318493"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10,556,351,084 </w:t>
            </w:r>
          </w:p>
        </w:tc>
        <w:tc>
          <w:tcPr>
            <w:tcW w:w="1529" w:type="dxa"/>
            <w:tcBorders>
              <w:top w:val="nil"/>
              <w:left w:val="nil"/>
              <w:bottom w:val="single" w:sz="4" w:space="0" w:color="auto"/>
              <w:right w:val="single" w:sz="4" w:space="0" w:color="auto"/>
            </w:tcBorders>
            <w:shd w:val="clear" w:color="auto" w:fill="auto"/>
            <w:vAlign w:val="center"/>
            <w:hideMark/>
          </w:tcPr>
          <w:p w14:paraId="04B7AAC3"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10,816,317,238 </w:t>
            </w:r>
          </w:p>
        </w:tc>
        <w:tc>
          <w:tcPr>
            <w:tcW w:w="1259" w:type="dxa"/>
            <w:tcBorders>
              <w:top w:val="nil"/>
              <w:left w:val="nil"/>
              <w:bottom w:val="single" w:sz="4" w:space="0" w:color="auto"/>
              <w:right w:val="single" w:sz="4" w:space="0" w:color="auto"/>
            </w:tcBorders>
            <w:shd w:val="clear" w:color="000000" w:fill="E2EFDA"/>
            <w:vAlign w:val="center"/>
            <w:hideMark/>
          </w:tcPr>
          <w:p w14:paraId="151EA687"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34" w:type="dxa"/>
            <w:tcBorders>
              <w:top w:val="nil"/>
              <w:left w:val="nil"/>
              <w:bottom w:val="single" w:sz="4" w:space="0" w:color="auto"/>
              <w:right w:val="single" w:sz="4" w:space="0" w:color="auto"/>
            </w:tcBorders>
            <w:shd w:val="clear" w:color="auto" w:fill="auto"/>
            <w:vAlign w:val="center"/>
            <w:hideMark/>
          </w:tcPr>
          <w:p w14:paraId="53E7388C"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10,630,811,567 </w:t>
            </w:r>
          </w:p>
        </w:tc>
        <w:tc>
          <w:tcPr>
            <w:tcW w:w="1276" w:type="dxa"/>
            <w:tcBorders>
              <w:top w:val="nil"/>
              <w:left w:val="nil"/>
              <w:bottom w:val="single" w:sz="4" w:space="0" w:color="auto"/>
              <w:right w:val="single" w:sz="4" w:space="0" w:color="auto"/>
            </w:tcBorders>
            <w:shd w:val="clear" w:color="000000" w:fill="FCE4D6"/>
            <w:vAlign w:val="center"/>
            <w:hideMark/>
          </w:tcPr>
          <w:p w14:paraId="687132D7"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Decrece </w:t>
            </w:r>
          </w:p>
        </w:tc>
        <w:tc>
          <w:tcPr>
            <w:tcW w:w="1417" w:type="dxa"/>
            <w:tcBorders>
              <w:top w:val="nil"/>
              <w:left w:val="nil"/>
              <w:bottom w:val="single" w:sz="4" w:space="0" w:color="auto"/>
              <w:right w:val="single" w:sz="4" w:space="0" w:color="auto"/>
            </w:tcBorders>
            <w:shd w:val="clear" w:color="auto" w:fill="auto"/>
            <w:vAlign w:val="center"/>
            <w:hideMark/>
          </w:tcPr>
          <w:p w14:paraId="59B85618"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10,423,359,363 </w:t>
            </w:r>
          </w:p>
        </w:tc>
        <w:tc>
          <w:tcPr>
            <w:tcW w:w="1276" w:type="dxa"/>
            <w:tcBorders>
              <w:top w:val="nil"/>
              <w:left w:val="nil"/>
              <w:bottom w:val="single" w:sz="4" w:space="0" w:color="auto"/>
              <w:right w:val="single" w:sz="4" w:space="0" w:color="auto"/>
            </w:tcBorders>
            <w:shd w:val="clear" w:color="000000" w:fill="FCE4D6"/>
            <w:vAlign w:val="center"/>
            <w:hideMark/>
          </w:tcPr>
          <w:p w14:paraId="0FCBB774"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Decrece </w:t>
            </w:r>
          </w:p>
        </w:tc>
      </w:tr>
      <w:tr w:rsidR="009267F6" w:rsidRPr="009267F6" w14:paraId="54226F0E" w14:textId="77777777" w:rsidTr="009267F6">
        <w:trPr>
          <w:trHeight w:val="30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451ACE18"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Bancafe</w:t>
            </w:r>
          </w:p>
        </w:tc>
        <w:tc>
          <w:tcPr>
            <w:tcW w:w="1301" w:type="dxa"/>
            <w:tcBorders>
              <w:top w:val="nil"/>
              <w:left w:val="nil"/>
              <w:bottom w:val="single" w:sz="4" w:space="0" w:color="auto"/>
              <w:right w:val="single" w:sz="4" w:space="0" w:color="auto"/>
            </w:tcBorders>
            <w:shd w:val="clear" w:color="auto" w:fill="auto"/>
            <w:vAlign w:val="center"/>
            <w:hideMark/>
          </w:tcPr>
          <w:p w14:paraId="3061390D"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5,665,905,366 </w:t>
            </w:r>
          </w:p>
        </w:tc>
        <w:tc>
          <w:tcPr>
            <w:tcW w:w="1529" w:type="dxa"/>
            <w:tcBorders>
              <w:top w:val="nil"/>
              <w:left w:val="nil"/>
              <w:bottom w:val="single" w:sz="4" w:space="0" w:color="auto"/>
              <w:right w:val="single" w:sz="4" w:space="0" w:color="auto"/>
            </w:tcBorders>
            <w:shd w:val="clear" w:color="auto" w:fill="auto"/>
            <w:vAlign w:val="center"/>
            <w:hideMark/>
          </w:tcPr>
          <w:p w14:paraId="1CD66265"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6,300,981,167 </w:t>
            </w:r>
          </w:p>
        </w:tc>
        <w:tc>
          <w:tcPr>
            <w:tcW w:w="1259" w:type="dxa"/>
            <w:tcBorders>
              <w:top w:val="nil"/>
              <w:left w:val="nil"/>
              <w:bottom w:val="single" w:sz="4" w:space="0" w:color="auto"/>
              <w:right w:val="single" w:sz="4" w:space="0" w:color="auto"/>
            </w:tcBorders>
            <w:shd w:val="clear" w:color="000000" w:fill="E2EFDA"/>
            <w:vAlign w:val="center"/>
            <w:hideMark/>
          </w:tcPr>
          <w:p w14:paraId="678978C8"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34" w:type="dxa"/>
            <w:tcBorders>
              <w:top w:val="nil"/>
              <w:left w:val="nil"/>
              <w:bottom w:val="single" w:sz="4" w:space="0" w:color="auto"/>
              <w:right w:val="single" w:sz="4" w:space="0" w:color="auto"/>
            </w:tcBorders>
            <w:shd w:val="clear" w:color="auto" w:fill="auto"/>
            <w:vAlign w:val="center"/>
            <w:hideMark/>
          </w:tcPr>
          <w:p w14:paraId="1FEB846C"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6,326,537,827 </w:t>
            </w:r>
          </w:p>
        </w:tc>
        <w:tc>
          <w:tcPr>
            <w:tcW w:w="1276" w:type="dxa"/>
            <w:tcBorders>
              <w:top w:val="nil"/>
              <w:left w:val="nil"/>
              <w:bottom w:val="single" w:sz="4" w:space="0" w:color="auto"/>
              <w:right w:val="single" w:sz="4" w:space="0" w:color="auto"/>
            </w:tcBorders>
            <w:shd w:val="clear" w:color="000000" w:fill="E2EFDA"/>
            <w:vAlign w:val="center"/>
            <w:hideMark/>
          </w:tcPr>
          <w:p w14:paraId="2943EF10"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17" w:type="dxa"/>
            <w:tcBorders>
              <w:top w:val="nil"/>
              <w:left w:val="nil"/>
              <w:bottom w:val="single" w:sz="4" w:space="0" w:color="auto"/>
              <w:right w:val="single" w:sz="4" w:space="0" w:color="auto"/>
            </w:tcBorders>
            <w:shd w:val="clear" w:color="auto" w:fill="auto"/>
            <w:vAlign w:val="center"/>
            <w:hideMark/>
          </w:tcPr>
          <w:p w14:paraId="2E370BC2"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6,348,596,518 </w:t>
            </w:r>
          </w:p>
        </w:tc>
        <w:tc>
          <w:tcPr>
            <w:tcW w:w="1276" w:type="dxa"/>
            <w:tcBorders>
              <w:top w:val="nil"/>
              <w:left w:val="nil"/>
              <w:bottom w:val="single" w:sz="4" w:space="0" w:color="auto"/>
              <w:right w:val="single" w:sz="4" w:space="0" w:color="auto"/>
            </w:tcBorders>
            <w:shd w:val="clear" w:color="000000" w:fill="E2EFDA"/>
            <w:vAlign w:val="center"/>
            <w:hideMark/>
          </w:tcPr>
          <w:p w14:paraId="10CAEE3E"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r>
      <w:tr w:rsidR="009267F6" w:rsidRPr="009267F6" w14:paraId="0C8B6785" w14:textId="77777777" w:rsidTr="009267F6">
        <w:trPr>
          <w:trHeight w:val="30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480B3E35"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Promerica</w:t>
            </w:r>
          </w:p>
        </w:tc>
        <w:tc>
          <w:tcPr>
            <w:tcW w:w="1301" w:type="dxa"/>
            <w:tcBorders>
              <w:top w:val="nil"/>
              <w:left w:val="nil"/>
              <w:bottom w:val="single" w:sz="4" w:space="0" w:color="auto"/>
              <w:right w:val="single" w:sz="4" w:space="0" w:color="auto"/>
            </w:tcBorders>
            <w:shd w:val="clear" w:color="auto" w:fill="auto"/>
            <w:vAlign w:val="center"/>
            <w:hideMark/>
          </w:tcPr>
          <w:p w14:paraId="725E5416"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18,266,314,014 </w:t>
            </w:r>
          </w:p>
        </w:tc>
        <w:tc>
          <w:tcPr>
            <w:tcW w:w="1529" w:type="dxa"/>
            <w:tcBorders>
              <w:top w:val="nil"/>
              <w:left w:val="nil"/>
              <w:bottom w:val="single" w:sz="4" w:space="0" w:color="auto"/>
              <w:right w:val="single" w:sz="4" w:space="0" w:color="auto"/>
            </w:tcBorders>
            <w:shd w:val="clear" w:color="auto" w:fill="auto"/>
            <w:vAlign w:val="center"/>
            <w:hideMark/>
          </w:tcPr>
          <w:p w14:paraId="27CCD238"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20,542,903,554 </w:t>
            </w:r>
          </w:p>
        </w:tc>
        <w:tc>
          <w:tcPr>
            <w:tcW w:w="1259" w:type="dxa"/>
            <w:tcBorders>
              <w:top w:val="nil"/>
              <w:left w:val="nil"/>
              <w:bottom w:val="single" w:sz="4" w:space="0" w:color="auto"/>
              <w:right w:val="single" w:sz="4" w:space="0" w:color="auto"/>
            </w:tcBorders>
            <w:shd w:val="clear" w:color="000000" w:fill="E2EFDA"/>
            <w:vAlign w:val="center"/>
            <w:hideMark/>
          </w:tcPr>
          <w:p w14:paraId="77A97C7E"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34" w:type="dxa"/>
            <w:tcBorders>
              <w:top w:val="nil"/>
              <w:left w:val="nil"/>
              <w:bottom w:val="single" w:sz="4" w:space="0" w:color="auto"/>
              <w:right w:val="single" w:sz="4" w:space="0" w:color="auto"/>
            </w:tcBorders>
            <w:shd w:val="clear" w:color="auto" w:fill="auto"/>
            <w:vAlign w:val="center"/>
            <w:hideMark/>
          </w:tcPr>
          <w:p w14:paraId="3C19D8EC"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20,651,012,774 </w:t>
            </w:r>
          </w:p>
        </w:tc>
        <w:tc>
          <w:tcPr>
            <w:tcW w:w="1276" w:type="dxa"/>
            <w:tcBorders>
              <w:top w:val="nil"/>
              <w:left w:val="nil"/>
              <w:bottom w:val="single" w:sz="4" w:space="0" w:color="auto"/>
              <w:right w:val="single" w:sz="4" w:space="0" w:color="auto"/>
            </w:tcBorders>
            <w:shd w:val="clear" w:color="000000" w:fill="E2EFDA"/>
            <w:vAlign w:val="center"/>
            <w:hideMark/>
          </w:tcPr>
          <w:p w14:paraId="46A3A5FC"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17" w:type="dxa"/>
            <w:tcBorders>
              <w:top w:val="nil"/>
              <w:left w:val="nil"/>
              <w:bottom w:val="single" w:sz="4" w:space="0" w:color="auto"/>
              <w:right w:val="single" w:sz="4" w:space="0" w:color="auto"/>
            </w:tcBorders>
            <w:shd w:val="clear" w:color="auto" w:fill="auto"/>
            <w:vAlign w:val="center"/>
            <w:hideMark/>
          </w:tcPr>
          <w:p w14:paraId="0F237CA2"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20,766,728,875 </w:t>
            </w:r>
          </w:p>
        </w:tc>
        <w:tc>
          <w:tcPr>
            <w:tcW w:w="1276" w:type="dxa"/>
            <w:tcBorders>
              <w:top w:val="nil"/>
              <w:left w:val="nil"/>
              <w:bottom w:val="single" w:sz="4" w:space="0" w:color="auto"/>
              <w:right w:val="single" w:sz="4" w:space="0" w:color="auto"/>
            </w:tcBorders>
            <w:shd w:val="clear" w:color="000000" w:fill="E2EFDA"/>
            <w:vAlign w:val="center"/>
            <w:hideMark/>
          </w:tcPr>
          <w:p w14:paraId="5F70FC49"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r>
      <w:tr w:rsidR="009267F6" w:rsidRPr="009267F6" w14:paraId="5C664B72" w14:textId="77777777" w:rsidTr="009267F6">
        <w:trPr>
          <w:trHeight w:val="30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5B0F1B7A"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Ficensa</w:t>
            </w:r>
          </w:p>
        </w:tc>
        <w:tc>
          <w:tcPr>
            <w:tcW w:w="1301" w:type="dxa"/>
            <w:tcBorders>
              <w:top w:val="nil"/>
              <w:left w:val="nil"/>
              <w:bottom w:val="single" w:sz="4" w:space="0" w:color="auto"/>
              <w:right w:val="single" w:sz="4" w:space="0" w:color="auto"/>
            </w:tcBorders>
            <w:shd w:val="clear" w:color="auto" w:fill="auto"/>
            <w:vAlign w:val="center"/>
            <w:hideMark/>
          </w:tcPr>
          <w:p w14:paraId="6D9E0011"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15,878,019,139 </w:t>
            </w:r>
          </w:p>
        </w:tc>
        <w:tc>
          <w:tcPr>
            <w:tcW w:w="1529" w:type="dxa"/>
            <w:tcBorders>
              <w:top w:val="nil"/>
              <w:left w:val="nil"/>
              <w:bottom w:val="single" w:sz="4" w:space="0" w:color="auto"/>
              <w:right w:val="single" w:sz="4" w:space="0" w:color="auto"/>
            </w:tcBorders>
            <w:shd w:val="clear" w:color="auto" w:fill="auto"/>
            <w:vAlign w:val="center"/>
            <w:hideMark/>
          </w:tcPr>
          <w:p w14:paraId="617589D4"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16,554,625,028 </w:t>
            </w:r>
          </w:p>
        </w:tc>
        <w:tc>
          <w:tcPr>
            <w:tcW w:w="1259" w:type="dxa"/>
            <w:tcBorders>
              <w:top w:val="nil"/>
              <w:left w:val="nil"/>
              <w:bottom w:val="single" w:sz="4" w:space="0" w:color="auto"/>
              <w:right w:val="single" w:sz="4" w:space="0" w:color="auto"/>
            </w:tcBorders>
            <w:shd w:val="clear" w:color="000000" w:fill="E2EFDA"/>
            <w:vAlign w:val="center"/>
            <w:hideMark/>
          </w:tcPr>
          <w:p w14:paraId="75357B61"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34" w:type="dxa"/>
            <w:tcBorders>
              <w:top w:val="nil"/>
              <w:left w:val="nil"/>
              <w:bottom w:val="single" w:sz="4" w:space="0" w:color="auto"/>
              <w:right w:val="single" w:sz="4" w:space="0" w:color="auto"/>
            </w:tcBorders>
            <w:shd w:val="clear" w:color="auto" w:fill="auto"/>
            <w:vAlign w:val="center"/>
            <w:hideMark/>
          </w:tcPr>
          <w:p w14:paraId="1FCB31A0"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16,594,987,448 </w:t>
            </w:r>
          </w:p>
        </w:tc>
        <w:tc>
          <w:tcPr>
            <w:tcW w:w="1276" w:type="dxa"/>
            <w:tcBorders>
              <w:top w:val="nil"/>
              <w:left w:val="nil"/>
              <w:bottom w:val="single" w:sz="4" w:space="0" w:color="auto"/>
              <w:right w:val="single" w:sz="4" w:space="0" w:color="auto"/>
            </w:tcBorders>
            <w:shd w:val="clear" w:color="000000" w:fill="E2EFDA"/>
            <w:vAlign w:val="center"/>
            <w:hideMark/>
          </w:tcPr>
          <w:p w14:paraId="513B847E"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17" w:type="dxa"/>
            <w:tcBorders>
              <w:top w:val="nil"/>
              <w:left w:val="nil"/>
              <w:bottom w:val="single" w:sz="4" w:space="0" w:color="auto"/>
              <w:right w:val="single" w:sz="4" w:space="0" w:color="auto"/>
            </w:tcBorders>
            <w:shd w:val="clear" w:color="auto" w:fill="auto"/>
            <w:vAlign w:val="center"/>
            <w:hideMark/>
          </w:tcPr>
          <w:p w14:paraId="7356A68B"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16,638,378,299 </w:t>
            </w:r>
          </w:p>
        </w:tc>
        <w:tc>
          <w:tcPr>
            <w:tcW w:w="1276" w:type="dxa"/>
            <w:tcBorders>
              <w:top w:val="nil"/>
              <w:left w:val="nil"/>
              <w:bottom w:val="single" w:sz="4" w:space="0" w:color="auto"/>
              <w:right w:val="single" w:sz="4" w:space="0" w:color="auto"/>
            </w:tcBorders>
            <w:shd w:val="clear" w:color="000000" w:fill="E2EFDA"/>
            <w:vAlign w:val="center"/>
            <w:hideMark/>
          </w:tcPr>
          <w:p w14:paraId="5E401B5B"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r>
      <w:tr w:rsidR="009267F6" w:rsidRPr="009267F6" w14:paraId="2829BC99" w14:textId="77777777" w:rsidTr="009267F6">
        <w:trPr>
          <w:trHeight w:val="465"/>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5B694900"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Banco Popular</w:t>
            </w:r>
          </w:p>
        </w:tc>
        <w:tc>
          <w:tcPr>
            <w:tcW w:w="1301" w:type="dxa"/>
            <w:tcBorders>
              <w:top w:val="nil"/>
              <w:left w:val="nil"/>
              <w:bottom w:val="single" w:sz="4" w:space="0" w:color="auto"/>
              <w:right w:val="single" w:sz="4" w:space="0" w:color="auto"/>
            </w:tcBorders>
            <w:shd w:val="clear" w:color="auto" w:fill="auto"/>
            <w:vAlign w:val="center"/>
            <w:hideMark/>
          </w:tcPr>
          <w:p w14:paraId="7122771D"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4,633,105,034 </w:t>
            </w:r>
          </w:p>
        </w:tc>
        <w:tc>
          <w:tcPr>
            <w:tcW w:w="1529" w:type="dxa"/>
            <w:tcBorders>
              <w:top w:val="nil"/>
              <w:left w:val="nil"/>
              <w:bottom w:val="single" w:sz="4" w:space="0" w:color="auto"/>
              <w:right w:val="single" w:sz="4" w:space="0" w:color="auto"/>
            </w:tcBorders>
            <w:shd w:val="clear" w:color="auto" w:fill="auto"/>
            <w:vAlign w:val="center"/>
            <w:hideMark/>
          </w:tcPr>
          <w:p w14:paraId="524085E0"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5,423,045,304 </w:t>
            </w:r>
          </w:p>
        </w:tc>
        <w:tc>
          <w:tcPr>
            <w:tcW w:w="1259" w:type="dxa"/>
            <w:tcBorders>
              <w:top w:val="nil"/>
              <w:left w:val="nil"/>
              <w:bottom w:val="single" w:sz="4" w:space="0" w:color="auto"/>
              <w:right w:val="single" w:sz="4" w:space="0" w:color="auto"/>
            </w:tcBorders>
            <w:shd w:val="clear" w:color="000000" w:fill="E2EFDA"/>
            <w:vAlign w:val="center"/>
            <w:hideMark/>
          </w:tcPr>
          <w:p w14:paraId="105CC369"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34" w:type="dxa"/>
            <w:tcBorders>
              <w:top w:val="nil"/>
              <w:left w:val="nil"/>
              <w:bottom w:val="single" w:sz="4" w:space="0" w:color="auto"/>
              <w:right w:val="single" w:sz="4" w:space="0" w:color="auto"/>
            </w:tcBorders>
            <w:shd w:val="clear" w:color="auto" w:fill="auto"/>
            <w:vAlign w:val="center"/>
            <w:hideMark/>
          </w:tcPr>
          <w:p w14:paraId="51C14F3C"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5,447,901,644 </w:t>
            </w:r>
          </w:p>
        </w:tc>
        <w:tc>
          <w:tcPr>
            <w:tcW w:w="1276" w:type="dxa"/>
            <w:tcBorders>
              <w:top w:val="nil"/>
              <w:left w:val="nil"/>
              <w:bottom w:val="single" w:sz="4" w:space="0" w:color="auto"/>
              <w:right w:val="single" w:sz="4" w:space="0" w:color="auto"/>
            </w:tcBorders>
            <w:shd w:val="clear" w:color="000000" w:fill="E2EFDA"/>
            <w:vAlign w:val="center"/>
            <w:hideMark/>
          </w:tcPr>
          <w:p w14:paraId="0009A491"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17" w:type="dxa"/>
            <w:tcBorders>
              <w:top w:val="nil"/>
              <w:left w:val="nil"/>
              <w:bottom w:val="single" w:sz="4" w:space="0" w:color="auto"/>
              <w:right w:val="single" w:sz="4" w:space="0" w:color="auto"/>
            </w:tcBorders>
            <w:shd w:val="clear" w:color="auto" w:fill="auto"/>
            <w:vAlign w:val="center"/>
            <w:hideMark/>
          </w:tcPr>
          <w:p w14:paraId="0CFAF425"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5,472,576,897 </w:t>
            </w:r>
          </w:p>
        </w:tc>
        <w:tc>
          <w:tcPr>
            <w:tcW w:w="1276" w:type="dxa"/>
            <w:tcBorders>
              <w:top w:val="nil"/>
              <w:left w:val="nil"/>
              <w:bottom w:val="single" w:sz="4" w:space="0" w:color="auto"/>
              <w:right w:val="single" w:sz="4" w:space="0" w:color="auto"/>
            </w:tcBorders>
            <w:shd w:val="clear" w:color="000000" w:fill="E2EFDA"/>
            <w:vAlign w:val="center"/>
            <w:hideMark/>
          </w:tcPr>
          <w:p w14:paraId="1274DC07"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r>
      <w:tr w:rsidR="009267F6" w:rsidRPr="009267F6" w14:paraId="7886B7F0" w14:textId="77777777" w:rsidTr="009267F6">
        <w:trPr>
          <w:trHeight w:val="69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643508DF"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Los Trabajadores</w:t>
            </w:r>
          </w:p>
        </w:tc>
        <w:tc>
          <w:tcPr>
            <w:tcW w:w="1301" w:type="dxa"/>
            <w:tcBorders>
              <w:top w:val="nil"/>
              <w:left w:val="nil"/>
              <w:bottom w:val="single" w:sz="4" w:space="0" w:color="auto"/>
              <w:right w:val="single" w:sz="4" w:space="0" w:color="auto"/>
            </w:tcBorders>
            <w:shd w:val="clear" w:color="auto" w:fill="auto"/>
            <w:vAlign w:val="center"/>
            <w:hideMark/>
          </w:tcPr>
          <w:p w14:paraId="61A25217"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10,032,035,181 </w:t>
            </w:r>
          </w:p>
        </w:tc>
        <w:tc>
          <w:tcPr>
            <w:tcW w:w="1529" w:type="dxa"/>
            <w:tcBorders>
              <w:top w:val="nil"/>
              <w:left w:val="nil"/>
              <w:bottom w:val="single" w:sz="4" w:space="0" w:color="auto"/>
              <w:right w:val="single" w:sz="4" w:space="0" w:color="auto"/>
            </w:tcBorders>
            <w:shd w:val="clear" w:color="auto" w:fill="auto"/>
            <w:vAlign w:val="center"/>
            <w:hideMark/>
          </w:tcPr>
          <w:p w14:paraId="2B341898"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10,496,480,827 </w:t>
            </w:r>
          </w:p>
        </w:tc>
        <w:tc>
          <w:tcPr>
            <w:tcW w:w="1259" w:type="dxa"/>
            <w:tcBorders>
              <w:top w:val="nil"/>
              <w:left w:val="nil"/>
              <w:bottom w:val="single" w:sz="4" w:space="0" w:color="auto"/>
              <w:right w:val="single" w:sz="4" w:space="0" w:color="auto"/>
            </w:tcBorders>
            <w:shd w:val="clear" w:color="000000" w:fill="E2EFDA"/>
            <w:vAlign w:val="center"/>
            <w:hideMark/>
          </w:tcPr>
          <w:p w14:paraId="08A049B4"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34" w:type="dxa"/>
            <w:tcBorders>
              <w:top w:val="nil"/>
              <w:left w:val="nil"/>
              <w:bottom w:val="single" w:sz="4" w:space="0" w:color="auto"/>
              <w:right w:val="single" w:sz="4" w:space="0" w:color="auto"/>
            </w:tcBorders>
            <w:shd w:val="clear" w:color="auto" w:fill="auto"/>
            <w:vAlign w:val="center"/>
            <w:hideMark/>
          </w:tcPr>
          <w:p w14:paraId="083820A3"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10,435,562,142 </w:t>
            </w:r>
          </w:p>
        </w:tc>
        <w:tc>
          <w:tcPr>
            <w:tcW w:w="1276" w:type="dxa"/>
            <w:tcBorders>
              <w:top w:val="nil"/>
              <w:left w:val="nil"/>
              <w:bottom w:val="single" w:sz="4" w:space="0" w:color="auto"/>
              <w:right w:val="single" w:sz="4" w:space="0" w:color="auto"/>
            </w:tcBorders>
            <w:shd w:val="clear" w:color="000000" w:fill="FCE4D6"/>
            <w:vAlign w:val="center"/>
            <w:hideMark/>
          </w:tcPr>
          <w:p w14:paraId="6C48C110"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Decrece </w:t>
            </w:r>
          </w:p>
        </w:tc>
        <w:tc>
          <w:tcPr>
            <w:tcW w:w="1417" w:type="dxa"/>
            <w:tcBorders>
              <w:top w:val="nil"/>
              <w:left w:val="nil"/>
              <w:bottom w:val="single" w:sz="4" w:space="0" w:color="auto"/>
              <w:right w:val="single" w:sz="4" w:space="0" w:color="auto"/>
            </w:tcBorders>
            <w:shd w:val="clear" w:color="auto" w:fill="auto"/>
            <w:vAlign w:val="center"/>
            <w:hideMark/>
          </w:tcPr>
          <w:p w14:paraId="3E237754"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10,532,617,072 </w:t>
            </w:r>
          </w:p>
        </w:tc>
        <w:tc>
          <w:tcPr>
            <w:tcW w:w="1276" w:type="dxa"/>
            <w:tcBorders>
              <w:top w:val="nil"/>
              <w:left w:val="nil"/>
              <w:bottom w:val="single" w:sz="4" w:space="0" w:color="auto"/>
              <w:right w:val="single" w:sz="4" w:space="0" w:color="auto"/>
            </w:tcBorders>
            <w:shd w:val="clear" w:color="000000" w:fill="FCE4D6"/>
            <w:vAlign w:val="center"/>
            <w:hideMark/>
          </w:tcPr>
          <w:p w14:paraId="71A5965F"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Decrece </w:t>
            </w:r>
          </w:p>
        </w:tc>
      </w:tr>
      <w:tr w:rsidR="009267F6" w:rsidRPr="009267F6" w14:paraId="21E612F6" w14:textId="77777777" w:rsidTr="009267F6">
        <w:trPr>
          <w:trHeight w:val="300"/>
        </w:trPr>
        <w:tc>
          <w:tcPr>
            <w:tcW w:w="993" w:type="dxa"/>
            <w:tcBorders>
              <w:top w:val="nil"/>
              <w:left w:val="single" w:sz="4" w:space="0" w:color="auto"/>
              <w:bottom w:val="single" w:sz="4" w:space="0" w:color="auto"/>
              <w:right w:val="single" w:sz="4" w:space="0" w:color="auto"/>
            </w:tcBorders>
            <w:shd w:val="clear" w:color="auto" w:fill="auto"/>
            <w:vAlign w:val="bottom"/>
            <w:hideMark/>
          </w:tcPr>
          <w:p w14:paraId="634B7516"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Azteca</w:t>
            </w:r>
          </w:p>
        </w:tc>
        <w:tc>
          <w:tcPr>
            <w:tcW w:w="1301" w:type="dxa"/>
            <w:tcBorders>
              <w:top w:val="nil"/>
              <w:left w:val="nil"/>
              <w:bottom w:val="single" w:sz="4" w:space="0" w:color="auto"/>
              <w:right w:val="single" w:sz="4" w:space="0" w:color="auto"/>
            </w:tcBorders>
            <w:shd w:val="clear" w:color="auto" w:fill="auto"/>
            <w:vAlign w:val="center"/>
            <w:hideMark/>
          </w:tcPr>
          <w:p w14:paraId="60D7B36B"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5,526,439,817 </w:t>
            </w:r>
          </w:p>
        </w:tc>
        <w:tc>
          <w:tcPr>
            <w:tcW w:w="1529" w:type="dxa"/>
            <w:tcBorders>
              <w:top w:val="nil"/>
              <w:left w:val="nil"/>
              <w:bottom w:val="single" w:sz="4" w:space="0" w:color="auto"/>
              <w:right w:val="single" w:sz="4" w:space="0" w:color="auto"/>
            </w:tcBorders>
            <w:shd w:val="clear" w:color="auto" w:fill="auto"/>
            <w:vAlign w:val="center"/>
            <w:hideMark/>
          </w:tcPr>
          <w:p w14:paraId="4E0AF553"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6,436,320,904 </w:t>
            </w:r>
          </w:p>
        </w:tc>
        <w:tc>
          <w:tcPr>
            <w:tcW w:w="1259" w:type="dxa"/>
            <w:tcBorders>
              <w:top w:val="nil"/>
              <w:left w:val="nil"/>
              <w:bottom w:val="single" w:sz="4" w:space="0" w:color="auto"/>
              <w:right w:val="single" w:sz="4" w:space="0" w:color="auto"/>
            </w:tcBorders>
            <w:shd w:val="clear" w:color="000000" w:fill="E2EFDA"/>
            <w:vAlign w:val="center"/>
            <w:hideMark/>
          </w:tcPr>
          <w:p w14:paraId="157248BF"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Crece </w:t>
            </w:r>
          </w:p>
        </w:tc>
        <w:tc>
          <w:tcPr>
            <w:tcW w:w="1434" w:type="dxa"/>
            <w:tcBorders>
              <w:top w:val="nil"/>
              <w:left w:val="nil"/>
              <w:bottom w:val="single" w:sz="4" w:space="0" w:color="auto"/>
              <w:right w:val="single" w:sz="4" w:space="0" w:color="auto"/>
            </w:tcBorders>
            <w:shd w:val="clear" w:color="auto" w:fill="auto"/>
            <w:vAlign w:val="center"/>
            <w:hideMark/>
          </w:tcPr>
          <w:p w14:paraId="5C5D87D3"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6,321,663,066 </w:t>
            </w:r>
          </w:p>
        </w:tc>
        <w:tc>
          <w:tcPr>
            <w:tcW w:w="1276" w:type="dxa"/>
            <w:tcBorders>
              <w:top w:val="nil"/>
              <w:left w:val="nil"/>
              <w:bottom w:val="single" w:sz="4" w:space="0" w:color="auto"/>
              <w:right w:val="single" w:sz="4" w:space="0" w:color="auto"/>
            </w:tcBorders>
            <w:shd w:val="clear" w:color="000000" w:fill="FCE4D6"/>
            <w:vAlign w:val="center"/>
            <w:hideMark/>
          </w:tcPr>
          <w:p w14:paraId="0B308B96"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Decrece </w:t>
            </w:r>
          </w:p>
        </w:tc>
        <w:tc>
          <w:tcPr>
            <w:tcW w:w="1417" w:type="dxa"/>
            <w:tcBorders>
              <w:top w:val="nil"/>
              <w:left w:val="nil"/>
              <w:bottom w:val="single" w:sz="4" w:space="0" w:color="auto"/>
              <w:right w:val="single" w:sz="4" w:space="0" w:color="auto"/>
            </w:tcBorders>
            <w:shd w:val="clear" w:color="auto" w:fill="auto"/>
            <w:vAlign w:val="center"/>
            <w:hideMark/>
          </w:tcPr>
          <w:p w14:paraId="6067BC7A"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L       6,319,354,441 </w:t>
            </w:r>
          </w:p>
        </w:tc>
        <w:tc>
          <w:tcPr>
            <w:tcW w:w="1276" w:type="dxa"/>
            <w:tcBorders>
              <w:top w:val="nil"/>
              <w:left w:val="nil"/>
              <w:bottom w:val="single" w:sz="4" w:space="0" w:color="auto"/>
              <w:right w:val="single" w:sz="4" w:space="0" w:color="auto"/>
            </w:tcBorders>
            <w:shd w:val="clear" w:color="000000" w:fill="FCE4D6"/>
            <w:vAlign w:val="center"/>
            <w:hideMark/>
          </w:tcPr>
          <w:p w14:paraId="06B67D00" w14:textId="77777777" w:rsidR="009267F6" w:rsidRPr="009267F6" w:rsidRDefault="009267F6" w:rsidP="009267F6">
            <w:pPr>
              <w:widowControl/>
              <w:rPr>
                <w:rFonts w:ascii="Calibri" w:eastAsia="Times New Roman" w:hAnsi="Calibri" w:cs="Calibri"/>
                <w:color w:val="000000"/>
                <w:sz w:val="16"/>
                <w:szCs w:val="16"/>
                <w:lang w:val="es-HN" w:eastAsia="es-HN"/>
              </w:rPr>
            </w:pPr>
            <w:r w:rsidRPr="009267F6">
              <w:rPr>
                <w:rFonts w:ascii="Calibri" w:eastAsia="Times New Roman" w:hAnsi="Calibri" w:cs="Calibri"/>
                <w:color w:val="000000"/>
                <w:sz w:val="16"/>
                <w:szCs w:val="16"/>
                <w:lang w:val="es-HN" w:eastAsia="es-HN"/>
              </w:rPr>
              <w:t xml:space="preserve"> Decrece </w:t>
            </w:r>
          </w:p>
        </w:tc>
      </w:tr>
    </w:tbl>
    <w:p w14:paraId="6C056532" w14:textId="77777777" w:rsidR="000D1BF4" w:rsidRPr="005047B2" w:rsidRDefault="000D1BF4" w:rsidP="00434BF3">
      <w:pPr>
        <w:pStyle w:val="TextoPrincipal"/>
        <w:ind w:firstLine="0"/>
      </w:pPr>
    </w:p>
    <w:p w14:paraId="411713BD" w14:textId="348FC24C" w:rsidR="005047B2" w:rsidRDefault="00A871DB">
      <w:pPr>
        <w:pStyle w:val="Ttulo2"/>
        <w:numPr>
          <w:ilvl w:val="1"/>
          <w:numId w:val="11"/>
        </w:numPr>
        <w:rPr>
          <w:lang w:val="es-HN"/>
        </w:rPr>
      </w:pPr>
      <w:bookmarkStart w:id="319" w:name="_Toc158833006"/>
      <w:r>
        <w:rPr>
          <w:lang w:val="es-HN"/>
        </w:rPr>
        <w:t>MEDIDAS DE CONTROL</w:t>
      </w:r>
      <w:bookmarkEnd w:id="319"/>
    </w:p>
    <w:p w14:paraId="1B56E5D7" w14:textId="22EEA986" w:rsidR="008B18FD" w:rsidRPr="008B18FD" w:rsidRDefault="008B18FD" w:rsidP="008B18FD">
      <w:pPr>
        <w:pStyle w:val="TextoPrincipal"/>
      </w:pPr>
      <w:r>
        <w:t>Las medidas de control que se usan son:</w:t>
      </w:r>
    </w:p>
    <w:p w14:paraId="73534973" w14:textId="42F4F146" w:rsidR="00DD56CE" w:rsidRDefault="00DD56CE">
      <w:pPr>
        <w:pStyle w:val="TextoPrincipal"/>
        <w:numPr>
          <w:ilvl w:val="0"/>
          <w:numId w:val="5"/>
        </w:numPr>
      </w:pPr>
      <w:r>
        <w:t>Indicador de R cuadrado</w:t>
      </w:r>
      <w:r w:rsidR="001D42F7">
        <w:t xml:space="preserve"> e </w:t>
      </w:r>
      <w:r>
        <w:t>Indicador de raíz de error cuadrático medio</w:t>
      </w:r>
      <w:r w:rsidR="0035543D">
        <w:t xml:space="preserve"> (RMSE)</w:t>
      </w:r>
      <w:r w:rsidR="001D42F7">
        <w:t xml:space="preserve">. Ver Figura </w:t>
      </w:r>
      <w:r w:rsidR="00C86295">
        <w:t>78</w:t>
      </w:r>
      <w:r w:rsidR="003D495D">
        <w:t>.</w:t>
      </w:r>
    </w:p>
    <w:p w14:paraId="1C0891E5" w14:textId="50322893" w:rsidR="001D42F7" w:rsidRDefault="00885164" w:rsidP="00885164">
      <w:pPr>
        <w:pStyle w:val="TextoPrincipal"/>
        <w:keepNext/>
        <w:ind w:firstLine="0"/>
        <w:jc w:val="center"/>
      </w:pPr>
      <w:r>
        <w:rPr>
          <w:noProof/>
        </w:rPr>
        <w:lastRenderedPageBreak/>
        <mc:AlternateContent>
          <mc:Choice Requires="wps">
            <w:drawing>
              <wp:anchor distT="0" distB="0" distL="114300" distR="114300" simplePos="0" relativeHeight="251670528" behindDoc="0" locked="0" layoutInCell="1" allowOverlap="1" wp14:anchorId="01460F0E" wp14:editId="6BE5E109">
                <wp:simplePos x="0" y="0"/>
                <wp:positionH relativeFrom="column">
                  <wp:posOffset>1524000</wp:posOffset>
                </wp:positionH>
                <wp:positionV relativeFrom="paragraph">
                  <wp:posOffset>1095375</wp:posOffset>
                </wp:positionV>
                <wp:extent cx="2886075" cy="200025"/>
                <wp:effectExtent l="0" t="0" r="28575" b="28575"/>
                <wp:wrapNone/>
                <wp:docPr id="1578518729" name="Rectángulo 1"/>
                <wp:cNvGraphicFramePr/>
                <a:graphic xmlns:a="http://schemas.openxmlformats.org/drawingml/2006/main">
                  <a:graphicData uri="http://schemas.microsoft.com/office/word/2010/wordprocessingShape">
                    <wps:wsp>
                      <wps:cNvSpPr/>
                      <wps:spPr>
                        <a:xfrm>
                          <a:off x="0" y="0"/>
                          <a:ext cx="2886075" cy="200025"/>
                        </a:xfrm>
                        <a:prstGeom prst="rect">
                          <a:avLst/>
                        </a:prstGeom>
                        <a:noFill/>
                        <a:ln>
                          <a:solidFill>
                            <a:srgbClr val="FF000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04A261C6" id="Rectángulo 1" o:spid="_x0000_s1026" style="position:absolute;margin-left:120pt;margin-top:86.25pt;width:227.25pt;height:15.75pt;z-index:25167052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Mk1nfgIAAF8FAAAOAAAAZHJzL2Uyb0RvYy54bWysVE1v2zAMvQ/YfxB0X+0ETdsFdYqgRYYB&#10;RVu0HXpWZCk2IIsapcTJfv0o+SNBV+ww7GKLIvlIPpK6vtk3hu0U+hpswSdnOWfKSihruyn4j9fV&#10;lyvOfBC2FAasKvhBeX6z+PzpunVzNYUKTKmQEYj189YVvArBzbPMy0o1wp+BU5aUGrARgUTcZCWK&#10;ltAbk03z/CJrAUuHIJX3dHvXKfki4WutZHjU2qvATMEpt5C+mL7r+M0W12K+QeGqWvZpiH/IohG1&#10;paAj1J0Igm2x/gOqqSWCBx3OJDQZaF1LlWqgaib5u2peKuFUqoXI8W6kyf8/WPmwe3FPSDS0zs89&#10;HWMVe41N/FN+bJ/IOoxkqX1gki6nV1cX+eWMM0k6akU+nUU2s6O3Qx++KWhYPBQcqRmJI7G796Ez&#10;HUxiMAur2pjUEGPjhQdTl/EuCbhZ3xpkO0GdXK0oXmoehTsxIym6Zsda0ikcjIoYxj4rzeoyZp8y&#10;SWOmRlghpbJh0qkqUaou2mR2EiwOZvRIlSbAiKwpyxG7BxgsO5ABu6u7t4+uKk3p6Jz/LbHOefRI&#10;kcGG0bmpLeBHAIaq6iN39gNJHTWRpTWUhydkCN2OeCdXNfXtXvjwJJCWgtaHFj080kcbaAsO/Ymz&#10;CvDXR/fRnmaVtJy1tGQF9z+3AhVn5rulKf46OT+PW5mE89nllAQ81axPNXbb3AJ1f0JPipPpGO2D&#10;GY4aoXmj92AZo5JKWEmxCy4DDsJt6JafXhSplstkRpvoRLi3L05G8MhqnMvX/ZtA1w9voLF/gGEh&#10;xfzdDHe20dPCchtA12nAj7z2fNMWp8HpX5z4TJzKyer4Li5+AwAA//8DAFBLAwQUAAYACAAAACEA&#10;cb75YN4AAAALAQAADwAAAGRycy9kb3ducmV2LnhtbEyPQU/DMAyF70j8h8hI3FiyqmxQmk4IsRMH&#10;YEzimjWmrZY4UZNu5d9jTnCz9Z6fv1dvZu/ECcc0BNKwXCgQSG2wA3Ua9h/bmzsQKRuyxgVCDd+Y&#10;YNNcXtSmsuFM73ja5U5wCKXKaOhzjpWUqe3Rm7QIEYm1rzB6k3kdO2lHc+Zw72Sh1Ep6MxB/6E3E&#10;px7b427yjBHdW7TT63H/uZy347N9SaZba319NT8+gMg45z8z/OLzDTTMdAgT2SSchqJU3CWzsC5u&#10;QbBjdV/ycGBJlQpkU8v/HZofAAAA//8DAFBLAQItABQABgAIAAAAIQC2gziS/gAAAOEBAAATAAAA&#10;AAAAAAAAAAAAAAAAAABbQ29udGVudF9UeXBlc10ueG1sUEsBAi0AFAAGAAgAAAAhADj9If/WAAAA&#10;lAEAAAsAAAAAAAAAAAAAAAAALwEAAF9yZWxzLy5yZWxzUEsBAi0AFAAGAAgAAAAhACwyTWd+AgAA&#10;XwUAAA4AAAAAAAAAAAAAAAAALgIAAGRycy9lMm9Eb2MueG1sUEsBAi0AFAAGAAgAAAAhAHG++WDe&#10;AAAACwEAAA8AAAAAAAAAAAAAAAAA2AQAAGRycy9kb3ducmV2LnhtbFBLBQYAAAAABAAEAPMAAADj&#10;BQAAAAA=&#10;" filled="f" strokecolor="red" strokeweight="1pt"/>
            </w:pict>
          </mc:Fallback>
        </mc:AlternateContent>
      </w:r>
      <w:r>
        <w:rPr>
          <w:noProof/>
        </w:rPr>
        <mc:AlternateContent>
          <mc:Choice Requires="wps">
            <w:drawing>
              <wp:anchor distT="0" distB="0" distL="114300" distR="114300" simplePos="0" relativeHeight="251668480" behindDoc="0" locked="0" layoutInCell="1" allowOverlap="1" wp14:anchorId="1252962C" wp14:editId="4F0C31C6">
                <wp:simplePos x="0" y="0"/>
                <wp:positionH relativeFrom="column">
                  <wp:posOffset>1524000</wp:posOffset>
                </wp:positionH>
                <wp:positionV relativeFrom="paragraph">
                  <wp:posOffset>476250</wp:posOffset>
                </wp:positionV>
                <wp:extent cx="2886075" cy="200025"/>
                <wp:effectExtent l="0" t="0" r="28575" b="28575"/>
                <wp:wrapNone/>
                <wp:docPr id="1028572896" name="Rectángulo 1"/>
                <wp:cNvGraphicFramePr/>
                <a:graphic xmlns:a="http://schemas.openxmlformats.org/drawingml/2006/main">
                  <a:graphicData uri="http://schemas.microsoft.com/office/word/2010/wordprocessingShape">
                    <wps:wsp>
                      <wps:cNvSpPr/>
                      <wps:spPr>
                        <a:xfrm>
                          <a:off x="0" y="0"/>
                          <a:ext cx="2886075" cy="200025"/>
                        </a:xfrm>
                        <a:prstGeom prst="rect">
                          <a:avLst/>
                        </a:prstGeom>
                        <a:noFill/>
                        <a:ln>
                          <a:solidFill>
                            <a:srgbClr val="FF000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7FC701FC" id="Rectángulo 1" o:spid="_x0000_s1026" style="position:absolute;margin-left:120pt;margin-top:37.5pt;width:227.25pt;height:15.75pt;z-index:25166848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Mk1nfgIAAF8FAAAOAAAAZHJzL2Uyb0RvYy54bWysVE1v2zAMvQ/YfxB0X+0ETdsFdYqgRYYB&#10;RVu0HXpWZCk2IIsapcTJfv0o+SNBV+ww7GKLIvlIPpK6vtk3hu0U+hpswSdnOWfKSihruyn4j9fV&#10;lyvOfBC2FAasKvhBeX6z+PzpunVzNYUKTKmQEYj189YVvArBzbPMy0o1wp+BU5aUGrARgUTcZCWK&#10;ltAbk03z/CJrAUuHIJX3dHvXKfki4WutZHjU2qvATMEpt5C+mL7r+M0W12K+QeGqWvZpiH/IohG1&#10;paAj1J0Igm2x/gOqqSWCBx3OJDQZaF1LlWqgaib5u2peKuFUqoXI8W6kyf8/WPmwe3FPSDS0zs89&#10;HWMVe41N/FN+bJ/IOoxkqX1gki6nV1cX+eWMM0k6akU+nUU2s6O3Qx++KWhYPBQcqRmJI7G796Ez&#10;HUxiMAur2pjUEGPjhQdTl/EuCbhZ3xpkO0GdXK0oXmoehTsxIym6Zsda0ikcjIoYxj4rzeoyZp8y&#10;SWOmRlghpbJh0qkqUaou2mR2EiwOZvRIlSbAiKwpyxG7BxgsO5ABu6u7t4+uKk3p6Jz/LbHOefRI&#10;kcGG0bmpLeBHAIaq6iN39gNJHTWRpTWUhydkCN2OeCdXNfXtXvjwJJCWgtaHFj080kcbaAsO/Ymz&#10;CvDXR/fRnmaVtJy1tGQF9z+3AhVn5rulKf46OT+PW5mE89nllAQ81axPNXbb3AJ1f0JPipPpGO2D&#10;GY4aoXmj92AZo5JKWEmxCy4DDsJt6JafXhSplstkRpvoRLi3L05G8MhqnMvX/ZtA1w9voLF/gGEh&#10;xfzdDHe20dPCchtA12nAj7z2fNMWp8HpX5z4TJzKyer4Li5+AwAA//8DAFBLAwQUAAYACAAAACEA&#10;ix6EJN8AAAAKAQAADwAAAGRycy9kb3ducmV2LnhtbEyPwU7DMBBE70j8g7VI3KjdqklpGqdCiJ44&#10;AKUSVzc2SVR7bdlOG/6e5URPq9XOzL6pt5Oz7GxiGjxKmM8EMIOt1wN2Eg6fu4dHYCkr1Mp6NBJ+&#10;TIJtc3tTq0r7C36Y8z53jEIwVUpCn3OoOE9tb5xKMx8M0u3bR6cyrbHjOqoLhTvLF0KU3KkB6UOv&#10;gnnuTXvaj44wgn0Penw7Hb7m0y6+6NekupWU93fT0wZYNlP+F8MfPnmgIaajH1EnZiUsloK6ZAmr&#10;giYJyvWyAHYkpSgL4E3Nrys0vwAAAP//AwBQSwECLQAUAAYACAAAACEAtoM4kv4AAADhAQAAEwAA&#10;AAAAAAAAAAAAAAAAAAAAW0NvbnRlbnRfVHlwZXNdLnhtbFBLAQItABQABgAIAAAAIQA4/SH/1gAA&#10;AJQBAAALAAAAAAAAAAAAAAAAAC8BAABfcmVscy8ucmVsc1BLAQItABQABgAIAAAAIQAsMk1nfgIA&#10;AF8FAAAOAAAAAAAAAAAAAAAAAC4CAABkcnMvZTJvRG9jLnhtbFBLAQItABQABgAIAAAAIQCLHoQk&#10;3wAAAAoBAAAPAAAAAAAAAAAAAAAAANgEAABkcnMvZG93bnJldi54bWxQSwUGAAAAAAQABADzAAAA&#10;5AUAAAAA&#10;" filled="f" strokecolor="red" strokeweight="1pt"/>
            </w:pict>
          </mc:Fallback>
        </mc:AlternateContent>
      </w:r>
      <w:r w:rsidR="001D42F7">
        <w:rPr>
          <w:noProof/>
        </w:rPr>
        <w:drawing>
          <wp:inline distT="0" distB="0" distL="0" distR="0" wp14:anchorId="7C294CD0" wp14:editId="5774C9F0">
            <wp:extent cx="2886075" cy="1838325"/>
            <wp:effectExtent l="19050" t="19050" r="28575" b="28575"/>
            <wp:docPr id="719732720" name="Imagen 7197327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1167874" name=""/>
                    <pic:cNvPicPr/>
                  </pic:nvPicPr>
                  <pic:blipFill>
                    <a:blip r:embed="rId99"/>
                    <a:stretch>
                      <a:fillRect/>
                    </a:stretch>
                  </pic:blipFill>
                  <pic:spPr>
                    <a:xfrm>
                      <a:off x="0" y="0"/>
                      <a:ext cx="2886075" cy="1838325"/>
                    </a:xfrm>
                    <a:prstGeom prst="rect">
                      <a:avLst/>
                    </a:prstGeom>
                    <a:ln>
                      <a:solidFill>
                        <a:schemeClr val="tx1"/>
                      </a:solidFill>
                    </a:ln>
                  </pic:spPr>
                </pic:pic>
              </a:graphicData>
            </a:graphic>
          </wp:inline>
        </w:drawing>
      </w:r>
    </w:p>
    <w:p w14:paraId="49D8C4F4" w14:textId="36968AC4" w:rsidR="001D42F7" w:rsidRPr="001D42F7" w:rsidRDefault="001D42F7" w:rsidP="00885164">
      <w:pPr>
        <w:pStyle w:val="Figuras"/>
        <w:jc w:val="center"/>
        <w:rPr>
          <w:lang w:val="es-HN"/>
        </w:rPr>
      </w:pPr>
      <w:bookmarkStart w:id="320" w:name="_Toc158142173"/>
      <w:r w:rsidRPr="006E0444">
        <w:rPr>
          <w:lang w:val="es-HN"/>
        </w:rPr>
        <w:t xml:space="preserve">Figura </w:t>
      </w:r>
      <w:r w:rsidRPr="006E0444">
        <w:rPr>
          <w:lang w:val="es-HN"/>
        </w:rPr>
        <w:fldChar w:fldCharType="begin"/>
      </w:r>
      <w:r w:rsidRPr="006E0444">
        <w:rPr>
          <w:lang w:val="es-HN"/>
        </w:rPr>
        <w:instrText xml:space="preserve"> SEQ Figura \* ARABIC </w:instrText>
      </w:r>
      <w:r w:rsidRPr="006E0444">
        <w:rPr>
          <w:lang w:val="es-HN"/>
        </w:rPr>
        <w:fldChar w:fldCharType="separate"/>
      </w:r>
      <w:r w:rsidR="000F2D33">
        <w:rPr>
          <w:noProof/>
          <w:lang w:val="es-HN"/>
        </w:rPr>
        <w:t>78</w:t>
      </w:r>
      <w:r w:rsidRPr="006E0444">
        <w:rPr>
          <w:lang w:val="es-HN"/>
        </w:rPr>
        <w:fldChar w:fldCharType="end"/>
      </w:r>
      <w:r w:rsidRPr="006E0444">
        <w:rPr>
          <w:lang w:val="es-HN"/>
        </w:rPr>
        <w:t>. Visualización de resultados del nodo numeric scorer</w:t>
      </w:r>
      <w:bookmarkEnd w:id="320"/>
      <w:r w:rsidRPr="005047B2">
        <w:rPr>
          <w:noProof/>
          <w:lang w:val="es-HN"/>
        </w:rPr>
        <w:t xml:space="preserve"> </w:t>
      </w:r>
    </w:p>
    <w:p w14:paraId="3B479D50" w14:textId="0AB2FABD" w:rsidR="00DD56CE" w:rsidRDefault="00DD56CE">
      <w:pPr>
        <w:pStyle w:val="TextoPrincipal"/>
        <w:numPr>
          <w:ilvl w:val="0"/>
          <w:numId w:val="5"/>
        </w:numPr>
      </w:pPr>
      <w:r>
        <w:t>Indicador de comparación o variación de resultado real versus predicho</w:t>
      </w:r>
      <w:r w:rsidR="001F5886">
        <w:t>.</w:t>
      </w:r>
    </w:p>
    <w:p w14:paraId="005C1AD9" w14:textId="3C004503" w:rsidR="00111E5F" w:rsidRDefault="00EE5735" w:rsidP="002B713F">
      <w:pPr>
        <w:pStyle w:val="TextoPrincipal"/>
      </w:pPr>
      <w:r>
        <w:t>Con estas medidas se lograr realizar a la vez</w:t>
      </w:r>
      <w:r w:rsidR="001F5886">
        <w:t xml:space="preserve"> monitorear </w:t>
      </w:r>
      <w:r>
        <w:t xml:space="preserve">el rendimiento del modelo, ya que sus resultados pueden variar a través del tiempo y si esto sucediera se debe </w:t>
      </w:r>
      <w:r w:rsidR="002E3871">
        <w:t>realizar ajustes</w:t>
      </w:r>
      <w:r>
        <w:t xml:space="preserve"> al modelo como ser cambios en el </w:t>
      </w:r>
      <w:r w:rsidR="00F367BE">
        <w:t>cálculo</w:t>
      </w:r>
      <w:r>
        <w:t xml:space="preserve"> de media móvil, ampliación o disminución de rezago, entre otros</w:t>
      </w:r>
      <w:r w:rsidR="002B713F">
        <w:t>.</w:t>
      </w:r>
    </w:p>
    <w:p w14:paraId="407EC290" w14:textId="77777777" w:rsidR="00963A60" w:rsidRPr="009A2E18" w:rsidRDefault="00963A60" w:rsidP="00336FCC">
      <w:pPr>
        <w:pStyle w:val="TextoPrincipal"/>
        <w:ind w:firstLine="0"/>
        <w:sectPr w:rsidR="00963A60" w:rsidRPr="009A2E18" w:rsidSect="00E26E51">
          <w:pgSz w:w="12240" w:h="15840" w:code="1"/>
          <w:pgMar w:top="1440" w:right="1440" w:bottom="1440" w:left="1440" w:header="709" w:footer="709" w:gutter="0"/>
          <w:cols w:space="708"/>
          <w:docGrid w:linePitch="360"/>
        </w:sectPr>
      </w:pPr>
    </w:p>
    <w:p w14:paraId="0760D665" w14:textId="6A111964" w:rsidR="000E2A5D" w:rsidRPr="007A01EE" w:rsidRDefault="00A871DB">
      <w:pPr>
        <w:pStyle w:val="Ttulo2"/>
        <w:numPr>
          <w:ilvl w:val="1"/>
          <w:numId w:val="11"/>
        </w:numPr>
        <w:rPr>
          <w:lang w:val="es-HN"/>
        </w:rPr>
      </w:pPr>
      <w:bookmarkStart w:id="321" w:name="_Toc158833007"/>
      <w:r>
        <w:rPr>
          <w:lang w:val="es-HN"/>
        </w:rPr>
        <w:lastRenderedPageBreak/>
        <w:t>CRONOGRAMA DE IMPLEMENTACIÓN Y PRESUPUESTO</w:t>
      </w:r>
      <w:bookmarkEnd w:id="321"/>
    </w:p>
    <w:p w14:paraId="62DBDB40" w14:textId="5711A3D4" w:rsidR="00701480" w:rsidRDefault="008A56B2" w:rsidP="008A56B2">
      <w:pPr>
        <w:pStyle w:val="Ttulo3"/>
      </w:pPr>
      <w:bookmarkStart w:id="322" w:name="_Toc158833008"/>
      <w:r>
        <w:t>6.6.1 CRONOGRAMA DE ACTIVIDADES</w:t>
      </w:r>
      <w:bookmarkEnd w:id="322"/>
    </w:p>
    <w:p w14:paraId="3806A42C" w14:textId="606B4585" w:rsidR="006E26DF" w:rsidRPr="009B4AFB" w:rsidRDefault="006E26DF" w:rsidP="006E26DF">
      <w:pPr>
        <w:pStyle w:val="Figuras"/>
        <w:rPr>
          <w:lang w:val="es-HN"/>
        </w:rPr>
      </w:pPr>
      <w:bookmarkStart w:id="323" w:name="_Toc158833066"/>
      <w:r w:rsidRPr="009B4AFB">
        <w:rPr>
          <w:lang w:val="es-HN"/>
        </w:rPr>
        <w:t xml:space="preserve">Tabla </w:t>
      </w:r>
      <w:r>
        <w:fldChar w:fldCharType="begin"/>
      </w:r>
      <w:r w:rsidRPr="009B4AFB">
        <w:rPr>
          <w:lang w:val="es-HN"/>
        </w:rPr>
        <w:instrText xml:space="preserve"> SEQ Tabla \* ARABIC </w:instrText>
      </w:r>
      <w:r>
        <w:fldChar w:fldCharType="separate"/>
      </w:r>
      <w:r w:rsidR="000F2D33">
        <w:rPr>
          <w:noProof/>
          <w:lang w:val="es-HN"/>
        </w:rPr>
        <w:t>52</w:t>
      </w:r>
      <w:r>
        <w:fldChar w:fldCharType="end"/>
      </w:r>
      <w:r w:rsidRPr="009B4AFB">
        <w:rPr>
          <w:lang w:val="es-HN"/>
        </w:rPr>
        <w:t xml:space="preserve">. Cronograma con detalle de </w:t>
      </w:r>
      <w:r w:rsidR="004E109B" w:rsidRPr="009B4AFB">
        <w:rPr>
          <w:lang w:val="es-HN"/>
        </w:rPr>
        <w:t>actividades</w:t>
      </w:r>
      <w:r w:rsidRPr="009B4AFB">
        <w:rPr>
          <w:lang w:val="es-HN"/>
        </w:rPr>
        <w:t xml:space="preserve"> y costos</w:t>
      </w:r>
      <w:bookmarkEnd w:id="323"/>
    </w:p>
    <w:p w14:paraId="4E838ADB" w14:textId="77777777" w:rsidR="00515B55" w:rsidRDefault="00663D43" w:rsidP="0048071C">
      <w:pPr>
        <w:pStyle w:val="TextoPrincipal"/>
        <w:ind w:firstLine="0"/>
      </w:pPr>
      <w:r>
        <w:rPr>
          <w:noProof/>
        </w:rPr>
        <w:drawing>
          <wp:inline distT="0" distB="0" distL="0" distR="0" wp14:anchorId="39411794" wp14:editId="3C33520D">
            <wp:extent cx="8229600" cy="4302125"/>
            <wp:effectExtent l="0" t="0" r="0" b="3175"/>
            <wp:docPr id="1953969329"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3969329" name=""/>
                    <pic:cNvPicPr/>
                  </pic:nvPicPr>
                  <pic:blipFill>
                    <a:blip r:embed="rId100"/>
                    <a:stretch>
                      <a:fillRect/>
                    </a:stretch>
                  </pic:blipFill>
                  <pic:spPr>
                    <a:xfrm>
                      <a:off x="0" y="0"/>
                      <a:ext cx="8229600" cy="4302125"/>
                    </a:xfrm>
                    <a:prstGeom prst="rect">
                      <a:avLst/>
                    </a:prstGeom>
                  </pic:spPr>
                </pic:pic>
              </a:graphicData>
            </a:graphic>
          </wp:inline>
        </w:drawing>
      </w:r>
    </w:p>
    <w:p w14:paraId="2C695E5E" w14:textId="2772E4DA" w:rsidR="00347804" w:rsidRDefault="00347804" w:rsidP="0048071C">
      <w:pPr>
        <w:pStyle w:val="TextoPrincipal"/>
        <w:ind w:firstLine="0"/>
      </w:pPr>
      <w:r>
        <w:br w:type="page"/>
      </w:r>
    </w:p>
    <w:p w14:paraId="6F5857FF" w14:textId="77777777" w:rsidR="003722AA" w:rsidRDefault="003722AA" w:rsidP="00262720">
      <w:pPr>
        <w:pStyle w:val="Ttulo3"/>
        <w:rPr>
          <w:lang w:val="es-HN"/>
        </w:rPr>
        <w:sectPr w:rsidR="003722AA" w:rsidSect="00E26E51">
          <w:pgSz w:w="15840" w:h="12240" w:orient="landscape" w:code="1"/>
          <w:pgMar w:top="1440" w:right="1440" w:bottom="1440" w:left="1440" w:header="709" w:footer="709" w:gutter="0"/>
          <w:cols w:space="708"/>
          <w:docGrid w:linePitch="360"/>
        </w:sectPr>
      </w:pPr>
    </w:p>
    <w:p w14:paraId="20E5FC50" w14:textId="320D42D5" w:rsidR="00262720" w:rsidRPr="00262720" w:rsidRDefault="00A2545C" w:rsidP="00262720">
      <w:pPr>
        <w:pStyle w:val="Ttulo3"/>
        <w:rPr>
          <w:lang w:val="es-HN"/>
        </w:rPr>
      </w:pPr>
      <w:bookmarkStart w:id="324" w:name="_Toc158833009"/>
      <w:r w:rsidRPr="006E26DF">
        <w:rPr>
          <w:lang w:val="es-HN"/>
        </w:rPr>
        <w:lastRenderedPageBreak/>
        <w:t>6.6.</w:t>
      </w:r>
      <w:r w:rsidR="00716676" w:rsidRPr="006E26DF">
        <w:rPr>
          <w:lang w:val="es-HN"/>
        </w:rPr>
        <w:t>2</w:t>
      </w:r>
      <w:r w:rsidRPr="006E26DF">
        <w:rPr>
          <w:lang w:val="es-HN"/>
        </w:rPr>
        <w:t xml:space="preserve"> </w:t>
      </w:r>
      <w:r w:rsidR="00716676" w:rsidRPr="006E26DF">
        <w:rPr>
          <w:lang w:val="es-HN"/>
        </w:rPr>
        <w:t>PRESUPUESTO</w:t>
      </w:r>
      <w:bookmarkEnd w:id="324"/>
    </w:p>
    <w:p w14:paraId="747CBCB7" w14:textId="7B525724" w:rsidR="00F36DD0" w:rsidRDefault="00F36DD0" w:rsidP="00F36DD0">
      <w:pPr>
        <w:pStyle w:val="TextoPrincipal"/>
      </w:pPr>
      <w:r>
        <w:t>Para el desarrollo del proyecto será necesario contar con un recurso humano preparado con conocimientos en analítica y contar con recurso tecnológico como ser computadora</w:t>
      </w:r>
      <w:r w:rsidR="00183435">
        <w:t xml:space="preserve"> y</w:t>
      </w:r>
      <w:r>
        <w:t xml:space="preserve"> licencia </w:t>
      </w:r>
      <w:r w:rsidR="00BD120E">
        <w:t>en KNIME</w:t>
      </w:r>
      <w:r w:rsidR="00183435">
        <w:t>. Ver Anexo 1 y Anexo 2.</w:t>
      </w:r>
    </w:p>
    <w:p w14:paraId="718B222F" w14:textId="01CEFBAE" w:rsidR="00183435" w:rsidRDefault="00183435" w:rsidP="00F36DD0">
      <w:pPr>
        <w:pStyle w:val="TextoPrincipal"/>
      </w:pPr>
      <w:r>
        <w:t>Para el acondicionamiento del lugar de trabajo será necesario gestionar mesa y silla de escritorio</w:t>
      </w:r>
      <w:r w:rsidR="00262720">
        <w:t>. Ver Anexo 3 y Anexo 4.</w:t>
      </w:r>
    </w:p>
    <w:p w14:paraId="39AF8FE6" w14:textId="3856F719" w:rsidR="00262720" w:rsidRDefault="00262720" w:rsidP="00F36DD0">
      <w:pPr>
        <w:pStyle w:val="TextoPrincipal"/>
      </w:pPr>
      <w:r>
        <w:t xml:space="preserve">Como parte del proceso de preparación de habilidades al nuevo talento será necesario la gestión de compra un curso de KNIME bajo la plataforma de Udemy. Ver anexo 5. </w:t>
      </w:r>
    </w:p>
    <w:p w14:paraId="1BF10301" w14:textId="6C8B7593" w:rsidR="00756133" w:rsidRDefault="00756133" w:rsidP="00F36DD0">
      <w:pPr>
        <w:pStyle w:val="TextoPrincipal"/>
      </w:pPr>
      <w:r>
        <w:t>Es importante mencionar que la duración del proyecto tendrá una vigencia de 5 meses sin embargo solo se necesitaran 12 semanas la contracción del nuevo personal por lo tanto el salario será calculado en un margen de 3 meses.</w:t>
      </w:r>
    </w:p>
    <w:p w14:paraId="486C10FA" w14:textId="15DCF36D" w:rsidR="00F36DD0" w:rsidRPr="00F36DD0" w:rsidRDefault="00262720" w:rsidP="00F36DD0">
      <w:pPr>
        <w:pStyle w:val="TextoPrincipal"/>
      </w:pPr>
      <w:r>
        <w:t xml:space="preserve">El presupuesto total con el detalle de todos los gastos incurridos se presenta a continuación: </w:t>
      </w:r>
    </w:p>
    <w:p w14:paraId="553218B5" w14:textId="51601BF3" w:rsidR="00740500" w:rsidRDefault="00740500" w:rsidP="00740500">
      <w:pPr>
        <w:pStyle w:val="Figuras"/>
        <w:rPr>
          <w:lang w:val="es-HN"/>
        </w:rPr>
      </w:pPr>
      <w:bookmarkStart w:id="325" w:name="_Toc158833067"/>
      <w:r w:rsidRPr="006E26DF">
        <w:rPr>
          <w:lang w:val="es-HN"/>
        </w:rPr>
        <w:t xml:space="preserve">Tabla </w:t>
      </w:r>
      <w:r>
        <w:fldChar w:fldCharType="begin"/>
      </w:r>
      <w:r w:rsidRPr="006E26DF">
        <w:rPr>
          <w:lang w:val="es-HN"/>
        </w:rPr>
        <w:instrText xml:space="preserve"> SEQ Tabla \* ARABIC </w:instrText>
      </w:r>
      <w:r>
        <w:fldChar w:fldCharType="separate"/>
      </w:r>
      <w:r w:rsidR="000F2D33">
        <w:rPr>
          <w:noProof/>
          <w:lang w:val="es-HN"/>
        </w:rPr>
        <w:t>53</w:t>
      </w:r>
      <w:r>
        <w:fldChar w:fldCharType="end"/>
      </w:r>
      <w:r w:rsidRPr="006E26DF">
        <w:rPr>
          <w:lang w:val="es-HN"/>
        </w:rPr>
        <w:t>. Presupuesto Total del Proyecto</w:t>
      </w:r>
      <w:bookmarkEnd w:id="325"/>
    </w:p>
    <w:tbl>
      <w:tblPr>
        <w:tblW w:w="9368" w:type="dxa"/>
        <w:tblInd w:w="-5" w:type="dxa"/>
        <w:tblCellMar>
          <w:left w:w="70" w:type="dxa"/>
          <w:right w:w="70" w:type="dxa"/>
        </w:tblCellMar>
        <w:tblLook w:val="04A0" w:firstRow="1" w:lastRow="0" w:firstColumn="1" w:lastColumn="0" w:noHBand="0" w:noVBand="1"/>
      </w:tblPr>
      <w:tblGrid>
        <w:gridCol w:w="1121"/>
        <w:gridCol w:w="1130"/>
        <w:gridCol w:w="868"/>
        <w:gridCol w:w="975"/>
        <w:gridCol w:w="851"/>
        <w:gridCol w:w="1151"/>
        <w:gridCol w:w="1134"/>
        <w:gridCol w:w="2138"/>
      </w:tblGrid>
      <w:tr w:rsidR="00E87106" w:rsidRPr="00515B55" w14:paraId="63D92CA4" w14:textId="77777777" w:rsidTr="00515B55">
        <w:trPr>
          <w:trHeight w:val="315"/>
        </w:trPr>
        <w:tc>
          <w:tcPr>
            <w:tcW w:w="9368" w:type="dxa"/>
            <w:gridSpan w:val="8"/>
            <w:tcBorders>
              <w:top w:val="single" w:sz="4" w:space="0" w:color="auto"/>
              <w:left w:val="single" w:sz="4" w:space="0" w:color="auto"/>
              <w:right w:val="single" w:sz="4" w:space="0" w:color="000000"/>
            </w:tcBorders>
            <w:shd w:val="clear" w:color="auto" w:fill="auto"/>
            <w:vAlign w:val="center"/>
            <w:hideMark/>
          </w:tcPr>
          <w:p w14:paraId="62294216" w14:textId="77777777" w:rsidR="00E87106" w:rsidRPr="00515B55" w:rsidRDefault="00E87106" w:rsidP="00E87106">
            <w:pPr>
              <w:widowControl/>
              <w:jc w:val="center"/>
              <w:rPr>
                <w:rFonts w:ascii="Times New Roman" w:eastAsia="Times New Roman" w:hAnsi="Times New Roman" w:cs="Times New Roman"/>
                <w:b/>
                <w:bCs/>
                <w:sz w:val="18"/>
                <w:szCs w:val="18"/>
                <w:lang w:val="es-HN" w:eastAsia="es-HN"/>
              </w:rPr>
            </w:pPr>
            <w:r w:rsidRPr="00515B55">
              <w:rPr>
                <w:rFonts w:ascii="Times New Roman" w:eastAsia="Times New Roman" w:hAnsi="Times New Roman" w:cs="Times New Roman"/>
                <w:b/>
                <w:bCs/>
                <w:sz w:val="18"/>
                <w:szCs w:val="18"/>
                <w:lang w:val="es-HN" w:eastAsia="es-HN"/>
              </w:rPr>
              <w:t>Presupuesto Total del Proyecto</w:t>
            </w:r>
          </w:p>
        </w:tc>
      </w:tr>
      <w:tr w:rsidR="00515B55" w:rsidRPr="00515B55" w14:paraId="78C1ECF9" w14:textId="77777777" w:rsidTr="00515B55">
        <w:trPr>
          <w:trHeight w:val="315"/>
        </w:trPr>
        <w:tc>
          <w:tcPr>
            <w:tcW w:w="1121" w:type="dxa"/>
            <w:tcBorders>
              <w:top w:val="nil"/>
              <w:left w:val="single" w:sz="4" w:space="0" w:color="auto"/>
              <w:bottom w:val="single" w:sz="4" w:space="0" w:color="auto"/>
              <w:right w:val="nil"/>
            </w:tcBorders>
            <w:shd w:val="clear" w:color="auto" w:fill="auto"/>
            <w:vAlign w:val="center"/>
            <w:hideMark/>
          </w:tcPr>
          <w:p w14:paraId="1D9289F0" w14:textId="77777777" w:rsidR="00E87106" w:rsidRPr="00515B55" w:rsidRDefault="00E87106" w:rsidP="00E87106">
            <w:pPr>
              <w:widowControl/>
              <w:jc w:val="center"/>
              <w:rPr>
                <w:rFonts w:ascii="Times New Roman" w:eastAsia="Times New Roman" w:hAnsi="Times New Roman" w:cs="Times New Roman"/>
                <w:b/>
                <w:bCs/>
                <w:sz w:val="18"/>
                <w:szCs w:val="18"/>
                <w:lang w:val="es-HN" w:eastAsia="es-HN"/>
              </w:rPr>
            </w:pPr>
            <w:r w:rsidRPr="00515B55">
              <w:rPr>
                <w:rFonts w:ascii="Times New Roman" w:eastAsia="Times New Roman" w:hAnsi="Times New Roman" w:cs="Times New Roman"/>
                <w:b/>
                <w:bCs/>
                <w:sz w:val="18"/>
                <w:szCs w:val="18"/>
                <w:lang w:val="es-HN" w:eastAsia="es-HN"/>
              </w:rPr>
              <w:t>Recurso</w:t>
            </w:r>
          </w:p>
        </w:tc>
        <w:tc>
          <w:tcPr>
            <w:tcW w:w="1130" w:type="dxa"/>
            <w:tcBorders>
              <w:top w:val="nil"/>
              <w:left w:val="nil"/>
              <w:bottom w:val="single" w:sz="4" w:space="0" w:color="auto"/>
              <w:right w:val="nil"/>
            </w:tcBorders>
            <w:shd w:val="clear" w:color="auto" w:fill="auto"/>
            <w:vAlign w:val="center"/>
            <w:hideMark/>
          </w:tcPr>
          <w:p w14:paraId="19C2876B" w14:textId="77777777" w:rsidR="00E87106" w:rsidRPr="00515B55" w:rsidRDefault="00E87106" w:rsidP="00E87106">
            <w:pPr>
              <w:widowControl/>
              <w:jc w:val="center"/>
              <w:rPr>
                <w:rFonts w:ascii="Times New Roman" w:eastAsia="Times New Roman" w:hAnsi="Times New Roman" w:cs="Times New Roman"/>
                <w:b/>
                <w:bCs/>
                <w:sz w:val="18"/>
                <w:szCs w:val="18"/>
                <w:lang w:val="es-HN" w:eastAsia="es-HN"/>
              </w:rPr>
            </w:pPr>
            <w:r w:rsidRPr="00515B55">
              <w:rPr>
                <w:rFonts w:ascii="Times New Roman" w:eastAsia="Times New Roman" w:hAnsi="Times New Roman" w:cs="Times New Roman"/>
                <w:b/>
                <w:bCs/>
                <w:sz w:val="18"/>
                <w:szCs w:val="18"/>
                <w:lang w:val="es-HN" w:eastAsia="es-HN"/>
              </w:rPr>
              <w:t>Descripción</w:t>
            </w:r>
          </w:p>
        </w:tc>
        <w:tc>
          <w:tcPr>
            <w:tcW w:w="868" w:type="dxa"/>
            <w:tcBorders>
              <w:top w:val="nil"/>
              <w:left w:val="nil"/>
              <w:bottom w:val="single" w:sz="4" w:space="0" w:color="auto"/>
              <w:right w:val="nil"/>
            </w:tcBorders>
            <w:shd w:val="clear" w:color="auto" w:fill="auto"/>
            <w:vAlign w:val="center"/>
            <w:hideMark/>
          </w:tcPr>
          <w:p w14:paraId="56D1D56F" w14:textId="77777777" w:rsidR="00E87106" w:rsidRPr="00515B55" w:rsidRDefault="00E87106" w:rsidP="00E87106">
            <w:pPr>
              <w:widowControl/>
              <w:jc w:val="center"/>
              <w:rPr>
                <w:rFonts w:ascii="Times New Roman" w:eastAsia="Times New Roman" w:hAnsi="Times New Roman" w:cs="Times New Roman"/>
                <w:b/>
                <w:bCs/>
                <w:sz w:val="18"/>
                <w:szCs w:val="18"/>
                <w:lang w:val="es-HN" w:eastAsia="es-HN"/>
              </w:rPr>
            </w:pPr>
            <w:r w:rsidRPr="00515B55">
              <w:rPr>
                <w:rFonts w:ascii="Times New Roman" w:eastAsia="Times New Roman" w:hAnsi="Times New Roman" w:cs="Times New Roman"/>
                <w:b/>
                <w:bCs/>
                <w:sz w:val="18"/>
                <w:szCs w:val="18"/>
                <w:lang w:val="es-HN" w:eastAsia="es-HN"/>
              </w:rPr>
              <w:t>Cantidad</w:t>
            </w:r>
          </w:p>
        </w:tc>
        <w:tc>
          <w:tcPr>
            <w:tcW w:w="975" w:type="dxa"/>
            <w:tcBorders>
              <w:top w:val="nil"/>
              <w:left w:val="nil"/>
              <w:bottom w:val="single" w:sz="4" w:space="0" w:color="auto"/>
              <w:right w:val="nil"/>
            </w:tcBorders>
            <w:shd w:val="clear" w:color="auto" w:fill="auto"/>
            <w:vAlign w:val="center"/>
            <w:hideMark/>
          </w:tcPr>
          <w:p w14:paraId="4AF5DAB1" w14:textId="77777777" w:rsidR="00E87106" w:rsidRPr="00515B55" w:rsidRDefault="00E87106" w:rsidP="00E87106">
            <w:pPr>
              <w:widowControl/>
              <w:jc w:val="center"/>
              <w:rPr>
                <w:rFonts w:ascii="Times New Roman" w:eastAsia="Times New Roman" w:hAnsi="Times New Roman" w:cs="Times New Roman"/>
                <w:b/>
                <w:bCs/>
                <w:sz w:val="18"/>
                <w:szCs w:val="18"/>
                <w:lang w:val="es-HN" w:eastAsia="es-HN"/>
              </w:rPr>
            </w:pPr>
            <w:r w:rsidRPr="00515B55">
              <w:rPr>
                <w:rFonts w:ascii="Times New Roman" w:eastAsia="Times New Roman" w:hAnsi="Times New Roman" w:cs="Times New Roman"/>
                <w:b/>
                <w:bCs/>
                <w:sz w:val="18"/>
                <w:szCs w:val="18"/>
                <w:lang w:val="es-HN" w:eastAsia="es-HN"/>
              </w:rPr>
              <w:t>Valor</w:t>
            </w:r>
          </w:p>
        </w:tc>
        <w:tc>
          <w:tcPr>
            <w:tcW w:w="851" w:type="dxa"/>
            <w:tcBorders>
              <w:top w:val="nil"/>
              <w:left w:val="nil"/>
              <w:bottom w:val="single" w:sz="4" w:space="0" w:color="auto"/>
              <w:right w:val="nil"/>
            </w:tcBorders>
            <w:shd w:val="clear" w:color="auto" w:fill="auto"/>
            <w:vAlign w:val="center"/>
            <w:hideMark/>
          </w:tcPr>
          <w:p w14:paraId="54D38A32" w14:textId="77777777" w:rsidR="00E87106" w:rsidRPr="00515B55" w:rsidRDefault="00E87106" w:rsidP="00E87106">
            <w:pPr>
              <w:widowControl/>
              <w:jc w:val="center"/>
              <w:rPr>
                <w:rFonts w:ascii="Times New Roman" w:eastAsia="Times New Roman" w:hAnsi="Times New Roman" w:cs="Times New Roman"/>
                <w:b/>
                <w:bCs/>
                <w:sz w:val="18"/>
                <w:szCs w:val="18"/>
                <w:lang w:val="es-HN" w:eastAsia="es-HN"/>
              </w:rPr>
            </w:pPr>
            <w:r w:rsidRPr="00515B55">
              <w:rPr>
                <w:rFonts w:ascii="Times New Roman" w:eastAsia="Times New Roman" w:hAnsi="Times New Roman" w:cs="Times New Roman"/>
                <w:b/>
                <w:bCs/>
                <w:sz w:val="18"/>
                <w:szCs w:val="18"/>
                <w:lang w:val="es-HN" w:eastAsia="es-HN"/>
              </w:rPr>
              <w:t xml:space="preserve">Tiempo </w:t>
            </w:r>
          </w:p>
        </w:tc>
        <w:tc>
          <w:tcPr>
            <w:tcW w:w="1151" w:type="dxa"/>
            <w:tcBorders>
              <w:top w:val="nil"/>
              <w:left w:val="nil"/>
              <w:bottom w:val="single" w:sz="4" w:space="0" w:color="auto"/>
              <w:right w:val="nil"/>
            </w:tcBorders>
            <w:shd w:val="clear" w:color="auto" w:fill="auto"/>
            <w:vAlign w:val="center"/>
            <w:hideMark/>
          </w:tcPr>
          <w:p w14:paraId="52698E75" w14:textId="10105965" w:rsidR="00E87106" w:rsidRPr="00515B55" w:rsidRDefault="00E87106" w:rsidP="00E87106">
            <w:pPr>
              <w:widowControl/>
              <w:jc w:val="center"/>
              <w:rPr>
                <w:rFonts w:ascii="Times New Roman" w:eastAsia="Times New Roman" w:hAnsi="Times New Roman" w:cs="Times New Roman"/>
                <w:b/>
                <w:bCs/>
                <w:sz w:val="18"/>
                <w:szCs w:val="18"/>
                <w:lang w:val="es-HN" w:eastAsia="es-HN"/>
              </w:rPr>
            </w:pPr>
            <w:r w:rsidRPr="00515B55">
              <w:rPr>
                <w:rFonts w:ascii="Times New Roman" w:eastAsia="Times New Roman" w:hAnsi="Times New Roman" w:cs="Times New Roman"/>
                <w:b/>
                <w:bCs/>
                <w:sz w:val="18"/>
                <w:szCs w:val="18"/>
                <w:lang w:val="es-HN" w:eastAsia="es-HN"/>
              </w:rPr>
              <w:t>Total</w:t>
            </w:r>
            <w:r w:rsidR="00354071" w:rsidRPr="00515B55">
              <w:rPr>
                <w:rFonts w:ascii="Times New Roman" w:eastAsia="Times New Roman" w:hAnsi="Times New Roman" w:cs="Times New Roman"/>
                <w:b/>
                <w:bCs/>
                <w:sz w:val="18"/>
                <w:szCs w:val="18"/>
                <w:lang w:val="es-HN" w:eastAsia="es-HN"/>
              </w:rPr>
              <w:t xml:space="preserve"> USD</w:t>
            </w:r>
          </w:p>
        </w:tc>
        <w:tc>
          <w:tcPr>
            <w:tcW w:w="1134" w:type="dxa"/>
            <w:tcBorders>
              <w:top w:val="nil"/>
              <w:left w:val="nil"/>
              <w:bottom w:val="single" w:sz="4" w:space="0" w:color="auto"/>
              <w:right w:val="nil"/>
            </w:tcBorders>
            <w:shd w:val="clear" w:color="auto" w:fill="auto"/>
            <w:vAlign w:val="center"/>
            <w:hideMark/>
          </w:tcPr>
          <w:p w14:paraId="368B06BB" w14:textId="77777777" w:rsidR="00E87106" w:rsidRPr="00515B55" w:rsidRDefault="00E87106" w:rsidP="00E87106">
            <w:pPr>
              <w:widowControl/>
              <w:jc w:val="center"/>
              <w:rPr>
                <w:rFonts w:ascii="Times New Roman" w:eastAsia="Times New Roman" w:hAnsi="Times New Roman" w:cs="Times New Roman"/>
                <w:b/>
                <w:bCs/>
                <w:sz w:val="18"/>
                <w:szCs w:val="18"/>
                <w:lang w:val="es-HN" w:eastAsia="es-HN"/>
              </w:rPr>
            </w:pPr>
            <w:r w:rsidRPr="00515B55">
              <w:rPr>
                <w:rFonts w:ascii="Times New Roman" w:eastAsia="Times New Roman" w:hAnsi="Times New Roman" w:cs="Times New Roman"/>
                <w:b/>
                <w:bCs/>
                <w:sz w:val="18"/>
                <w:szCs w:val="18"/>
                <w:lang w:val="es-HN" w:eastAsia="es-HN"/>
              </w:rPr>
              <w:t>Tasa Cambio</w:t>
            </w:r>
          </w:p>
        </w:tc>
        <w:tc>
          <w:tcPr>
            <w:tcW w:w="2138" w:type="dxa"/>
            <w:tcBorders>
              <w:top w:val="nil"/>
              <w:left w:val="nil"/>
              <w:bottom w:val="single" w:sz="4" w:space="0" w:color="auto"/>
              <w:right w:val="single" w:sz="4" w:space="0" w:color="auto"/>
            </w:tcBorders>
            <w:shd w:val="clear" w:color="auto" w:fill="auto"/>
            <w:vAlign w:val="center"/>
            <w:hideMark/>
          </w:tcPr>
          <w:p w14:paraId="0E8E00D0" w14:textId="77777777" w:rsidR="00E87106" w:rsidRPr="00515B55" w:rsidRDefault="00E87106" w:rsidP="00E87106">
            <w:pPr>
              <w:widowControl/>
              <w:jc w:val="center"/>
              <w:rPr>
                <w:rFonts w:ascii="Times New Roman" w:eastAsia="Times New Roman" w:hAnsi="Times New Roman" w:cs="Times New Roman"/>
                <w:b/>
                <w:bCs/>
                <w:sz w:val="18"/>
                <w:szCs w:val="18"/>
                <w:lang w:val="es-HN" w:eastAsia="es-HN"/>
              </w:rPr>
            </w:pPr>
            <w:r w:rsidRPr="00515B55">
              <w:rPr>
                <w:rFonts w:ascii="Times New Roman" w:eastAsia="Times New Roman" w:hAnsi="Times New Roman" w:cs="Times New Roman"/>
                <w:b/>
                <w:bCs/>
                <w:sz w:val="18"/>
                <w:szCs w:val="18"/>
                <w:lang w:val="es-HN" w:eastAsia="es-HN"/>
              </w:rPr>
              <w:t>Total HNL</w:t>
            </w:r>
          </w:p>
        </w:tc>
      </w:tr>
      <w:tr w:rsidR="00515B55" w:rsidRPr="00515B55" w14:paraId="5BF77471" w14:textId="77777777" w:rsidTr="00515B55">
        <w:trPr>
          <w:trHeight w:val="315"/>
        </w:trPr>
        <w:tc>
          <w:tcPr>
            <w:tcW w:w="1121" w:type="dxa"/>
            <w:tcBorders>
              <w:top w:val="single" w:sz="4" w:space="0" w:color="auto"/>
              <w:left w:val="single" w:sz="4" w:space="0" w:color="auto"/>
            </w:tcBorders>
            <w:shd w:val="clear" w:color="auto" w:fill="auto"/>
            <w:vAlign w:val="center"/>
            <w:hideMark/>
          </w:tcPr>
          <w:p w14:paraId="42ACFC40" w14:textId="77777777" w:rsidR="00E87106" w:rsidRPr="00515B55" w:rsidRDefault="00E87106" w:rsidP="00E87106">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Computadora</w:t>
            </w:r>
          </w:p>
        </w:tc>
        <w:tc>
          <w:tcPr>
            <w:tcW w:w="1130" w:type="dxa"/>
            <w:tcBorders>
              <w:top w:val="single" w:sz="4" w:space="0" w:color="auto"/>
            </w:tcBorders>
            <w:shd w:val="clear" w:color="auto" w:fill="auto"/>
            <w:vAlign w:val="center"/>
            <w:hideMark/>
          </w:tcPr>
          <w:p w14:paraId="0155FD65" w14:textId="77777777" w:rsidR="00E87106" w:rsidRPr="00515B55" w:rsidRDefault="00E87106" w:rsidP="00E87106">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Dell Latitude 5480</w:t>
            </w:r>
          </w:p>
        </w:tc>
        <w:tc>
          <w:tcPr>
            <w:tcW w:w="868" w:type="dxa"/>
            <w:tcBorders>
              <w:top w:val="single" w:sz="4" w:space="0" w:color="auto"/>
            </w:tcBorders>
            <w:shd w:val="clear" w:color="auto" w:fill="auto"/>
            <w:vAlign w:val="center"/>
            <w:hideMark/>
          </w:tcPr>
          <w:p w14:paraId="5AE6AC82" w14:textId="77777777" w:rsidR="00E87106" w:rsidRPr="00515B55" w:rsidRDefault="00E87106" w:rsidP="00E87106">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1</w:t>
            </w:r>
          </w:p>
        </w:tc>
        <w:tc>
          <w:tcPr>
            <w:tcW w:w="975" w:type="dxa"/>
            <w:tcBorders>
              <w:top w:val="single" w:sz="4" w:space="0" w:color="auto"/>
            </w:tcBorders>
            <w:shd w:val="clear" w:color="auto" w:fill="auto"/>
            <w:noWrap/>
            <w:vAlign w:val="center"/>
            <w:hideMark/>
          </w:tcPr>
          <w:p w14:paraId="5E74E67F" w14:textId="5E03EE98" w:rsidR="00E87106" w:rsidRPr="00515B55" w:rsidRDefault="00E87106"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$1,240</w:t>
            </w:r>
          </w:p>
        </w:tc>
        <w:tc>
          <w:tcPr>
            <w:tcW w:w="851" w:type="dxa"/>
            <w:tcBorders>
              <w:top w:val="single" w:sz="4" w:space="0" w:color="auto"/>
            </w:tcBorders>
            <w:shd w:val="clear" w:color="000000" w:fill="E7E6E6"/>
            <w:noWrap/>
            <w:vAlign w:val="center"/>
            <w:hideMark/>
          </w:tcPr>
          <w:p w14:paraId="45BB7153" w14:textId="20B3A083" w:rsidR="00E87106" w:rsidRPr="00515B55" w:rsidRDefault="00E87106" w:rsidP="004C70A8">
            <w:pPr>
              <w:widowControl/>
              <w:jc w:val="center"/>
              <w:rPr>
                <w:rFonts w:ascii="Times New Roman" w:eastAsia="Times New Roman" w:hAnsi="Times New Roman" w:cs="Times New Roman"/>
                <w:sz w:val="18"/>
                <w:szCs w:val="18"/>
                <w:lang w:val="es-HN" w:eastAsia="es-HN"/>
              </w:rPr>
            </w:pPr>
          </w:p>
        </w:tc>
        <w:tc>
          <w:tcPr>
            <w:tcW w:w="1151" w:type="dxa"/>
            <w:tcBorders>
              <w:top w:val="single" w:sz="4" w:space="0" w:color="auto"/>
            </w:tcBorders>
            <w:shd w:val="clear" w:color="auto" w:fill="auto"/>
            <w:vAlign w:val="center"/>
            <w:hideMark/>
          </w:tcPr>
          <w:p w14:paraId="42F7592A" w14:textId="0CFFB19D" w:rsidR="00E87106" w:rsidRPr="00515B55" w:rsidRDefault="00E87106"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1,240</w:t>
            </w:r>
          </w:p>
        </w:tc>
        <w:tc>
          <w:tcPr>
            <w:tcW w:w="1134" w:type="dxa"/>
            <w:tcBorders>
              <w:top w:val="single" w:sz="4" w:space="0" w:color="auto"/>
            </w:tcBorders>
            <w:shd w:val="clear" w:color="auto" w:fill="auto"/>
            <w:noWrap/>
            <w:vAlign w:val="center"/>
            <w:hideMark/>
          </w:tcPr>
          <w:p w14:paraId="26247C32" w14:textId="77777777" w:rsidR="00E87106" w:rsidRPr="00515B55" w:rsidRDefault="00E87106" w:rsidP="004C70A8">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24.768</w:t>
            </w:r>
          </w:p>
        </w:tc>
        <w:tc>
          <w:tcPr>
            <w:tcW w:w="2138" w:type="dxa"/>
            <w:tcBorders>
              <w:top w:val="single" w:sz="4" w:space="0" w:color="auto"/>
              <w:right w:val="single" w:sz="4" w:space="0" w:color="auto"/>
            </w:tcBorders>
            <w:shd w:val="clear" w:color="auto" w:fill="auto"/>
            <w:vAlign w:val="center"/>
            <w:hideMark/>
          </w:tcPr>
          <w:p w14:paraId="60BD5F22" w14:textId="6123A075" w:rsidR="00E87106" w:rsidRPr="00515B55" w:rsidRDefault="00E87106" w:rsidP="004C70A8">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L             30,712.72</w:t>
            </w:r>
          </w:p>
        </w:tc>
      </w:tr>
      <w:tr w:rsidR="00515B55" w:rsidRPr="00515B55" w14:paraId="621312BD" w14:textId="77777777" w:rsidTr="00515B55">
        <w:trPr>
          <w:trHeight w:val="197"/>
        </w:trPr>
        <w:tc>
          <w:tcPr>
            <w:tcW w:w="1121" w:type="dxa"/>
            <w:tcBorders>
              <w:left w:val="single" w:sz="4" w:space="0" w:color="auto"/>
            </w:tcBorders>
            <w:shd w:val="clear" w:color="auto" w:fill="auto"/>
            <w:vAlign w:val="center"/>
            <w:hideMark/>
          </w:tcPr>
          <w:p w14:paraId="3F3AEBC4" w14:textId="77777777" w:rsidR="00E87106" w:rsidRPr="00515B55" w:rsidRDefault="00E87106" w:rsidP="00E87106">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Inmuebles</w:t>
            </w:r>
          </w:p>
        </w:tc>
        <w:tc>
          <w:tcPr>
            <w:tcW w:w="1130" w:type="dxa"/>
            <w:shd w:val="clear" w:color="auto" w:fill="auto"/>
            <w:vAlign w:val="center"/>
            <w:hideMark/>
          </w:tcPr>
          <w:p w14:paraId="52739A70" w14:textId="77777777" w:rsidR="00E87106" w:rsidRPr="00515B55" w:rsidRDefault="00E87106" w:rsidP="00E87106">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Mesa de Escritorio</w:t>
            </w:r>
          </w:p>
        </w:tc>
        <w:tc>
          <w:tcPr>
            <w:tcW w:w="868" w:type="dxa"/>
            <w:shd w:val="clear" w:color="auto" w:fill="auto"/>
            <w:vAlign w:val="center"/>
            <w:hideMark/>
          </w:tcPr>
          <w:p w14:paraId="37F8AB88" w14:textId="77777777" w:rsidR="00E87106" w:rsidRPr="00515B55" w:rsidRDefault="00E87106" w:rsidP="00E87106">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1</w:t>
            </w:r>
          </w:p>
        </w:tc>
        <w:tc>
          <w:tcPr>
            <w:tcW w:w="975" w:type="dxa"/>
            <w:shd w:val="clear" w:color="auto" w:fill="auto"/>
            <w:noWrap/>
            <w:vAlign w:val="center"/>
            <w:hideMark/>
          </w:tcPr>
          <w:p w14:paraId="59D94903" w14:textId="6E76E5B6" w:rsidR="00E87106" w:rsidRPr="00515B55" w:rsidRDefault="00E87106"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92</w:t>
            </w:r>
          </w:p>
        </w:tc>
        <w:tc>
          <w:tcPr>
            <w:tcW w:w="851" w:type="dxa"/>
            <w:shd w:val="clear" w:color="000000" w:fill="E7E6E6"/>
            <w:noWrap/>
            <w:vAlign w:val="center"/>
            <w:hideMark/>
          </w:tcPr>
          <w:p w14:paraId="7FD2D24D" w14:textId="2621925D" w:rsidR="00E87106" w:rsidRPr="00515B55" w:rsidRDefault="00E87106" w:rsidP="004C70A8">
            <w:pPr>
              <w:widowControl/>
              <w:jc w:val="center"/>
              <w:rPr>
                <w:rFonts w:ascii="Times New Roman" w:eastAsia="Times New Roman" w:hAnsi="Times New Roman" w:cs="Times New Roman"/>
                <w:sz w:val="18"/>
                <w:szCs w:val="18"/>
                <w:lang w:val="es-HN" w:eastAsia="es-HN"/>
              </w:rPr>
            </w:pPr>
          </w:p>
        </w:tc>
        <w:tc>
          <w:tcPr>
            <w:tcW w:w="1151" w:type="dxa"/>
            <w:shd w:val="clear" w:color="auto" w:fill="auto"/>
            <w:vAlign w:val="center"/>
            <w:hideMark/>
          </w:tcPr>
          <w:p w14:paraId="55DAC87C" w14:textId="4BE62C06" w:rsidR="00E87106" w:rsidRPr="00515B55" w:rsidRDefault="00E87106"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92</w:t>
            </w:r>
          </w:p>
        </w:tc>
        <w:tc>
          <w:tcPr>
            <w:tcW w:w="1134" w:type="dxa"/>
            <w:shd w:val="clear" w:color="auto" w:fill="auto"/>
            <w:noWrap/>
            <w:vAlign w:val="center"/>
            <w:hideMark/>
          </w:tcPr>
          <w:p w14:paraId="454A2845" w14:textId="77777777" w:rsidR="00E87106" w:rsidRPr="00515B55" w:rsidRDefault="00E87106" w:rsidP="004C70A8">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24.768</w:t>
            </w:r>
          </w:p>
        </w:tc>
        <w:tc>
          <w:tcPr>
            <w:tcW w:w="2138" w:type="dxa"/>
            <w:tcBorders>
              <w:right w:val="single" w:sz="4" w:space="0" w:color="auto"/>
            </w:tcBorders>
            <w:shd w:val="clear" w:color="auto" w:fill="auto"/>
            <w:vAlign w:val="center"/>
            <w:hideMark/>
          </w:tcPr>
          <w:p w14:paraId="48F7B622" w14:textId="5220103D" w:rsidR="00E87106" w:rsidRPr="00515B55" w:rsidRDefault="00E87106" w:rsidP="004C70A8">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L               2,278.69</w:t>
            </w:r>
          </w:p>
        </w:tc>
      </w:tr>
      <w:tr w:rsidR="00515B55" w:rsidRPr="00515B55" w14:paraId="66167CC3" w14:textId="77777777" w:rsidTr="00515B55">
        <w:trPr>
          <w:trHeight w:val="315"/>
        </w:trPr>
        <w:tc>
          <w:tcPr>
            <w:tcW w:w="1121" w:type="dxa"/>
            <w:tcBorders>
              <w:left w:val="single" w:sz="4" w:space="0" w:color="auto"/>
            </w:tcBorders>
            <w:shd w:val="clear" w:color="auto" w:fill="auto"/>
            <w:vAlign w:val="center"/>
            <w:hideMark/>
          </w:tcPr>
          <w:p w14:paraId="10C2B514" w14:textId="77777777" w:rsidR="00E87106" w:rsidRPr="00515B55" w:rsidRDefault="00E87106" w:rsidP="00E87106">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Inmuebles</w:t>
            </w:r>
          </w:p>
        </w:tc>
        <w:tc>
          <w:tcPr>
            <w:tcW w:w="1130" w:type="dxa"/>
            <w:shd w:val="clear" w:color="auto" w:fill="auto"/>
            <w:vAlign w:val="center"/>
            <w:hideMark/>
          </w:tcPr>
          <w:p w14:paraId="18A980A2" w14:textId="77777777" w:rsidR="00E87106" w:rsidRPr="00515B55" w:rsidRDefault="00E87106" w:rsidP="00E87106">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Silla</w:t>
            </w:r>
          </w:p>
        </w:tc>
        <w:tc>
          <w:tcPr>
            <w:tcW w:w="868" w:type="dxa"/>
            <w:shd w:val="clear" w:color="auto" w:fill="auto"/>
            <w:vAlign w:val="center"/>
            <w:hideMark/>
          </w:tcPr>
          <w:p w14:paraId="39B87B74" w14:textId="77777777" w:rsidR="00E87106" w:rsidRPr="00515B55" w:rsidRDefault="00E87106" w:rsidP="00E87106">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1</w:t>
            </w:r>
          </w:p>
        </w:tc>
        <w:tc>
          <w:tcPr>
            <w:tcW w:w="975" w:type="dxa"/>
            <w:shd w:val="clear" w:color="auto" w:fill="auto"/>
            <w:noWrap/>
            <w:vAlign w:val="center"/>
            <w:hideMark/>
          </w:tcPr>
          <w:p w14:paraId="7564D83F" w14:textId="4FF9624C" w:rsidR="00E87106" w:rsidRPr="00515B55" w:rsidRDefault="00E87106"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89</w:t>
            </w:r>
          </w:p>
        </w:tc>
        <w:tc>
          <w:tcPr>
            <w:tcW w:w="851" w:type="dxa"/>
            <w:shd w:val="clear" w:color="000000" w:fill="E7E6E6"/>
            <w:noWrap/>
            <w:vAlign w:val="center"/>
            <w:hideMark/>
          </w:tcPr>
          <w:p w14:paraId="38C8D130" w14:textId="70F8CC47" w:rsidR="00E87106" w:rsidRPr="00515B55" w:rsidRDefault="00E87106" w:rsidP="004C70A8">
            <w:pPr>
              <w:widowControl/>
              <w:jc w:val="center"/>
              <w:rPr>
                <w:rFonts w:ascii="Times New Roman" w:eastAsia="Times New Roman" w:hAnsi="Times New Roman" w:cs="Times New Roman"/>
                <w:sz w:val="18"/>
                <w:szCs w:val="18"/>
                <w:lang w:val="es-HN" w:eastAsia="es-HN"/>
              </w:rPr>
            </w:pPr>
          </w:p>
        </w:tc>
        <w:tc>
          <w:tcPr>
            <w:tcW w:w="1151" w:type="dxa"/>
            <w:shd w:val="clear" w:color="auto" w:fill="auto"/>
            <w:vAlign w:val="center"/>
            <w:hideMark/>
          </w:tcPr>
          <w:p w14:paraId="0B0DF249" w14:textId="11CECC34" w:rsidR="00E87106" w:rsidRPr="00515B55" w:rsidRDefault="00E87106"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89</w:t>
            </w:r>
          </w:p>
        </w:tc>
        <w:tc>
          <w:tcPr>
            <w:tcW w:w="1134" w:type="dxa"/>
            <w:shd w:val="clear" w:color="auto" w:fill="auto"/>
            <w:noWrap/>
            <w:vAlign w:val="center"/>
            <w:hideMark/>
          </w:tcPr>
          <w:p w14:paraId="311497D0" w14:textId="77777777" w:rsidR="00E87106" w:rsidRPr="00515B55" w:rsidRDefault="00E87106" w:rsidP="004C70A8">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24.768</w:t>
            </w:r>
          </w:p>
        </w:tc>
        <w:tc>
          <w:tcPr>
            <w:tcW w:w="2138" w:type="dxa"/>
            <w:tcBorders>
              <w:right w:val="single" w:sz="4" w:space="0" w:color="auto"/>
            </w:tcBorders>
            <w:shd w:val="clear" w:color="auto" w:fill="auto"/>
            <w:vAlign w:val="center"/>
            <w:hideMark/>
          </w:tcPr>
          <w:p w14:paraId="7E10D05D" w14:textId="58D332F7" w:rsidR="00E87106" w:rsidRPr="00515B55" w:rsidRDefault="00E87106" w:rsidP="004C70A8">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L               2,204.38</w:t>
            </w:r>
          </w:p>
        </w:tc>
      </w:tr>
      <w:tr w:rsidR="00515B55" w:rsidRPr="00515B55" w14:paraId="10F562F2" w14:textId="77777777" w:rsidTr="00515B55">
        <w:trPr>
          <w:trHeight w:val="315"/>
        </w:trPr>
        <w:tc>
          <w:tcPr>
            <w:tcW w:w="1121" w:type="dxa"/>
            <w:tcBorders>
              <w:left w:val="single" w:sz="4" w:space="0" w:color="auto"/>
            </w:tcBorders>
            <w:shd w:val="clear" w:color="auto" w:fill="auto"/>
            <w:vAlign w:val="center"/>
            <w:hideMark/>
          </w:tcPr>
          <w:p w14:paraId="07BD4426" w14:textId="77777777" w:rsidR="00E87106" w:rsidRPr="00515B55" w:rsidRDefault="00E87106" w:rsidP="00E87106">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Licencia</w:t>
            </w:r>
          </w:p>
        </w:tc>
        <w:tc>
          <w:tcPr>
            <w:tcW w:w="1130" w:type="dxa"/>
            <w:shd w:val="clear" w:color="auto" w:fill="auto"/>
            <w:vAlign w:val="center"/>
            <w:hideMark/>
          </w:tcPr>
          <w:p w14:paraId="02EC0A39" w14:textId="77777777" w:rsidR="00E87106" w:rsidRPr="00515B55" w:rsidRDefault="00E87106" w:rsidP="00E87106">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KNIME</w:t>
            </w:r>
          </w:p>
        </w:tc>
        <w:tc>
          <w:tcPr>
            <w:tcW w:w="868" w:type="dxa"/>
            <w:shd w:val="clear" w:color="auto" w:fill="auto"/>
            <w:vAlign w:val="center"/>
            <w:hideMark/>
          </w:tcPr>
          <w:p w14:paraId="3450EAD3" w14:textId="77777777" w:rsidR="00E87106" w:rsidRPr="00515B55" w:rsidRDefault="00E87106" w:rsidP="00E87106">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1</w:t>
            </w:r>
          </w:p>
        </w:tc>
        <w:tc>
          <w:tcPr>
            <w:tcW w:w="975" w:type="dxa"/>
            <w:shd w:val="clear" w:color="auto" w:fill="auto"/>
            <w:noWrap/>
            <w:vAlign w:val="center"/>
            <w:hideMark/>
          </w:tcPr>
          <w:p w14:paraId="1F4D6A63" w14:textId="5C7C4A2E" w:rsidR="00E87106" w:rsidRPr="00515B55" w:rsidRDefault="00E87106"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100</w:t>
            </w:r>
          </w:p>
        </w:tc>
        <w:tc>
          <w:tcPr>
            <w:tcW w:w="851" w:type="dxa"/>
            <w:shd w:val="clear" w:color="000000" w:fill="E7E6E6"/>
            <w:noWrap/>
            <w:vAlign w:val="center"/>
            <w:hideMark/>
          </w:tcPr>
          <w:p w14:paraId="77F71840" w14:textId="13C1BF79" w:rsidR="00E87106" w:rsidRPr="00515B55" w:rsidRDefault="00E87106" w:rsidP="004C70A8">
            <w:pPr>
              <w:widowControl/>
              <w:jc w:val="center"/>
              <w:rPr>
                <w:rFonts w:ascii="Times New Roman" w:eastAsia="Times New Roman" w:hAnsi="Times New Roman" w:cs="Times New Roman"/>
                <w:sz w:val="18"/>
                <w:szCs w:val="18"/>
                <w:lang w:val="es-HN" w:eastAsia="es-HN"/>
              </w:rPr>
            </w:pPr>
          </w:p>
        </w:tc>
        <w:tc>
          <w:tcPr>
            <w:tcW w:w="1151" w:type="dxa"/>
            <w:shd w:val="clear" w:color="auto" w:fill="auto"/>
            <w:vAlign w:val="center"/>
            <w:hideMark/>
          </w:tcPr>
          <w:p w14:paraId="5D6A499B" w14:textId="7A23C011" w:rsidR="00E87106" w:rsidRPr="00515B55" w:rsidRDefault="00E87106"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100</w:t>
            </w:r>
          </w:p>
        </w:tc>
        <w:tc>
          <w:tcPr>
            <w:tcW w:w="1134" w:type="dxa"/>
            <w:shd w:val="clear" w:color="auto" w:fill="auto"/>
            <w:noWrap/>
            <w:vAlign w:val="center"/>
            <w:hideMark/>
          </w:tcPr>
          <w:p w14:paraId="5196B0F9" w14:textId="77777777" w:rsidR="00E87106" w:rsidRPr="00515B55" w:rsidRDefault="00E87106" w:rsidP="004C70A8">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24.768</w:t>
            </w:r>
          </w:p>
        </w:tc>
        <w:tc>
          <w:tcPr>
            <w:tcW w:w="2138" w:type="dxa"/>
            <w:tcBorders>
              <w:right w:val="single" w:sz="4" w:space="0" w:color="auto"/>
            </w:tcBorders>
            <w:shd w:val="clear" w:color="auto" w:fill="auto"/>
            <w:vAlign w:val="center"/>
            <w:hideMark/>
          </w:tcPr>
          <w:p w14:paraId="1D102F5A" w14:textId="480AA631" w:rsidR="00E87106" w:rsidRPr="00515B55" w:rsidRDefault="00E87106" w:rsidP="004C70A8">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L               2,476.83</w:t>
            </w:r>
          </w:p>
        </w:tc>
      </w:tr>
      <w:tr w:rsidR="00515B55" w:rsidRPr="00515B55" w14:paraId="77F7549F" w14:textId="77777777" w:rsidTr="00515B55">
        <w:trPr>
          <w:trHeight w:val="253"/>
        </w:trPr>
        <w:tc>
          <w:tcPr>
            <w:tcW w:w="1121" w:type="dxa"/>
            <w:tcBorders>
              <w:left w:val="single" w:sz="4" w:space="0" w:color="auto"/>
            </w:tcBorders>
            <w:shd w:val="clear" w:color="auto" w:fill="auto"/>
            <w:vAlign w:val="center"/>
            <w:hideMark/>
          </w:tcPr>
          <w:p w14:paraId="30E189D3" w14:textId="77777777" w:rsidR="00E87106" w:rsidRPr="00515B55" w:rsidRDefault="00E87106" w:rsidP="00E87106">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Anuncio de plaza</w:t>
            </w:r>
          </w:p>
        </w:tc>
        <w:tc>
          <w:tcPr>
            <w:tcW w:w="1130" w:type="dxa"/>
            <w:shd w:val="clear" w:color="auto" w:fill="auto"/>
            <w:vAlign w:val="center"/>
            <w:hideMark/>
          </w:tcPr>
          <w:p w14:paraId="57712810" w14:textId="0503F1B4" w:rsidR="00E87106" w:rsidRPr="00515B55" w:rsidRDefault="00E87106" w:rsidP="00E87106">
            <w:pPr>
              <w:widowControl/>
              <w:rPr>
                <w:rFonts w:ascii="Times New Roman" w:eastAsia="Times New Roman" w:hAnsi="Times New Roman" w:cs="Times New Roman"/>
                <w:sz w:val="18"/>
                <w:szCs w:val="18"/>
                <w:highlight w:val="yellow"/>
                <w:lang w:val="es-HN" w:eastAsia="es-HN"/>
              </w:rPr>
            </w:pPr>
            <w:r w:rsidRPr="00515B55">
              <w:rPr>
                <w:rFonts w:ascii="Times New Roman" w:eastAsia="Times New Roman" w:hAnsi="Times New Roman" w:cs="Times New Roman"/>
                <w:sz w:val="18"/>
                <w:szCs w:val="18"/>
                <w:lang w:val="es-HN" w:eastAsia="es-HN"/>
              </w:rPr>
              <w:t>Página Web y LinkedIn</w:t>
            </w:r>
          </w:p>
        </w:tc>
        <w:tc>
          <w:tcPr>
            <w:tcW w:w="868" w:type="dxa"/>
            <w:shd w:val="clear" w:color="000000" w:fill="E7E6E6"/>
            <w:noWrap/>
            <w:vAlign w:val="center"/>
            <w:hideMark/>
          </w:tcPr>
          <w:p w14:paraId="2B1AC16F" w14:textId="66EFB2F1" w:rsidR="00E87106" w:rsidRPr="00515B55" w:rsidRDefault="00E87106" w:rsidP="00E87106">
            <w:pPr>
              <w:widowControl/>
              <w:jc w:val="center"/>
              <w:rPr>
                <w:rFonts w:ascii="Times New Roman" w:eastAsia="Times New Roman" w:hAnsi="Times New Roman" w:cs="Times New Roman"/>
                <w:sz w:val="18"/>
                <w:szCs w:val="18"/>
                <w:lang w:val="es-HN" w:eastAsia="es-HN"/>
              </w:rPr>
            </w:pPr>
          </w:p>
        </w:tc>
        <w:tc>
          <w:tcPr>
            <w:tcW w:w="975" w:type="dxa"/>
            <w:shd w:val="clear" w:color="auto" w:fill="auto"/>
            <w:noWrap/>
            <w:vAlign w:val="center"/>
            <w:hideMark/>
          </w:tcPr>
          <w:p w14:paraId="3C7B8E13" w14:textId="246B8BCC" w:rsidR="00E87106" w:rsidRPr="00515B55" w:rsidRDefault="00E87106"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xml:space="preserve">$ </w:t>
            </w:r>
            <w:r w:rsidR="00435F1D" w:rsidRPr="00515B55">
              <w:rPr>
                <w:rFonts w:ascii="Times New Roman" w:eastAsia="Times New Roman" w:hAnsi="Times New Roman" w:cs="Times New Roman"/>
                <w:sz w:val="18"/>
                <w:szCs w:val="18"/>
                <w:lang w:val="es-HN" w:eastAsia="es-HN"/>
              </w:rPr>
              <w:t>1,000</w:t>
            </w:r>
          </w:p>
        </w:tc>
        <w:tc>
          <w:tcPr>
            <w:tcW w:w="851" w:type="dxa"/>
            <w:shd w:val="clear" w:color="000000" w:fill="E7E6E6"/>
            <w:noWrap/>
            <w:vAlign w:val="center"/>
            <w:hideMark/>
          </w:tcPr>
          <w:p w14:paraId="6B064511" w14:textId="0ADB4C38" w:rsidR="00E87106" w:rsidRPr="00515B55" w:rsidRDefault="00E87106" w:rsidP="004C70A8">
            <w:pPr>
              <w:widowControl/>
              <w:jc w:val="center"/>
              <w:rPr>
                <w:rFonts w:ascii="Times New Roman" w:eastAsia="Times New Roman" w:hAnsi="Times New Roman" w:cs="Times New Roman"/>
                <w:sz w:val="18"/>
                <w:szCs w:val="18"/>
                <w:lang w:val="es-HN" w:eastAsia="es-HN"/>
              </w:rPr>
            </w:pPr>
          </w:p>
        </w:tc>
        <w:tc>
          <w:tcPr>
            <w:tcW w:w="1151" w:type="dxa"/>
            <w:shd w:val="clear" w:color="auto" w:fill="auto"/>
            <w:vAlign w:val="center"/>
            <w:hideMark/>
          </w:tcPr>
          <w:p w14:paraId="6A949908" w14:textId="5435535B" w:rsidR="00E87106" w:rsidRPr="00515B55" w:rsidRDefault="00E87106"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xml:space="preserve">$      </w:t>
            </w:r>
            <w:r w:rsidR="00435F1D" w:rsidRPr="00515B55">
              <w:rPr>
                <w:rFonts w:ascii="Times New Roman" w:eastAsia="Times New Roman" w:hAnsi="Times New Roman" w:cs="Times New Roman"/>
                <w:sz w:val="18"/>
                <w:szCs w:val="18"/>
                <w:lang w:val="es-HN" w:eastAsia="es-HN"/>
              </w:rPr>
              <w:t>1,0</w:t>
            </w:r>
            <w:r w:rsidRPr="00515B55">
              <w:rPr>
                <w:rFonts w:ascii="Times New Roman" w:eastAsia="Times New Roman" w:hAnsi="Times New Roman" w:cs="Times New Roman"/>
                <w:sz w:val="18"/>
                <w:szCs w:val="18"/>
                <w:lang w:val="es-HN" w:eastAsia="es-HN"/>
              </w:rPr>
              <w:t>00</w:t>
            </w:r>
          </w:p>
        </w:tc>
        <w:tc>
          <w:tcPr>
            <w:tcW w:w="1134" w:type="dxa"/>
            <w:shd w:val="clear" w:color="auto" w:fill="auto"/>
            <w:noWrap/>
            <w:vAlign w:val="center"/>
            <w:hideMark/>
          </w:tcPr>
          <w:p w14:paraId="61BFAB7C" w14:textId="77777777" w:rsidR="00E87106" w:rsidRPr="00515B55" w:rsidRDefault="00E87106" w:rsidP="004C70A8">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24.768</w:t>
            </w:r>
          </w:p>
        </w:tc>
        <w:tc>
          <w:tcPr>
            <w:tcW w:w="2138" w:type="dxa"/>
            <w:tcBorders>
              <w:right w:val="single" w:sz="4" w:space="0" w:color="auto"/>
            </w:tcBorders>
            <w:shd w:val="clear" w:color="auto" w:fill="auto"/>
            <w:vAlign w:val="center"/>
            <w:hideMark/>
          </w:tcPr>
          <w:p w14:paraId="11229D40" w14:textId="5F41609F" w:rsidR="00E87106" w:rsidRPr="00515B55" w:rsidRDefault="00E87106" w:rsidP="004C70A8">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xml:space="preserve">L             </w:t>
            </w:r>
            <w:r w:rsidR="00435F1D" w:rsidRPr="00515B55">
              <w:rPr>
                <w:rFonts w:ascii="Times New Roman" w:eastAsia="Times New Roman" w:hAnsi="Times New Roman" w:cs="Times New Roman"/>
                <w:sz w:val="18"/>
                <w:szCs w:val="18"/>
                <w:lang w:val="es-HN" w:eastAsia="es-HN"/>
              </w:rPr>
              <w:t>24,768.32</w:t>
            </w:r>
          </w:p>
        </w:tc>
      </w:tr>
      <w:tr w:rsidR="00515B55" w:rsidRPr="00515B55" w14:paraId="2E83960C" w14:textId="77777777" w:rsidTr="00515B55">
        <w:trPr>
          <w:trHeight w:val="315"/>
        </w:trPr>
        <w:tc>
          <w:tcPr>
            <w:tcW w:w="2251" w:type="dxa"/>
            <w:gridSpan w:val="2"/>
            <w:tcBorders>
              <w:left w:val="single" w:sz="4" w:space="0" w:color="auto"/>
            </w:tcBorders>
            <w:shd w:val="clear" w:color="auto" w:fill="auto"/>
            <w:vAlign w:val="center"/>
            <w:hideMark/>
          </w:tcPr>
          <w:p w14:paraId="64E892C0" w14:textId="3E5949DC" w:rsidR="004C70A8" w:rsidRPr="00515B55" w:rsidRDefault="004C70A8" w:rsidP="004C70A8">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Pruebas psicométricas</w:t>
            </w:r>
          </w:p>
        </w:tc>
        <w:tc>
          <w:tcPr>
            <w:tcW w:w="868" w:type="dxa"/>
            <w:shd w:val="clear" w:color="auto" w:fill="auto"/>
            <w:vAlign w:val="center"/>
            <w:hideMark/>
          </w:tcPr>
          <w:p w14:paraId="4952B068" w14:textId="6583073F" w:rsidR="004C70A8" w:rsidRPr="00515B55" w:rsidRDefault="003722AA" w:rsidP="00E87106">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5</w:t>
            </w:r>
          </w:p>
        </w:tc>
        <w:tc>
          <w:tcPr>
            <w:tcW w:w="975" w:type="dxa"/>
            <w:shd w:val="clear" w:color="auto" w:fill="auto"/>
            <w:noWrap/>
            <w:vAlign w:val="center"/>
            <w:hideMark/>
          </w:tcPr>
          <w:p w14:paraId="04466BC3" w14:textId="4CDED299" w:rsidR="004C70A8" w:rsidRPr="00515B55" w:rsidRDefault="004C70A8"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xml:space="preserve">$  </w:t>
            </w:r>
            <w:r w:rsidR="00435F1D" w:rsidRPr="00515B55">
              <w:rPr>
                <w:rFonts w:ascii="Times New Roman" w:eastAsia="Times New Roman" w:hAnsi="Times New Roman" w:cs="Times New Roman"/>
                <w:sz w:val="18"/>
                <w:szCs w:val="18"/>
                <w:lang w:val="es-HN" w:eastAsia="es-HN"/>
              </w:rPr>
              <w:t>3,665</w:t>
            </w:r>
          </w:p>
        </w:tc>
        <w:tc>
          <w:tcPr>
            <w:tcW w:w="851" w:type="dxa"/>
            <w:shd w:val="clear" w:color="000000" w:fill="E7E6E6"/>
            <w:noWrap/>
            <w:vAlign w:val="center"/>
            <w:hideMark/>
          </w:tcPr>
          <w:p w14:paraId="1CA0D37C" w14:textId="1A07A9DB" w:rsidR="004C70A8" w:rsidRPr="00515B55" w:rsidRDefault="004C70A8" w:rsidP="004C70A8">
            <w:pPr>
              <w:widowControl/>
              <w:jc w:val="center"/>
              <w:rPr>
                <w:rFonts w:ascii="Times New Roman" w:eastAsia="Times New Roman" w:hAnsi="Times New Roman" w:cs="Times New Roman"/>
                <w:sz w:val="18"/>
                <w:szCs w:val="18"/>
                <w:lang w:val="es-HN" w:eastAsia="es-HN"/>
              </w:rPr>
            </w:pPr>
          </w:p>
        </w:tc>
        <w:tc>
          <w:tcPr>
            <w:tcW w:w="1151" w:type="dxa"/>
            <w:shd w:val="clear" w:color="auto" w:fill="auto"/>
            <w:vAlign w:val="center"/>
            <w:hideMark/>
          </w:tcPr>
          <w:p w14:paraId="60DE0600" w14:textId="4D8EE6E1" w:rsidR="004C70A8" w:rsidRPr="00515B55" w:rsidRDefault="004C70A8"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xml:space="preserve">$      </w:t>
            </w:r>
            <w:r w:rsidR="00435F1D" w:rsidRPr="00515B55">
              <w:rPr>
                <w:rFonts w:ascii="Times New Roman" w:eastAsia="Times New Roman" w:hAnsi="Times New Roman" w:cs="Times New Roman"/>
                <w:sz w:val="18"/>
                <w:szCs w:val="18"/>
                <w:lang w:val="es-HN" w:eastAsia="es-HN"/>
              </w:rPr>
              <w:t>3,665</w:t>
            </w:r>
          </w:p>
        </w:tc>
        <w:tc>
          <w:tcPr>
            <w:tcW w:w="1134" w:type="dxa"/>
            <w:shd w:val="clear" w:color="auto" w:fill="auto"/>
            <w:noWrap/>
            <w:vAlign w:val="center"/>
            <w:hideMark/>
          </w:tcPr>
          <w:p w14:paraId="4099128E" w14:textId="77777777" w:rsidR="004C70A8" w:rsidRPr="00515B55" w:rsidRDefault="004C70A8" w:rsidP="004C70A8">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24.768</w:t>
            </w:r>
          </w:p>
        </w:tc>
        <w:tc>
          <w:tcPr>
            <w:tcW w:w="2138" w:type="dxa"/>
            <w:tcBorders>
              <w:right w:val="single" w:sz="4" w:space="0" w:color="auto"/>
            </w:tcBorders>
            <w:shd w:val="clear" w:color="auto" w:fill="auto"/>
            <w:vAlign w:val="center"/>
            <w:hideMark/>
          </w:tcPr>
          <w:p w14:paraId="4B69A249" w14:textId="16EB1855" w:rsidR="004C70A8" w:rsidRPr="00515B55" w:rsidRDefault="004C70A8" w:rsidP="004C70A8">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xml:space="preserve">L             </w:t>
            </w:r>
            <w:r w:rsidR="00435F1D" w:rsidRPr="00515B55">
              <w:rPr>
                <w:rFonts w:ascii="Times New Roman" w:eastAsia="Times New Roman" w:hAnsi="Times New Roman" w:cs="Times New Roman"/>
                <w:sz w:val="18"/>
                <w:szCs w:val="18"/>
                <w:lang w:val="es-HN" w:eastAsia="es-HN"/>
              </w:rPr>
              <w:t>90,775.91</w:t>
            </w:r>
          </w:p>
        </w:tc>
      </w:tr>
      <w:tr w:rsidR="00515B55" w:rsidRPr="00515B55" w14:paraId="77AA4427" w14:textId="77777777" w:rsidTr="00515B55">
        <w:trPr>
          <w:trHeight w:val="315"/>
        </w:trPr>
        <w:tc>
          <w:tcPr>
            <w:tcW w:w="2251" w:type="dxa"/>
            <w:gridSpan w:val="2"/>
            <w:tcBorders>
              <w:left w:val="single" w:sz="4" w:space="0" w:color="auto"/>
            </w:tcBorders>
            <w:shd w:val="clear" w:color="auto" w:fill="auto"/>
            <w:vAlign w:val="center"/>
          </w:tcPr>
          <w:p w14:paraId="372D0DDF" w14:textId="47E0F943" w:rsidR="00435F1D" w:rsidRPr="00515B55" w:rsidRDefault="00435F1D"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Capacitaciones</w:t>
            </w:r>
          </w:p>
        </w:tc>
        <w:tc>
          <w:tcPr>
            <w:tcW w:w="868" w:type="dxa"/>
            <w:shd w:val="clear" w:color="auto" w:fill="auto"/>
            <w:vAlign w:val="center"/>
          </w:tcPr>
          <w:p w14:paraId="5679FCCD" w14:textId="51213D86" w:rsidR="00435F1D" w:rsidRPr="00515B55" w:rsidRDefault="00435F1D" w:rsidP="00435F1D">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1</w:t>
            </w:r>
          </w:p>
        </w:tc>
        <w:tc>
          <w:tcPr>
            <w:tcW w:w="975" w:type="dxa"/>
            <w:shd w:val="clear" w:color="auto" w:fill="auto"/>
            <w:noWrap/>
            <w:vAlign w:val="center"/>
          </w:tcPr>
          <w:p w14:paraId="20E427AE" w14:textId="1B4207FC" w:rsidR="00435F1D" w:rsidRPr="00515B55" w:rsidRDefault="00435F1D"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1,500</w:t>
            </w:r>
          </w:p>
        </w:tc>
        <w:tc>
          <w:tcPr>
            <w:tcW w:w="851" w:type="dxa"/>
            <w:shd w:val="clear" w:color="000000" w:fill="E7E6E6"/>
            <w:noWrap/>
            <w:vAlign w:val="center"/>
          </w:tcPr>
          <w:p w14:paraId="6BD30491" w14:textId="77777777" w:rsidR="00435F1D" w:rsidRPr="00515B55" w:rsidRDefault="00435F1D" w:rsidP="00435F1D">
            <w:pPr>
              <w:widowControl/>
              <w:jc w:val="center"/>
              <w:rPr>
                <w:rFonts w:ascii="Times New Roman" w:eastAsia="Times New Roman" w:hAnsi="Times New Roman" w:cs="Times New Roman"/>
                <w:sz w:val="18"/>
                <w:szCs w:val="18"/>
                <w:lang w:val="es-HN" w:eastAsia="es-HN"/>
              </w:rPr>
            </w:pPr>
          </w:p>
        </w:tc>
        <w:tc>
          <w:tcPr>
            <w:tcW w:w="1151" w:type="dxa"/>
            <w:shd w:val="clear" w:color="auto" w:fill="auto"/>
            <w:vAlign w:val="center"/>
          </w:tcPr>
          <w:p w14:paraId="19631E06" w14:textId="633286D5" w:rsidR="00435F1D" w:rsidRPr="00515B55" w:rsidRDefault="00435F1D"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1,500</w:t>
            </w:r>
          </w:p>
        </w:tc>
        <w:tc>
          <w:tcPr>
            <w:tcW w:w="1134" w:type="dxa"/>
            <w:shd w:val="clear" w:color="auto" w:fill="auto"/>
            <w:noWrap/>
            <w:vAlign w:val="center"/>
          </w:tcPr>
          <w:p w14:paraId="0A837CA9" w14:textId="06CF4C9D" w:rsidR="00435F1D" w:rsidRPr="00515B55" w:rsidRDefault="00435F1D" w:rsidP="00435F1D">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24.768</w:t>
            </w:r>
          </w:p>
        </w:tc>
        <w:tc>
          <w:tcPr>
            <w:tcW w:w="2138" w:type="dxa"/>
            <w:tcBorders>
              <w:right w:val="single" w:sz="4" w:space="0" w:color="auto"/>
            </w:tcBorders>
            <w:shd w:val="clear" w:color="auto" w:fill="auto"/>
            <w:vAlign w:val="center"/>
          </w:tcPr>
          <w:p w14:paraId="715226E0" w14:textId="28BFE681" w:rsidR="00435F1D" w:rsidRPr="00515B55" w:rsidRDefault="00435F1D" w:rsidP="00435F1D">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L             37,152.49</w:t>
            </w:r>
          </w:p>
        </w:tc>
      </w:tr>
      <w:tr w:rsidR="00515B55" w:rsidRPr="00515B55" w14:paraId="213EF700" w14:textId="77777777" w:rsidTr="00515B55">
        <w:trPr>
          <w:trHeight w:val="191"/>
        </w:trPr>
        <w:tc>
          <w:tcPr>
            <w:tcW w:w="2251" w:type="dxa"/>
            <w:gridSpan w:val="2"/>
            <w:tcBorders>
              <w:left w:val="single" w:sz="4" w:space="0" w:color="auto"/>
            </w:tcBorders>
            <w:shd w:val="clear" w:color="auto" w:fill="auto"/>
            <w:vAlign w:val="center"/>
            <w:hideMark/>
          </w:tcPr>
          <w:p w14:paraId="31A383FE" w14:textId="60BFEFA4" w:rsidR="00435F1D" w:rsidRPr="00515B55" w:rsidRDefault="00435F1D"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Curso KNIME</w:t>
            </w:r>
          </w:p>
        </w:tc>
        <w:tc>
          <w:tcPr>
            <w:tcW w:w="868" w:type="dxa"/>
            <w:shd w:val="clear" w:color="auto" w:fill="auto"/>
            <w:vAlign w:val="center"/>
            <w:hideMark/>
          </w:tcPr>
          <w:p w14:paraId="690B7AAB" w14:textId="77777777" w:rsidR="00435F1D" w:rsidRPr="00515B55" w:rsidRDefault="00435F1D" w:rsidP="00435F1D">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1</w:t>
            </w:r>
          </w:p>
        </w:tc>
        <w:tc>
          <w:tcPr>
            <w:tcW w:w="975" w:type="dxa"/>
            <w:shd w:val="clear" w:color="auto" w:fill="auto"/>
            <w:noWrap/>
            <w:vAlign w:val="center"/>
            <w:hideMark/>
          </w:tcPr>
          <w:p w14:paraId="786DD253" w14:textId="7C97C26E" w:rsidR="00435F1D" w:rsidRPr="00515B55" w:rsidRDefault="00435F1D"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55</w:t>
            </w:r>
          </w:p>
        </w:tc>
        <w:tc>
          <w:tcPr>
            <w:tcW w:w="851" w:type="dxa"/>
            <w:shd w:val="clear" w:color="000000" w:fill="E7E6E6"/>
            <w:noWrap/>
            <w:vAlign w:val="center"/>
            <w:hideMark/>
          </w:tcPr>
          <w:p w14:paraId="282AC30C" w14:textId="330C022A" w:rsidR="00435F1D" w:rsidRPr="00515B55" w:rsidRDefault="00435F1D" w:rsidP="00435F1D">
            <w:pPr>
              <w:widowControl/>
              <w:jc w:val="center"/>
              <w:rPr>
                <w:rFonts w:ascii="Times New Roman" w:eastAsia="Times New Roman" w:hAnsi="Times New Roman" w:cs="Times New Roman"/>
                <w:sz w:val="18"/>
                <w:szCs w:val="18"/>
                <w:lang w:val="es-HN" w:eastAsia="es-HN"/>
              </w:rPr>
            </w:pPr>
          </w:p>
        </w:tc>
        <w:tc>
          <w:tcPr>
            <w:tcW w:w="1151" w:type="dxa"/>
            <w:shd w:val="clear" w:color="auto" w:fill="auto"/>
            <w:vAlign w:val="center"/>
            <w:hideMark/>
          </w:tcPr>
          <w:p w14:paraId="0B8977CF" w14:textId="715BB1F3" w:rsidR="00435F1D" w:rsidRPr="00515B55" w:rsidRDefault="00435F1D"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55</w:t>
            </w:r>
          </w:p>
        </w:tc>
        <w:tc>
          <w:tcPr>
            <w:tcW w:w="1134" w:type="dxa"/>
            <w:shd w:val="clear" w:color="auto" w:fill="auto"/>
            <w:noWrap/>
            <w:vAlign w:val="center"/>
            <w:hideMark/>
          </w:tcPr>
          <w:p w14:paraId="33C5E883" w14:textId="77777777" w:rsidR="00435F1D" w:rsidRPr="00515B55" w:rsidRDefault="00435F1D" w:rsidP="00435F1D">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24.768</w:t>
            </w:r>
          </w:p>
        </w:tc>
        <w:tc>
          <w:tcPr>
            <w:tcW w:w="2138" w:type="dxa"/>
            <w:tcBorders>
              <w:right w:val="single" w:sz="4" w:space="0" w:color="auto"/>
            </w:tcBorders>
            <w:shd w:val="clear" w:color="auto" w:fill="auto"/>
            <w:vAlign w:val="center"/>
            <w:hideMark/>
          </w:tcPr>
          <w:p w14:paraId="4A75B8CA" w14:textId="11773282" w:rsidR="00435F1D" w:rsidRPr="00515B55" w:rsidRDefault="00435F1D" w:rsidP="00435F1D">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L               1,362.01</w:t>
            </w:r>
          </w:p>
        </w:tc>
      </w:tr>
      <w:tr w:rsidR="00515B55" w:rsidRPr="00515B55" w14:paraId="1C495DF4" w14:textId="77777777" w:rsidTr="00515B55">
        <w:trPr>
          <w:trHeight w:val="96"/>
        </w:trPr>
        <w:tc>
          <w:tcPr>
            <w:tcW w:w="1121" w:type="dxa"/>
            <w:tcBorders>
              <w:left w:val="single" w:sz="4" w:space="0" w:color="auto"/>
              <w:bottom w:val="single" w:sz="4" w:space="0" w:color="auto"/>
            </w:tcBorders>
            <w:shd w:val="clear" w:color="auto" w:fill="auto"/>
            <w:vAlign w:val="center"/>
            <w:hideMark/>
          </w:tcPr>
          <w:p w14:paraId="079677C5" w14:textId="77777777" w:rsidR="00435F1D" w:rsidRPr="00515B55" w:rsidRDefault="00435F1D"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Salario semanal</w:t>
            </w:r>
          </w:p>
        </w:tc>
        <w:tc>
          <w:tcPr>
            <w:tcW w:w="1130" w:type="dxa"/>
            <w:tcBorders>
              <w:bottom w:val="single" w:sz="4" w:space="0" w:color="auto"/>
            </w:tcBorders>
            <w:shd w:val="clear" w:color="auto" w:fill="auto"/>
            <w:vAlign w:val="center"/>
            <w:hideMark/>
          </w:tcPr>
          <w:p w14:paraId="327D7FF5" w14:textId="2A426B64" w:rsidR="00435F1D" w:rsidRPr="00515B55" w:rsidRDefault="00435F1D"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Experto en Analítica</w:t>
            </w:r>
          </w:p>
        </w:tc>
        <w:tc>
          <w:tcPr>
            <w:tcW w:w="868" w:type="dxa"/>
            <w:tcBorders>
              <w:bottom w:val="single" w:sz="4" w:space="0" w:color="auto"/>
            </w:tcBorders>
            <w:shd w:val="clear" w:color="auto" w:fill="auto"/>
            <w:vAlign w:val="center"/>
            <w:hideMark/>
          </w:tcPr>
          <w:p w14:paraId="13A2A71C" w14:textId="0385D3A4" w:rsidR="00435F1D" w:rsidRPr="00515B55" w:rsidRDefault="00435F1D" w:rsidP="00435F1D">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1</w:t>
            </w:r>
          </w:p>
        </w:tc>
        <w:tc>
          <w:tcPr>
            <w:tcW w:w="975" w:type="dxa"/>
            <w:tcBorders>
              <w:bottom w:val="single" w:sz="4" w:space="0" w:color="auto"/>
            </w:tcBorders>
            <w:shd w:val="clear" w:color="auto" w:fill="auto"/>
            <w:noWrap/>
            <w:vAlign w:val="center"/>
            <w:hideMark/>
          </w:tcPr>
          <w:p w14:paraId="61F18D20" w14:textId="426BD4B5" w:rsidR="00435F1D" w:rsidRPr="00515B55" w:rsidRDefault="00435F1D"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300</w:t>
            </w:r>
          </w:p>
        </w:tc>
        <w:tc>
          <w:tcPr>
            <w:tcW w:w="851" w:type="dxa"/>
            <w:tcBorders>
              <w:bottom w:val="single" w:sz="4" w:space="0" w:color="auto"/>
            </w:tcBorders>
            <w:shd w:val="clear" w:color="auto" w:fill="auto"/>
            <w:vAlign w:val="center"/>
            <w:hideMark/>
          </w:tcPr>
          <w:p w14:paraId="0ABFE80F" w14:textId="4D29BE3D" w:rsidR="00435F1D" w:rsidRPr="00515B55" w:rsidRDefault="00435F1D" w:rsidP="00435F1D">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12 semanas</w:t>
            </w:r>
          </w:p>
        </w:tc>
        <w:tc>
          <w:tcPr>
            <w:tcW w:w="1151" w:type="dxa"/>
            <w:tcBorders>
              <w:bottom w:val="single" w:sz="4" w:space="0" w:color="auto"/>
            </w:tcBorders>
            <w:shd w:val="clear" w:color="auto" w:fill="auto"/>
            <w:vAlign w:val="center"/>
            <w:hideMark/>
          </w:tcPr>
          <w:p w14:paraId="7F363C58" w14:textId="562B5D9F" w:rsidR="00435F1D" w:rsidRPr="00515B55" w:rsidRDefault="00435F1D" w:rsidP="00435F1D">
            <w:pPr>
              <w:widowControl/>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     3,600</w:t>
            </w:r>
          </w:p>
        </w:tc>
        <w:tc>
          <w:tcPr>
            <w:tcW w:w="1134" w:type="dxa"/>
            <w:tcBorders>
              <w:bottom w:val="single" w:sz="4" w:space="0" w:color="auto"/>
            </w:tcBorders>
            <w:shd w:val="clear" w:color="auto" w:fill="auto"/>
            <w:noWrap/>
            <w:vAlign w:val="center"/>
            <w:hideMark/>
          </w:tcPr>
          <w:p w14:paraId="5EB60550" w14:textId="77777777" w:rsidR="00435F1D" w:rsidRPr="00515B55" w:rsidRDefault="00435F1D" w:rsidP="00435F1D">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24.768</w:t>
            </w:r>
          </w:p>
        </w:tc>
        <w:tc>
          <w:tcPr>
            <w:tcW w:w="2138" w:type="dxa"/>
            <w:tcBorders>
              <w:bottom w:val="single" w:sz="4" w:space="0" w:color="auto"/>
              <w:right w:val="single" w:sz="4" w:space="0" w:color="auto"/>
            </w:tcBorders>
            <w:shd w:val="clear" w:color="auto" w:fill="auto"/>
            <w:vAlign w:val="center"/>
            <w:hideMark/>
          </w:tcPr>
          <w:p w14:paraId="07F6A5F5" w14:textId="7A664642" w:rsidR="00435F1D" w:rsidRPr="00515B55" w:rsidRDefault="00435F1D" w:rsidP="00435F1D">
            <w:pPr>
              <w:widowControl/>
              <w:jc w:val="center"/>
              <w:rPr>
                <w:rFonts w:ascii="Times New Roman" w:eastAsia="Times New Roman" w:hAnsi="Times New Roman" w:cs="Times New Roman"/>
                <w:sz w:val="18"/>
                <w:szCs w:val="18"/>
                <w:lang w:val="es-HN" w:eastAsia="es-HN"/>
              </w:rPr>
            </w:pPr>
            <w:r w:rsidRPr="00515B55">
              <w:rPr>
                <w:rFonts w:ascii="Times New Roman" w:eastAsia="Times New Roman" w:hAnsi="Times New Roman" w:cs="Times New Roman"/>
                <w:sz w:val="18"/>
                <w:szCs w:val="18"/>
                <w:lang w:val="es-HN" w:eastAsia="es-HN"/>
              </w:rPr>
              <w:t>L             89,165.96</w:t>
            </w:r>
          </w:p>
        </w:tc>
      </w:tr>
      <w:tr w:rsidR="00435F1D" w:rsidRPr="00515B55" w14:paraId="2A3C99CA" w14:textId="77777777" w:rsidTr="00515B55">
        <w:trPr>
          <w:trHeight w:val="315"/>
        </w:trPr>
        <w:tc>
          <w:tcPr>
            <w:tcW w:w="4945" w:type="dxa"/>
            <w:gridSpan w:val="5"/>
            <w:tcBorders>
              <w:top w:val="single" w:sz="4" w:space="0" w:color="auto"/>
              <w:left w:val="single" w:sz="4" w:space="0" w:color="auto"/>
              <w:bottom w:val="single" w:sz="4" w:space="0" w:color="auto"/>
              <w:right w:val="nil"/>
            </w:tcBorders>
            <w:shd w:val="clear" w:color="auto" w:fill="auto"/>
            <w:vAlign w:val="center"/>
            <w:hideMark/>
          </w:tcPr>
          <w:p w14:paraId="45A62B16" w14:textId="77777777" w:rsidR="00435F1D" w:rsidRPr="00515B55" w:rsidRDefault="00435F1D" w:rsidP="00435F1D">
            <w:pPr>
              <w:widowControl/>
              <w:jc w:val="right"/>
              <w:rPr>
                <w:rFonts w:ascii="Times New Roman" w:eastAsia="Times New Roman" w:hAnsi="Times New Roman" w:cs="Times New Roman"/>
                <w:b/>
                <w:bCs/>
                <w:sz w:val="18"/>
                <w:szCs w:val="18"/>
                <w:lang w:val="es-HN" w:eastAsia="es-HN"/>
              </w:rPr>
            </w:pPr>
            <w:r w:rsidRPr="00515B55">
              <w:rPr>
                <w:rFonts w:ascii="Times New Roman" w:eastAsia="Times New Roman" w:hAnsi="Times New Roman" w:cs="Times New Roman"/>
                <w:b/>
                <w:bCs/>
                <w:sz w:val="18"/>
                <w:szCs w:val="18"/>
                <w:lang w:val="es-HN" w:eastAsia="es-HN"/>
              </w:rPr>
              <w:t>Total</w:t>
            </w:r>
          </w:p>
        </w:tc>
        <w:tc>
          <w:tcPr>
            <w:tcW w:w="1151" w:type="dxa"/>
            <w:tcBorders>
              <w:top w:val="single" w:sz="4" w:space="0" w:color="auto"/>
              <w:left w:val="nil"/>
              <w:bottom w:val="single" w:sz="4" w:space="0" w:color="auto"/>
              <w:right w:val="nil"/>
            </w:tcBorders>
            <w:shd w:val="clear" w:color="auto" w:fill="auto"/>
            <w:vAlign w:val="center"/>
            <w:hideMark/>
          </w:tcPr>
          <w:p w14:paraId="12CFD5D8" w14:textId="7429A28F" w:rsidR="00435F1D" w:rsidRPr="00515B55" w:rsidRDefault="00435F1D" w:rsidP="00435F1D">
            <w:pPr>
              <w:widowControl/>
              <w:rPr>
                <w:rFonts w:ascii="Times New Roman" w:eastAsia="Times New Roman" w:hAnsi="Times New Roman" w:cs="Times New Roman"/>
                <w:b/>
                <w:bCs/>
                <w:sz w:val="18"/>
                <w:szCs w:val="18"/>
                <w:lang w:val="es-HN" w:eastAsia="es-HN"/>
              </w:rPr>
            </w:pPr>
            <w:r w:rsidRPr="00515B55">
              <w:rPr>
                <w:rFonts w:ascii="Times New Roman" w:eastAsia="Times New Roman" w:hAnsi="Times New Roman" w:cs="Times New Roman"/>
                <w:b/>
                <w:bCs/>
                <w:sz w:val="18"/>
                <w:szCs w:val="18"/>
                <w:lang w:val="es-HN" w:eastAsia="es-HN"/>
              </w:rPr>
              <w:t>$     11,341</w:t>
            </w:r>
          </w:p>
        </w:tc>
        <w:tc>
          <w:tcPr>
            <w:tcW w:w="1134" w:type="dxa"/>
            <w:tcBorders>
              <w:top w:val="single" w:sz="4" w:space="0" w:color="auto"/>
              <w:left w:val="nil"/>
              <w:bottom w:val="single" w:sz="4" w:space="0" w:color="auto"/>
              <w:right w:val="nil"/>
            </w:tcBorders>
            <w:shd w:val="clear" w:color="auto" w:fill="auto"/>
            <w:noWrap/>
            <w:vAlign w:val="center"/>
            <w:hideMark/>
          </w:tcPr>
          <w:p w14:paraId="4A4B73B2" w14:textId="77777777" w:rsidR="00435F1D" w:rsidRPr="00515B55" w:rsidRDefault="00435F1D" w:rsidP="00435F1D">
            <w:pPr>
              <w:widowControl/>
              <w:jc w:val="center"/>
              <w:rPr>
                <w:rFonts w:ascii="Times New Roman" w:eastAsia="Times New Roman" w:hAnsi="Times New Roman" w:cs="Times New Roman"/>
                <w:b/>
                <w:bCs/>
                <w:sz w:val="18"/>
                <w:szCs w:val="18"/>
                <w:lang w:val="es-HN" w:eastAsia="es-HN"/>
              </w:rPr>
            </w:pPr>
            <w:r w:rsidRPr="00515B55">
              <w:rPr>
                <w:rFonts w:ascii="Times New Roman" w:eastAsia="Times New Roman" w:hAnsi="Times New Roman" w:cs="Times New Roman"/>
                <w:b/>
                <w:bCs/>
                <w:sz w:val="18"/>
                <w:szCs w:val="18"/>
                <w:lang w:val="es-HN" w:eastAsia="es-HN"/>
              </w:rPr>
              <w:t>24.768</w:t>
            </w:r>
          </w:p>
        </w:tc>
        <w:tc>
          <w:tcPr>
            <w:tcW w:w="2138" w:type="dxa"/>
            <w:tcBorders>
              <w:top w:val="single" w:sz="4" w:space="0" w:color="auto"/>
              <w:left w:val="nil"/>
              <w:bottom w:val="single" w:sz="4" w:space="0" w:color="auto"/>
              <w:right w:val="single" w:sz="4" w:space="0" w:color="auto"/>
            </w:tcBorders>
            <w:shd w:val="clear" w:color="auto" w:fill="auto"/>
            <w:vAlign w:val="center"/>
            <w:hideMark/>
          </w:tcPr>
          <w:p w14:paraId="4BA23E4B" w14:textId="7ABE8A5C" w:rsidR="00435F1D" w:rsidRPr="00515B55" w:rsidRDefault="00515B55" w:rsidP="00435F1D">
            <w:pPr>
              <w:widowControl/>
              <w:rPr>
                <w:rFonts w:ascii="Times New Roman" w:eastAsia="Times New Roman" w:hAnsi="Times New Roman" w:cs="Times New Roman"/>
                <w:b/>
                <w:bCs/>
                <w:sz w:val="18"/>
                <w:szCs w:val="18"/>
                <w:lang w:val="es-HN" w:eastAsia="es-HN"/>
              </w:rPr>
            </w:pPr>
            <w:r>
              <w:rPr>
                <w:rFonts w:ascii="Times New Roman" w:eastAsia="Times New Roman" w:hAnsi="Times New Roman" w:cs="Times New Roman"/>
                <w:b/>
                <w:bCs/>
                <w:sz w:val="18"/>
                <w:szCs w:val="18"/>
                <w:lang w:val="es-HN" w:eastAsia="es-HN"/>
              </w:rPr>
              <w:t xml:space="preserve">       </w:t>
            </w:r>
            <w:r w:rsidR="00435F1D" w:rsidRPr="00515B55">
              <w:rPr>
                <w:rFonts w:ascii="Times New Roman" w:eastAsia="Times New Roman" w:hAnsi="Times New Roman" w:cs="Times New Roman"/>
                <w:b/>
                <w:bCs/>
                <w:sz w:val="18"/>
                <w:szCs w:val="18"/>
                <w:lang w:val="es-HN" w:eastAsia="es-HN"/>
              </w:rPr>
              <w:t xml:space="preserve">L          280,897.31 </w:t>
            </w:r>
          </w:p>
        </w:tc>
      </w:tr>
    </w:tbl>
    <w:p w14:paraId="15461B04" w14:textId="2A780792" w:rsidR="003722AA" w:rsidRDefault="002A3009" w:rsidP="00976B70">
      <w:pPr>
        <w:pStyle w:val="TextoPrincipal"/>
      </w:pPr>
      <w:r>
        <w:t xml:space="preserve">Como </w:t>
      </w:r>
      <w:r w:rsidR="00ED3C24">
        <w:t xml:space="preserve">punto </w:t>
      </w:r>
      <w:r>
        <w:t xml:space="preserve">de mención dado que se propone buscar un </w:t>
      </w:r>
      <w:r w:rsidR="00ED3C24">
        <w:t>recurso humano</w:t>
      </w:r>
      <w:r>
        <w:t xml:space="preserve"> externo, también existe la opción de buscar el recurso dentro de la organización si así lo requiera, </w:t>
      </w:r>
      <w:r w:rsidR="00ED3C24">
        <w:t xml:space="preserve">de hacerse así </w:t>
      </w:r>
      <w:r w:rsidR="00BB5B10">
        <w:t xml:space="preserve">se </w:t>
      </w:r>
      <w:r w:rsidR="00ED3C24">
        <w:t>excluye el</w:t>
      </w:r>
      <w:r>
        <w:t xml:space="preserve"> costo de la búsqueda de talento humano</w:t>
      </w:r>
      <w:r w:rsidR="00ED3C24">
        <w:t xml:space="preserve"> </w:t>
      </w:r>
      <w:r w:rsidR="00ED3C24" w:rsidRPr="00ED3C24">
        <w:t>(</w:t>
      </w:r>
      <w:r w:rsidR="00ED3C24">
        <w:t>Publificación de plaza</w:t>
      </w:r>
      <w:r w:rsidR="008531FC">
        <w:t>, pruebas psicométricas e inducción de la empresa</w:t>
      </w:r>
      <w:r w:rsidR="00ED3C24" w:rsidRPr="00ED3C24">
        <w:t>)</w:t>
      </w:r>
      <w:r w:rsidR="008531FC">
        <w:t>.</w:t>
      </w:r>
      <w:r>
        <w:t xml:space="preserve"> </w:t>
      </w:r>
    </w:p>
    <w:p w14:paraId="59C72DE6" w14:textId="77777777" w:rsidR="003722AA" w:rsidRDefault="003722AA">
      <w:pPr>
        <w:widowControl/>
        <w:spacing w:after="160" w:line="259" w:lineRule="auto"/>
        <w:rPr>
          <w:rFonts w:ascii="Times New Roman" w:hAnsi="Times New Roman" w:cs="Times New Roman"/>
          <w:sz w:val="24"/>
          <w:szCs w:val="24"/>
          <w:lang w:val="es-HN"/>
        </w:rPr>
      </w:pPr>
      <w:r w:rsidRPr="00687DE6">
        <w:rPr>
          <w:lang w:val="es-HN"/>
        </w:rPr>
        <w:br w:type="page"/>
      </w:r>
    </w:p>
    <w:p w14:paraId="190479CB" w14:textId="77777777" w:rsidR="003722AA" w:rsidRDefault="003722AA">
      <w:pPr>
        <w:pStyle w:val="Ttulo2"/>
        <w:numPr>
          <w:ilvl w:val="1"/>
          <w:numId w:val="11"/>
        </w:numPr>
        <w:rPr>
          <w:lang w:val="es-HN"/>
        </w:rPr>
        <w:sectPr w:rsidR="003722AA" w:rsidSect="00E26E51">
          <w:pgSz w:w="12240" w:h="15840" w:code="1"/>
          <w:pgMar w:top="1440" w:right="1440" w:bottom="1440" w:left="1440" w:header="709" w:footer="709" w:gutter="0"/>
          <w:cols w:space="708"/>
          <w:docGrid w:linePitch="360"/>
        </w:sectPr>
      </w:pPr>
    </w:p>
    <w:p w14:paraId="45DE4FD2" w14:textId="35435B7B" w:rsidR="000E2A5D" w:rsidRPr="008F1135" w:rsidRDefault="00A871DB">
      <w:pPr>
        <w:pStyle w:val="Ttulo2"/>
        <w:numPr>
          <w:ilvl w:val="1"/>
          <w:numId w:val="11"/>
        </w:numPr>
        <w:rPr>
          <w:lang w:val="es-HN"/>
        </w:rPr>
      </w:pPr>
      <w:bookmarkStart w:id="326" w:name="_Toc158833010"/>
      <w:r>
        <w:rPr>
          <w:lang w:val="es-HN"/>
        </w:rPr>
        <w:lastRenderedPageBreak/>
        <w:t>CONCORDANCIA DE LOS SEGMENTOS DE LA TESIS CON LA PROPUESTA</w:t>
      </w:r>
      <w:bookmarkEnd w:id="326"/>
    </w:p>
    <w:p w14:paraId="220C8846" w14:textId="0389D940" w:rsidR="00910C48" w:rsidRDefault="00910C48" w:rsidP="00910C48">
      <w:pPr>
        <w:pStyle w:val="Figuras"/>
      </w:pPr>
      <w:bookmarkStart w:id="327" w:name="_Toc158833068"/>
      <w:r>
        <w:t xml:space="preserve">Tabla </w:t>
      </w:r>
      <w:r>
        <w:fldChar w:fldCharType="begin"/>
      </w:r>
      <w:r>
        <w:instrText xml:space="preserve"> SEQ Tabla \* ARABIC </w:instrText>
      </w:r>
      <w:r>
        <w:fldChar w:fldCharType="separate"/>
      </w:r>
      <w:r w:rsidR="000F2D33">
        <w:rPr>
          <w:noProof/>
        </w:rPr>
        <w:t>54</w:t>
      </w:r>
      <w:r>
        <w:fldChar w:fldCharType="end"/>
      </w:r>
      <w:r>
        <w:t xml:space="preserve">. </w:t>
      </w:r>
      <w:r w:rsidRPr="00910C48">
        <w:rPr>
          <w:lang w:val="es-HN"/>
        </w:rPr>
        <w:t>Matriz de concordancia</w:t>
      </w:r>
      <w:bookmarkEnd w:id="327"/>
    </w:p>
    <w:tbl>
      <w:tblPr>
        <w:tblW w:w="0" w:type="auto"/>
        <w:tblLayout w:type="fixed"/>
        <w:tblCellMar>
          <w:left w:w="70" w:type="dxa"/>
          <w:right w:w="70" w:type="dxa"/>
        </w:tblCellMar>
        <w:tblLook w:val="04A0" w:firstRow="1" w:lastRow="0" w:firstColumn="1" w:lastColumn="0" w:noHBand="0" w:noVBand="1"/>
      </w:tblPr>
      <w:tblGrid>
        <w:gridCol w:w="1271"/>
        <w:gridCol w:w="1418"/>
        <w:gridCol w:w="1417"/>
        <w:gridCol w:w="1276"/>
        <w:gridCol w:w="992"/>
        <w:gridCol w:w="992"/>
        <w:gridCol w:w="993"/>
        <w:gridCol w:w="2401"/>
        <w:gridCol w:w="1095"/>
        <w:gridCol w:w="1095"/>
      </w:tblGrid>
      <w:tr w:rsidR="005B0A7D" w:rsidRPr="008F1135" w14:paraId="2E7BC5D5" w14:textId="77777777" w:rsidTr="005B0A7D">
        <w:trPr>
          <w:trHeight w:val="300"/>
        </w:trPr>
        <w:tc>
          <w:tcPr>
            <w:tcW w:w="4106" w:type="dxa"/>
            <w:gridSpan w:val="3"/>
            <w:tcBorders>
              <w:top w:val="single" w:sz="4" w:space="0" w:color="auto"/>
              <w:left w:val="single" w:sz="4" w:space="0" w:color="auto"/>
              <w:bottom w:val="single" w:sz="4" w:space="0" w:color="auto"/>
              <w:right w:val="single" w:sz="4" w:space="0" w:color="auto"/>
            </w:tcBorders>
            <w:shd w:val="clear" w:color="auto" w:fill="auto"/>
            <w:vAlign w:val="bottom"/>
            <w:hideMark/>
          </w:tcPr>
          <w:p w14:paraId="75057A8D" w14:textId="16C8F45B" w:rsidR="008F1135" w:rsidRPr="008F1135" w:rsidRDefault="007D3293" w:rsidP="000844C4">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Capítulo</w:t>
            </w:r>
            <w:r w:rsidR="008F1135" w:rsidRPr="008F1135">
              <w:rPr>
                <w:rFonts w:ascii="Times New Roman" w:eastAsia="Times New Roman" w:hAnsi="Times New Roman" w:cs="Times New Roman"/>
                <w:color w:val="000000"/>
                <w:sz w:val="20"/>
                <w:szCs w:val="20"/>
                <w:lang w:val="es-HN" w:eastAsia="es-HN"/>
              </w:rPr>
              <w:t xml:space="preserve"> I</w:t>
            </w:r>
          </w:p>
        </w:tc>
        <w:tc>
          <w:tcPr>
            <w:tcW w:w="1276" w:type="dxa"/>
            <w:tcBorders>
              <w:top w:val="single" w:sz="4" w:space="0" w:color="auto"/>
              <w:left w:val="nil"/>
              <w:bottom w:val="single" w:sz="4" w:space="0" w:color="auto"/>
              <w:right w:val="single" w:sz="4" w:space="0" w:color="auto"/>
            </w:tcBorders>
            <w:shd w:val="clear" w:color="auto" w:fill="auto"/>
            <w:vAlign w:val="bottom"/>
            <w:hideMark/>
          </w:tcPr>
          <w:p w14:paraId="6E3B6197" w14:textId="1DEAA19A" w:rsidR="008F1135" w:rsidRPr="008F1135" w:rsidRDefault="007D3293" w:rsidP="000844C4">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Capítulo</w:t>
            </w:r>
            <w:r w:rsidRPr="008F1135">
              <w:rPr>
                <w:rFonts w:ascii="Times New Roman" w:eastAsia="Times New Roman" w:hAnsi="Times New Roman" w:cs="Times New Roman"/>
                <w:color w:val="000000"/>
                <w:sz w:val="20"/>
                <w:szCs w:val="20"/>
                <w:lang w:val="es-HN" w:eastAsia="es-HN"/>
              </w:rPr>
              <w:t xml:space="preserve"> </w:t>
            </w:r>
            <w:r w:rsidR="008F1135" w:rsidRPr="008F1135">
              <w:rPr>
                <w:rFonts w:ascii="Times New Roman" w:eastAsia="Times New Roman" w:hAnsi="Times New Roman" w:cs="Times New Roman"/>
                <w:color w:val="000000"/>
                <w:sz w:val="20"/>
                <w:szCs w:val="20"/>
                <w:lang w:val="es-HN" w:eastAsia="es-HN"/>
              </w:rPr>
              <w:t>II</w:t>
            </w:r>
          </w:p>
        </w:tc>
        <w:tc>
          <w:tcPr>
            <w:tcW w:w="2977" w:type="dxa"/>
            <w:gridSpan w:val="3"/>
            <w:tcBorders>
              <w:top w:val="single" w:sz="4" w:space="0" w:color="auto"/>
              <w:left w:val="nil"/>
              <w:bottom w:val="single" w:sz="4" w:space="0" w:color="auto"/>
              <w:right w:val="single" w:sz="4" w:space="0" w:color="auto"/>
            </w:tcBorders>
            <w:shd w:val="clear" w:color="auto" w:fill="auto"/>
            <w:vAlign w:val="bottom"/>
            <w:hideMark/>
          </w:tcPr>
          <w:p w14:paraId="771BCD1F" w14:textId="1F0BAEC2" w:rsidR="008F1135" w:rsidRPr="008F1135" w:rsidRDefault="007D3293" w:rsidP="000844C4">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Capítulo</w:t>
            </w:r>
            <w:r w:rsidRPr="008F1135">
              <w:rPr>
                <w:rFonts w:ascii="Times New Roman" w:eastAsia="Times New Roman" w:hAnsi="Times New Roman" w:cs="Times New Roman"/>
                <w:color w:val="000000"/>
                <w:sz w:val="20"/>
                <w:szCs w:val="20"/>
                <w:lang w:val="es-HN" w:eastAsia="es-HN"/>
              </w:rPr>
              <w:t xml:space="preserve"> </w:t>
            </w:r>
            <w:r w:rsidR="008F1135" w:rsidRPr="008F1135">
              <w:rPr>
                <w:rFonts w:ascii="Times New Roman" w:eastAsia="Times New Roman" w:hAnsi="Times New Roman" w:cs="Times New Roman"/>
                <w:color w:val="000000"/>
                <w:sz w:val="20"/>
                <w:szCs w:val="20"/>
                <w:lang w:val="es-HN" w:eastAsia="es-HN"/>
              </w:rPr>
              <w:t>III</w:t>
            </w:r>
          </w:p>
        </w:tc>
        <w:tc>
          <w:tcPr>
            <w:tcW w:w="2401" w:type="dxa"/>
            <w:tcBorders>
              <w:top w:val="single" w:sz="4" w:space="0" w:color="auto"/>
              <w:left w:val="nil"/>
              <w:bottom w:val="single" w:sz="4" w:space="0" w:color="auto"/>
              <w:right w:val="single" w:sz="4" w:space="0" w:color="auto"/>
            </w:tcBorders>
            <w:shd w:val="clear" w:color="auto" w:fill="auto"/>
            <w:vAlign w:val="bottom"/>
            <w:hideMark/>
          </w:tcPr>
          <w:p w14:paraId="0099146E" w14:textId="7FF55D86" w:rsidR="008F1135" w:rsidRPr="008F1135" w:rsidRDefault="007D3293" w:rsidP="000844C4">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Capítulo</w:t>
            </w:r>
            <w:r w:rsidRPr="008F1135">
              <w:rPr>
                <w:rFonts w:ascii="Times New Roman" w:eastAsia="Times New Roman" w:hAnsi="Times New Roman" w:cs="Times New Roman"/>
                <w:color w:val="000000"/>
                <w:sz w:val="20"/>
                <w:szCs w:val="20"/>
                <w:lang w:val="es-HN" w:eastAsia="es-HN"/>
              </w:rPr>
              <w:t xml:space="preserve"> </w:t>
            </w:r>
            <w:r w:rsidR="008F1135" w:rsidRPr="008F1135">
              <w:rPr>
                <w:rFonts w:ascii="Times New Roman" w:eastAsia="Times New Roman" w:hAnsi="Times New Roman" w:cs="Times New Roman"/>
                <w:color w:val="000000"/>
                <w:sz w:val="20"/>
                <w:szCs w:val="20"/>
                <w:lang w:val="es-HN" w:eastAsia="es-HN"/>
              </w:rPr>
              <w:t>IV</w:t>
            </w:r>
          </w:p>
        </w:tc>
        <w:tc>
          <w:tcPr>
            <w:tcW w:w="2190" w:type="dxa"/>
            <w:gridSpan w:val="2"/>
            <w:tcBorders>
              <w:top w:val="single" w:sz="4" w:space="0" w:color="auto"/>
              <w:left w:val="nil"/>
              <w:bottom w:val="single" w:sz="4" w:space="0" w:color="auto"/>
              <w:right w:val="single" w:sz="4" w:space="0" w:color="auto"/>
            </w:tcBorders>
            <w:shd w:val="clear" w:color="auto" w:fill="auto"/>
            <w:vAlign w:val="bottom"/>
            <w:hideMark/>
          </w:tcPr>
          <w:p w14:paraId="0BB15E4F" w14:textId="5CE7B68A" w:rsidR="008F1135" w:rsidRPr="008F1135" w:rsidRDefault="007D3293" w:rsidP="000844C4">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Capítulo</w:t>
            </w:r>
            <w:r w:rsidRPr="008F1135">
              <w:rPr>
                <w:rFonts w:ascii="Times New Roman" w:eastAsia="Times New Roman" w:hAnsi="Times New Roman" w:cs="Times New Roman"/>
                <w:color w:val="000000"/>
                <w:sz w:val="20"/>
                <w:szCs w:val="20"/>
                <w:lang w:val="es-HN" w:eastAsia="es-HN"/>
              </w:rPr>
              <w:t xml:space="preserve"> </w:t>
            </w:r>
            <w:r w:rsidR="008F1135" w:rsidRPr="008F1135">
              <w:rPr>
                <w:rFonts w:ascii="Times New Roman" w:eastAsia="Times New Roman" w:hAnsi="Times New Roman" w:cs="Times New Roman"/>
                <w:color w:val="000000"/>
                <w:sz w:val="20"/>
                <w:szCs w:val="20"/>
                <w:lang w:val="es-HN" w:eastAsia="es-HN"/>
              </w:rPr>
              <w:t>VI</w:t>
            </w:r>
          </w:p>
        </w:tc>
      </w:tr>
      <w:tr w:rsidR="005B0A7D" w:rsidRPr="008F1135" w14:paraId="7911A302" w14:textId="77777777" w:rsidTr="005B0A7D">
        <w:trPr>
          <w:trHeight w:val="661"/>
        </w:trPr>
        <w:tc>
          <w:tcPr>
            <w:tcW w:w="1271" w:type="dxa"/>
            <w:tcBorders>
              <w:top w:val="nil"/>
              <w:left w:val="single" w:sz="4" w:space="0" w:color="auto"/>
              <w:bottom w:val="single" w:sz="4" w:space="0" w:color="auto"/>
              <w:right w:val="single" w:sz="4" w:space="0" w:color="auto"/>
            </w:tcBorders>
            <w:shd w:val="clear" w:color="auto" w:fill="auto"/>
            <w:vAlign w:val="bottom"/>
            <w:hideMark/>
          </w:tcPr>
          <w:p w14:paraId="5D614625" w14:textId="2FFD642C" w:rsidR="008F1135" w:rsidRPr="008F1135" w:rsidRDefault="008F1135" w:rsidP="000844C4">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 xml:space="preserve">Titulo </w:t>
            </w:r>
            <w:r w:rsidRPr="000844C4">
              <w:rPr>
                <w:rFonts w:ascii="Times New Roman" w:eastAsia="Times New Roman" w:hAnsi="Times New Roman" w:cs="Times New Roman"/>
                <w:color w:val="000000"/>
                <w:sz w:val="20"/>
                <w:szCs w:val="20"/>
                <w:lang w:val="es-HN" w:eastAsia="es-HN"/>
              </w:rPr>
              <w:t>Investigación</w:t>
            </w:r>
          </w:p>
        </w:tc>
        <w:tc>
          <w:tcPr>
            <w:tcW w:w="1418" w:type="dxa"/>
            <w:tcBorders>
              <w:top w:val="nil"/>
              <w:left w:val="nil"/>
              <w:bottom w:val="single" w:sz="4" w:space="0" w:color="auto"/>
              <w:right w:val="single" w:sz="4" w:space="0" w:color="auto"/>
            </w:tcBorders>
            <w:shd w:val="clear" w:color="auto" w:fill="auto"/>
            <w:vAlign w:val="bottom"/>
            <w:hideMark/>
          </w:tcPr>
          <w:p w14:paraId="77CCDFC1" w14:textId="77777777" w:rsidR="008F1135" w:rsidRPr="008F1135" w:rsidRDefault="008F1135" w:rsidP="000844C4">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Objetivo General</w:t>
            </w:r>
          </w:p>
        </w:tc>
        <w:tc>
          <w:tcPr>
            <w:tcW w:w="1417" w:type="dxa"/>
            <w:tcBorders>
              <w:top w:val="nil"/>
              <w:left w:val="nil"/>
              <w:bottom w:val="single" w:sz="4" w:space="0" w:color="auto"/>
              <w:right w:val="single" w:sz="4" w:space="0" w:color="auto"/>
            </w:tcBorders>
            <w:shd w:val="clear" w:color="auto" w:fill="auto"/>
            <w:vAlign w:val="bottom"/>
            <w:hideMark/>
          </w:tcPr>
          <w:p w14:paraId="09B0DD43" w14:textId="4DE36062" w:rsidR="008F1135" w:rsidRPr="008F1135" w:rsidRDefault="008F1135" w:rsidP="000844C4">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 xml:space="preserve">Objetivos </w:t>
            </w:r>
            <w:r w:rsidRPr="000844C4">
              <w:rPr>
                <w:rFonts w:ascii="Times New Roman" w:eastAsia="Times New Roman" w:hAnsi="Times New Roman" w:cs="Times New Roman"/>
                <w:color w:val="000000"/>
                <w:sz w:val="20"/>
                <w:szCs w:val="20"/>
                <w:lang w:val="es-HN" w:eastAsia="es-HN"/>
              </w:rPr>
              <w:t>Específicos</w:t>
            </w:r>
          </w:p>
        </w:tc>
        <w:tc>
          <w:tcPr>
            <w:tcW w:w="1276" w:type="dxa"/>
            <w:tcBorders>
              <w:top w:val="nil"/>
              <w:left w:val="nil"/>
              <w:bottom w:val="single" w:sz="4" w:space="0" w:color="auto"/>
              <w:right w:val="single" w:sz="4" w:space="0" w:color="auto"/>
            </w:tcBorders>
            <w:shd w:val="clear" w:color="auto" w:fill="auto"/>
            <w:vAlign w:val="bottom"/>
            <w:hideMark/>
          </w:tcPr>
          <w:p w14:paraId="6896B17E" w14:textId="77777777" w:rsidR="008F1135" w:rsidRPr="000844C4" w:rsidRDefault="008F1135" w:rsidP="000844C4">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Teorías</w:t>
            </w:r>
            <w:r w:rsidRPr="008F1135">
              <w:rPr>
                <w:rFonts w:ascii="Times New Roman" w:eastAsia="Times New Roman" w:hAnsi="Times New Roman" w:cs="Times New Roman"/>
                <w:color w:val="000000"/>
                <w:sz w:val="20"/>
                <w:szCs w:val="20"/>
                <w:lang w:val="es-HN" w:eastAsia="es-HN"/>
              </w:rPr>
              <w:t>/</w:t>
            </w:r>
          </w:p>
          <w:p w14:paraId="6125076A" w14:textId="7A45F360" w:rsidR="008F1135" w:rsidRPr="008F1135" w:rsidRDefault="008F1135" w:rsidP="000844C4">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Metodologías</w:t>
            </w:r>
            <w:r w:rsidRPr="008F1135">
              <w:rPr>
                <w:rFonts w:ascii="Times New Roman" w:eastAsia="Times New Roman" w:hAnsi="Times New Roman" w:cs="Times New Roman"/>
                <w:color w:val="000000"/>
                <w:sz w:val="20"/>
                <w:szCs w:val="20"/>
                <w:lang w:val="es-HN" w:eastAsia="es-HN"/>
              </w:rPr>
              <w:t xml:space="preserve"> de sustento</w:t>
            </w:r>
          </w:p>
        </w:tc>
        <w:tc>
          <w:tcPr>
            <w:tcW w:w="992" w:type="dxa"/>
            <w:tcBorders>
              <w:top w:val="nil"/>
              <w:left w:val="nil"/>
              <w:bottom w:val="single" w:sz="4" w:space="0" w:color="auto"/>
              <w:right w:val="single" w:sz="4" w:space="0" w:color="auto"/>
            </w:tcBorders>
            <w:shd w:val="clear" w:color="auto" w:fill="auto"/>
            <w:vAlign w:val="bottom"/>
            <w:hideMark/>
          </w:tcPr>
          <w:p w14:paraId="649A5090" w14:textId="77777777" w:rsidR="008F1135" w:rsidRPr="008F1135" w:rsidRDefault="008F1135" w:rsidP="000844C4">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Variables</w:t>
            </w:r>
          </w:p>
        </w:tc>
        <w:tc>
          <w:tcPr>
            <w:tcW w:w="992" w:type="dxa"/>
            <w:tcBorders>
              <w:top w:val="nil"/>
              <w:left w:val="nil"/>
              <w:bottom w:val="single" w:sz="4" w:space="0" w:color="auto"/>
              <w:right w:val="single" w:sz="4" w:space="0" w:color="auto"/>
            </w:tcBorders>
            <w:shd w:val="clear" w:color="auto" w:fill="auto"/>
            <w:vAlign w:val="bottom"/>
            <w:hideMark/>
          </w:tcPr>
          <w:p w14:paraId="0F11831A" w14:textId="77777777" w:rsidR="008F1135" w:rsidRPr="008F1135" w:rsidRDefault="008F1135" w:rsidP="000844C4">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Población</w:t>
            </w:r>
          </w:p>
        </w:tc>
        <w:tc>
          <w:tcPr>
            <w:tcW w:w="993" w:type="dxa"/>
            <w:tcBorders>
              <w:top w:val="nil"/>
              <w:left w:val="nil"/>
              <w:bottom w:val="single" w:sz="4" w:space="0" w:color="auto"/>
              <w:right w:val="single" w:sz="4" w:space="0" w:color="auto"/>
            </w:tcBorders>
            <w:shd w:val="clear" w:color="auto" w:fill="auto"/>
            <w:vAlign w:val="bottom"/>
            <w:hideMark/>
          </w:tcPr>
          <w:p w14:paraId="2DDF274E" w14:textId="2F0F553E" w:rsidR="008F1135" w:rsidRPr="008F1135" w:rsidRDefault="008F1135" w:rsidP="000844C4">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Técnicas</w:t>
            </w:r>
          </w:p>
        </w:tc>
        <w:tc>
          <w:tcPr>
            <w:tcW w:w="2401" w:type="dxa"/>
            <w:tcBorders>
              <w:top w:val="nil"/>
              <w:left w:val="nil"/>
              <w:bottom w:val="single" w:sz="4" w:space="0" w:color="auto"/>
              <w:right w:val="single" w:sz="4" w:space="0" w:color="auto"/>
            </w:tcBorders>
            <w:shd w:val="clear" w:color="auto" w:fill="auto"/>
            <w:vAlign w:val="bottom"/>
            <w:hideMark/>
          </w:tcPr>
          <w:p w14:paraId="64F3B147" w14:textId="77777777" w:rsidR="008F1135" w:rsidRPr="008F1135" w:rsidRDefault="008F1135" w:rsidP="000844C4">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Conclusiones</w:t>
            </w:r>
          </w:p>
        </w:tc>
        <w:tc>
          <w:tcPr>
            <w:tcW w:w="1095" w:type="dxa"/>
            <w:tcBorders>
              <w:top w:val="nil"/>
              <w:left w:val="nil"/>
              <w:bottom w:val="single" w:sz="4" w:space="0" w:color="auto"/>
              <w:right w:val="single" w:sz="4" w:space="0" w:color="auto"/>
            </w:tcBorders>
            <w:shd w:val="clear" w:color="auto" w:fill="auto"/>
            <w:vAlign w:val="bottom"/>
            <w:hideMark/>
          </w:tcPr>
          <w:p w14:paraId="73E4D7BE" w14:textId="77777777" w:rsidR="008F1135" w:rsidRPr="008F1135" w:rsidRDefault="008F1135" w:rsidP="000844C4">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Nombre de la Propuesta</w:t>
            </w:r>
          </w:p>
        </w:tc>
        <w:tc>
          <w:tcPr>
            <w:tcW w:w="1095" w:type="dxa"/>
            <w:tcBorders>
              <w:top w:val="nil"/>
              <w:left w:val="nil"/>
              <w:bottom w:val="single" w:sz="4" w:space="0" w:color="auto"/>
              <w:right w:val="single" w:sz="4" w:space="0" w:color="auto"/>
            </w:tcBorders>
            <w:shd w:val="clear" w:color="auto" w:fill="auto"/>
            <w:vAlign w:val="bottom"/>
            <w:hideMark/>
          </w:tcPr>
          <w:p w14:paraId="2D3583E5" w14:textId="77777777" w:rsidR="008F1135" w:rsidRPr="008F1135" w:rsidRDefault="008F1135" w:rsidP="000844C4">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Objetivos Propuesta</w:t>
            </w:r>
          </w:p>
        </w:tc>
      </w:tr>
      <w:tr w:rsidR="00C70E86" w:rsidRPr="00B82183" w14:paraId="1F90F53C" w14:textId="77777777" w:rsidTr="005B0A7D">
        <w:trPr>
          <w:trHeight w:val="3570"/>
        </w:trPr>
        <w:tc>
          <w:tcPr>
            <w:tcW w:w="1271" w:type="dxa"/>
            <w:tcBorders>
              <w:top w:val="nil"/>
              <w:left w:val="single" w:sz="4" w:space="0" w:color="auto"/>
              <w:bottom w:val="single" w:sz="4" w:space="0" w:color="auto"/>
              <w:right w:val="single" w:sz="4" w:space="0" w:color="auto"/>
            </w:tcBorders>
            <w:shd w:val="clear" w:color="auto" w:fill="auto"/>
            <w:hideMark/>
          </w:tcPr>
          <w:p w14:paraId="34A7741F" w14:textId="77777777" w:rsidR="008F1135" w:rsidRPr="008F1135" w:rsidRDefault="008F1135" w:rsidP="000844C4">
            <w:pPr>
              <w:widowControl/>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Modelo predictivo del comportamiento de la cuenta total activo de los balances generales de los bancos comerciales de Honduras del periodo enero a septiembre 2023</w:t>
            </w:r>
          </w:p>
        </w:tc>
        <w:tc>
          <w:tcPr>
            <w:tcW w:w="1418" w:type="dxa"/>
            <w:tcBorders>
              <w:top w:val="nil"/>
              <w:left w:val="nil"/>
              <w:bottom w:val="single" w:sz="4" w:space="0" w:color="auto"/>
              <w:right w:val="single" w:sz="4" w:space="0" w:color="auto"/>
            </w:tcBorders>
            <w:shd w:val="clear" w:color="auto" w:fill="auto"/>
            <w:hideMark/>
          </w:tcPr>
          <w:p w14:paraId="171E8E6C" w14:textId="77777777" w:rsidR="008F1135" w:rsidRPr="008F1135" w:rsidRDefault="008F1135" w:rsidP="000844C4">
            <w:pPr>
              <w:widowControl/>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Proponer un modelo de aprendizaje automático para predecir el comportamiento de la cuenta total activo de los balances generales de los bancos comerciales de Honduras para el periodo de enero a septiembre de 2023.</w:t>
            </w:r>
          </w:p>
        </w:tc>
        <w:tc>
          <w:tcPr>
            <w:tcW w:w="1417" w:type="dxa"/>
            <w:tcBorders>
              <w:top w:val="nil"/>
              <w:left w:val="nil"/>
              <w:bottom w:val="single" w:sz="4" w:space="0" w:color="auto"/>
              <w:right w:val="single" w:sz="4" w:space="0" w:color="auto"/>
            </w:tcBorders>
            <w:shd w:val="clear" w:color="auto" w:fill="auto"/>
            <w:hideMark/>
          </w:tcPr>
          <w:p w14:paraId="0A4A91D1" w14:textId="29AA1FA9" w:rsidR="008F1135" w:rsidRPr="008F1135" w:rsidRDefault="008F1135" w:rsidP="000844C4">
            <w:pPr>
              <w:widowControl/>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Elegir un modelo de aprendizaje automático mediante el uso de métricas de evaluación que prediga el comportamiento de la cuenta total activo de los balances generales de los bancos comerciales de Honduras para el periodo de enero a septiembre 2023.</w:t>
            </w:r>
          </w:p>
        </w:tc>
        <w:tc>
          <w:tcPr>
            <w:tcW w:w="1276" w:type="dxa"/>
            <w:tcBorders>
              <w:top w:val="nil"/>
              <w:left w:val="nil"/>
              <w:bottom w:val="single" w:sz="4" w:space="0" w:color="auto"/>
              <w:right w:val="single" w:sz="4" w:space="0" w:color="auto"/>
            </w:tcBorders>
            <w:shd w:val="clear" w:color="auto" w:fill="auto"/>
            <w:hideMark/>
          </w:tcPr>
          <w:p w14:paraId="69C8A476" w14:textId="77777777" w:rsidR="008F1135" w:rsidRPr="008F1135" w:rsidRDefault="008F1135" w:rsidP="000844C4">
            <w:pPr>
              <w:widowControl/>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Teoría de Aprendizaje Automático</w:t>
            </w:r>
          </w:p>
        </w:tc>
        <w:tc>
          <w:tcPr>
            <w:tcW w:w="992" w:type="dxa"/>
            <w:tcBorders>
              <w:top w:val="nil"/>
              <w:left w:val="nil"/>
              <w:bottom w:val="single" w:sz="4" w:space="0" w:color="auto"/>
              <w:right w:val="single" w:sz="4" w:space="0" w:color="auto"/>
            </w:tcBorders>
            <w:shd w:val="clear" w:color="auto" w:fill="auto"/>
            <w:hideMark/>
          </w:tcPr>
          <w:p w14:paraId="515A4325" w14:textId="77777777" w:rsidR="008F1135" w:rsidRPr="008F1135" w:rsidRDefault="008F1135" w:rsidP="000844C4">
            <w:pPr>
              <w:widowControl/>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Modelos de Predicción</w:t>
            </w:r>
          </w:p>
        </w:tc>
        <w:tc>
          <w:tcPr>
            <w:tcW w:w="992" w:type="dxa"/>
            <w:tcBorders>
              <w:top w:val="nil"/>
              <w:left w:val="nil"/>
              <w:bottom w:val="single" w:sz="4" w:space="0" w:color="auto"/>
              <w:right w:val="single" w:sz="4" w:space="0" w:color="auto"/>
            </w:tcBorders>
            <w:shd w:val="clear" w:color="auto" w:fill="auto"/>
            <w:hideMark/>
          </w:tcPr>
          <w:p w14:paraId="0ECEBB16" w14:textId="77777777" w:rsidR="008F1135" w:rsidRPr="008F1135" w:rsidRDefault="008F1135" w:rsidP="000844C4">
            <w:pPr>
              <w:widowControl/>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Finita</w:t>
            </w:r>
          </w:p>
        </w:tc>
        <w:tc>
          <w:tcPr>
            <w:tcW w:w="993" w:type="dxa"/>
            <w:tcBorders>
              <w:top w:val="nil"/>
              <w:left w:val="nil"/>
              <w:bottom w:val="single" w:sz="4" w:space="0" w:color="auto"/>
              <w:right w:val="single" w:sz="4" w:space="0" w:color="auto"/>
            </w:tcBorders>
            <w:shd w:val="clear" w:color="auto" w:fill="auto"/>
            <w:hideMark/>
          </w:tcPr>
          <w:p w14:paraId="2BEBE9E6" w14:textId="77777777" w:rsidR="008F1135" w:rsidRPr="008F1135" w:rsidRDefault="008F1135" w:rsidP="000844C4">
            <w:pPr>
              <w:widowControl/>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 xml:space="preserve">No se utiliza técnicas de muestro </w:t>
            </w:r>
          </w:p>
        </w:tc>
        <w:tc>
          <w:tcPr>
            <w:tcW w:w="2401" w:type="dxa"/>
            <w:tcBorders>
              <w:top w:val="nil"/>
              <w:left w:val="nil"/>
              <w:bottom w:val="single" w:sz="4" w:space="0" w:color="auto"/>
              <w:right w:val="single" w:sz="4" w:space="0" w:color="auto"/>
            </w:tcBorders>
            <w:shd w:val="clear" w:color="auto" w:fill="auto"/>
            <w:hideMark/>
          </w:tcPr>
          <w:p w14:paraId="1478EB28" w14:textId="38AFE911" w:rsidR="008F1135" w:rsidRPr="008F1135" w:rsidRDefault="007F6AD9" w:rsidP="000844C4">
            <w:pPr>
              <w:widowControl/>
              <w:rPr>
                <w:rFonts w:ascii="Times New Roman" w:eastAsia="Times New Roman" w:hAnsi="Times New Roman" w:cs="Times New Roman"/>
                <w:color w:val="000000"/>
                <w:sz w:val="20"/>
                <w:szCs w:val="20"/>
                <w:lang w:val="es-HN" w:eastAsia="es-HN"/>
              </w:rPr>
            </w:pPr>
            <w:r w:rsidRPr="007F6AD9">
              <w:rPr>
                <w:rFonts w:ascii="Times New Roman" w:eastAsia="Times New Roman" w:hAnsi="Times New Roman" w:cs="Times New Roman"/>
                <w:color w:val="000000"/>
                <w:sz w:val="20"/>
                <w:szCs w:val="20"/>
                <w:lang w:val="es-HN" w:eastAsia="es-HN"/>
              </w:rPr>
              <w:t>En relación a los resultados obtenidos del Capítulo IV mostrar las observaciones a través de serie de tiempo es una opción rápida para comprender una amplia cantidad de datos, a su vez aplicar descomposición de serie de tiempo genera nuevos resultados para una sola variable de observación (Total Activo), ya que demuestra la existencia de estaciones e identificación del tipo de tendencia</w:t>
            </w:r>
          </w:p>
        </w:tc>
        <w:tc>
          <w:tcPr>
            <w:tcW w:w="1095" w:type="dxa"/>
            <w:tcBorders>
              <w:top w:val="nil"/>
              <w:left w:val="nil"/>
              <w:bottom w:val="single" w:sz="4" w:space="0" w:color="auto"/>
              <w:right w:val="single" w:sz="4" w:space="0" w:color="auto"/>
            </w:tcBorders>
            <w:shd w:val="clear" w:color="auto" w:fill="auto"/>
            <w:hideMark/>
          </w:tcPr>
          <w:p w14:paraId="7DE225C2" w14:textId="77777777" w:rsidR="008F1135" w:rsidRPr="008F1135" w:rsidRDefault="008F1135" w:rsidP="000844C4">
            <w:pPr>
              <w:widowControl/>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Propuesta de un modelo de machine learning para anticipar el resultado de la cuenta total activos de los balances generales de los bancos comerciales de Honduras</w:t>
            </w:r>
          </w:p>
        </w:tc>
        <w:tc>
          <w:tcPr>
            <w:tcW w:w="1095" w:type="dxa"/>
            <w:tcBorders>
              <w:top w:val="nil"/>
              <w:left w:val="nil"/>
              <w:bottom w:val="single" w:sz="4" w:space="0" w:color="auto"/>
              <w:right w:val="single" w:sz="4" w:space="0" w:color="auto"/>
            </w:tcBorders>
            <w:shd w:val="clear" w:color="auto" w:fill="auto"/>
            <w:hideMark/>
          </w:tcPr>
          <w:p w14:paraId="67CF8793" w14:textId="362DB844" w:rsidR="008F1135" w:rsidRPr="008F1135" w:rsidRDefault="00CF75B6" w:rsidP="000844C4">
            <w:pPr>
              <w:widowControl/>
              <w:rPr>
                <w:rFonts w:ascii="Times New Roman" w:eastAsia="Times New Roman" w:hAnsi="Times New Roman" w:cs="Times New Roman"/>
                <w:color w:val="000000"/>
                <w:sz w:val="20"/>
                <w:szCs w:val="20"/>
                <w:lang w:val="es-HN" w:eastAsia="es-HN"/>
              </w:rPr>
            </w:pPr>
            <w:r w:rsidRPr="00CF75B6">
              <w:rPr>
                <w:rFonts w:ascii="Times New Roman" w:eastAsia="Times New Roman" w:hAnsi="Times New Roman" w:cs="Times New Roman"/>
                <w:color w:val="000000"/>
                <w:sz w:val="20"/>
                <w:szCs w:val="20"/>
                <w:lang w:val="es-HN" w:eastAsia="es-HN"/>
              </w:rPr>
              <w:t>Detallar los pasos necesarios para la elaboración de un modelo de machine learning que prediga el valor de la cuenta total activo de los bancos comerciales</w:t>
            </w:r>
          </w:p>
        </w:tc>
      </w:tr>
    </w:tbl>
    <w:p w14:paraId="566FDDB6" w14:textId="1A98DF5B" w:rsidR="00C70E86" w:rsidRDefault="00C70E86" w:rsidP="00A94B2A">
      <w:pPr>
        <w:pStyle w:val="TextoPrincipal"/>
        <w:ind w:firstLine="0"/>
      </w:pPr>
    </w:p>
    <w:p w14:paraId="75BD6D03" w14:textId="77777777" w:rsidR="00C70E86" w:rsidRDefault="00C70E86">
      <w:pPr>
        <w:widowControl/>
        <w:spacing w:after="160" w:line="259" w:lineRule="auto"/>
        <w:rPr>
          <w:rFonts w:ascii="Times New Roman" w:hAnsi="Times New Roman" w:cs="Times New Roman"/>
          <w:sz w:val="24"/>
          <w:szCs w:val="24"/>
          <w:lang w:val="es-HN"/>
        </w:rPr>
      </w:pPr>
      <w:r w:rsidRPr="004525E9">
        <w:rPr>
          <w:lang w:val="es-HN"/>
        </w:rPr>
        <w:br w:type="page"/>
      </w:r>
    </w:p>
    <w:tbl>
      <w:tblPr>
        <w:tblW w:w="0" w:type="auto"/>
        <w:tblCellMar>
          <w:left w:w="70" w:type="dxa"/>
          <w:right w:w="70" w:type="dxa"/>
        </w:tblCellMar>
        <w:tblLook w:val="04A0" w:firstRow="1" w:lastRow="0" w:firstColumn="1" w:lastColumn="0" w:noHBand="0" w:noVBand="1"/>
      </w:tblPr>
      <w:tblGrid>
        <w:gridCol w:w="1262"/>
        <w:gridCol w:w="1278"/>
        <w:gridCol w:w="57"/>
        <w:gridCol w:w="1275"/>
        <w:gridCol w:w="176"/>
        <w:gridCol w:w="1092"/>
        <w:gridCol w:w="179"/>
        <w:gridCol w:w="793"/>
        <w:gridCol w:w="187"/>
        <w:gridCol w:w="793"/>
        <w:gridCol w:w="192"/>
        <w:gridCol w:w="767"/>
        <w:gridCol w:w="206"/>
        <w:gridCol w:w="2273"/>
        <w:gridCol w:w="62"/>
        <w:gridCol w:w="929"/>
        <w:gridCol w:w="1429"/>
      </w:tblGrid>
      <w:tr w:rsidR="005B0A7D" w:rsidRPr="008F1135" w14:paraId="465FB139" w14:textId="77777777" w:rsidTr="00C13726">
        <w:trPr>
          <w:trHeight w:val="300"/>
        </w:trPr>
        <w:tc>
          <w:tcPr>
            <w:tcW w:w="4051" w:type="dxa"/>
            <w:gridSpan w:val="5"/>
            <w:tcBorders>
              <w:top w:val="single" w:sz="4" w:space="0" w:color="auto"/>
              <w:left w:val="single" w:sz="4" w:space="0" w:color="auto"/>
              <w:bottom w:val="single" w:sz="4" w:space="0" w:color="auto"/>
              <w:right w:val="single" w:sz="4" w:space="0" w:color="auto"/>
            </w:tcBorders>
            <w:shd w:val="clear" w:color="auto" w:fill="auto"/>
            <w:vAlign w:val="bottom"/>
            <w:hideMark/>
          </w:tcPr>
          <w:p w14:paraId="5C45503D"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lastRenderedPageBreak/>
              <w:t>Capítulo</w:t>
            </w:r>
            <w:r w:rsidRPr="008F1135">
              <w:rPr>
                <w:rFonts w:ascii="Times New Roman" w:eastAsia="Times New Roman" w:hAnsi="Times New Roman" w:cs="Times New Roman"/>
                <w:color w:val="000000"/>
                <w:sz w:val="20"/>
                <w:szCs w:val="20"/>
                <w:lang w:val="es-HN" w:eastAsia="es-HN"/>
              </w:rPr>
              <w:t xml:space="preserve"> I</w:t>
            </w:r>
          </w:p>
        </w:tc>
        <w:tc>
          <w:tcPr>
            <w:tcW w:w="1271" w:type="dxa"/>
            <w:gridSpan w:val="2"/>
            <w:tcBorders>
              <w:top w:val="single" w:sz="4" w:space="0" w:color="auto"/>
              <w:left w:val="nil"/>
              <w:bottom w:val="single" w:sz="4" w:space="0" w:color="auto"/>
              <w:right w:val="single" w:sz="4" w:space="0" w:color="auto"/>
            </w:tcBorders>
            <w:shd w:val="clear" w:color="auto" w:fill="auto"/>
            <w:vAlign w:val="bottom"/>
            <w:hideMark/>
          </w:tcPr>
          <w:p w14:paraId="6A241BB5"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Capítulo</w:t>
            </w:r>
            <w:r w:rsidRPr="008F1135">
              <w:rPr>
                <w:rFonts w:ascii="Times New Roman" w:eastAsia="Times New Roman" w:hAnsi="Times New Roman" w:cs="Times New Roman"/>
                <w:color w:val="000000"/>
                <w:sz w:val="20"/>
                <w:szCs w:val="20"/>
                <w:lang w:val="es-HN" w:eastAsia="es-HN"/>
              </w:rPr>
              <w:t xml:space="preserve"> II</w:t>
            </w:r>
          </w:p>
        </w:tc>
        <w:tc>
          <w:tcPr>
            <w:tcW w:w="2938" w:type="dxa"/>
            <w:gridSpan w:val="6"/>
            <w:tcBorders>
              <w:top w:val="single" w:sz="4" w:space="0" w:color="auto"/>
              <w:left w:val="nil"/>
              <w:bottom w:val="single" w:sz="4" w:space="0" w:color="auto"/>
              <w:right w:val="single" w:sz="4" w:space="0" w:color="auto"/>
            </w:tcBorders>
            <w:shd w:val="clear" w:color="auto" w:fill="auto"/>
            <w:vAlign w:val="bottom"/>
            <w:hideMark/>
          </w:tcPr>
          <w:p w14:paraId="0647F002"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Capítulo</w:t>
            </w:r>
            <w:r w:rsidRPr="008F1135">
              <w:rPr>
                <w:rFonts w:ascii="Times New Roman" w:eastAsia="Times New Roman" w:hAnsi="Times New Roman" w:cs="Times New Roman"/>
                <w:color w:val="000000"/>
                <w:sz w:val="20"/>
                <w:szCs w:val="20"/>
                <w:lang w:val="es-HN" w:eastAsia="es-HN"/>
              </w:rPr>
              <w:t xml:space="preserve"> III</w:t>
            </w:r>
          </w:p>
        </w:tc>
        <w:tc>
          <w:tcPr>
            <w:tcW w:w="2275" w:type="dxa"/>
            <w:tcBorders>
              <w:top w:val="single" w:sz="4" w:space="0" w:color="auto"/>
              <w:left w:val="nil"/>
              <w:bottom w:val="single" w:sz="4" w:space="0" w:color="auto"/>
              <w:right w:val="single" w:sz="4" w:space="0" w:color="auto"/>
            </w:tcBorders>
            <w:shd w:val="clear" w:color="auto" w:fill="auto"/>
            <w:vAlign w:val="bottom"/>
            <w:hideMark/>
          </w:tcPr>
          <w:p w14:paraId="10CF3CDE"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Capítulo</w:t>
            </w:r>
            <w:r w:rsidRPr="008F1135">
              <w:rPr>
                <w:rFonts w:ascii="Times New Roman" w:eastAsia="Times New Roman" w:hAnsi="Times New Roman" w:cs="Times New Roman"/>
                <w:color w:val="000000"/>
                <w:sz w:val="20"/>
                <w:szCs w:val="20"/>
                <w:lang w:val="es-HN" w:eastAsia="es-HN"/>
              </w:rPr>
              <w:t xml:space="preserve"> IV</w:t>
            </w:r>
          </w:p>
        </w:tc>
        <w:tc>
          <w:tcPr>
            <w:tcW w:w="2415" w:type="dxa"/>
            <w:gridSpan w:val="3"/>
            <w:tcBorders>
              <w:top w:val="single" w:sz="4" w:space="0" w:color="auto"/>
              <w:left w:val="nil"/>
              <w:bottom w:val="single" w:sz="4" w:space="0" w:color="auto"/>
              <w:right w:val="single" w:sz="4" w:space="0" w:color="auto"/>
            </w:tcBorders>
            <w:shd w:val="clear" w:color="auto" w:fill="auto"/>
            <w:vAlign w:val="bottom"/>
            <w:hideMark/>
          </w:tcPr>
          <w:p w14:paraId="795ED6B4"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Capítulo</w:t>
            </w:r>
            <w:r w:rsidRPr="008F1135">
              <w:rPr>
                <w:rFonts w:ascii="Times New Roman" w:eastAsia="Times New Roman" w:hAnsi="Times New Roman" w:cs="Times New Roman"/>
                <w:color w:val="000000"/>
                <w:sz w:val="20"/>
                <w:szCs w:val="20"/>
                <w:lang w:val="es-HN" w:eastAsia="es-HN"/>
              </w:rPr>
              <w:t xml:space="preserve"> VI</w:t>
            </w:r>
          </w:p>
        </w:tc>
      </w:tr>
      <w:tr w:rsidR="005B0A7D" w:rsidRPr="008F1135" w14:paraId="47214DB2" w14:textId="77777777" w:rsidTr="00C13726">
        <w:trPr>
          <w:trHeight w:val="900"/>
        </w:trPr>
        <w:tc>
          <w:tcPr>
            <w:tcW w:w="1263" w:type="dxa"/>
            <w:tcBorders>
              <w:top w:val="nil"/>
              <w:left w:val="single" w:sz="4" w:space="0" w:color="auto"/>
              <w:bottom w:val="single" w:sz="4" w:space="0" w:color="auto"/>
              <w:right w:val="single" w:sz="4" w:space="0" w:color="auto"/>
            </w:tcBorders>
            <w:shd w:val="clear" w:color="auto" w:fill="auto"/>
            <w:vAlign w:val="bottom"/>
            <w:hideMark/>
          </w:tcPr>
          <w:p w14:paraId="601EBF08"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 xml:space="preserve">Titulo </w:t>
            </w:r>
            <w:r w:rsidRPr="000844C4">
              <w:rPr>
                <w:rFonts w:ascii="Times New Roman" w:eastAsia="Times New Roman" w:hAnsi="Times New Roman" w:cs="Times New Roman"/>
                <w:color w:val="000000"/>
                <w:sz w:val="20"/>
                <w:szCs w:val="20"/>
                <w:lang w:val="es-HN" w:eastAsia="es-HN"/>
              </w:rPr>
              <w:t>Investigación</w:t>
            </w:r>
          </w:p>
        </w:tc>
        <w:tc>
          <w:tcPr>
            <w:tcW w:w="1337" w:type="dxa"/>
            <w:gridSpan w:val="2"/>
            <w:tcBorders>
              <w:top w:val="nil"/>
              <w:left w:val="nil"/>
              <w:bottom w:val="single" w:sz="4" w:space="0" w:color="auto"/>
              <w:right w:val="single" w:sz="4" w:space="0" w:color="auto"/>
            </w:tcBorders>
            <w:shd w:val="clear" w:color="auto" w:fill="auto"/>
            <w:vAlign w:val="bottom"/>
            <w:hideMark/>
          </w:tcPr>
          <w:p w14:paraId="16938241"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Objetivo General</w:t>
            </w:r>
          </w:p>
        </w:tc>
        <w:tc>
          <w:tcPr>
            <w:tcW w:w="1451" w:type="dxa"/>
            <w:gridSpan w:val="2"/>
            <w:tcBorders>
              <w:top w:val="nil"/>
              <w:left w:val="nil"/>
              <w:bottom w:val="single" w:sz="4" w:space="0" w:color="auto"/>
              <w:right w:val="single" w:sz="4" w:space="0" w:color="auto"/>
            </w:tcBorders>
            <w:shd w:val="clear" w:color="auto" w:fill="auto"/>
            <w:vAlign w:val="bottom"/>
            <w:hideMark/>
          </w:tcPr>
          <w:p w14:paraId="33F8C41E"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 xml:space="preserve">Objetivos </w:t>
            </w:r>
            <w:r w:rsidRPr="000844C4">
              <w:rPr>
                <w:rFonts w:ascii="Times New Roman" w:eastAsia="Times New Roman" w:hAnsi="Times New Roman" w:cs="Times New Roman"/>
                <w:color w:val="000000"/>
                <w:sz w:val="20"/>
                <w:szCs w:val="20"/>
                <w:lang w:val="es-HN" w:eastAsia="es-HN"/>
              </w:rPr>
              <w:t>Específicos</w:t>
            </w:r>
          </w:p>
        </w:tc>
        <w:tc>
          <w:tcPr>
            <w:tcW w:w="1271" w:type="dxa"/>
            <w:gridSpan w:val="2"/>
            <w:tcBorders>
              <w:top w:val="nil"/>
              <w:left w:val="nil"/>
              <w:bottom w:val="single" w:sz="4" w:space="0" w:color="auto"/>
              <w:right w:val="single" w:sz="4" w:space="0" w:color="auto"/>
            </w:tcBorders>
            <w:shd w:val="clear" w:color="auto" w:fill="auto"/>
            <w:vAlign w:val="bottom"/>
            <w:hideMark/>
          </w:tcPr>
          <w:p w14:paraId="698877D5" w14:textId="77777777" w:rsidR="000844C4" w:rsidRPr="000844C4"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Teorías</w:t>
            </w:r>
            <w:r w:rsidRPr="008F1135">
              <w:rPr>
                <w:rFonts w:ascii="Times New Roman" w:eastAsia="Times New Roman" w:hAnsi="Times New Roman" w:cs="Times New Roman"/>
                <w:color w:val="000000"/>
                <w:sz w:val="20"/>
                <w:szCs w:val="20"/>
                <w:lang w:val="es-HN" w:eastAsia="es-HN"/>
              </w:rPr>
              <w:t>/</w:t>
            </w:r>
          </w:p>
          <w:p w14:paraId="336A046A"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Metodologías</w:t>
            </w:r>
            <w:r w:rsidRPr="008F1135">
              <w:rPr>
                <w:rFonts w:ascii="Times New Roman" w:eastAsia="Times New Roman" w:hAnsi="Times New Roman" w:cs="Times New Roman"/>
                <w:color w:val="000000"/>
                <w:sz w:val="20"/>
                <w:szCs w:val="20"/>
                <w:lang w:val="es-HN" w:eastAsia="es-HN"/>
              </w:rPr>
              <w:t xml:space="preserve"> de sustento</w:t>
            </w:r>
          </w:p>
        </w:tc>
        <w:tc>
          <w:tcPr>
            <w:tcW w:w="980" w:type="dxa"/>
            <w:gridSpan w:val="2"/>
            <w:tcBorders>
              <w:top w:val="nil"/>
              <w:left w:val="nil"/>
              <w:bottom w:val="single" w:sz="4" w:space="0" w:color="auto"/>
              <w:right w:val="single" w:sz="4" w:space="0" w:color="auto"/>
            </w:tcBorders>
            <w:shd w:val="clear" w:color="auto" w:fill="auto"/>
            <w:vAlign w:val="bottom"/>
            <w:hideMark/>
          </w:tcPr>
          <w:p w14:paraId="05382EC7"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Variables</w:t>
            </w:r>
          </w:p>
        </w:tc>
        <w:tc>
          <w:tcPr>
            <w:tcW w:w="985" w:type="dxa"/>
            <w:gridSpan w:val="2"/>
            <w:tcBorders>
              <w:top w:val="nil"/>
              <w:left w:val="nil"/>
              <w:bottom w:val="single" w:sz="4" w:space="0" w:color="auto"/>
              <w:right w:val="single" w:sz="4" w:space="0" w:color="auto"/>
            </w:tcBorders>
            <w:shd w:val="clear" w:color="auto" w:fill="auto"/>
            <w:vAlign w:val="bottom"/>
            <w:hideMark/>
          </w:tcPr>
          <w:p w14:paraId="57673AB8"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Población</w:t>
            </w:r>
          </w:p>
        </w:tc>
        <w:tc>
          <w:tcPr>
            <w:tcW w:w="973" w:type="dxa"/>
            <w:gridSpan w:val="2"/>
            <w:tcBorders>
              <w:top w:val="nil"/>
              <w:left w:val="nil"/>
              <w:bottom w:val="single" w:sz="4" w:space="0" w:color="auto"/>
              <w:right w:val="single" w:sz="4" w:space="0" w:color="auto"/>
            </w:tcBorders>
            <w:shd w:val="clear" w:color="auto" w:fill="auto"/>
            <w:vAlign w:val="bottom"/>
            <w:hideMark/>
          </w:tcPr>
          <w:p w14:paraId="2E44880D"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Técnicas</w:t>
            </w:r>
          </w:p>
        </w:tc>
        <w:tc>
          <w:tcPr>
            <w:tcW w:w="2275" w:type="dxa"/>
            <w:tcBorders>
              <w:top w:val="nil"/>
              <w:left w:val="nil"/>
              <w:bottom w:val="single" w:sz="4" w:space="0" w:color="auto"/>
              <w:right w:val="single" w:sz="4" w:space="0" w:color="auto"/>
            </w:tcBorders>
            <w:shd w:val="clear" w:color="auto" w:fill="auto"/>
            <w:vAlign w:val="bottom"/>
            <w:hideMark/>
          </w:tcPr>
          <w:p w14:paraId="16242115"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Conclusiones</w:t>
            </w:r>
          </w:p>
        </w:tc>
        <w:tc>
          <w:tcPr>
            <w:tcW w:w="986" w:type="dxa"/>
            <w:gridSpan w:val="2"/>
            <w:tcBorders>
              <w:top w:val="nil"/>
              <w:left w:val="nil"/>
              <w:bottom w:val="single" w:sz="4" w:space="0" w:color="auto"/>
              <w:right w:val="single" w:sz="4" w:space="0" w:color="auto"/>
            </w:tcBorders>
            <w:shd w:val="clear" w:color="auto" w:fill="auto"/>
            <w:vAlign w:val="bottom"/>
            <w:hideMark/>
          </w:tcPr>
          <w:p w14:paraId="0315EB9D"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Nombre de la Propuesta</w:t>
            </w:r>
          </w:p>
        </w:tc>
        <w:tc>
          <w:tcPr>
            <w:tcW w:w="1429" w:type="dxa"/>
            <w:tcBorders>
              <w:top w:val="nil"/>
              <w:left w:val="nil"/>
              <w:bottom w:val="single" w:sz="4" w:space="0" w:color="auto"/>
              <w:right w:val="single" w:sz="4" w:space="0" w:color="auto"/>
            </w:tcBorders>
            <w:shd w:val="clear" w:color="auto" w:fill="auto"/>
            <w:vAlign w:val="bottom"/>
            <w:hideMark/>
          </w:tcPr>
          <w:p w14:paraId="7AFC965C"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Objetivos Propuesta</w:t>
            </w:r>
          </w:p>
        </w:tc>
      </w:tr>
      <w:tr w:rsidR="005B0A7D" w:rsidRPr="00B82183" w14:paraId="1347C11F" w14:textId="77777777" w:rsidTr="00C13726">
        <w:trPr>
          <w:trHeight w:val="3570"/>
        </w:trPr>
        <w:tc>
          <w:tcPr>
            <w:tcW w:w="1263" w:type="dxa"/>
            <w:tcBorders>
              <w:top w:val="nil"/>
              <w:left w:val="single" w:sz="4" w:space="0" w:color="auto"/>
              <w:bottom w:val="single" w:sz="4" w:space="0" w:color="auto"/>
              <w:right w:val="single" w:sz="4" w:space="0" w:color="auto"/>
            </w:tcBorders>
            <w:shd w:val="clear" w:color="auto" w:fill="auto"/>
          </w:tcPr>
          <w:p w14:paraId="63AE8366" w14:textId="22958017" w:rsidR="000844C4" w:rsidRPr="008F1135" w:rsidRDefault="000844C4" w:rsidP="003E6190">
            <w:pPr>
              <w:widowControl/>
              <w:rPr>
                <w:rFonts w:ascii="Times New Roman" w:eastAsia="Times New Roman" w:hAnsi="Times New Roman" w:cs="Times New Roman"/>
                <w:color w:val="000000"/>
                <w:sz w:val="20"/>
                <w:szCs w:val="20"/>
                <w:lang w:val="es-HN" w:eastAsia="es-HN"/>
              </w:rPr>
            </w:pPr>
          </w:p>
        </w:tc>
        <w:tc>
          <w:tcPr>
            <w:tcW w:w="1337" w:type="dxa"/>
            <w:gridSpan w:val="2"/>
            <w:tcBorders>
              <w:top w:val="nil"/>
              <w:left w:val="nil"/>
              <w:bottom w:val="single" w:sz="4" w:space="0" w:color="auto"/>
              <w:right w:val="single" w:sz="4" w:space="0" w:color="auto"/>
            </w:tcBorders>
            <w:shd w:val="clear" w:color="auto" w:fill="auto"/>
          </w:tcPr>
          <w:p w14:paraId="38F3C2D0" w14:textId="42C88B51" w:rsidR="000844C4" w:rsidRPr="008F1135" w:rsidRDefault="000844C4" w:rsidP="003E6190">
            <w:pPr>
              <w:widowControl/>
              <w:rPr>
                <w:rFonts w:ascii="Times New Roman" w:eastAsia="Times New Roman" w:hAnsi="Times New Roman" w:cs="Times New Roman"/>
                <w:color w:val="000000"/>
                <w:sz w:val="20"/>
                <w:szCs w:val="20"/>
                <w:lang w:val="es-HN" w:eastAsia="es-HN"/>
              </w:rPr>
            </w:pPr>
          </w:p>
        </w:tc>
        <w:tc>
          <w:tcPr>
            <w:tcW w:w="1451" w:type="dxa"/>
            <w:gridSpan w:val="2"/>
            <w:tcBorders>
              <w:top w:val="nil"/>
              <w:left w:val="nil"/>
              <w:bottom w:val="single" w:sz="4" w:space="0" w:color="auto"/>
              <w:right w:val="single" w:sz="4" w:space="0" w:color="auto"/>
            </w:tcBorders>
            <w:shd w:val="clear" w:color="auto" w:fill="auto"/>
            <w:hideMark/>
          </w:tcPr>
          <w:p w14:paraId="7A856878" w14:textId="0FA3E298" w:rsidR="000844C4" w:rsidRPr="008F1135" w:rsidRDefault="008B7EE2" w:rsidP="003E6190">
            <w:pPr>
              <w:widowControl/>
              <w:rPr>
                <w:rFonts w:ascii="Times New Roman" w:eastAsia="Times New Roman" w:hAnsi="Times New Roman" w:cs="Times New Roman"/>
                <w:color w:val="000000"/>
                <w:sz w:val="20"/>
                <w:szCs w:val="20"/>
                <w:lang w:val="es-HN" w:eastAsia="es-HN"/>
              </w:rPr>
            </w:pPr>
            <w:r w:rsidRPr="008B7EE2">
              <w:rPr>
                <w:rFonts w:ascii="Times New Roman" w:eastAsia="Times New Roman" w:hAnsi="Times New Roman" w:cs="Times New Roman"/>
                <w:color w:val="000000"/>
                <w:sz w:val="20"/>
                <w:szCs w:val="20"/>
                <w:lang w:val="es-HN" w:eastAsia="es-HN"/>
              </w:rPr>
              <w:t>Demostrar los resultados del modelo de aprendizaje automático a través de series de tiempos para comprender el comportamiento de la cuenta total activo de los bancos comercial de Honduras dentro del periodo de enero a septiembre 2023</w:t>
            </w:r>
          </w:p>
        </w:tc>
        <w:tc>
          <w:tcPr>
            <w:tcW w:w="1271" w:type="dxa"/>
            <w:gridSpan w:val="2"/>
            <w:tcBorders>
              <w:top w:val="nil"/>
              <w:left w:val="nil"/>
              <w:bottom w:val="single" w:sz="4" w:space="0" w:color="auto"/>
              <w:right w:val="single" w:sz="4" w:space="0" w:color="auto"/>
            </w:tcBorders>
            <w:shd w:val="clear" w:color="auto" w:fill="auto"/>
            <w:hideMark/>
          </w:tcPr>
          <w:p w14:paraId="6B05CBA9" w14:textId="4BABCE10" w:rsidR="000844C4" w:rsidRPr="008F1135" w:rsidRDefault="000844C4" w:rsidP="003E6190">
            <w:pPr>
              <w:widowControl/>
              <w:rPr>
                <w:rFonts w:ascii="Times New Roman" w:eastAsia="Times New Roman" w:hAnsi="Times New Roman" w:cs="Times New Roman"/>
                <w:color w:val="000000"/>
                <w:sz w:val="20"/>
                <w:szCs w:val="20"/>
                <w:lang w:val="es-HN" w:eastAsia="es-HN"/>
              </w:rPr>
            </w:pPr>
          </w:p>
        </w:tc>
        <w:tc>
          <w:tcPr>
            <w:tcW w:w="980" w:type="dxa"/>
            <w:gridSpan w:val="2"/>
            <w:tcBorders>
              <w:top w:val="nil"/>
              <w:left w:val="nil"/>
              <w:bottom w:val="single" w:sz="4" w:space="0" w:color="auto"/>
              <w:right w:val="single" w:sz="4" w:space="0" w:color="auto"/>
            </w:tcBorders>
            <w:shd w:val="clear" w:color="auto" w:fill="auto"/>
            <w:hideMark/>
          </w:tcPr>
          <w:p w14:paraId="58630D33" w14:textId="71BAC89E" w:rsidR="000844C4" w:rsidRPr="008F1135" w:rsidRDefault="000844C4" w:rsidP="003E6190">
            <w:pPr>
              <w:widowControl/>
              <w:rPr>
                <w:rFonts w:ascii="Times New Roman" w:eastAsia="Times New Roman" w:hAnsi="Times New Roman" w:cs="Times New Roman"/>
                <w:color w:val="000000"/>
                <w:sz w:val="20"/>
                <w:szCs w:val="20"/>
                <w:lang w:val="es-HN" w:eastAsia="es-HN"/>
              </w:rPr>
            </w:pPr>
          </w:p>
        </w:tc>
        <w:tc>
          <w:tcPr>
            <w:tcW w:w="985" w:type="dxa"/>
            <w:gridSpan w:val="2"/>
            <w:tcBorders>
              <w:top w:val="nil"/>
              <w:left w:val="nil"/>
              <w:bottom w:val="single" w:sz="4" w:space="0" w:color="auto"/>
              <w:right w:val="single" w:sz="4" w:space="0" w:color="auto"/>
            </w:tcBorders>
            <w:shd w:val="clear" w:color="auto" w:fill="auto"/>
            <w:hideMark/>
          </w:tcPr>
          <w:p w14:paraId="6AFE52A3" w14:textId="34A3F964" w:rsidR="000844C4" w:rsidRPr="008F1135" w:rsidRDefault="00120709" w:rsidP="003E6190">
            <w:pPr>
              <w:widowControl/>
              <w:rPr>
                <w:rFonts w:ascii="Times New Roman" w:eastAsia="Times New Roman" w:hAnsi="Times New Roman" w:cs="Times New Roman"/>
                <w:color w:val="000000"/>
                <w:sz w:val="20"/>
                <w:szCs w:val="20"/>
                <w:lang w:val="es-HN" w:eastAsia="es-HN"/>
              </w:rPr>
            </w:pPr>
            <w:r>
              <w:rPr>
                <w:rFonts w:ascii="Times New Roman" w:eastAsia="Times New Roman" w:hAnsi="Times New Roman" w:cs="Times New Roman"/>
                <w:color w:val="000000"/>
                <w:sz w:val="20"/>
                <w:szCs w:val="20"/>
                <w:lang w:val="es-HN" w:eastAsia="es-HN"/>
              </w:rPr>
              <w:t>Resultado Cuenta Total Activo</w:t>
            </w:r>
          </w:p>
        </w:tc>
        <w:tc>
          <w:tcPr>
            <w:tcW w:w="973" w:type="dxa"/>
            <w:gridSpan w:val="2"/>
            <w:tcBorders>
              <w:top w:val="nil"/>
              <w:left w:val="nil"/>
              <w:bottom w:val="single" w:sz="4" w:space="0" w:color="auto"/>
              <w:right w:val="single" w:sz="4" w:space="0" w:color="auto"/>
            </w:tcBorders>
            <w:shd w:val="clear" w:color="auto" w:fill="auto"/>
            <w:hideMark/>
          </w:tcPr>
          <w:p w14:paraId="39B533BF" w14:textId="4F93E7CD" w:rsidR="000844C4" w:rsidRPr="008F1135" w:rsidRDefault="000844C4" w:rsidP="003E6190">
            <w:pPr>
              <w:widowControl/>
              <w:rPr>
                <w:rFonts w:ascii="Times New Roman" w:eastAsia="Times New Roman" w:hAnsi="Times New Roman" w:cs="Times New Roman"/>
                <w:color w:val="000000"/>
                <w:sz w:val="20"/>
                <w:szCs w:val="20"/>
                <w:lang w:val="es-HN" w:eastAsia="es-HN"/>
              </w:rPr>
            </w:pPr>
          </w:p>
        </w:tc>
        <w:tc>
          <w:tcPr>
            <w:tcW w:w="2275" w:type="dxa"/>
            <w:tcBorders>
              <w:top w:val="nil"/>
              <w:left w:val="nil"/>
              <w:bottom w:val="single" w:sz="4" w:space="0" w:color="auto"/>
              <w:right w:val="single" w:sz="4" w:space="0" w:color="auto"/>
            </w:tcBorders>
            <w:shd w:val="clear" w:color="auto" w:fill="auto"/>
            <w:hideMark/>
          </w:tcPr>
          <w:p w14:paraId="49717660" w14:textId="52C067A1" w:rsidR="007F6AD9" w:rsidRPr="008F1135" w:rsidRDefault="007F6AD9" w:rsidP="007F6AD9">
            <w:pPr>
              <w:widowControl/>
              <w:rPr>
                <w:rFonts w:ascii="Times New Roman" w:eastAsia="Times New Roman" w:hAnsi="Times New Roman" w:cs="Times New Roman"/>
                <w:color w:val="000000"/>
                <w:sz w:val="20"/>
                <w:szCs w:val="20"/>
                <w:lang w:val="es-HN" w:eastAsia="es-HN"/>
              </w:rPr>
            </w:pPr>
            <w:r w:rsidRPr="007F6AD9">
              <w:rPr>
                <w:rFonts w:ascii="Times New Roman" w:eastAsia="Times New Roman" w:hAnsi="Times New Roman" w:cs="Times New Roman"/>
                <w:color w:val="000000"/>
                <w:sz w:val="20"/>
                <w:szCs w:val="20"/>
                <w:lang w:val="es-HN" w:eastAsia="es-HN"/>
              </w:rPr>
              <w:t>Realizar una descomposición de serie permiten a los bancos, autoridades financieras, inversionistas y clientes conocer mejor a los bancos comerciales, ya que se logra comprender a través del tiempo si el comportamiento de la cuenta total activa subirá o decaerá y esto se logra mediante la observación de graficas que permiten formar una idea del pronóstico de los resultados.</w:t>
            </w:r>
          </w:p>
          <w:p w14:paraId="778EFC07" w14:textId="3295CA00" w:rsidR="000844C4" w:rsidRPr="008F1135" w:rsidRDefault="000844C4" w:rsidP="007F6AD9">
            <w:pPr>
              <w:widowControl/>
              <w:rPr>
                <w:rFonts w:ascii="Times New Roman" w:eastAsia="Times New Roman" w:hAnsi="Times New Roman" w:cs="Times New Roman"/>
                <w:color w:val="000000"/>
                <w:sz w:val="20"/>
                <w:szCs w:val="20"/>
                <w:lang w:val="es-HN" w:eastAsia="es-HN"/>
              </w:rPr>
            </w:pPr>
          </w:p>
        </w:tc>
        <w:tc>
          <w:tcPr>
            <w:tcW w:w="986" w:type="dxa"/>
            <w:gridSpan w:val="2"/>
            <w:tcBorders>
              <w:top w:val="nil"/>
              <w:left w:val="nil"/>
              <w:bottom w:val="single" w:sz="4" w:space="0" w:color="auto"/>
              <w:right w:val="single" w:sz="4" w:space="0" w:color="auto"/>
            </w:tcBorders>
            <w:shd w:val="clear" w:color="auto" w:fill="auto"/>
            <w:hideMark/>
          </w:tcPr>
          <w:p w14:paraId="436789FC" w14:textId="60B746F8" w:rsidR="000844C4" w:rsidRPr="008F1135" w:rsidRDefault="000844C4" w:rsidP="003E6190">
            <w:pPr>
              <w:widowControl/>
              <w:rPr>
                <w:rFonts w:ascii="Times New Roman" w:eastAsia="Times New Roman" w:hAnsi="Times New Roman" w:cs="Times New Roman"/>
                <w:color w:val="000000"/>
                <w:sz w:val="20"/>
                <w:szCs w:val="20"/>
                <w:lang w:val="es-HN" w:eastAsia="es-HN"/>
              </w:rPr>
            </w:pPr>
          </w:p>
        </w:tc>
        <w:tc>
          <w:tcPr>
            <w:tcW w:w="1429" w:type="dxa"/>
            <w:tcBorders>
              <w:top w:val="nil"/>
              <w:left w:val="nil"/>
              <w:bottom w:val="single" w:sz="4" w:space="0" w:color="auto"/>
              <w:right w:val="single" w:sz="4" w:space="0" w:color="auto"/>
            </w:tcBorders>
            <w:shd w:val="clear" w:color="auto" w:fill="auto"/>
            <w:hideMark/>
          </w:tcPr>
          <w:p w14:paraId="762562AF" w14:textId="34058C9A" w:rsidR="000844C4" w:rsidRPr="008F1135" w:rsidRDefault="00CF75B6" w:rsidP="003E6190">
            <w:pPr>
              <w:widowControl/>
              <w:rPr>
                <w:rFonts w:ascii="Times New Roman" w:eastAsia="Times New Roman" w:hAnsi="Times New Roman" w:cs="Times New Roman"/>
                <w:color w:val="000000"/>
                <w:sz w:val="20"/>
                <w:szCs w:val="20"/>
                <w:lang w:val="es-HN" w:eastAsia="es-HN"/>
              </w:rPr>
            </w:pPr>
            <w:r w:rsidRPr="00CF75B6">
              <w:rPr>
                <w:rFonts w:ascii="Times New Roman" w:eastAsia="Times New Roman" w:hAnsi="Times New Roman" w:cs="Times New Roman"/>
                <w:color w:val="000000"/>
                <w:sz w:val="20"/>
                <w:szCs w:val="20"/>
                <w:lang w:val="es-HN" w:eastAsia="es-HN"/>
              </w:rPr>
              <w:t>Proponer un cronograma de tareas que detalle el orden de la aplicación de los pasos y responsables para la elaboración de un modelo de machine learning.</w:t>
            </w:r>
          </w:p>
        </w:tc>
      </w:tr>
      <w:tr w:rsidR="005B0A7D" w:rsidRPr="00B82183" w14:paraId="785C19D5" w14:textId="77777777" w:rsidTr="00C13726">
        <w:trPr>
          <w:trHeight w:val="3570"/>
        </w:trPr>
        <w:tc>
          <w:tcPr>
            <w:tcW w:w="1263" w:type="dxa"/>
            <w:tcBorders>
              <w:top w:val="single" w:sz="4" w:space="0" w:color="auto"/>
              <w:left w:val="single" w:sz="4" w:space="0" w:color="auto"/>
              <w:bottom w:val="single" w:sz="4" w:space="0" w:color="auto"/>
              <w:right w:val="single" w:sz="4" w:space="0" w:color="auto"/>
            </w:tcBorders>
            <w:shd w:val="clear" w:color="auto" w:fill="auto"/>
          </w:tcPr>
          <w:p w14:paraId="5CB0DF5A" w14:textId="77777777" w:rsidR="005B0A7D" w:rsidRPr="008F1135" w:rsidRDefault="005B0A7D" w:rsidP="005B0A7D">
            <w:pPr>
              <w:widowControl/>
              <w:rPr>
                <w:rFonts w:ascii="Times New Roman" w:eastAsia="Times New Roman" w:hAnsi="Times New Roman" w:cs="Times New Roman"/>
                <w:color w:val="000000"/>
                <w:sz w:val="20"/>
                <w:szCs w:val="20"/>
                <w:lang w:val="es-HN" w:eastAsia="es-HN"/>
              </w:rPr>
            </w:pPr>
          </w:p>
        </w:tc>
        <w:tc>
          <w:tcPr>
            <w:tcW w:w="1337" w:type="dxa"/>
            <w:gridSpan w:val="2"/>
            <w:tcBorders>
              <w:top w:val="single" w:sz="4" w:space="0" w:color="auto"/>
              <w:left w:val="nil"/>
              <w:bottom w:val="single" w:sz="4" w:space="0" w:color="auto"/>
              <w:right w:val="single" w:sz="4" w:space="0" w:color="auto"/>
            </w:tcBorders>
            <w:shd w:val="clear" w:color="auto" w:fill="auto"/>
          </w:tcPr>
          <w:p w14:paraId="08756F31" w14:textId="77777777" w:rsidR="005B0A7D" w:rsidRPr="008F1135" w:rsidRDefault="005B0A7D" w:rsidP="005B0A7D">
            <w:pPr>
              <w:widowControl/>
              <w:rPr>
                <w:rFonts w:ascii="Times New Roman" w:eastAsia="Times New Roman" w:hAnsi="Times New Roman" w:cs="Times New Roman"/>
                <w:color w:val="000000"/>
                <w:sz w:val="20"/>
                <w:szCs w:val="20"/>
                <w:lang w:val="es-HN" w:eastAsia="es-HN"/>
              </w:rPr>
            </w:pPr>
          </w:p>
        </w:tc>
        <w:tc>
          <w:tcPr>
            <w:tcW w:w="1451" w:type="dxa"/>
            <w:gridSpan w:val="2"/>
            <w:tcBorders>
              <w:top w:val="single" w:sz="4" w:space="0" w:color="auto"/>
              <w:left w:val="nil"/>
              <w:bottom w:val="single" w:sz="4" w:space="0" w:color="auto"/>
              <w:right w:val="single" w:sz="4" w:space="0" w:color="auto"/>
            </w:tcBorders>
            <w:shd w:val="clear" w:color="auto" w:fill="auto"/>
          </w:tcPr>
          <w:p w14:paraId="1C376912" w14:textId="77777777" w:rsidR="005B0A7D" w:rsidRPr="008C09AF" w:rsidRDefault="005B0A7D" w:rsidP="005B0A7D">
            <w:pPr>
              <w:widowControl/>
              <w:rPr>
                <w:rFonts w:ascii="Times New Roman" w:eastAsia="Times New Roman" w:hAnsi="Times New Roman" w:cs="Times New Roman"/>
                <w:color w:val="000000"/>
                <w:sz w:val="20"/>
                <w:szCs w:val="20"/>
                <w:lang w:val="es-HN" w:eastAsia="es-HN"/>
              </w:rPr>
            </w:pPr>
          </w:p>
        </w:tc>
        <w:tc>
          <w:tcPr>
            <w:tcW w:w="1271" w:type="dxa"/>
            <w:gridSpan w:val="2"/>
            <w:tcBorders>
              <w:top w:val="single" w:sz="4" w:space="0" w:color="auto"/>
              <w:left w:val="nil"/>
              <w:bottom w:val="single" w:sz="4" w:space="0" w:color="auto"/>
              <w:right w:val="single" w:sz="4" w:space="0" w:color="auto"/>
            </w:tcBorders>
            <w:shd w:val="clear" w:color="auto" w:fill="auto"/>
          </w:tcPr>
          <w:p w14:paraId="14C688D8" w14:textId="77777777" w:rsidR="005B0A7D" w:rsidRPr="008F1135" w:rsidRDefault="005B0A7D" w:rsidP="005B0A7D">
            <w:pPr>
              <w:widowControl/>
              <w:rPr>
                <w:rFonts w:ascii="Times New Roman" w:eastAsia="Times New Roman" w:hAnsi="Times New Roman" w:cs="Times New Roman"/>
                <w:color w:val="000000"/>
                <w:sz w:val="20"/>
                <w:szCs w:val="20"/>
                <w:lang w:val="es-HN" w:eastAsia="es-HN"/>
              </w:rPr>
            </w:pPr>
          </w:p>
        </w:tc>
        <w:tc>
          <w:tcPr>
            <w:tcW w:w="980" w:type="dxa"/>
            <w:gridSpan w:val="2"/>
            <w:tcBorders>
              <w:top w:val="single" w:sz="4" w:space="0" w:color="auto"/>
              <w:left w:val="nil"/>
              <w:bottom w:val="single" w:sz="4" w:space="0" w:color="auto"/>
              <w:right w:val="single" w:sz="4" w:space="0" w:color="auto"/>
            </w:tcBorders>
            <w:shd w:val="clear" w:color="auto" w:fill="auto"/>
          </w:tcPr>
          <w:p w14:paraId="1F7C8DE1" w14:textId="77777777" w:rsidR="005B0A7D" w:rsidRPr="008F1135" w:rsidRDefault="005B0A7D" w:rsidP="005B0A7D">
            <w:pPr>
              <w:widowControl/>
              <w:rPr>
                <w:rFonts w:ascii="Times New Roman" w:eastAsia="Times New Roman" w:hAnsi="Times New Roman" w:cs="Times New Roman"/>
                <w:color w:val="000000"/>
                <w:sz w:val="20"/>
                <w:szCs w:val="20"/>
                <w:lang w:val="es-HN" w:eastAsia="es-HN"/>
              </w:rPr>
            </w:pPr>
          </w:p>
        </w:tc>
        <w:tc>
          <w:tcPr>
            <w:tcW w:w="985" w:type="dxa"/>
            <w:gridSpan w:val="2"/>
            <w:tcBorders>
              <w:top w:val="single" w:sz="4" w:space="0" w:color="auto"/>
              <w:left w:val="nil"/>
              <w:bottom w:val="single" w:sz="4" w:space="0" w:color="auto"/>
              <w:right w:val="single" w:sz="4" w:space="0" w:color="auto"/>
            </w:tcBorders>
            <w:shd w:val="clear" w:color="auto" w:fill="auto"/>
          </w:tcPr>
          <w:p w14:paraId="085BA830" w14:textId="77777777" w:rsidR="005B0A7D" w:rsidRDefault="005B0A7D" w:rsidP="005B0A7D">
            <w:pPr>
              <w:widowControl/>
              <w:rPr>
                <w:rFonts w:ascii="Times New Roman" w:eastAsia="Times New Roman" w:hAnsi="Times New Roman" w:cs="Times New Roman"/>
                <w:color w:val="000000"/>
                <w:sz w:val="20"/>
                <w:szCs w:val="20"/>
                <w:lang w:val="es-HN" w:eastAsia="es-HN"/>
              </w:rPr>
            </w:pPr>
          </w:p>
        </w:tc>
        <w:tc>
          <w:tcPr>
            <w:tcW w:w="973" w:type="dxa"/>
            <w:gridSpan w:val="2"/>
            <w:tcBorders>
              <w:top w:val="single" w:sz="4" w:space="0" w:color="auto"/>
              <w:left w:val="nil"/>
              <w:bottom w:val="single" w:sz="4" w:space="0" w:color="auto"/>
              <w:right w:val="single" w:sz="4" w:space="0" w:color="auto"/>
            </w:tcBorders>
            <w:shd w:val="clear" w:color="auto" w:fill="auto"/>
          </w:tcPr>
          <w:p w14:paraId="3F4FFCCC" w14:textId="77777777" w:rsidR="005B0A7D" w:rsidRPr="008F1135" w:rsidRDefault="005B0A7D" w:rsidP="005B0A7D">
            <w:pPr>
              <w:widowControl/>
              <w:rPr>
                <w:rFonts w:ascii="Times New Roman" w:eastAsia="Times New Roman" w:hAnsi="Times New Roman" w:cs="Times New Roman"/>
                <w:color w:val="000000"/>
                <w:sz w:val="20"/>
                <w:szCs w:val="20"/>
                <w:lang w:val="es-HN" w:eastAsia="es-HN"/>
              </w:rPr>
            </w:pPr>
          </w:p>
        </w:tc>
        <w:tc>
          <w:tcPr>
            <w:tcW w:w="2275" w:type="dxa"/>
            <w:tcBorders>
              <w:top w:val="single" w:sz="4" w:space="0" w:color="auto"/>
              <w:left w:val="nil"/>
              <w:bottom w:val="single" w:sz="4" w:space="0" w:color="auto"/>
              <w:right w:val="single" w:sz="4" w:space="0" w:color="auto"/>
            </w:tcBorders>
            <w:shd w:val="clear" w:color="auto" w:fill="auto"/>
          </w:tcPr>
          <w:p w14:paraId="7AA20342" w14:textId="5D84957A" w:rsidR="005B0A7D" w:rsidRPr="007F6AD9" w:rsidRDefault="005B0A7D" w:rsidP="00C13726">
            <w:pPr>
              <w:widowControl/>
              <w:rPr>
                <w:rFonts w:ascii="Times New Roman" w:eastAsia="Times New Roman" w:hAnsi="Times New Roman" w:cs="Times New Roman"/>
                <w:color w:val="000000"/>
                <w:sz w:val="20"/>
                <w:szCs w:val="20"/>
                <w:lang w:val="es-HN" w:eastAsia="es-HN"/>
              </w:rPr>
            </w:pPr>
            <w:r w:rsidRPr="007F6AD9">
              <w:rPr>
                <w:rFonts w:ascii="Times New Roman" w:eastAsia="Times New Roman" w:hAnsi="Times New Roman" w:cs="Times New Roman"/>
                <w:color w:val="000000"/>
                <w:sz w:val="20"/>
                <w:szCs w:val="20"/>
                <w:lang w:val="es-HN" w:eastAsia="es-HN"/>
              </w:rPr>
              <w:t>El aplicar un modelo de machine learning permite reforzar el análisis que se obtiene con las observaciones de las series de tiempo, a su vez logra obtener resultados a futuros de una forma matemática valida, estos resultados ayudan a los clientes, inversiones, autoridades financieras y los mismos bancos replantear sus estrategias y tomar mejores decisiones.</w:t>
            </w:r>
          </w:p>
        </w:tc>
        <w:tc>
          <w:tcPr>
            <w:tcW w:w="986" w:type="dxa"/>
            <w:gridSpan w:val="2"/>
            <w:tcBorders>
              <w:top w:val="single" w:sz="4" w:space="0" w:color="auto"/>
              <w:left w:val="nil"/>
              <w:bottom w:val="single" w:sz="4" w:space="0" w:color="auto"/>
              <w:right w:val="single" w:sz="4" w:space="0" w:color="auto"/>
            </w:tcBorders>
            <w:shd w:val="clear" w:color="auto" w:fill="auto"/>
          </w:tcPr>
          <w:p w14:paraId="3464036C" w14:textId="77777777" w:rsidR="005B0A7D" w:rsidRPr="008F1135" w:rsidRDefault="005B0A7D" w:rsidP="005B0A7D">
            <w:pPr>
              <w:widowControl/>
              <w:rPr>
                <w:rFonts w:ascii="Times New Roman" w:eastAsia="Times New Roman" w:hAnsi="Times New Roman" w:cs="Times New Roman"/>
                <w:color w:val="000000"/>
                <w:sz w:val="20"/>
                <w:szCs w:val="20"/>
                <w:lang w:val="es-HN" w:eastAsia="es-HN"/>
              </w:rPr>
            </w:pPr>
          </w:p>
        </w:tc>
        <w:tc>
          <w:tcPr>
            <w:tcW w:w="1429" w:type="dxa"/>
            <w:tcBorders>
              <w:top w:val="single" w:sz="4" w:space="0" w:color="auto"/>
              <w:left w:val="nil"/>
              <w:bottom w:val="single" w:sz="4" w:space="0" w:color="auto"/>
              <w:right w:val="single" w:sz="4" w:space="0" w:color="auto"/>
            </w:tcBorders>
            <w:shd w:val="clear" w:color="auto" w:fill="auto"/>
          </w:tcPr>
          <w:p w14:paraId="7BE4173B" w14:textId="030EB6E6" w:rsidR="005B0A7D" w:rsidRPr="00CF75B6" w:rsidRDefault="005B0A7D" w:rsidP="005B0A7D">
            <w:pPr>
              <w:widowControl/>
              <w:rPr>
                <w:rFonts w:ascii="Times New Roman" w:eastAsia="Times New Roman" w:hAnsi="Times New Roman" w:cs="Times New Roman"/>
                <w:color w:val="000000"/>
                <w:sz w:val="20"/>
                <w:szCs w:val="20"/>
                <w:lang w:val="es-HN" w:eastAsia="es-HN"/>
              </w:rPr>
            </w:pPr>
            <w:r w:rsidRPr="00CF75B6">
              <w:rPr>
                <w:rFonts w:ascii="Times New Roman" w:eastAsia="Times New Roman" w:hAnsi="Times New Roman" w:cs="Times New Roman"/>
                <w:color w:val="000000"/>
                <w:sz w:val="20"/>
                <w:szCs w:val="20"/>
                <w:lang w:val="es-HN" w:eastAsia="es-HN"/>
              </w:rPr>
              <w:t>Establecer el presupuesto necesario para la implementación del desarrollo de modelo de machine leanirng.</w:t>
            </w:r>
          </w:p>
        </w:tc>
      </w:tr>
      <w:tr w:rsidR="000844C4" w:rsidRPr="008F1135" w14:paraId="35ACDA77" w14:textId="77777777" w:rsidTr="005B0A7D">
        <w:trPr>
          <w:trHeight w:val="300"/>
        </w:trPr>
        <w:tc>
          <w:tcPr>
            <w:tcW w:w="3870" w:type="dxa"/>
            <w:gridSpan w:val="4"/>
            <w:tcBorders>
              <w:top w:val="single" w:sz="4" w:space="0" w:color="auto"/>
              <w:left w:val="single" w:sz="4" w:space="0" w:color="auto"/>
              <w:bottom w:val="single" w:sz="4" w:space="0" w:color="auto"/>
              <w:right w:val="single" w:sz="4" w:space="0" w:color="auto"/>
            </w:tcBorders>
            <w:shd w:val="clear" w:color="auto" w:fill="auto"/>
            <w:vAlign w:val="bottom"/>
            <w:hideMark/>
          </w:tcPr>
          <w:p w14:paraId="786D5593" w14:textId="4267409D" w:rsidR="000844C4" w:rsidRPr="008F1135" w:rsidRDefault="00F25779" w:rsidP="003E6190">
            <w:pPr>
              <w:widowControl/>
              <w:jc w:val="center"/>
              <w:rPr>
                <w:rFonts w:ascii="Times New Roman" w:eastAsia="Times New Roman" w:hAnsi="Times New Roman" w:cs="Times New Roman"/>
                <w:color w:val="000000"/>
                <w:sz w:val="20"/>
                <w:szCs w:val="20"/>
                <w:lang w:val="es-HN" w:eastAsia="es-HN"/>
              </w:rPr>
            </w:pPr>
            <w:r w:rsidRPr="005B0A7D">
              <w:rPr>
                <w:lang w:val="es-HN"/>
              </w:rPr>
              <w:lastRenderedPageBreak/>
              <w:br w:type="page"/>
            </w:r>
            <w:r w:rsidR="000844C4" w:rsidRPr="000844C4">
              <w:rPr>
                <w:rFonts w:ascii="Times New Roman" w:eastAsia="Times New Roman" w:hAnsi="Times New Roman" w:cs="Times New Roman"/>
                <w:color w:val="000000"/>
                <w:sz w:val="20"/>
                <w:szCs w:val="20"/>
                <w:lang w:val="es-HN" w:eastAsia="es-HN"/>
              </w:rPr>
              <w:t>Capítulo</w:t>
            </w:r>
            <w:r w:rsidR="000844C4" w:rsidRPr="008F1135">
              <w:rPr>
                <w:rFonts w:ascii="Times New Roman" w:eastAsia="Times New Roman" w:hAnsi="Times New Roman" w:cs="Times New Roman"/>
                <w:color w:val="000000"/>
                <w:sz w:val="20"/>
                <w:szCs w:val="20"/>
                <w:lang w:val="es-HN" w:eastAsia="es-HN"/>
              </w:rPr>
              <w:t xml:space="preserve"> I</w:t>
            </w:r>
          </w:p>
        </w:tc>
        <w:tc>
          <w:tcPr>
            <w:tcW w:w="1268" w:type="dxa"/>
            <w:gridSpan w:val="2"/>
            <w:tcBorders>
              <w:top w:val="single" w:sz="4" w:space="0" w:color="auto"/>
              <w:left w:val="nil"/>
              <w:bottom w:val="single" w:sz="4" w:space="0" w:color="auto"/>
              <w:right w:val="single" w:sz="4" w:space="0" w:color="auto"/>
            </w:tcBorders>
            <w:shd w:val="clear" w:color="auto" w:fill="auto"/>
            <w:vAlign w:val="bottom"/>
            <w:hideMark/>
          </w:tcPr>
          <w:p w14:paraId="1578EB74"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Capítulo</w:t>
            </w:r>
            <w:r w:rsidRPr="008F1135">
              <w:rPr>
                <w:rFonts w:ascii="Times New Roman" w:eastAsia="Times New Roman" w:hAnsi="Times New Roman" w:cs="Times New Roman"/>
                <w:color w:val="000000"/>
                <w:sz w:val="20"/>
                <w:szCs w:val="20"/>
                <w:lang w:val="es-HN" w:eastAsia="es-HN"/>
              </w:rPr>
              <w:t xml:space="preserve"> II</w:t>
            </w:r>
          </w:p>
        </w:tc>
        <w:tc>
          <w:tcPr>
            <w:tcW w:w="2911" w:type="dxa"/>
            <w:gridSpan w:val="6"/>
            <w:tcBorders>
              <w:top w:val="single" w:sz="4" w:space="0" w:color="auto"/>
              <w:left w:val="nil"/>
              <w:bottom w:val="single" w:sz="4" w:space="0" w:color="auto"/>
              <w:right w:val="single" w:sz="4" w:space="0" w:color="auto"/>
            </w:tcBorders>
            <w:shd w:val="clear" w:color="auto" w:fill="auto"/>
            <w:vAlign w:val="bottom"/>
            <w:hideMark/>
          </w:tcPr>
          <w:p w14:paraId="5AED8F24"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Capítulo</w:t>
            </w:r>
            <w:r w:rsidRPr="008F1135">
              <w:rPr>
                <w:rFonts w:ascii="Times New Roman" w:eastAsia="Times New Roman" w:hAnsi="Times New Roman" w:cs="Times New Roman"/>
                <w:color w:val="000000"/>
                <w:sz w:val="20"/>
                <w:szCs w:val="20"/>
                <w:lang w:val="es-HN" w:eastAsia="es-HN"/>
              </w:rPr>
              <w:t xml:space="preserve"> III</w:t>
            </w:r>
          </w:p>
        </w:tc>
        <w:tc>
          <w:tcPr>
            <w:tcW w:w="2543" w:type="dxa"/>
            <w:gridSpan w:val="3"/>
            <w:tcBorders>
              <w:top w:val="single" w:sz="4" w:space="0" w:color="auto"/>
              <w:left w:val="nil"/>
              <w:bottom w:val="single" w:sz="4" w:space="0" w:color="auto"/>
              <w:right w:val="single" w:sz="4" w:space="0" w:color="auto"/>
            </w:tcBorders>
            <w:shd w:val="clear" w:color="auto" w:fill="auto"/>
            <w:vAlign w:val="bottom"/>
            <w:hideMark/>
          </w:tcPr>
          <w:p w14:paraId="66993549"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Capítulo</w:t>
            </w:r>
            <w:r w:rsidRPr="008F1135">
              <w:rPr>
                <w:rFonts w:ascii="Times New Roman" w:eastAsia="Times New Roman" w:hAnsi="Times New Roman" w:cs="Times New Roman"/>
                <w:color w:val="000000"/>
                <w:sz w:val="20"/>
                <w:szCs w:val="20"/>
                <w:lang w:val="es-HN" w:eastAsia="es-HN"/>
              </w:rPr>
              <w:t xml:space="preserve"> IV</w:t>
            </w:r>
          </w:p>
        </w:tc>
        <w:tc>
          <w:tcPr>
            <w:tcW w:w="2358" w:type="dxa"/>
            <w:gridSpan w:val="2"/>
            <w:tcBorders>
              <w:top w:val="single" w:sz="4" w:space="0" w:color="auto"/>
              <w:left w:val="nil"/>
              <w:bottom w:val="single" w:sz="4" w:space="0" w:color="auto"/>
              <w:right w:val="single" w:sz="4" w:space="0" w:color="auto"/>
            </w:tcBorders>
            <w:shd w:val="clear" w:color="auto" w:fill="auto"/>
            <w:vAlign w:val="bottom"/>
            <w:hideMark/>
          </w:tcPr>
          <w:p w14:paraId="1E9E303A"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Capítulo</w:t>
            </w:r>
            <w:r w:rsidRPr="008F1135">
              <w:rPr>
                <w:rFonts w:ascii="Times New Roman" w:eastAsia="Times New Roman" w:hAnsi="Times New Roman" w:cs="Times New Roman"/>
                <w:color w:val="000000"/>
                <w:sz w:val="20"/>
                <w:szCs w:val="20"/>
                <w:lang w:val="es-HN" w:eastAsia="es-HN"/>
              </w:rPr>
              <w:t xml:space="preserve"> VI</w:t>
            </w:r>
          </w:p>
        </w:tc>
      </w:tr>
      <w:tr w:rsidR="005B0A7D" w:rsidRPr="008F1135" w14:paraId="2B240379" w14:textId="77777777" w:rsidTr="005B0A7D">
        <w:trPr>
          <w:trHeight w:val="900"/>
        </w:trPr>
        <w:tc>
          <w:tcPr>
            <w:tcW w:w="1258" w:type="dxa"/>
            <w:tcBorders>
              <w:top w:val="nil"/>
              <w:left w:val="single" w:sz="4" w:space="0" w:color="auto"/>
              <w:bottom w:val="single" w:sz="4" w:space="0" w:color="auto"/>
              <w:right w:val="single" w:sz="4" w:space="0" w:color="auto"/>
            </w:tcBorders>
            <w:shd w:val="clear" w:color="auto" w:fill="auto"/>
            <w:vAlign w:val="bottom"/>
            <w:hideMark/>
          </w:tcPr>
          <w:p w14:paraId="4345E651"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 xml:space="preserve">Titulo </w:t>
            </w:r>
            <w:r w:rsidRPr="000844C4">
              <w:rPr>
                <w:rFonts w:ascii="Times New Roman" w:eastAsia="Times New Roman" w:hAnsi="Times New Roman" w:cs="Times New Roman"/>
                <w:color w:val="000000"/>
                <w:sz w:val="20"/>
                <w:szCs w:val="20"/>
                <w:lang w:val="es-HN" w:eastAsia="es-HN"/>
              </w:rPr>
              <w:t>Investigación</w:t>
            </w:r>
          </w:p>
        </w:tc>
        <w:tc>
          <w:tcPr>
            <w:tcW w:w="1280" w:type="dxa"/>
            <w:tcBorders>
              <w:top w:val="nil"/>
              <w:left w:val="nil"/>
              <w:bottom w:val="single" w:sz="4" w:space="0" w:color="auto"/>
              <w:right w:val="single" w:sz="4" w:space="0" w:color="auto"/>
            </w:tcBorders>
            <w:shd w:val="clear" w:color="auto" w:fill="auto"/>
            <w:vAlign w:val="bottom"/>
            <w:hideMark/>
          </w:tcPr>
          <w:p w14:paraId="6BA17828"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Objetivo General</w:t>
            </w:r>
          </w:p>
        </w:tc>
        <w:tc>
          <w:tcPr>
            <w:tcW w:w="1332" w:type="dxa"/>
            <w:gridSpan w:val="2"/>
            <w:tcBorders>
              <w:top w:val="nil"/>
              <w:left w:val="nil"/>
              <w:bottom w:val="single" w:sz="4" w:space="0" w:color="auto"/>
              <w:right w:val="single" w:sz="4" w:space="0" w:color="auto"/>
            </w:tcBorders>
            <w:shd w:val="clear" w:color="auto" w:fill="auto"/>
            <w:vAlign w:val="bottom"/>
            <w:hideMark/>
          </w:tcPr>
          <w:p w14:paraId="2C8B825B"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 xml:space="preserve">Objetivos </w:t>
            </w:r>
            <w:r w:rsidRPr="000844C4">
              <w:rPr>
                <w:rFonts w:ascii="Times New Roman" w:eastAsia="Times New Roman" w:hAnsi="Times New Roman" w:cs="Times New Roman"/>
                <w:color w:val="000000"/>
                <w:sz w:val="20"/>
                <w:szCs w:val="20"/>
                <w:lang w:val="es-HN" w:eastAsia="es-HN"/>
              </w:rPr>
              <w:t>Específicos</w:t>
            </w:r>
          </w:p>
        </w:tc>
        <w:tc>
          <w:tcPr>
            <w:tcW w:w="1268" w:type="dxa"/>
            <w:gridSpan w:val="2"/>
            <w:tcBorders>
              <w:top w:val="nil"/>
              <w:left w:val="nil"/>
              <w:bottom w:val="single" w:sz="4" w:space="0" w:color="auto"/>
              <w:right w:val="single" w:sz="4" w:space="0" w:color="auto"/>
            </w:tcBorders>
            <w:shd w:val="clear" w:color="auto" w:fill="auto"/>
            <w:vAlign w:val="bottom"/>
            <w:hideMark/>
          </w:tcPr>
          <w:p w14:paraId="7F149F37" w14:textId="77777777" w:rsidR="000844C4" w:rsidRPr="000844C4"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Teorías</w:t>
            </w:r>
            <w:r w:rsidRPr="008F1135">
              <w:rPr>
                <w:rFonts w:ascii="Times New Roman" w:eastAsia="Times New Roman" w:hAnsi="Times New Roman" w:cs="Times New Roman"/>
                <w:color w:val="000000"/>
                <w:sz w:val="20"/>
                <w:szCs w:val="20"/>
                <w:lang w:val="es-HN" w:eastAsia="es-HN"/>
              </w:rPr>
              <w:t>/</w:t>
            </w:r>
          </w:p>
          <w:p w14:paraId="552D1018"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Metodologías</w:t>
            </w:r>
            <w:r w:rsidRPr="008F1135">
              <w:rPr>
                <w:rFonts w:ascii="Times New Roman" w:eastAsia="Times New Roman" w:hAnsi="Times New Roman" w:cs="Times New Roman"/>
                <w:color w:val="000000"/>
                <w:sz w:val="20"/>
                <w:szCs w:val="20"/>
                <w:lang w:val="es-HN" w:eastAsia="es-HN"/>
              </w:rPr>
              <w:t xml:space="preserve"> de sustento</w:t>
            </w:r>
          </w:p>
        </w:tc>
        <w:tc>
          <w:tcPr>
            <w:tcW w:w="972" w:type="dxa"/>
            <w:gridSpan w:val="2"/>
            <w:tcBorders>
              <w:top w:val="nil"/>
              <w:left w:val="nil"/>
              <w:bottom w:val="single" w:sz="4" w:space="0" w:color="auto"/>
              <w:right w:val="single" w:sz="4" w:space="0" w:color="auto"/>
            </w:tcBorders>
            <w:shd w:val="clear" w:color="auto" w:fill="auto"/>
            <w:vAlign w:val="bottom"/>
            <w:hideMark/>
          </w:tcPr>
          <w:p w14:paraId="3CCF4029"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Variables</w:t>
            </w:r>
          </w:p>
        </w:tc>
        <w:tc>
          <w:tcPr>
            <w:tcW w:w="980" w:type="dxa"/>
            <w:gridSpan w:val="2"/>
            <w:tcBorders>
              <w:top w:val="nil"/>
              <w:left w:val="nil"/>
              <w:bottom w:val="single" w:sz="4" w:space="0" w:color="auto"/>
              <w:right w:val="single" w:sz="4" w:space="0" w:color="auto"/>
            </w:tcBorders>
            <w:shd w:val="clear" w:color="auto" w:fill="auto"/>
            <w:vAlign w:val="bottom"/>
            <w:hideMark/>
          </w:tcPr>
          <w:p w14:paraId="75DD3DC2"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Población</w:t>
            </w:r>
          </w:p>
        </w:tc>
        <w:tc>
          <w:tcPr>
            <w:tcW w:w="959" w:type="dxa"/>
            <w:gridSpan w:val="2"/>
            <w:tcBorders>
              <w:top w:val="nil"/>
              <w:left w:val="nil"/>
              <w:bottom w:val="single" w:sz="4" w:space="0" w:color="auto"/>
              <w:right w:val="single" w:sz="4" w:space="0" w:color="auto"/>
            </w:tcBorders>
            <w:shd w:val="clear" w:color="auto" w:fill="auto"/>
            <w:vAlign w:val="bottom"/>
            <w:hideMark/>
          </w:tcPr>
          <w:p w14:paraId="439725A6"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0844C4">
              <w:rPr>
                <w:rFonts w:ascii="Times New Roman" w:eastAsia="Times New Roman" w:hAnsi="Times New Roman" w:cs="Times New Roman"/>
                <w:color w:val="000000"/>
                <w:sz w:val="20"/>
                <w:szCs w:val="20"/>
                <w:lang w:val="es-HN" w:eastAsia="es-HN"/>
              </w:rPr>
              <w:t>Técnicas</w:t>
            </w:r>
          </w:p>
        </w:tc>
        <w:tc>
          <w:tcPr>
            <w:tcW w:w="2543" w:type="dxa"/>
            <w:gridSpan w:val="3"/>
            <w:tcBorders>
              <w:top w:val="nil"/>
              <w:left w:val="nil"/>
              <w:bottom w:val="single" w:sz="4" w:space="0" w:color="auto"/>
              <w:right w:val="single" w:sz="4" w:space="0" w:color="auto"/>
            </w:tcBorders>
            <w:shd w:val="clear" w:color="auto" w:fill="auto"/>
            <w:vAlign w:val="bottom"/>
            <w:hideMark/>
          </w:tcPr>
          <w:p w14:paraId="188C39FB"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Conclusiones</w:t>
            </w:r>
          </w:p>
        </w:tc>
        <w:tc>
          <w:tcPr>
            <w:tcW w:w="929" w:type="dxa"/>
            <w:tcBorders>
              <w:top w:val="nil"/>
              <w:left w:val="nil"/>
              <w:bottom w:val="single" w:sz="4" w:space="0" w:color="auto"/>
              <w:right w:val="single" w:sz="4" w:space="0" w:color="auto"/>
            </w:tcBorders>
            <w:shd w:val="clear" w:color="auto" w:fill="auto"/>
            <w:vAlign w:val="bottom"/>
            <w:hideMark/>
          </w:tcPr>
          <w:p w14:paraId="56992281"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Nombre de la Propuesta</w:t>
            </w:r>
          </w:p>
        </w:tc>
        <w:tc>
          <w:tcPr>
            <w:tcW w:w="1429" w:type="dxa"/>
            <w:tcBorders>
              <w:top w:val="nil"/>
              <w:left w:val="nil"/>
              <w:bottom w:val="single" w:sz="4" w:space="0" w:color="auto"/>
              <w:right w:val="single" w:sz="4" w:space="0" w:color="auto"/>
            </w:tcBorders>
            <w:shd w:val="clear" w:color="auto" w:fill="auto"/>
            <w:vAlign w:val="bottom"/>
            <w:hideMark/>
          </w:tcPr>
          <w:p w14:paraId="4BCDA447" w14:textId="77777777" w:rsidR="000844C4" w:rsidRPr="008F1135" w:rsidRDefault="000844C4" w:rsidP="003E6190">
            <w:pPr>
              <w:widowControl/>
              <w:jc w:val="center"/>
              <w:rPr>
                <w:rFonts w:ascii="Times New Roman" w:eastAsia="Times New Roman" w:hAnsi="Times New Roman" w:cs="Times New Roman"/>
                <w:color w:val="000000"/>
                <w:sz w:val="20"/>
                <w:szCs w:val="20"/>
                <w:lang w:val="es-HN" w:eastAsia="es-HN"/>
              </w:rPr>
            </w:pPr>
            <w:r w:rsidRPr="008F1135">
              <w:rPr>
                <w:rFonts w:ascii="Times New Roman" w:eastAsia="Times New Roman" w:hAnsi="Times New Roman" w:cs="Times New Roman"/>
                <w:color w:val="000000"/>
                <w:sz w:val="20"/>
                <w:szCs w:val="20"/>
                <w:lang w:val="es-HN" w:eastAsia="es-HN"/>
              </w:rPr>
              <w:t>Objetivos Propuesta</w:t>
            </w:r>
          </w:p>
        </w:tc>
      </w:tr>
      <w:tr w:rsidR="005B0A7D" w:rsidRPr="00B82183" w14:paraId="35C57964" w14:textId="77777777" w:rsidTr="005B0A7D">
        <w:trPr>
          <w:trHeight w:val="3570"/>
        </w:trPr>
        <w:tc>
          <w:tcPr>
            <w:tcW w:w="1258" w:type="dxa"/>
            <w:tcBorders>
              <w:top w:val="single" w:sz="4" w:space="0" w:color="auto"/>
              <w:left w:val="single" w:sz="4" w:space="0" w:color="auto"/>
              <w:bottom w:val="single" w:sz="4" w:space="0" w:color="auto"/>
              <w:right w:val="single" w:sz="4" w:space="0" w:color="auto"/>
            </w:tcBorders>
            <w:shd w:val="clear" w:color="auto" w:fill="auto"/>
          </w:tcPr>
          <w:p w14:paraId="7B3C869C" w14:textId="77777777" w:rsidR="003564CB" w:rsidRPr="008F1135" w:rsidRDefault="003564CB" w:rsidP="003564CB">
            <w:pPr>
              <w:widowControl/>
              <w:rPr>
                <w:rFonts w:ascii="Times New Roman" w:eastAsia="Times New Roman" w:hAnsi="Times New Roman" w:cs="Times New Roman"/>
                <w:color w:val="000000"/>
                <w:sz w:val="20"/>
                <w:szCs w:val="20"/>
                <w:lang w:val="es-HN" w:eastAsia="es-HN"/>
              </w:rPr>
            </w:pPr>
          </w:p>
        </w:tc>
        <w:tc>
          <w:tcPr>
            <w:tcW w:w="1280" w:type="dxa"/>
            <w:tcBorders>
              <w:top w:val="single" w:sz="4" w:space="0" w:color="auto"/>
              <w:left w:val="nil"/>
              <w:bottom w:val="single" w:sz="4" w:space="0" w:color="auto"/>
              <w:right w:val="single" w:sz="4" w:space="0" w:color="auto"/>
            </w:tcBorders>
            <w:shd w:val="clear" w:color="auto" w:fill="auto"/>
          </w:tcPr>
          <w:p w14:paraId="5C050415" w14:textId="77777777" w:rsidR="003564CB" w:rsidRPr="008F1135" w:rsidRDefault="003564CB" w:rsidP="003564CB">
            <w:pPr>
              <w:widowControl/>
              <w:rPr>
                <w:rFonts w:ascii="Times New Roman" w:eastAsia="Times New Roman" w:hAnsi="Times New Roman" w:cs="Times New Roman"/>
                <w:color w:val="000000"/>
                <w:sz w:val="20"/>
                <w:szCs w:val="20"/>
                <w:lang w:val="es-HN" w:eastAsia="es-HN"/>
              </w:rPr>
            </w:pPr>
          </w:p>
        </w:tc>
        <w:tc>
          <w:tcPr>
            <w:tcW w:w="1332" w:type="dxa"/>
            <w:gridSpan w:val="2"/>
            <w:tcBorders>
              <w:top w:val="single" w:sz="4" w:space="0" w:color="auto"/>
              <w:left w:val="nil"/>
              <w:bottom w:val="single" w:sz="4" w:space="0" w:color="auto"/>
              <w:right w:val="single" w:sz="4" w:space="0" w:color="auto"/>
            </w:tcBorders>
            <w:shd w:val="clear" w:color="auto" w:fill="auto"/>
          </w:tcPr>
          <w:p w14:paraId="477A8BBF" w14:textId="77777777" w:rsidR="003564CB" w:rsidRPr="000844C4" w:rsidRDefault="003564CB" w:rsidP="003564CB">
            <w:pPr>
              <w:widowControl/>
              <w:rPr>
                <w:rFonts w:ascii="Times New Roman" w:eastAsia="Times New Roman" w:hAnsi="Times New Roman" w:cs="Times New Roman"/>
                <w:color w:val="000000"/>
                <w:sz w:val="20"/>
                <w:szCs w:val="20"/>
                <w:lang w:val="es-HN" w:eastAsia="es-HN"/>
              </w:rPr>
            </w:pPr>
          </w:p>
        </w:tc>
        <w:tc>
          <w:tcPr>
            <w:tcW w:w="1268" w:type="dxa"/>
            <w:gridSpan w:val="2"/>
            <w:tcBorders>
              <w:top w:val="single" w:sz="4" w:space="0" w:color="auto"/>
              <w:left w:val="nil"/>
              <w:bottom w:val="single" w:sz="4" w:space="0" w:color="auto"/>
              <w:right w:val="single" w:sz="4" w:space="0" w:color="auto"/>
            </w:tcBorders>
            <w:shd w:val="clear" w:color="auto" w:fill="auto"/>
          </w:tcPr>
          <w:p w14:paraId="434FEA5D" w14:textId="77777777" w:rsidR="003564CB" w:rsidRPr="008F1135" w:rsidRDefault="003564CB" w:rsidP="003564CB">
            <w:pPr>
              <w:widowControl/>
              <w:rPr>
                <w:rFonts w:ascii="Times New Roman" w:eastAsia="Times New Roman" w:hAnsi="Times New Roman" w:cs="Times New Roman"/>
                <w:color w:val="000000"/>
                <w:sz w:val="20"/>
                <w:szCs w:val="20"/>
                <w:lang w:val="es-HN" w:eastAsia="es-HN"/>
              </w:rPr>
            </w:pPr>
          </w:p>
        </w:tc>
        <w:tc>
          <w:tcPr>
            <w:tcW w:w="972" w:type="dxa"/>
            <w:gridSpan w:val="2"/>
            <w:tcBorders>
              <w:top w:val="single" w:sz="4" w:space="0" w:color="auto"/>
              <w:left w:val="nil"/>
              <w:bottom w:val="single" w:sz="4" w:space="0" w:color="auto"/>
              <w:right w:val="single" w:sz="4" w:space="0" w:color="auto"/>
            </w:tcBorders>
            <w:shd w:val="clear" w:color="auto" w:fill="auto"/>
          </w:tcPr>
          <w:p w14:paraId="6BDED2AA" w14:textId="77777777" w:rsidR="003564CB" w:rsidRPr="008F1135" w:rsidRDefault="003564CB" w:rsidP="003564CB">
            <w:pPr>
              <w:widowControl/>
              <w:rPr>
                <w:rFonts w:ascii="Times New Roman" w:eastAsia="Times New Roman" w:hAnsi="Times New Roman" w:cs="Times New Roman"/>
                <w:color w:val="000000"/>
                <w:sz w:val="20"/>
                <w:szCs w:val="20"/>
                <w:lang w:val="es-HN" w:eastAsia="es-HN"/>
              </w:rPr>
            </w:pPr>
          </w:p>
        </w:tc>
        <w:tc>
          <w:tcPr>
            <w:tcW w:w="980" w:type="dxa"/>
            <w:gridSpan w:val="2"/>
            <w:tcBorders>
              <w:top w:val="single" w:sz="4" w:space="0" w:color="auto"/>
              <w:left w:val="nil"/>
              <w:bottom w:val="single" w:sz="4" w:space="0" w:color="auto"/>
              <w:right w:val="single" w:sz="4" w:space="0" w:color="auto"/>
            </w:tcBorders>
            <w:shd w:val="clear" w:color="auto" w:fill="auto"/>
          </w:tcPr>
          <w:p w14:paraId="5E44BEA4" w14:textId="77777777" w:rsidR="003564CB" w:rsidRPr="008F1135" w:rsidRDefault="003564CB" w:rsidP="003564CB">
            <w:pPr>
              <w:widowControl/>
              <w:rPr>
                <w:rFonts w:ascii="Times New Roman" w:eastAsia="Times New Roman" w:hAnsi="Times New Roman" w:cs="Times New Roman"/>
                <w:color w:val="000000"/>
                <w:sz w:val="20"/>
                <w:szCs w:val="20"/>
                <w:lang w:val="es-HN" w:eastAsia="es-HN"/>
              </w:rPr>
            </w:pPr>
          </w:p>
        </w:tc>
        <w:tc>
          <w:tcPr>
            <w:tcW w:w="959" w:type="dxa"/>
            <w:gridSpan w:val="2"/>
            <w:tcBorders>
              <w:top w:val="single" w:sz="4" w:space="0" w:color="auto"/>
              <w:left w:val="nil"/>
              <w:bottom w:val="single" w:sz="4" w:space="0" w:color="auto"/>
              <w:right w:val="single" w:sz="4" w:space="0" w:color="auto"/>
            </w:tcBorders>
            <w:shd w:val="clear" w:color="auto" w:fill="auto"/>
          </w:tcPr>
          <w:p w14:paraId="0E526F39" w14:textId="77777777" w:rsidR="003564CB" w:rsidRPr="008F1135" w:rsidRDefault="003564CB" w:rsidP="003564CB">
            <w:pPr>
              <w:widowControl/>
              <w:rPr>
                <w:rFonts w:ascii="Times New Roman" w:eastAsia="Times New Roman" w:hAnsi="Times New Roman" w:cs="Times New Roman"/>
                <w:color w:val="000000"/>
                <w:sz w:val="20"/>
                <w:szCs w:val="20"/>
                <w:lang w:val="es-HN" w:eastAsia="es-HN"/>
              </w:rPr>
            </w:pPr>
          </w:p>
        </w:tc>
        <w:tc>
          <w:tcPr>
            <w:tcW w:w="2543" w:type="dxa"/>
            <w:gridSpan w:val="3"/>
            <w:tcBorders>
              <w:top w:val="single" w:sz="4" w:space="0" w:color="auto"/>
              <w:left w:val="nil"/>
              <w:bottom w:val="single" w:sz="4" w:space="0" w:color="auto"/>
              <w:right w:val="single" w:sz="4" w:space="0" w:color="auto"/>
            </w:tcBorders>
            <w:shd w:val="clear" w:color="auto" w:fill="auto"/>
          </w:tcPr>
          <w:p w14:paraId="0B81A8CA" w14:textId="46049F27" w:rsidR="003564CB" w:rsidRPr="000844C4" w:rsidRDefault="003564CB" w:rsidP="003564CB">
            <w:pPr>
              <w:widowControl/>
              <w:rPr>
                <w:color w:val="000000"/>
                <w:sz w:val="20"/>
                <w:szCs w:val="20"/>
                <w:lang w:val="es-HN"/>
              </w:rPr>
            </w:pPr>
            <w:r w:rsidRPr="007F6AD9">
              <w:rPr>
                <w:rFonts w:ascii="Times New Roman" w:eastAsia="Times New Roman" w:hAnsi="Times New Roman" w:cs="Times New Roman"/>
                <w:color w:val="000000"/>
                <w:sz w:val="20"/>
                <w:szCs w:val="20"/>
                <w:lang w:val="es-HN" w:eastAsia="es-HN"/>
              </w:rPr>
              <w:t>Con base en los análisis realizados de los criterios de selección de modelo de machine learning se selecciona el modelo de autoregresión simple ya que es el más óptimo para predecir el comportamiento de la cuenta total activo de los balances generales de los bancos comerciales de Honduras del periodo Enero a septiembre 2023 con un R cuadrado promedio del 0.898</w:t>
            </w:r>
          </w:p>
        </w:tc>
        <w:tc>
          <w:tcPr>
            <w:tcW w:w="929" w:type="dxa"/>
            <w:tcBorders>
              <w:top w:val="single" w:sz="4" w:space="0" w:color="auto"/>
              <w:left w:val="nil"/>
              <w:bottom w:val="single" w:sz="4" w:space="0" w:color="auto"/>
              <w:right w:val="single" w:sz="4" w:space="0" w:color="auto"/>
            </w:tcBorders>
            <w:shd w:val="clear" w:color="auto" w:fill="auto"/>
          </w:tcPr>
          <w:p w14:paraId="08350103" w14:textId="3A5A814C" w:rsidR="003564CB" w:rsidRPr="008F1135" w:rsidRDefault="003564CB" w:rsidP="003564CB">
            <w:pPr>
              <w:widowControl/>
              <w:rPr>
                <w:rFonts w:ascii="Times New Roman" w:eastAsia="Times New Roman" w:hAnsi="Times New Roman" w:cs="Times New Roman"/>
                <w:color w:val="000000"/>
                <w:sz w:val="20"/>
                <w:szCs w:val="20"/>
                <w:lang w:val="es-HN" w:eastAsia="es-HN"/>
              </w:rPr>
            </w:pPr>
          </w:p>
        </w:tc>
        <w:tc>
          <w:tcPr>
            <w:tcW w:w="1429" w:type="dxa"/>
            <w:tcBorders>
              <w:top w:val="single" w:sz="4" w:space="0" w:color="auto"/>
              <w:left w:val="nil"/>
              <w:bottom w:val="single" w:sz="4" w:space="0" w:color="auto"/>
              <w:right w:val="single" w:sz="4" w:space="0" w:color="auto"/>
            </w:tcBorders>
            <w:shd w:val="clear" w:color="auto" w:fill="auto"/>
          </w:tcPr>
          <w:p w14:paraId="74748955" w14:textId="2F4B4AA5" w:rsidR="003564CB" w:rsidRPr="003564CB" w:rsidRDefault="003564CB" w:rsidP="003564CB">
            <w:pPr>
              <w:widowControl/>
              <w:rPr>
                <w:rFonts w:ascii="Times New Roman" w:eastAsia="Times New Roman" w:hAnsi="Times New Roman" w:cs="Times New Roman"/>
                <w:color w:val="000000"/>
                <w:sz w:val="20"/>
                <w:szCs w:val="20"/>
                <w:lang w:val="es-HN" w:eastAsia="es-HN"/>
              </w:rPr>
            </w:pPr>
          </w:p>
        </w:tc>
      </w:tr>
    </w:tbl>
    <w:p w14:paraId="0C2DAC78" w14:textId="77777777" w:rsidR="00436C4C" w:rsidRDefault="00436C4C" w:rsidP="00A94B2A">
      <w:pPr>
        <w:pStyle w:val="TextoPrincipal"/>
      </w:pPr>
    </w:p>
    <w:p w14:paraId="46DCFCE1" w14:textId="77777777" w:rsidR="00FD6ED1" w:rsidRDefault="00FD6ED1" w:rsidP="00FC69DD">
      <w:pPr>
        <w:pStyle w:val="TextoPrincipal"/>
        <w:ind w:firstLine="0"/>
        <w:sectPr w:rsidR="00FD6ED1" w:rsidSect="00E26E51">
          <w:pgSz w:w="15840" w:h="12240" w:orient="landscape" w:code="1"/>
          <w:pgMar w:top="1440" w:right="1440" w:bottom="1440" w:left="1440" w:header="709" w:footer="709" w:gutter="0"/>
          <w:cols w:space="708"/>
          <w:docGrid w:linePitch="360"/>
        </w:sectPr>
      </w:pPr>
    </w:p>
    <w:p w14:paraId="3AD6956F" w14:textId="7F08F452" w:rsidR="00FC75D8" w:rsidRDefault="00640979" w:rsidP="00A53A3C">
      <w:pPr>
        <w:pStyle w:val="Ttulo1"/>
        <w:rPr>
          <w:sz w:val="24"/>
          <w:szCs w:val="24"/>
        </w:rPr>
      </w:pPr>
      <w:bookmarkStart w:id="328" w:name="_Toc474331204"/>
      <w:bookmarkStart w:id="329" w:name="_Toc474331407"/>
      <w:bookmarkStart w:id="330" w:name="_Toc158833011"/>
      <w:r>
        <w:lastRenderedPageBreak/>
        <w:t>REFERENCIAS BIBLIOGRÁFICAS</w:t>
      </w:r>
      <w:bookmarkEnd w:id="328"/>
      <w:bookmarkEnd w:id="329"/>
      <w:bookmarkEnd w:id="330"/>
    </w:p>
    <w:sdt>
      <w:sdtPr>
        <w:rPr>
          <w:b/>
          <w:lang w:val="es-ES"/>
        </w:rPr>
        <w:id w:val="1253252111"/>
        <w:docPartObj>
          <w:docPartGallery w:val="Bibliographies"/>
          <w:docPartUnique/>
        </w:docPartObj>
      </w:sdtPr>
      <w:sdtEndPr>
        <w:rPr>
          <w:rFonts w:ascii="Times New Roman" w:hAnsi="Times New Roman" w:cs="Times New Roman"/>
          <w:b w:val="0"/>
          <w:lang w:val="en-US"/>
        </w:rPr>
      </w:sdtEndPr>
      <w:sdtContent>
        <w:sdt>
          <w:sdtPr>
            <w:id w:val="111145805"/>
            <w:bibliography/>
          </w:sdtPr>
          <w:sdtEndPr>
            <w:rPr>
              <w:rFonts w:ascii="Times New Roman" w:hAnsi="Times New Roman" w:cs="Times New Roman"/>
            </w:rPr>
          </w:sdtEndPr>
          <w:sdtContent>
            <w:p w14:paraId="1BC65BBE" w14:textId="77777777" w:rsidR="000355AB" w:rsidRDefault="00FC75D8" w:rsidP="000355AB">
              <w:pPr>
                <w:pStyle w:val="Bibliografa"/>
                <w:ind w:left="720" w:hanging="720"/>
                <w:rPr>
                  <w:noProof/>
                  <w:sz w:val="24"/>
                  <w:szCs w:val="24"/>
                </w:rPr>
              </w:pPr>
              <w:r w:rsidRPr="000A3A75">
                <w:rPr>
                  <w:rFonts w:ascii="Times New Roman" w:hAnsi="Times New Roman" w:cs="Times New Roman"/>
                </w:rPr>
                <w:fldChar w:fldCharType="begin"/>
              </w:r>
              <w:r w:rsidRPr="00FC28D5">
                <w:rPr>
                  <w:rFonts w:ascii="Times New Roman" w:hAnsi="Times New Roman" w:cs="Times New Roman"/>
                  <w:lang w:val="es-HN"/>
                </w:rPr>
                <w:instrText>BIBLIOGRAPHY</w:instrText>
              </w:r>
              <w:r w:rsidRPr="000A3A75">
                <w:rPr>
                  <w:rFonts w:ascii="Times New Roman" w:hAnsi="Times New Roman" w:cs="Times New Roman"/>
                </w:rPr>
                <w:fldChar w:fldCharType="separate"/>
              </w:r>
              <w:r w:rsidR="000355AB" w:rsidRPr="008517B6">
                <w:rPr>
                  <w:noProof/>
                  <w:lang w:val="es-HN"/>
                </w:rPr>
                <w:t xml:space="preserve">Hipp, J., &amp; Wirth, R. (2000). </w:t>
              </w:r>
              <w:r w:rsidR="000355AB">
                <w:rPr>
                  <w:i/>
                  <w:iCs/>
                  <w:noProof/>
                </w:rPr>
                <w:t>CRISP-DM: Towards a Standard Process Model for Data Mining. In Proceedings of the 4th International Conference on the Practical Applications of Knowledge Discovery and Data Mining.</w:t>
              </w:r>
              <w:r w:rsidR="000355AB">
                <w:rPr>
                  <w:noProof/>
                </w:rPr>
                <w:t xml:space="preserve"> s.f.</w:t>
              </w:r>
            </w:p>
            <w:p w14:paraId="23BA514E" w14:textId="77777777" w:rsidR="000355AB" w:rsidRDefault="000355AB" w:rsidP="000355AB">
              <w:pPr>
                <w:pStyle w:val="Bibliografa"/>
                <w:ind w:left="720" w:hanging="720"/>
                <w:rPr>
                  <w:noProof/>
                </w:rPr>
              </w:pPr>
              <w:r>
                <w:rPr>
                  <w:noProof/>
                </w:rPr>
                <w:t xml:space="preserve">Alice , Z. (2018). </w:t>
              </w:r>
              <w:r>
                <w:rPr>
                  <w:i/>
                  <w:iCs/>
                  <w:noProof/>
                </w:rPr>
                <w:t>Feature Engineering for Machine Learning: Principles and Techniques for Data Scientists.</w:t>
              </w:r>
              <w:r>
                <w:rPr>
                  <w:noProof/>
                </w:rPr>
                <w:t xml:space="preserve"> O'Reilly Media.</w:t>
              </w:r>
            </w:p>
            <w:p w14:paraId="3DCDE98A" w14:textId="77777777" w:rsidR="000355AB" w:rsidRDefault="000355AB" w:rsidP="000355AB">
              <w:pPr>
                <w:pStyle w:val="Bibliografa"/>
                <w:ind w:left="720" w:hanging="720"/>
                <w:rPr>
                  <w:noProof/>
                </w:rPr>
              </w:pPr>
              <w:r>
                <w:rPr>
                  <w:noProof/>
                </w:rPr>
                <w:t xml:space="preserve">Amundsen, M., &amp; Richardson , L. (2013). </w:t>
              </w:r>
              <w:r>
                <w:rPr>
                  <w:i/>
                  <w:iCs/>
                  <w:noProof/>
                </w:rPr>
                <w:t>RESTful Web APIs.</w:t>
              </w:r>
              <w:r>
                <w:rPr>
                  <w:noProof/>
                </w:rPr>
                <w:t xml:space="preserve"> O'Reilly Media.</w:t>
              </w:r>
            </w:p>
            <w:p w14:paraId="1F85228F" w14:textId="77777777" w:rsidR="000355AB" w:rsidRPr="008517B6" w:rsidRDefault="000355AB" w:rsidP="000355AB">
              <w:pPr>
                <w:pStyle w:val="Bibliografa"/>
                <w:ind w:left="720" w:hanging="720"/>
                <w:rPr>
                  <w:noProof/>
                  <w:lang w:val="es-HN"/>
                </w:rPr>
              </w:pPr>
              <w:r w:rsidRPr="008517B6">
                <w:rPr>
                  <w:noProof/>
                  <w:lang w:val="es-HN"/>
                </w:rPr>
                <w:t xml:space="preserve">BBVA. (1 de Agosto de 2023). </w:t>
              </w:r>
              <w:r w:rsidRPr="008517B6">
                <w:rPr>
                  <w:i/>
                  <w:iCs/>
                  <w:noProof/>
                  <w:lang w:val="es-HN"/>
                </w:rPr>
                <w:t>BBVA</w:t>
              </w:r>
              <w:r w:rsidRPr="008517B6">
                <w:rPr>
                  <w:noProof/>
                  <w:lang w:val="es-HN"/>
                </w:rPr>
                <w:t>. Obtenido de https://www.bbva.com/es/que-es-y-como-nos-afecta-la-estacionalidad/</w:t>
              </w:r>
            </w:p>
            <w:p w14:paraId="518B901B" w14:textId="77777777" w:rsidR="000355AB" w:rsidRPr="008517B6" w:rsidRDefault="000355AB" w:rsidP="000355AB">
              <w:pPr>
                <w:pStyle w:val="Bibliografa"/>
                <w:ind w:left="720" w:hanging="720"/>
                <w:rPr>
                  <w:noProof/>
                  <w:lang w:val="es-HN"/>
                </w:rPr>
              </w:pPr>
              <w:r w:rsidRPr="008517B6">
                <w:rPr>
                  <w:noProof/>
                  <w:lang w:val="es-HN"/>
                </w:rPr>
                <w:t xml:space="preserve">BCH. (2019). </w:t>
              </w:r>
              <w:r w:rsidRPr="008517B6">
                <w:rPr>
                  <w:i/>
                  <w:iCs/>
                  <w:noProof/>
                  <w:lang w:val="es-HN"/>
                </w:rPr>
                <w:t xml:space="preserve">www.bch.hn </w:t>
              </w:r>
              <w:r w:rsidRPr="008517B6">
                <w:rPr>
                  <w:noProof/>
                  <w:lang w:val="es-HN"/>
                </w:rPr>
                <w:t>. Obtenido de www.bch.hn : https://www.bch.hn/acerca-del-bch/mesa-de-innovacion-financiera</w:t>
              </w:r>
            </w:p>
            <w:p w14:paraId="72243293" w14:textId="77777777" w:rsidR="000355AB" w:rsidRDefault="000355AB" w:rsidP="000355AB">
              <w:pPr>
                <w:pStyle w:val="Bibliografa"/>
                <w:ind w:left="720" w:hanging="720"/>
                <w:rPr>
                  <w:noProof/>
                </w:rPr>
              </w:pPr>
              <w:r>
                <w:rPr>
                  <w:noProof/>
                </w:rPr>
                <w:t xml:space="preserve">Betz, F., Oprica, S., Peltonen, T., &amp; Sarlin, P. (2013). </w:t>
              </w:r>
              <w:r>
                <w:rPr>
                  <w:i/>
                  <w:iCs/>
                  <w:noProof/>
                </w:rPr>
                <w:t>Predicting Distress.</w:t>
              </w:r>
              <w:r>
                <w:rPr>
                  <w:noProof/>
                </w:rPr>
                <w:t xml:space="preserve"> Fráncfort,: European Central Bank.</w:t>
              </w:r>
            </w:p>
            <w:p w14:paraId="71B51847" w14:textId="77777777" w:rsidR="000355AB" w:rsidRDefault="000355AB" w:rsidP="000355AB">
              <w:pPr>
                <w:pStyle w:val="Bibliografa"/>
                <w:ind w:left="720" w:hanging="720"/>
                <w:rPr>
                  <w:noProof/>
                </w:rPr>
              </w:pPr>
              <w:r>
                <w:rPr>
                  <w:noProof/>
                </w:rPr>
                <w:t xml:space="preserve">Bishop, C. (2006). </w:t>
              </w:r>
              <w:r>
                <w:rPr>
                  <w:i/>
                  <w:iCs/>
                  <w:noProof/>
                </w:rPr>
                <w:t>Pattern Recognition and Machine Learning.</w:t>
              </w:r>
              <w:r>
                <w:rPr>
                  <w:noProof/>
                </w:rPr>
                <w:t xml:space="preserve"> Springer.</w:t>
              </w:r>
            </w:p>
            <w:p w14:paraId="4B7144C4" w14:textId="77777777" w:rsidR="000355AB" w:rsidRDefault="000355AB" w:rsidP="000355AB">
              <w:pPr>
                <w:pStyle w:val="Bibliografa"/>
                <w:ind w:left="720" w:hanging="720"/>
                <w:rPr>
                  <w:noProof/>
                </w:rPr>
              </w:pPr>
              <w:r>
                <w:rPr>
                  <w:noProof/>
                </w:rPr>
                <w:t xml:space="preserve">Bishop, C. M. (2006). </w:t>
              </w:r>
              <w:r>
                <w:rPr>
                  <w:i/>
                  <w:iCs/>
                  <w:noProof/>
                </w:rPr>
                <w:t>Pattern Recognition and Machine Learnin.</w:t>
              </w:r>
              <w:r>
                <w:rPr>
                  <w:noProof/>
                </w:rPr>
                <w:t xml:space="preserve"> Nueva York: Springer.</w:t>
              </w:r>
            </w:p>
            <w:p w14:paraId="5367FF79" w14:textId="77777777" w:rsidR="000355AB" w:rsidRDefault="000355AB" w:rsidP="000355AB">
              <w:pPr>
                <w:pStyle w:val="Bibliografa"/>
                <w:ind w:left="720" w:hanging="720"/>
                <w:rPr>
                  <w:noProof/>
                </w:rPr>
              </w:pPr>
              <w:r>
                <w:rPr>
                  <w:noProof/>
                </w:rPr>
                <w:t xml:space="preserve">Bollerslev, T. (1986). </w:t>
              </w:r>
              <w:r>
                <w:rPr>
                  <w:i/>
                  <w:iCs/>
                  <w:noProof/>
                </w:rPr>
                <w:t>Generalized Autoregressive Conditional Heteroskedasticity.</w:t>
              </w:r>
              <w:r>
                <w:rPr>
                  <w:noProof/>
                </w:rPr>
                <w:t xml:space="preserve"> Journal of Econometrics.</w:t>
              </w:r>
            </w:p>
            <w:p w14:paraId="57C0B0DA" w14:textId="77777777" w:rsidR="000355AB" w:rsidRDefault="000355AB" w:rsidP="000355AB">
              <w:pPr>
                <w:pStyle w:val="Bibliografa"/>
                <w:ind w:left="720" w:hanging="720"/>
                <w:rPr>
                  <w:noProof/>
                </w:rPr>
              </w:pPr>
              <w:r>
                <w:rPr>
                  <w:noProof/>
                </w:rPr>
                <w:t xml:space="preserve">Box, G. E. (1994). </w:t>
              </w:r>
              <w:r>
                <w:rPr>
                  <w:i/>
                  <w:iCs/>
                  <w:noProof/>
                </w:rPr>
                <w:t>Time Series Analysis: Forecasting and Control.</w:t>
              </w:r>
              <w:r>
                <w:rPr>
                  <w:noProof/>
                </w:rPr>
                <w:t xml:space="preserve"> Prentice Hall.</w:t>
              </w:r>
            </w:p>
            <w:p w14:paraId="164D8A9E" w14:textId="77777777" w:rsidR="000355AB" w:rsidRDefault="000355AB" w:rsidP="000355AB">
              <w:pPr>
                <w:pStyle w:val="Bibliografa"/>
                <w:ind w:left="720" w:hanging="720"/>
                <w:rPr>
                  <w:noProof/>
                </w:rPr>
              </w:pPr>
              <w:r>
                <w:rPr>
                  <w:noProof/>
                </w:rPr>
                <w:t xml:space="preserve">Brockwell, P. J. (2016). </w:t>
              </w:r>
              <w:r>
                <w:rPr>
                  <w:i/>
                  <w:iCs/>
                  <w:noProof/>
                </w:rPr>
                <w:t>Introduction to Time Series and Forecasting.</w:t>
              </w:r>
              <w:r>
                <w:rPr>
                  <w:noProof/>
                </w:rPr>
                <w:t xml:space="preserve"> Springer.</w:t>
              </w:r>
            </w:p>
            <w:p w14:paraId="37CB86B2" w14:textId="77777777" w:rsidR="000355AB" w:rsidRDefault="000355AB" w:rsidP="000355AB">
              <w:pPr>
                <w:pStyle w:val="Bibliografa"/>
                <w:ind w:left="720" w:hanging="720"/>
                <w:rPr>
                  <w:noProof/>
                </w:rPr>
              </w:pPr>
              <w:r>
                <w:rPr>
                  <w:noProof/>
                </w:rPr>
                <w:t xml:space="preserve">Brockwell, P., &amp; Davis, R. (2002). </w:t>
              </w:r>
              <w:r>
                <w:rPr>
                  <w:i/>
                  <w:iCs/>
                  <w:noProof/>
                </w:rPr>
                <w:t>Introduction to Time Series and Forecasting.</w:t>
              </w:r>
              <w:r>
                <w:rPr>
                  <w:noProof/>
                </w:rPr>
                <w:t xml:space="preserve"> Springer.</w:t>
              </w:r>
            </w:p>
            <w:p w14:paraId="15FB3674" w14:textId="77777777" w:rsidR="000355AB" w:rsidRPr="008517B6" w:rsidRDefault="000355AB" w:rsidP="000355AB">
              <w:pPr>
                <w:pStyle w:val="Bibliografa"/>
                <w:ind w:left="720" w:hanging="720"/>
                <w:rPr>
                  <w:noProof/>
                  <w:lang w:val="es-HN"/>
                </w:rPr>
              </w:pPr>
              <w:r>
                <w:rPr>
                  <w:noProof/>
                </w:rPr>
                <w:t xml:space="preserve">Canbas, S., Cabuk, A., &amp; Bilgin Kilic, S. (2004). </w:t>
              </w:r>
              <w:r>
                <w:rPr>
                  <w:i/>
                  <w:iCs/>
                  <w:noProof/>
                </w:rPr>
                <w:t>Prediction of commercial bank failure via.</w:t>
              </w:r>
              <w:r>
                <w:rPr>
                  <w:noProof/>
                </w:rPr>
                <w:t xml:space="preserve"> </w:t>
              </w:r>
              <w:r w:rsidRPr="008517B6">
                <w:rPr>
                  <w:noProof/>
                  <w:lang w:val="es-HN"/>
                </w:rPr>
                <w:t>Adana,: Cukurova University.</w:t>
              </w:r>
            </w:p>
            <w:p w14:paraId="6164C72C" w14:textId="77777777" w:rsidR="000355AB" w:rsidRPr="008517B6" w:rsidRDefault="000355AB" w:rsidP="000355AB">
              <w:pPr>
                <w:pStyle w:val="Bibliografa"/>
                <w:ind w:left="720" w:hanging="720"/>
                <w:rPr>
                  <w:noProof/>
                  <w:lang w:val="es-HN"/>
                </w:rPr>
              </w:pPr>
              <w:r w:rsidRPr="008517B6">
                <w:rPr>
                  <w:noProof/>
                  <w:lang w:val="es-HN"/>
                </w:rPr>
                <w:t xml:space="preserve">CNBS. (1995). </w:t>
              </w:r>
              <w:r w:rsidRPr="008517B6">
                <w:rPr>
                  <w:i/>
                  <w:iCs/>
                  <w:noProof/>
                  <w:lang w:val="es-HN"/>
                </w:rPr>
                <w:t>Ley de la Comisión Nacional de Banca y Seguros.</w:t>
              </w:r>
              <w:r w:rsidRPr="008517B6">
                <w:rPr>
                  <w:noProof/>
                  <w:lang w:val="es-HN"/>
                </w:rPr>
                <w:t xml:space="preserve"> Honduras: Diario la Gaceta.</w:t>
              </w:r>
            </w:p>
            <w:p w14:paraId="7239C450" w14:textId="77777777" w:rsidR="000355AB" w:rsidRPr="008517B6" w:rsidRDefault="000355AB" w:rsidP="000355AB">
              <w:pPr>
                <w:pStyle w:val="Bibliografa"/>
                <w:ind w:left="720" w:hanging="720"/>
                <w:rPr>
                  <w:noProof/>
                  <w:lang w:val="es-HN"/>
                </w:rPr>
              </w:pPr>
              <w:r w:rsidRPr="008517B6">
                <w:rPr>
                  <w:noProof/>
                  <w:lang w:val="es-HN"/>
                </w:rPr>
                <w:t xml:space="preserve">CNBS. ( de de 2023). </w:t>
              </w:r>
              <w:r w:rsidRPr="008517B6">
                <w:rPr>
                  <w:i/>
                  <w:iCs/>
                  <w:noProof/>
                  <w:lang w:val="es-HN"/>
                </w:rPr>
                <w:t>publicaciones.cnbs.gob.hn</w:t>
              </w:r>
              <w:r w:rsidRPr="008517B6">
                <w:rPr>
                  <w:noProof/>
                  <w:lang w:val="es-HN"/>
                </w:rPr>
                <w:t>. Obtenido de https://publicaciones.cnbs.gob.hn/</w:t>
              </w:r>
            </w:p>
            <w:p w14:paraId="2D2D2F65" w14:textId="77777777" w:rsidR="000355AB" w:rsidRDefault="000355AB" w:rsidP="000355AB">
              <w:pPr>
                <w:pStyle w:val="Bibliografa"/>
                <w:ind w:left="720" w:hanging="720"/>
                <w:rPr>
                  <w:noProof/>
                </w:rPr>
              </w:pPr>
              <w:r>
                <w:rPr>
                  <w:noProof/>
                </w:rPr>
                <w:t xml:space="preserve">Creswell , J. (2014). </w:t>
              </w:r>
              <w:r>
                <w:rPr>
                  <w:i/>
                  <w:iCs/>
                  <w:noProof/>
                </w:rPr>
                <w:t>Research Design: Qualitative, Quantitative, and Mixed Methods Approaches.</w:t>
              </w:r>
              <w:r>
                <w:rPr>
                  <w:noProof/>
                </w:rPr>
                <w:t xml:space="preserve"> Lincoln: SAGE Publications.</w:t>
              </w:r>
            </w:p>
            <w:p w14:paraId="397FF2C2" w14:textId="77777777" w:rsidR="000355AB" w:rsidRDefault="000355AB" w:rsidP="000355AB">
              <w:pPr>
                <w:pStyle w:val="Bibliografa"/>
                <w:ind w:left="720" w:hanging="720"/>
                <w:rPr>
                  <w:noProof/>
                </w:rPr>
              </w:pPr>
              <w:r>
                <w:rPr>
                  <w:noProof/>
                </w:rPr>
                <w:t xml:space="preserve">Creswell, &amp; Creswell. (2017). </w:t>
              </w:r>
              <w:r>
                <w:rPr>
                  <w:i/>
                  <w:iCs/>
                  <w:noProof/>
                </w:rPr>
                <w:t>Research Design: Qualitative, Quantitative, and Mixed Methods Approaches (5th ed.).</w:t>
              </w:r>
              <w:r>
                <w:rPr>
                  <w:noProof/>
                </w:rPr>
                <w:t xml:space="preserve"> s.f: Sage Publications.</w:t>
              </w:r>
            </w:p>
            <w:p w14:paraId="7C90D7BC" w14:textId="77777777" w:rsidR="000355AB" w:rsidRDefault="000355AB" w:rsidP="000355AB">
              <w:pPr>
                <w:pStyle w:val="Bibliografa"/>
                <w:ind w:left="720" w:hanging="720"/>
                <w:rPr>
                  <w:noProof/>
                </w:rPr>
              </w:pPr>
              <w:r>
                <w:rPr>
                  <w:noProof/>
                </w:rPr>
                <w:t xml:space="preserve">Fink, A. (2014). </w:t>
              </w:r>
              <w:r>
                <w:rPr>
                  <w:i/>
                  <w:iCs/>
                  <w:noProof/>
                </w:rPr>
                <w:t>Conducting Research Literature Reviews: From the Internet to Paper.</w:t>
              </w:r>
              <w:r>
                <w:rPr>
                  <w:noProof/>
                </w:rPr>
                <w:t xml:space="preserve"> s.f: s.f.</w:t>
              </w:r>
            </w:p>
            <w:p w14:paraId="5BB150A4" w14:textId="77777777" w:rsidR="000355AB" w:rsidRPr="008517B6" w:rsidRDefault="000355AB" w:rsidP="000355AB">
              <w:pPr>
                <w:pStyle w:val="Bibliografa"/>
                <w:ind w:left="720" w:hanging="720"/>
                <w:rPr>
                  <w:noProof/>
                  <w:lang w:val="es-HN"/>
                </w:rPr>
              </w:pPr>
              <w:r>
                <w:rPr>
                  <w:noProof/>
                </w:rPr>
                <w:t xml:space="preserve">Freixas, X., &amp; Rochet, J. (2008). </w:t>
              </w:r>
              <w:r>
                <w:rPr>
                  <w:i/>
                  <w:iCs/>
                  <w:noProof/>
                </w:rPr>
                <w:t>Microeconomics of Banking.</w:t>
              </w:r>
              <w:r>
                <w:rPr>
                  <w:noProof/>
                </w:rPr>
                <w:t xml:space="preserve"> </w:t>
              </w:r>
              <w:r w:rsidRPr="008517B6">
                <w:rPr>
                  <w:noProof/>
                  <w:lang w:val="es-HN"/>
                </w:rPr>
                <w:t>MIT Press.</w:t>
              </w:r>
            </w:p>
            <w:p w14:paraId="3C6F7B78" w14:textId="77777777" w:rsidR="000355AB" w:rsidRPr="008517B6" w:rsidRDefault="000355AB" w:rsidP="000355AB">
              <w:pPr>
                <w:pStyle w:val="Bibliografa"/>
                <w:ind w:left="720" w:hanging="720"/>
                <w:rPr>
                  <w:noProof/>
                  <w:lang w:val="es-HN"/>
                </w:rPr>
              </w:pPr>
              <w:r w:rsidRPr="008517B6">
                <w:rPr>
                  <w:noProof/>
                  <w:lang w:val="es-HN"/>
                </w:rPr>
                <w:t xml:space="preserve">Gerencie. (25 de 01 de 2023). </w:t>
              </w:r>
              <w:r w:rsidRPr="008517B6">
                <w:rPr>
                  <w:i/>
                  <w:iCs/>
                  <w:noProof/>
                  <w:lang w:val="es-HN"/>
                </w:rPr>
                <w:t>www.gerencie.com</w:t>
              </w:r>
              <w:r w:rsidRPr="008517B6">
                <w:rPr>
                  <w:noProof/>
                  <w:lang w:val="es-HN"/>
                </w:rPr>
                <w:t>. Obtenido de https://www.gerencie.com/sobre-la-cuenta-contable.html</w:t>
              </w:r>
            </w:p>
            <w:p w14:paraId="1BE086E8" w14:textId="77777777" w:rsidR="000355AB" w:rsidRPr="008517B6" w:rsidRDefault="000355AB" w:rsidP="000355AB">
              <w:pPr>
                <w:pStyle w:val="Bibliografa"/>
                <w:ind w:left="720" w:hanging="720"/>
                <w:rPr>
                  <w:noProof/>
                  <w:lang w:val="es-HN"/>
                </w:rPr>
              </w:pPr>
              <w:r w:rsidRPr="008517B6">
                <w:rPr>
                  <w:noProof/>
                  <w:lang w:val="es-HN"/>
                </w:rPr>
                <w:t xml:space="preserve">Google. (2023). </w:t>
              </w:r>
              <w:r w:rsidRPr="008517B6">
                <w:rPr>
                  <w:i/>
                  <w:iCs/>
                  <w:noProof/>
                  <w:lang w:val="es-HN"/>
                </w:rPr>
                <w:t>support.google.com</w:t>
              </w:r>
              <w:r w:rsidRPr="008517B6">
                <w:rPr>
                  <w:noProof/>
                  <w:lang w:val="es-HN"/>
                </w:rPr>
                <w:t>. Obtenido de support.google.com: https://support.google.com/looker-studio/answer/6283323?hl=ES&amp;sjid=10924564790031085758-NA</w:t>
              </w:r>
            </w:p>
            <w:p w14:paraId="0FA443BB" w14:textId="77777777" w:rsidR="000355AB" w:rsidRDefault="000355AB" w:rsidP="000355AB">
              <w:pPr>
                <w:pStyle w:val="Bibliografa"/>
                <w:ind w:left="720" w:hanging="720"/>
                <w:rPr>
                  <w:noProof/>
                </w:rPr>
              </w:pPr>
              <w:r w:rsidRPr="008517B6">
                <w:rPr>
                  <w:noProof/>
                  <w:lang w:val="es-HN"/>
                </w:rPr>
                <w:t xml:space="preserve">Hamilton, J. D. (1994). </w:t>
              </w:r>
              <w:r>
                <w:rPr>
                  <w:i/>
                  <w:iCs/>
                  <w:noProof/>
                </w:rPr>
                <w:t>Time Series Analysis.</w:t>
              </w:r>
              <w:r>
                <w:rPr>
                  <w:noProof/>
                </w:rPr>
                <w:t xml:space="preserve"> Princeton University Press.</w:t>
              </w:r>
            </w:p>
            <w:p w14:paraId="2BC7216B" w14:textId="77777777" w:rsidR="000355AB" w:rsidRPr="008517B6" w:rsidRDefault="000355AB" w:rsidP="000355AB">
              <w:pPr>
                <w:pStyle w:val="Bibliografa"/>
                <w:ind w:left="720" w:hanging="720"/>
                <w:rPr>
                  <w:noProof/>
                  <w:lang w:val="es-HN"/>
                </w:rPr>
              </w:pPr>
              <w:r>
                <w:rPr>
                  <w:noProof/>
                </w:rPr>
                <w:t xml:space="preserve">Harrison, W., Horngren, C., &amp; Thomas, C. (2019). </w:t>
              </w:r>
              <w:r>
                <w:rPr>
                  <w:i/>
                  <w:iCs/>
                  <w:noProof/>
                </w:rPr>
                <w:t>Financial Accounting: Instructor's Resource Manual.</w:t>
              </w:r>
              <w:r>
                <w:rPr>
                  <w:noProof/>
                </w:rPr>
                <w:t xml:space="preserve"> </w:t>
              </w:r>
              <w:r w:rsidRPr="008517B6">
                <w:rPr>
                  <w:noProof/>
                  <w:lang w:val="es-HN"/>
                </w:rPr>
                <w:t>Pearson. Obtenido de https://www.ienupm.com/pdd/estados-financieros-que-son/</w:t>
              </w:r>
            </w:p>
            <w:p w14:paraId="1159E076" w14:textId="77777777" w:rsidR="000355AB" w:rsidRPr="008517B6" w:rsidRDefault="000355AB" w:rsidP="000355AB">
              <w:pPr>
                <w:pStyle w:val="Bibliografa"/>
                <w:ind w:left="720" w:hanging="720"/>
                <w:rPr>
                  <w:noProof/>
                  <w:lang w:val="es-HN"/>
                </w:rPr>
              </w:pPr>
              <w:r>
                <w:rPr>
                  <w:noProof/>
                </w:rPr>
                <w:t xml:space="preserve">Hastie, T., Tibshirani, R., &amp; Friedman, J. (2009). </w:t>
              </w:r>
              <w:r>
                <w:rPr>
                  <w:i/>
                  <w:iCs/>
                  <w:noProof/>
                </w:rPr>
                <w:t>The Elements of Statistical Learning: Data Mining, Inference, and Prediction.</w:t>
              </w:r>
              <w:r>
                <w:rPr>
                  <w:noProof/>
                </w:rPr>
                <w:t xml:space="preserve"> </w:t>
              </w:r>
              <w:r w:rsidRPr="008517B6">
                <w:rPr>
                  <w:noProof/>
                  <w:lang w:val="es-HN"/>
                </w:rPr>
                <w:t>Springer.</w:t>
              </w:r>
            </w:p>
            <w:p w14:paraId="4004D97F" w14:textId="77777777" w:rsidR="000355AB" w:rsidRDefault="000355AB" w:rsidP="000355AB">
              <w:pPr>
                <w:pStyle w:val="Bibliografa"/>
                <w:ind w:left="720" w:hanging="720"/>
                <w:rPr>
                  <w:noProof/>
                </w:rPr>
              </w:pPr>
              <w:r w:rsidRPr="008517B6">
                <w:rPr>
                  <w:noProof/>
                  <w:lang w:val="es-HN"/>
                </w:rPr>
                <w:t xml:space="preserve">Hernández, R., Fernández, C., &amp; Baptista, P. (2014). </w:t>
              </w:r>
              <w:r w:rsidRPr="008517B6">
                <w:rPr>
                  <w:i/>
                  <w:iCs/>
                  <w:noProof/>
                  <w:lang w:val="es-HN"/>
                </w:rPr>
                <w:t>Metodología de la investigación.</w:t>
              </w:r>
              <w:r w:rsidRPr="008517B6">
                <w:rPr>
                  <w:noProof/>
                  <w:lang w:val="es-HN"/>
                </w:rPr>
                <w:t xml:space="preserve"> </w:t>
              </w:r>
              <w:r>
                <w:rPr>
                  <w:noProof/>
                </w:rPr>
                <w:t>Nueva York: McGraw-Hill.</w:t>
              </w:r>
            </w:p>
            <w:p w14:paraId="1518B3AF" w14:textId="77777777" w:rsidR="000355AB" w:rsidRPr="008517B6" w:rsidRDefault="000355AB" w:rsidP="000355AB">
              <w:pPr>
                <w:pStyle w:val="Bibliografa"/>
                <w:ind w:left="720" w:hanging="720"/>
                <w:rPr>
                  <w:noProof/>
                  <w:lang w:val="es-HN"/>
                </w:rPr>
              </w:pPr>
              <w:r>
                <w:rPr>
                  <w:noProof/>
                </w:rPr>
                <w:t xml:space="preserve">Hyndman, R., &amp; Athanasopoulos, G. (2018). </w:t>
              </w:r>
              <w:r>
                <w:rPr>
                  <w:i/>
                  <w:iCs/>
                  <w:noProof/>
                </w:rPr>
                <w:t>Forecasting: principles and practice.</w:t>
              </w:r>
              <w:r>
                <w:rPr>
                  <w:noProof/>
                </w:rPr>
                <w:t xml:space="preserve"> </w:t>
              </w:r>
              <w:r w:rsidRPr="008517B6">
                <w:rPr>
                  <w:noProof/>
                  <w:lang w:val="es-HN"/>
                </w:rPr>
                <w:t>Australia: Monash University.</w:t>
              </w:r>
            </w:p>
            <w:p w14:paraId="6FB1EC2E" w14:textId="77777777" w:rsidR="000355AB" w:rsidRPr="008517B6" w:rsidRDefault="000355AB" w:rsidP="000355AB">
              <w:pPr>
                <w:pStyle w:val="Bibliografa"/>
                <w:ind w:left="720" w:hanging="720"/>
                <w:rPr>
                  <w:noProof/>
                  <w:lang w:val="es-HN"/>
                </w:rPr>
              </w:pPr>
              <w:r w:rsidRPr="008517B6">
                <w:rPr>
                  <w:noProof/>
                  <w:lang w:val="es-HN"/>
                </w:rPr>
                <w:t xml:space="preserve">Kerlimger, F., &amp; Lee, H. (2022). </w:t>
              </w:r>
              <w:r w:rsidRPr="008517B6">
                <w:rPr>
                  <w:i/>
                  <w:iCs/>
                  <w:noProof/>
                  <w:lang w:val="es-HN"/>
                </w:rPr>
                <w:t>Investigacion del comportamiento: Metodos de investigacion en ciencias sociales.</w:t>
              </w:r>
              <w:r w:rsidRPr="008517B6">
                <w:rPr>
                  <w:noProof/>
                  <w:lang w:val="es-HN"/>
                </w:rPr>
                <w:t xml:space="preserve"> Nueva York: McGraw-Hil.</w:t>
              </w:r>
            </w:p>
            <w:p w14:paraId="17BE95FA" w14:textId="77777777" w:rsidR="000355AB" w:rsidRPr="008517B6" w:rsidRDefault="000355AB" w:rsidP="000355AB">
              <w:pPr>
                <w:pStyle w:val="Bibliografa"/>
                <w:ind w:left="720" w:hanging="720"/>
                <w:rPr>
                  <w:noProof/>
                  <w:lang w:val="es-HN"/>
                </w:rPr>
              </w:pPr>
              <w:r w:rsidRPr="008517B6">
                <w:rPr>
                  <w:noProof/>
                  <w:lang w:val="es-HN"/>
                </w:rPr>
                <w:lastRenderedPageBreak/>
                <w:t xml:space="preserve">KNIME. (2023). </w:t>
              </w:r>
              <w:r w:rsidRPr="008517B6">
                <w:rPr>
                  <w:i/>
                  <w:iCs/>
                  <w:noProof/>
                  <w:lang w:val="es-HN"/>
                </w:rPr>
                <w:t>www.knime.com</w:t>
              </w:r>
              <w:r w:rsidRPr="008517B6">
                <w:rPr>
                  <w:noProof/>
                  <w:lang w:val="es-HN"/>
                </w:rPr>
                <w:t>. Obtenido de www.knime.com/</w:t>
              </w:r>
            </w:p>
            <w:p w14:paraId="058C55A4" w14:textId="77777777" w:rsidR="000355AB" w:rsidRDefault="000355AB" w:rsidP="000355AB">
              <w:pPr>
                <w:pStyle w:val="Bibliografa"/>
                <w:ind w:left="720" w:hanging="720"/>
                <w:rPr>
                  <w:noProof/>
                </w:rPr>
              </w:pPr>
              <w:r>
                <w:rPr>
                  <w:noProof/>
                </w:rPr>
                <w:t xml:space="preserve">Mittelhammer, R. C. (2000). </w:t>
              </w:r>
              <w:r>
                <w:rPr>
                  <w:i/>
                  <w:iCs/>
                  <w:noProof/>
                </w:rPr>
                <w:t>Econometric Foundations.</w:t>
              </w:r>
              <w:r>
                <w:rPr>
                  <w:noProof/>
                </w:rPr>
                <w:t xml:space="preserve"> Cambridge University Press.</w:t>
              </w:r>
            </w:p>
            <w:p w14:paraId="73BE226E" w14:textId="77777777" w:rsidR="000355AB" w:rsidRPr="008517B6" w:rsidRDefault="000355AB" w:rsidP="000355AB">
              <w:pPr>
                <w:pStyle w:val="Bibliografa"/>
                <w:ind w:left="720" w:hanging="720"/>
                <w:rPr>
                  <w:noProof/>
                  <w:lang w:val="es-HN"/>
                </w:rPr>
              </w:pPr>
              <w:r>
                <w:rPr>
                  <w:noProof/>
                </w:rPr>
                <w:t xml:space="preserve">Montgomery, D. C. (2012). </w:t>
              </w:r>
              <w:r>
                <w:rPr>
                  <w:i/>
                  <w:iCs/>
                  <w:noProof/>
                </w:rPr>
                <w:t>Introduction to Linear Regression Analysis.</w:t>
              </w:r>
              <w:r>
                <w:rPr>
                  <w:noProof/>
                </w:rPr>
                <w:t xml:space="preserve"> </w:t>
              </w:r>
              <w:r w:rsidRPr="008517B6">
                <w:rPr>
                  <w:noProof/>
                  <w:lang w:val="es-HN"/>
                </w:rPr>
                <w:t>Wiley.</w:t>
              </w:r>
            </w:p>
            <w:p w14:paraId="603BDC75" w14:textId="77777777" w:rsidR="000355AB" w:rsidRPr="008517B6" w:rsidRDefault="000355AB" w:rsidP="000355AB">
              <w:pPr>
                <w:pStyle w:val="Bibliografa"/>
                <w:ind w:left="720" w:hanging="720"/>
                <w:rPr>
                  <w:noProof/>
                  <w:lang w:val="es-HN"/>
                </w:rPr>
              </w:pPr>
              <w:r w:rsidRPr="008517B6">
                <w:rPr>
                  <w:noProof/>
                  <w:lang w:val="es-HN"/>
                </w:rPr>
                <w:t xml:space="preserve">RAE. (2023 ). </w:t>
              </w:r>
              <w:r w:rsidRPr="008517B6">
                <w:rPr>
                  <w:i/>
                  <w:iCs/>
                  <w:noProof/>
                  <w:lang w:val="es-HN"/>
                </w:rPr>
                <w:t xml:space="preserve">Real Academia Española </w:t>
              </w:r>
              <w:r w:rsidRPr="008517B6">
                <w:rPr>
                  <w:noProof/>
                  <w:lang w:val="es-HN"/>
                </w:rPr>
                <w:t>. Obtenido de https://dle.rae.es/tendencia</w:t>
              </w:r>
            </w:p>
            <w:p w14:paraId="73855023" w14:textId="77777777" w:rsidR="000355AB" w:rsidRPr="008517B6" w:rsidRDefault="000355AB" w:rsidP="000355AB">
              <w:pPr>
                <w:pStyle w:val="Bibliografa"/>
                <w:ind w:left="720" w:hanging="720"/>
                <w:rPr>
                  <w:noProof/>
                  <w:lang w:val="es-HN"/>
                </w:rPr>
              </w:pPr>
              <w:r w:rsidRPr="008517B6">
                <w:rPr>
                  <w:noProof/>
                  <w:lang w:val="es-HN"/>
                </w:rPr>
                <w:t xml:space="preserve">Restrepo , A., &amp; Orozco , S. (2015). </w:t>
              </w:r>
              <w:r w:rsidRPr="008517B6">
                <w:rPr>
                  <w:i/>
                  <w:iCs/>
                  <w:noProof/>
                  <w:lang w:val="es-HN"/>
                </w:rPr>
                <w:t>MODELO PREDICTIVO DE QUIEBRA PARA BANCOS ESTADOUNIDENSES .</w:t>
              </w:r>
              <w:r w:rsidRPr="008517B6">
                <w:rPr>
                  <w:noProof/>
                  <w:lang w:val="es-HN"/>
                </w:rPr>
                <w:t xml:space="preserve"> Bogotá: Colegio de Estudios Superiores de Administración.</w:t>
              </w:r>
            </w:p>
            <w:p w14:paraId="5C605489" w14:textId="77777777" w:rsidR="000355AB" w:rsidRPr="008517B6" w:rsidRDefault="000355AB" w:rsidP="000355AB">
              <w:pPr>
                <w:pStyle w:val="Bibliografa"/>
                <w:ind w:left="720" w:hanging="720"/>
                <w:rPr>
                  <w:noProof/>
                  <w:lang w:val="es-HN"/>
                </w:rPr>
              </w:pPr>
              <w:r w:rsidRPr="008517B6">
                <w:rPr>
                  <w:noProof/>
                  <w:lang w:val="es-HN"/>
                </w:rPr>
                <w:t xml:space="preserve">Sampieri, R., Fernández, C., &amp; Baptista, P. (2014). </w:t>
              </w:r>
              <w:r w:rsidRPr="008517B6">
                <w:rPr>
                  <w:i/>
                  <w:iCs/>
                  <w:noProof/>
                  <w:lang w:val="es-HN"/>
                </w:rPr>
                <w:t>Metodología de la investigación.</w:t>
              </w:r>
              <w:r w:rsidRPr="008517B6">
                <w:rPr>
                  <w:noProof/>
                  <w:lang w:val="es-HN"/>
                </w:rPr>
                <w:t xml:space="preserve"> Nueva York: McGraw-Hill.</w:t>
              </w:r>
            </w:p>
            <w:p w14:paraId="7697F57E" w14:textId="77777777" w:rsidR="000355AB" w:rsidRPr="008517B6" w:rsidRDefault="000355AB" w:rsidP="000355AB">
              <w:pPr>
                <w:pStyle w:val="Bibliografa"/>
                <w:ind w:left="720" w:hanging="720"/>
                <w:rPr>
                  <w:noProof/>
                  <w:lang w:val="es-HN"/>
                </w:rPr>
              </w:pPr>
              <w:r w:rsidRPr="008517B6">
                <w:rPr>
                  <w:noProof/>
                  <w:lang w:val="es-HN"/>
                </w:rPr>
                <w:t xml:space="preserve">Santos, J. R. (2020). Modelos de Machine Learning para el análisis y pronóstico de la situación financiera de bancos – Caso boliviano. </w:t>
              </w:r>
              <w:r w:rsidRPr="008517B6">
                <w:rPr>
                  <w:i/>
                  <w:iCs/>
                  <w:noProof/>
                  <w:lang w:val="es-HN"/>
                </w:rPr>
                <w:t>Banco Central de Bolivia</w:t>
              </w:r>
              <w:r w:rsidRPr="008517B6">
                <w:rPr>
                  <w:noProof/>
                  <w:lang w:val="es-HN"/>
                </w:rPr>
                <w:t>, 69-91.</w:t>
              </w:r>
            </w:p>
            <w:p w14:paraId="3EB1C7ED" w14:textId="77777777" w:rsidR="000355AB" w:rsidRPr="008517B6" w:rsidRDefault="000355AB" w:rsidP="000355AB">
              <w:pPr>
                <w:pStyle w:val="Bibliografa"/>
                <w:ind w:left="720" w:hanging="720"/>
                <w:rPr>
                  <w:noProof/>
                  <w:lang w:val="es-HN"/>
                </w:rPr>
              </w:pPr>
              <w:r w:rsidRPr="008517B6">
                <w:rPr>
                  <w:noProof/>
                  <w:lang w:val="es-HN"/>
                </w:rPr>
                <w:t xml:space="preserve">SEFIN. (2023). </w:t>
              </w:r>
              <w:r w:rsidRPr="008517B6">
                <w:rPr>
                  <w:i/>
                  <w:iCs/>
                  <w:noProof/>
                  <w:lang w:val="es-HN"/>
                </w:rPr>
                <w:t>Proyecto Prsupuesto General de Ingresos e Egresos de la República Ejercicio Fiscal 2024.</w:t>
              </w:r>
              <w:r w:rsidRPr="008517B6">
                <w:rPr>
                  <w:noProof/>
                  <w:lang w:val="es-HN"/>
                </w:rPr>
                <w:t xml:space="preserve"> Tegucigalpa: Secretaria de Estado en el Despacho de Finanzas.</w:t>
              </w:r>
            </w:p>
            <w:p w14:paraId="454FB154" w14:textId="77777777" w:rsidR="000355AB" w:rsidRPr="008517B6" w:rsidRDefault="000355AB" w:rsidP="000355AB">
              <w:pPr>
                <w:pStyle w:val="Bibliografa"/>
                <w:ind w:left="720" w:hanging="720"/>
                <w:rPr>
                  <w:noProof/>
                  <w:lang w:val="es-HN"/>
                </w:rPr>
              </w:pPr>
              <w:r w:rsidRPr="008517B6">
                <w:rPr>
                  <w:noProof/>
                  <w:lang w:val="es-HN"/>
                </w:rPr>
                <w:t xml:space="preserve">Tábora, M. R. (2007). </w:t>
              </w:r>
              <w:r w:rsidRPr="008517B6">
                <w:rPr>
                  <w:i/>
                  <w:iCs/>
                  <w:noProof/>
                  <w:lang w:val="es-HN"/>
                </w:rPr>
                <w:t>Competencia y regulación.</w:t>
              </w:r>
              <w:r w:rsidRPr="008517B6">
                <w:rPr>
                  <w:noProof/>
                  <w:lang w:val="es-HN"/>
                </w:rPr>
                <w:t xml:space="preserve"> México, D. F: Naciones Unidas.</w:t>
              </w:r>
            </w:p>
            <w:p w14:paraId="1D52C261" w14:textId="77777777" w:rsidR="000355AB" w:rsidRPr="008517B6" w:rsidRDefault="000355AB" w:rsidP="000355AB">
              <w:pPr>
                <w:pStyle w:val="Bibliografa"/>
                <w:ind w:left="720" w:hanging="720"/>
                <w:rPr>
                  <w:noProof/>
                  <w:lang w:val="es-HN"/>
                </w:rPr>
              </w:pPr>
              <w:r>
                <w:rPr>
                  <w:noProof/>
                </w:rPr>
                <w:t xml:space="preserve">Tsay, R. S. (2015). </w:t>
              </w:r>
              <w:r>
                <w:rPr>
                  <w:i/>
                  <w:iCs/>
                  <w:noProof/>
                </w:rPr>
                <w:t>Analysis of Financial Time Series.</w:t>
              </w:r>
              <w:r>
                <w:rPr>
                  <w:noProof/>
                </w:rPr>
                <w:t xml:space="preserve"> </w:t>
              </w:r>
              <w:r w:rsidRPr="008517B6">
                <w:rPr>
                  <w:noProof/>
                  <w:lang w:val="es-HN"/>
                </w:rPr>
                <w:t>Wiley.</w:t>
              </w:r>
            </w:p>
            <w:p w14:paraId="0AF7B512" w14:textId="77777777" w:rsidR="000355AB" w:rsidRPr="008517B6" w:rsidRDefault="000355AB" w:rsidP="000355AB">
              <w:pPr>
                <w:pStyle w:val="Bibliografa"/>
                <w:ind w:left="720" w:hanging="720"/>
                <w:rPr>
                  <w:noProof/>
                  <w:lang w:val="es-HN"/>
                </w:rPr>
              </w:pPr>
              <w:r w:rsidRPr="008517B6">
                <w:rPr>
                  <w:noProof/>
                  <w:lang w:val="es-HN"/>
                </w:rPr>
                <w:t xml:space="preserve">Vargas, C. (1996). </w:t>
              </w:r>
              <w:r w:rsidRPr="008517B6">
                <w:rPr>
                  <w:i/>
                  <w:iCs/>
                  <w:noProof/>
                  <w:lang w:val="es-HN"/>
                </w:rPr>
                <w:t>Contabilidad. Análisis de Cuentas.</w:t>
              </w:r>
              <w:r w:rsidRPr="008517B6">
                <w:rPr>
                  <w:noProof/>
                  <w:lang w:val="es-HN"/>
                </w:rPr>
                <w:t xml:space="preserve"> San Jose, Costa Rica: Universidad estatal a distancia.</w:t>
              </w:r>
            </w:p>
            <w:p w14:paraId="648AEEB8" w14:textId="0BB4939C" w:rsidR="00FC75D8" w:rsidRPr="000A3A75" w:rsidRDefault="00FC75D8" w:rsidP="000355AB">
              <w:pPr>
                <w:rPr>
                  <w:rFonts w:ascii="Times New Roman" w:hAnsi="Times New Roman" w:cs="Times New Roman"/>
                  <w:sz w:val="24"/>
                  <w:szCs w:val="24"/>
                  <w:lang w:val="es-HN"/>
                </w:rPr>
              </w:pPr>
              <w:r w:rsidRPr="000A3A75">
                <w:rPr>
                  <w:rFonts w:ascii="Times New Roman" w:hAnsi="Times New Roman" w:cs="Times New Roman"/>
                  <w:b/>
                  <w:bCs/>
                </w:rPr>
                <w:fldChar w:fldCharType="end"/>
              </w:r>
            </w:p>
          </w:sdtContent>
        </w:sdt>
      </w:sdtContent>
    </w:sdt>
    <w:p w14:paraId="17610298" w14:textId="6DEDFE54" w:rsidR="006337E8" w:rsidRDefault="006337E8">
      <w:pPr>
        <w:widowControl/>
        <w:spacing w:after="160" w:line="259" w:lineRule="auto"/>
        <w:rPr>
          <w:rFonts w:ascii="Times New Roman" w:eastAsiaTheme="majorEastAsia" w:hAnsi="Times New Roman" w:cs="Times New Roman"/>
          <w:b/>
          <w:sz w:val="28"/>
          <w:szCs w:val="28"/>
          <w:lang w:val="es-HN"/>
        </w:rPr>
      </w:pPr>
      <w:bookmarkStart w:id="331" w:name="_Toc474331205"/>
      <w:bookmarkStart w:id="332" w:name="_Toc474331408"/>
      <w:r>
        <w:br w:type="page"/>
      </w:r>
    </w:p>
    <w:p w14:paraId="3966912B" w14:textId="265EA15C" w:rsidR="00640979" w:rsidRDefault="00640979" w:rsidP="00640979">
      <w:pPr>
        <w:pStyle w:val="Ttulo1"/>
      </w:pPr>
      <w:bookmarkStart w:id="333" w:name="_Toc158833012"/>
      <w:r>
        <w:lastRenderedPageBreak/>
        <w:t>ANEXOS</w:t>
      </w:r>
      <w:bookmarkEnd w:id="331"/>
      <w:bookmarkEnd w:id="332"/>
      <w:bookmarkEnd w:id="333"/>
    </w:p>
    <w:p w14:paraId="73FC6F9B" w14:textId="790815B4" w:rsidR="00D125E9" w:rsidRDefault="00D125E9" w:rsidP="00D125E9">
      <w:pPr>
        <w:pStyle w:val="Figuras"/>
      </w:pPr>
      <w:r>
        <w:t xml:space="preserve">Anexo </w:t>
      </w:r>
      <w:r>
        <w:fldChar w:fldCharType="begin"/>
      </w:r>
      <w:r>
        <w:instrText xml:space="preserve"> SEQ Anexo \* ARABIC </w:instrText>
      </w:r>
      <w:r>
        <w:fldChar w:fldCharType="separate"/>
      </w:r>
      <w:r w:rsidR="000F2D33">
        <w:rPr>
          <w:noProof/>
        </w:rPr>
        <w:t>1</w:t>
      </w:r>
      <w:r>
        <w:fldChar w:fldCharType="end"/>
      </w:r>
    </w:p>
    <w:p w14:paraId="19C428D5" w14:textId="5E2A948B" w:rsidR="00D125E9" w:rsidRDefault="00D125E9" w:rsidP="00D125E9">
      <w:pPr>
        <w:pStyle w:val="TextoPrincipal"/>
        <w:ind w:firstLine="0"/>
      </w:pPr>
      <w:r>
        <w:rPr>
          <w:noProof/>
        </w:rPr>
        <w:drawing>
          <wp:inline distT="0" distB="0" distL="0" distR="0" wp14:anchorId="22917050" wp14:editId="4BB59A56">
            <wp:extent cx="5943600" cy="2694305"/>
            <wp:effectExtent l="19050" t="19050" r="19050" b="10795"/>
            <wp:docPr id="1131777822"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1777822" name=""/>
                    <pic:cNvPicPr/>
                  </pic:nvPicPr>
                  <pic:blipFill>
                    <a:blip r:embed="rId101"/>
                    <a:stretch>
                      <a:fillRect/>
                    </a:stretch>
                  </pic:blipFill>
                  <pic:spPr>
                    <a:xfrm>
                      <a:off x="0" y="0"/>
                      <a:ext cx="5943600" cy="2694305"/>
                    </a:xfrm>
                    <a:prstGeom prst="rect">
                      <a:avLst/>
                    </a:prstGeom>
                    <a:ln>
                      <a:solidFill>
                        <a:schemeClr val="tx1"/>
                      </a:solidFill>
                    </a:ln>
                  </pic:spPr>
                </pic:pic>
              </a:graphicData>
            </a:graphic>
          </wp:inline>
        </w:drawing>
      </w:r>
    </w:p>
    <w:p w14:paraId="295CE433" w14:textId="34A5B7FC" w:rsidR="002C1B0F" w:rsidRDefault="002C1B0F" w:rsidP="002C1B0F">
      <w:pPr>
        <w:pStyle w:val="Figuras"/>
      </w:pPr>
      <w:r>
        <w:t xml:space="preserve">Anexo </w:t>
      </w:r>
      <w:r>
        <w:fldChar w:fldCharType="begin"/>
      </w:r>
      <w:r>
        <w:instrText xml:space="preserve"> SEQ Anexo \* ARABIC </w:instrText>
      </w:r>
      <w:r>
        <w:fldChar w:fldCharType="separate"/>
      </w:r>
      <w:r w:rsidR="000F2D33">
        <w:rPr>
          <w:noProof/>
        </w:rPr>
        <w:t>2</w:t>
      </w:r>
      <w:r>
        <w:fldChar w:fldCharType="end"/>
      </w:r>
    </w:p>
    <w:p w14:paraId="1AB036C1" w14:textId="0AE179C5" w:rsidR="002C1B0F" w:rsidRDefault="002C1B0F" w:rsidP="00D125E9">
      <w:pPr>
        <w:pStyle w:val="TextoPrincipal"/>
        <w:ind w:firstLine="0"/>
      </w:pPr>
      <w:r>
        <w:rPr>
          <w:noProof/>
        </w:rPr>
        <w:drawing>
          <wp:inline distT="0" distB="0" distL="0" distR="0" wp14:anchorId="07093AB5" wp14:editId="5A90062C">
            <wp:extent cx="5943600" cy="2978150"/>
            <wp:effectExtent l="19050" t="19050" r="19050" b="12700"/>
            <wp:docPr id="573791856"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3791856" name=""/>
                    <pic:cNvPicPr/>
                  </pic:nvPicPr>
                  <pic:blipFill>
                    <a:blip r:embed="rId102"/>
                    <a:stretch>
                      <a:fillRect/>
                    </a:stretch>
                  </pic:blipFill>
                  <pic:spPr>
                    <a:xfrm>
                      <a:off x="0" y="0"/>
                      <a:ext cx="5943600" cy="2978150"/>
                    </a:xfrm>
                    <a:prstGeom prst="rect">
                      <a:avLst/>
                    </a:prstGeom>
                    <a:ln>
                      <a:solidFill>
                        <a:schemeClr val="tx1"/>
                      </a:solidFill>
                    </a:ln>
                  </pic:spPr>
                </pic:pic>
              </a:graphicData>
            </a:graphic>
          </wp:inline>
        </w:drawing>
      </w:r>
    </w:p>
    <w:p w14:paraId="2A96DCD9" w14:textId="0878294D" w:rsidR="00CF2775" w:rsidRDefault="00CF2775" w:rsidP="00CF2775">
      <w:pPr>
        <w:pStyle w:val="Figuras"/>
      </w:pPr>
    </w:p>
    <w:p w14:paraId="04D525E6" w14:textId="77777777" w:rsidR="00CF2775" w:rsidRDefault="00CF2775">
      <w:pPr>
        <w:widowControl/>
        <w:spacing w:after="160" w:line="259" w:lineRule="auto"/>
        <w:rPr>
          <w:rFonts w:ascii="Times New Roman" w:hAnsi="Times New Roman"/>
          <w:b/>
          <w:iCs/>
          <w:sz w:val="24"/>
          <w:szCs w:val="18"/>
        </w:rPr>
      </w:pPr>
      <w:r>
        <w:br w:type="page"/>
      </w:r>
    </w:p>
    <w:p w14:paraId="5574868C" w14:textId="5E780FDF" w:rsidR="00CF2775" w:rsidRDefault="00CF2775" w:rsidP="00CF2775">
      <w:pPr>
        <w:pStyle w:val="Figuras"/>
      </w:pPr>
      <w:r>
        <w:lastRenderedPageBreak/>
        <w:t xml:space="preserve">Anexo </w:t>
      </w:r>
      <w:r>
        <w:fldChar w:fldCharType="begin"/>
      </w:r>
      <w:r>
        <w:instrText xml:space="preserve"> SEQ Anexo \* ARABIC </w:instrText>
      </w:r>
      <w:r>
        <w:fldChar w:fldCharType="separate"/>
      </w:r>
      <w:r w:rsidR="000F2D33">
        <w:rPr>
          <w:noProof/>
        </w:rPr>
        <w:t>3</w:t>
      </w:r>
      <w:r>
        <w:fldChar w:fldCharType="end"/>
      </w:r>
    </w:p>
    <w:p w14:paraId="6EA4B55D" w14:textId="7D72C546" w:rsidR="00CF2775" w:rsidRPr="00D125E9" w:rsidRDefault="00CF2775" w:rsidP="00D125E9">
      <w:pPr>
        <w:pStyle w:val="TextoPrincipal"/>
        <w:ind w:firstLine="0"/>
      </w:pPr>
      <w:r>
        <w:rPr>
          <w:noProof/>
        </w:rPr>
        <w:drawing>
          <wp:inline distT="0" distB="0" distL="0" distR="0" wp14:anchorId="3706FE13" wp14:editId="2843D906">
            <wp:extent cx="5943600" cy="2772410"/>
            <wp:effectExtent l="19050" t="19050" r="19050" b="27940"/>
            <wp:docPr id="1191931460"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1931460" name=""/>
                    <pic:cNvPicPr/>
                  </pic:nvPicPr>
                  <pic:blipFill>
                    <a:blip r:embed="rId103"/>
                    <a:stretch>
                      <a:fillRect/>
                    </a:stretch>
                  </pic:blipFill>
                  <pic:spPr>
                    <a:xfrm>
                      <a:off x="0" y="0"/>
                      <a:ext cx="5943600" cy="2772410"/>
                    </a:xfrm>
                    <a:prstGeom prst="rect">
                      <a:avLst/>
                    </a:prstGeom>
                    <a:ln>
                      <a:solidFill>
                        <a:schemeClr val="tx1"/>
                      </a:solidFill>
                    </a:ln>
                  </pic:spPr>
                </pic:pic>
              </a:graphicData>
            </a:graphic>
          </wp:inline>
        </w:drawing>
      </w:r>
    </w:p>
    <w:p w14:paraId="1FD2E02B" w14:textId="015504FC" w:rsidR="00353D85" w:rsidRDefault="00353D85" w:rsidP="00C50078">
      <w:pPr>
        <w:pStyle w:val="Ttulo2"/>
      </w:pPr>
      <w:bookmarkStart w:id="334" w:name="_Toc158833013"/>
      <w:r>
        <w:t xml:space="preserve">Anexo </w:t>
      </w:r>
      <w:r>
        <w:fldChar w:fldCharType="begin"/>
      </w:r>
      <w:r>
        <w:instrText xml:space="preserve"> SEQ Anexo \* ARABIC </w:instrText>
      </w:r>
      <w:r>
        <w:fldChar w:fldCharType="separate"/>
      </w:r>
      <w:r w:rsidR="000F2D33">
        <w:rPr>
          <w:noProof/>
        </w:rPr>
        <w:t>4</w:t>
      </w:r>
      <w:bookmarkEnd w:id="334"/>
      <w:r>
        <w:fldChar w:fldCharType="end"/>
      </w:r>
    </w:p>
    <w:p w14:paraId="7585BAEB" w14:textId="3A2377FE" w:rsidR="009669CC" w:rsidRPr="00353D85" w:rsidRDefault="006A7CC3" w:rsidP="00F376F1">
      <w:pPr>
        <w:pStyle w:val="TextoPrincipal"/>
        <w:ind w:firstLine="0"/>
        <w:jc w:val="center"/>
        <w:rPr>
          <w:lang w:val="en-US"/>
        </w:rPr>
      </w:pPr>
      <w:r>
        <w:rPr>
          <w:noProof/>
        </w:rPr>
        <w:drawing>
          <wp:inline distT="0" distB="0" distL="0" distR="0" wp14:anchorId="3456AF55" wp14:editId="6CCD8869">
            <wp:extent cx="5943600" cy="2751455"/>
            <wp:effectExtent l="19050" t="19050" r="19050" b="10795"/>
            <wp:docPr id="2019657333"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9657333" name=""/>
                    <pic:cNvPicPr/>
                  </pic:nvPicPr>
                  <pic:blipFill>
                    <a:blip r:embed="rId104"/>
                    <a:stretch>
                      <a:fillRect/>
                    </a:stretch>
                  </pic:blipFill>
                  <pic:spPr>
                    <a:xfrm>
                      <a:off x="0" y="0"/>
                      <a:ext cx="5943600" cy="2751455"/>
                    </a:xfrm>
                    <a:prstGeom prst="rect">
                      <a:avLst/>
                    </a:prstGeom>
                    <a:ln>
                      <a:solidFill>
                        <a:schemeClr val="tx1"/>
                      </a:solidFill>
                    </a:ln>
                  </pic:spPr>
                </pic:pic>
              </a:graphicData>
            </a:graphic>
          </wp:inline>
        </w:drawing>
      </w:r>
    </w:p>
    <w:p w14:paraId="5886B5F7" w14:textId="64F5368F" w:rsidR="00353D85" w:rsidRDefault="00353D85" w:rsidP="00C50078">
      <w:pPr>
        <w:pStyle w:val="Ttulo2"/>
      </w:pPr>
      <w:bookmarkStart w:id="335" w:name="_Toc158833014"/>
      <w:r>
        <w:t xml:space="preserve">Anexo </w:t>
      </w:r>
      <w:r>
        <w:fldChar w:fldCharType="begin"/>
      </w:r>
      <w:r>
        <w:instrText xml:space="preserve"> SEQ Anexo \* ARABIC </w:instrText>
      </w:r>
      <w:r>
        <w:fldChar w:fldCharType="separate"/>
      </w:r>
      <w:r w:rsidR="000F2D33">
        <w:rPr>
          <w:noProof/>
        </w:rPr>
        <w:t>5</w:t>
      </w:r>
      <w:bookmarkEnd w:id="335"/>
      <w:r>
        <w:fldChar w:fldCharType="end"/>
      </w:r>
    </w:p>
    <w:p w14:paraId="66FD025C" w14:textId="14879106" w:rsidR="009669CC" w:rsidRPr="006A7CC3" w:rsidRDefault="009669CC" w:rsidP="006A7CC3">
      <w:pPr>
        <w:pStyle w:val="Figuras"/>
        <w:rPr>
          <w:lang w:val="es-HN"/>
        </w:rPr>
      </w:pPr>
      <w:r>
        <w:rPr>
          <w:noProof/>
        </w:rPr>
        <w:drawing>
          <wp:inline distT="0" distB="0" distL="0" distR="0" wp14:anchorId="2FD3514C" wp14:editId="6ADC20F7">
            <wp:extent cx="5943600" cy="979170"/>
            <wp:effectExtent l="19050" t="19050" r="19050" b="11430"/>
            <wp:docPr id="1558489273" name="Imagen 1558489273">
              <a:extLst xmlns:a="http://schemas.openxmlformats.org/drawingml/2006/main">
                <a:ext uri="{FF2B5EF4-FFF2-40B4-BE49-F238E27FC236}">
                  <a16:creationId xmlns:a16="http://schemas.microsoft.com/office/drawing/2014/main" id="{C7DBFEA2-B073-6C61-F0A6-DDEAF63E1B68}"/>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magen 1">
                      <a:extLst>
                        <a:ext uri="{FF2B5EF4-FFF2-40B4-BE49-F238E27FC236}">
                          <a16:creationId xmlns:a16="http://schemas.microsoft.com/office/drawing/2014/main" id="{C7DBFEA2-B073-6C61-F0A6-DDEAF63E1B68}"/>
                        </a:ext>
                      </a:extLst>
                    </pic:cNvPr>
                    <pic:cNvPicPr>
                      <a:picLocks noChangeAspect="1"/>
                    </pic:cNvPicPr>
                  </pic:nvPicPr>
                  <pic:blipFill>
                    <a:blip r:embed="rId105"/>
                    <a:stretch>
                      <a:fillRect/>
                    </a:stretch>
                  </pic:blipFill>
                  <pic:spPr>
                    <a:xfrm>
                      <a:off x="0" y="0"/>
                      <a:ext cx="5943600" cy="979170"/>
                    </a:xfrm>
                    <a:prstGeom prst="rect">
                      <a:avLst/>
                    </a:prstGeom>
                    <a:ln>
                      <a:solidFill>
                        <a:schemeClr val="tx1"/>
                      </a:solidFill>
                    </a:ln>
                  </pic:spPr>
                </pic:pic>
              </a:graphicData>
            </a:graphic>
          </wp:inline>
        </w:drawing>
      </w:r>
    </w:p>
    <w:sectPr w:rsidR="009669CC" w:rsidRPr="006A7CC3" w:rsidSect="00E26E51">
      <w:pgSz w:w="12240" w:h="15840" w:code="1"/>
      <w:pgMar w:top="1440" w:right="1440" w:bottom="1440"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8ADD19C" w14:textId="77777777" w:rsidR="00E26E51" w:rsidRDefault="00E26E51" w:rsidP="002313B9">
      <w:r>
        <w:separator/>
      </w:r>
    </w:p>
    <w:p w14:paraId="2F4F1DEC" w14:textId="77777777" w:rsidR="00E26E51" w:rsidRDefault="00E26E51"/>
  </w:endnote>
  <w:endnote w:type="continuationSeparator" w:id="0">
    <w:p w14:paraId="51AE57B9" w14:textId="77777777" w:rsidR="00E26E51" w:rsidRDefault="00E26E51" w:rsidP="002313B9">
      <w:r>
        <w:continuationSeparator/>
      </w:r>
    </w:p>
    <w:p w14:paraId="28683F35" w14:textId="77777777" w:rsidR="00E26E51" w:rsidRDefault="00E26E51"/>
  </w:endnote>
  <w:endnote w:type="continuationNotice" w:id="1">
    <w:p w14:paraId="35904942" w14:textId="77777777" w:rsidR="00E26E51" w:rsidRDefault="00E26E5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7DB66B" w14:textId="76CAC22D" w:rsidR="009340E3" w:rsidRDefault="009340E3">
    <w:pPr>
      <w:pStyle w:val="Piedepgina"/>
      <w:jc w:val="right"/>
    </w:pPr>
  </w:p>
  <w:p w14:paraId="6D4F061F" w14:textId="77777777" w:rsidR="009340E3" w:rsidRDefault="009340E3">
    <w:pPr>
      <w:pStyle w:val="Piedepgin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464847913"/>
      <w:docPartObj>
        <w:docPartGallery w:val="Page Numbers (Bottom of Page)"/>
        <w:docPartUnique/>
      </w:docPartObj>
    </w:sdtPr>
    <w:sdtContent>
      <w:p w14:paraId="37E7501E" w14:textId="7C893BC1" w:rsidR="009340E3" w:rsidRDefault="009340E3">
        <w:pPr>
          <w:pStyle w:val="Piedepgina"/>
          <w:jc w:val="right"/>
        </w:pPr>
        <w:r>
          <w:fldChar w:fldCharType="begin"/>
        </w:r>
        <w:r>
          <w:instrText>PAGE   \* MERGEFORMAT</w:instrText>
        </w:r>
        <w:r>
          <w:fldChar w:fldCharType="separate"/>
        </w:r>
        <w:r w:rsidR="00CF4440" w:rsidRPr="00CF4440">
          <w:rPr>
            <w:noProof/>
            <w:lang w:val="es-ES"/>
          </w:rPr>
          <w:t>15</w:t>
        </w:r>
        <w:r>
          <w:fldChar w:fldCharType="end"/>
        </w:r>
      </w:p>
    </w:sdtContent>
  </w:sdt>
  <w:p w14:paraId="3FF94EF6" w14:textId="77777777" w:rsidR="009340E3" w:rsidRDefault="009340E3">
    <w:pPr>
      <w:pStyle w:val="Piedepgina"/>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52344049"/>
      <w:docPartObj>
        <w:docPartGallery w:val="Page Numbers (Bottom of Page)"/>
        <w:docPartUnique/>
      </w:docPartObj>
    </w:sdtPr>
    <w:sdtContent>
      <w:p w14:paraId="47CEFB1A" w14:textId="77777777" w:rsidR="000855A3" w:rsidRDefault="000855A3">
        <w:pPr>
          <w:pStyle w:val="Piedepgina"/>
          <w:jc w:val="right"/>
        </w:pPr>
        <w:r>
          <w:fldChar w:fldCharType="begin"/>
        </w:r>
        <w:r>
          <w:instrText>PAGE   \* MERGEFORMAT</w:instrText>
        </w:r>
        <w:r>
          <w:fldChar w:fldCharType="separate"/>
        </w:r>
        <w:r w:rsidRPr="00CF4440">
          <w:rPr>
            <w:noProof/>
            <w:lang w:val="es-ES"/>
          </w:rPr>
          <w:t>15</w:t>
        </w:r>
        <w:r>
          <w:fldChar w:fldCharType="end"/>
        </w:r>
      </w:p>
    </w:sdtContent>
  </w:sdt>
  <w:p w14:paraId="6A83DF85" w14:textId="77777777" w:rsidR="000855A3" w:rsidRDefault="000855A3">
    <w:pPr>
      <w:pStyle w:val="Piedepgina"/>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383708461"/>
      <w:docPartObj>
        <w:docPartGallery w:val="Page Numbers (Bottom of Page)"/>
        <w:docPartUnique/>
      </w:docPartObj>
    </w:sdtPr>
    <w:sdtContent>
      <w:p w14:paraId="0545BEF3" w14:textId="77777777" w:rsidR="000855A3" w:rsidRDefault="000855A3">
        <w:pPr>
          <w:pStyle w:val="Piedepgina"/>
          <w:jc w:val="right"/>
        </w:pPr>
        <w:r>
          <w:fldChar w:fldCharType="begin"/>
        </w:r>
        <w:r>
          <w:instrText>PAGE   \* MERGEFORMAT</w:instrText>
        </w:r>
        <w:r>
          <w:fldChar w:fldCharType="separate"/>
        </w:r>
        <w:r w:rsidRPr="00CF4440">
          <w:rPr>
            <w:noProof/>
            <w:lang w:val="es-ES"/>
          </w:rPr>
          <w:t>15</w:t>
        </w:r>
        <w:r>
          <w:fldChar w:fldCharType="end"/>
        </w:r>
      </w:p>
    </w:sdtContent>
  </w:sdt>
  <w:p w14:paraId="5FBB2E8B" w14:textId="77777777" w:rsidR="000855A3" w:rsidRDefault="000855A3">
    <w:pPr>
      <w:pStyle w:val="Piedepgin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A670457" w14:textId="77777777" w:rsidR="00E26E51" w:rsidRDefault="00E26E51" w:rsidP="002313B9">
      <w:r>
        <w:separator/>
      </w:r>
    </w:p>
    <w:p w14:paraId="3D1E653B" w14:textId="77777777" w:rsidR="00E26E51" w:rsidRDefault="00E26E51"/>
  </w:footnote>
  <w:footnote w:type="continuationSeparator" w:id="0">
    <w:p w14:paraId="73E07B43" w14:textId="77777777" w:rsidR="00E26E51" w:rsidRDefault="00E26E51" w:rsidP="002313B9">
      <w:r>
        <w:continuationSeparator/>
      </w:r>
    </w:p>
    <w:p w14:paraId="05E5A624" w14:textId="77777777" w:rsidR="00E26E51" w:rsidRDefault="00E26E51"/>
  </w:footnote>
  <w:footnote w:type="continuationNotice" w:id="1">
    <w:p w14:paraId="25A6B855" w14:textId="77777777" w:rsidR="00E26E51" w:rsidRDefault="00E26E51"/>
  </w:footnote>
</w:footnotes>
</file>

<file path=word/intelligence2.xml><?xml version="1.0" encoding="utf-8"?>
<int2:intelligence xmlns:int2="http://schemas.microsoft.com/office/intelligence/2020/intelligence" xmlns:oel="http://schemas.microsoft.com/office/2019/extlst">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77F49CA"/>
    <w:multiLevelType w:val="hybridMultilevel"/>
    <w:tmpl w:val="F8987178"/>
    <w:lvl w:ilvl="0" w:tplc="480A0001">
      <w:start w:val="1"/>
      <w:numFmt w:val="bullet"/>
      <w:lvlText w:val=""/>
      <w:lvlJc w:val="left"/>
      <w:pPr>
        <w:ind w:left="1440" w:hanging="360"/>
      </w:pPr>
      <w:rPr>
        <w:rFonts w:ascii="Symbol" w:hAnsi="Symbol" w:hint="default"/>
      </w:rPr>
    </w:lvl>
    <w:lvl w:ilvl="1" w:tplc="480A0003" w:tentative="1">
      <w:start w:val="1"/>
      <w:numFmt w:val="bullet"/>
      <w:lvlText w:val="o"/>
      <w:lvlJc w:val="left"/>
      <w:pPr>
        <w:ind w:left="2160" w:hanging="360"/>
      </w:pPr>
      <w:rPr>
        <w:rFonts w:ascii="Courier New" w:hAnsi="Courier New" w:cs="Courier New" w:hint="default"/>
      </w:rPr>
    </w:lvl>
    <w:lvl w:ilvl="2" w:tplc="480A0005" w:tentative="1">
      <w:start w:val="1"/>
      <w:numFmt w:val="bullet"/>
      <w:lvlText w:val=""/>
      <w:lvlJc w:val="left"/>
      <w:pPr>
        <w:ind w:left="2880" w:hanging="360"/>
      </w:pPr>
      <w:rPr>
        <w:rFonts w:ascii="Wingdings" w:hAnsi="Wingdings" w:hint="default"/>
      </w:rPr>
    </w:lvl>
    <w:lvl w:ilvl="3" w:tplc="480A0001" w:tentative="1">
      <w:start w:val="1"/>
      <w:numFmt w:val="bullet"/>
      <w:lvlText w:val=""/>
      <w:lvlJc w:val="left"/>
      <w:pPr>
        <w:ind w:left="3600" w:hanging="360"/>
      </w:pPr>
      <w:rPr>
        <w:rFonts w:ascii="Symbol" w:hAnsi="Symbol" w:hint="default"/>
      </w:rPr>
    </w:lvl>
    <w:lvl w:ilvl="4" w:tplc="480A0003" w:tentative="1">
      <w:start w:val="1"/>
      <w:numFmt w:val="bullet"/>
      <w:lvlText w:val="o"/>
      <w:lvlJc w:val="left"/>
      <w:pPr>
        <w:ind w:left="4320" w:hanging="360"/>
      </w:pPr>
      <w:rPr>
        <w:rFonts w:ascii="Courier New" w:hAnsi="Courier New" w:cs="Courier New" w:hint="default"/>
      </w:rPr>
    </w:lvl>
    <w:lvl w:ilvl="5" w:tplc="480A0005" w:tentative="1">
      <w:start w:val="1"/>
      <w:numFmt w:val="bullet"/>
      <w:lvlText w:val=""/>
      <w:lvlJc w:val="left"/>
      <w:pPr>
        <w:ind w:left="5040" w:hanging="360"/>
      </w:pPr>
      <w:rPr>
        <w:rFonts w:ascii="Wingdings" w:hAnsi="Wingdings" w:hint="default"/>
      </w:rPr>
    </w:lvl>
    <w:lvl w:ilvl="6" w:tplc="480A0001" w:tentative="1">
      <w:start w:val="1"/>
      <w:numFmt w:val="bullet"/>
      <w:lvlText w:val=""/>
      <w:lvlJc w:val="left"/>
      <w:pPr>
        <w:ind w:left="5760" w:hanging="360"/>
      </w:pPr>
      <w:rPr>
        <w:rFonts w:ascii="Symbol" w:hAnsi="Symbol" w:hint="default"/>
      </w:rPr>
    </w:lvl>
    <w:lvl w:ilvl="7" w:tplc="480A0003" w:tentative="1">
      <w:start w:val="1"/>
      <w:numFmt w:val="bullet"/>
      <w:lvlText w:val="o"/>
      <w:lvlJc w:val="left"/>
      <w:pPr>
        <w:ind w:left="6480" w:hanging="360"/>
      </w:pPr>
      <w:rPr>
        <w:rFonts w:ascii="Courier New" w:hAnsi="Courier New" w:cs="Courier New" w:hint="default"/>
      </w:rPr>
    </w:lvl>
    <w:lvl w:ilvl="8" w:tplc="480A0005" w:tentative="1">
      <w:start w:val="1"/>
      <w:numFmt w:val="bullet"/>
      <w:lvlText w:val=""/>
      <w:lvlJc w:val="left"/>
      <w:pPr>
        <w:ind w:left="7200" w:hanging="360"/>
      </w:pPr>
      <w:rPr>
        <w:rFonts w:ascii="Wingdings" w:hAnsi="Wingdings" w:hint="default"/>
      </w:rPr>
    </w:lvl>
  </w:abstractNum>
  <w:abstractNum w:abstractNumId="1" w15:restartNumberingAfterBreak="0">
    <w:nsid w:val="0CFE24DD"/>
    <w:multiLevelType w:val="hybridMultilevel"/>
    <w:tmpl w:val="E736B866"/>
    <w:lvl w:ilvl="0" w:tplc="480A0001">
      <w:start w:val="1"/>
      <w:numFmt w:val="bullet"/>
      <w:lvlText w:val=""/>
      <w:lvlJc w:val="left"/>
      <w:pPr>
        <w:ind w:left="1440" w:hanging="360"/>
      </w:pPr>
      <w:rPr>
        <w:rFonts w:ascii="Symbol" w:hAnsi="Symbol" w:hint="default"/>
      </w:rPr>
    </w:lvl>
    <w:lvl w:ilvl="1" w:tplc="480A0003" w:tentative="1">
      <w:start w:val="1"/>
      <w:numFmt w:val="bullet"/>
      <w:lvlText w:val="o"/>
      <w:lvlJc w:val="left"/>
      <w:pPr>
        <w:ind w:left="2160" w:hanging="360"/>
      </w:pPr>
      <w:rPr>
        <w:rFonts w:ascii="Courier New" w:hAnsi="Courier New" w:cs="Courier New" w:hint="default"/>
      </w:rPr>
    </w:lvl>
    <w:lvl w:ilvl="2" w:tplc="480A0005" w:tentative="1">
      <w:start w:val="1"/>
      <w:numFmt w:val="bullet"/>
      <w:lvlText w:val=""/>
      <w:lvlJc w:val="left"/>
      <w:pPr>
        <w:ind w:left="2880" w:hanging="360"/>
      </w:pPr>
      <w:rPr>
        <w:rFonts w:ascii="Wingdings" w:hAnsi="Wingdings" w:hint="default"/>
      </w:rPr>
    </w:lvl>
    <w:lvl w:ilvl="3" w:tplc="480A0001" w:tentative="1">
      <w:start w:val="1"/>
      <w:numFmt w:val="bullet"/>
      <w:lvlText w:val=""/>
      <w:lvlJc w:val="left"/>
      <w:pPr>
        <w:ind w:left="3600" w:hanging="360"/>
      </w:pPr>
      <w:rPr>
        <w:rFonts w:ascii="Symbol" w:hAnsi="Symbol" w:hint="default"/>
      </w:rPr>
    </w:lvl>
    <w:lvl w:ilvl="4" w:tplc="480A0003" w:tentative="1">
      <w:start w:val="1"/>
      <w:numFmt w:val="bullet"/>
      <w:lvlText w:val="o"/>
      <w:lvlJc w:val="left"/>
      <w:pPr>
        <w:ind w:left="4320" w:hanging="360"/>
      </w:pPr>
      <w:rPr>
        <w:rFonts w:ascii="Courier New" w:hAnsi="Courier New" w:cs="Courier New" w:hint="default"/>
      </w:rPr>
    </w:lvl>
    <w:lvl w:ilvl="5" w:tplc="480A0005" w:tentative="1">
      <w:start w:val="1"/>
      <w:numFmt w:val="bullet"/>
      <w:lvlText w:val=""/>
      <w:lvlJc w:val="left"/>
      <w:pPr>
        <w:ind w:left="5040" w:hanging="360"/>
      </w:pPr>
      <w:rPr>
        <w:rFonts w:ascii="Wingdings" w:hAnsi="Wingdings" w:hint="default"/>
      </w:rPr>
    </w:lvl>
    <w:lvl w:ilvl="6" w:tplc="480A0001" w:tentative="1">
      <w:start w:val="1"/>
      <w:numFmt w:val="bullet"/>
      <w:lvlText w:val=""/>
      <w:lvlJc w:val="left"/>
      <w:pPr>
        <w:ind w:left="5760" w:hanging="360"/>
      </w:pPr>
      <w:rPr>
        <w:rFonts w:ascii="Symbol" w:hAnsi="Symbol" w:hint="default"/>
      </w:rPr>
    </w:lvl>
    <w:lvl w:ilvl="7" w:tplc="480A0003" w:tentative="1">
      <w:start w:val="1"/>
      <w:numFmt w:val="bullet"/>
      <w:lvlText w:val="o"/>
      <w:lvlJc w:val="left"/>
      <w:pPr>
        <w:ind w:left="6480" w:hanging="360"/>
      </w:pPr>
      <w:rPr>
        <w:rFonts w:ascii="Courier New" w:hAnsi="Courier New" w:cs="Courier New" w:hint="default"/>
      </w:rPr>
    </w:lvl>
    <w:lvl w:ilvl="8" w:tplc="480A0005" w:tentative="1">
      <w:start w:val="1"/>
      <w:numFmt w:val="bullet"/>
      <w:lvlText w:val=""/>
      <w:lvlJc w:val="left"/>
      <w:pPr>
        <w:ind w:left="7200" w:hanging="360"/>
      </w:pPr>
      <w:rPr>
        <w:rFonts w:ascii="Wingdings" w:hAnsi="Wingdings" w:hint="default"/>
      </w:rPr>
    </w:lvl>
  </w:abstractNum>
  <w:abstractNum w:abstractNumId="2" w15:restartNumberingAfterBreak="0">
    <w:nsid w:val="1C2035E1"/>
    <w:multiLevelType w:val="multilevel"/>
    <w:tmpl w:val="5C88505C"/>
    <w:lvl w:ilvl="0">
      <w:start w:val="2"/>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 w15:restartNumberingAfterBreak="0">
    <w:nsid w:val="2AD141A1"/>
    <w:multiLevelType w:val="hybridMultilevel"/>
    <w:tmpl w:val="D722E1B0"/>
    <w:lvl w:ilvl="0" w:tplc="480A0001">
      <w:start w:val="1"/>
      <w:numFmt w:val="bullet"/>
      <w:lvlText w:val=""/>
      <w:lvlJc w:val="left"/>
      <w:pPr>
        <w:ind w:left="1440" w:hanging="360"/>
      </w:pPr>
      <w:rPr>
        <w:rFonts w:ascii="Symbol" w:hAnsi="Symbol" w:hint="default"/>
      </w:rPr>
    </w:lvl>
    <w:lvl w:ilvl="1" w:tplc="480A0003" w:tentative="1">
      <w:start w:val="1"/>
      <w:numFmt w:val="bullet"/>
      <w:lvlText w:val="o"/>
      <w:lvlJc w:val="left"/>
      <w:pPr>
        <w:ind w:left="2160" w:hanging="360"/>
      </w:pPr>
      <w:rPr>
        <w:rFonts w:ascii="Courier New" w:hAnsi="Courier New" w:cs="Courier New" w:hint="default"/>
      </w:rPr>
    </w:lvl>
    <w:lvl w:ilvl="2" w:tplc="480A0005" w:tentative="1">
      <w:start w:val="1"/>
      <w:numFmt w:val="bullet"/>
      <w:lvlText w:val=""/>
      <w:lvlJc w:val="left"/>
      <w:pPr>
        <w:ind w:left="2880" w:hanging="360"/>
      </w:pPr>
      <w:rPr>
        <w:rFonts w:ascii="Wingdings" w:hAnsi="Wingdings" w:hint="default"/>
      </w:rPr>
    </w:lvl>
    <w:lvl w:ilvl="3" w:tplc="480A0001" w:tentative="1">
      <w:start w:val="1"/>
      <w:numFmt w:val="bullet"/>
      <w:lvlText w:val=""/>
      <w:lvlJc w:val="left"/>
      <w:pPr>
        <w:ind w:left="3600" w:hanging="360"/>
      </w:pPr>
      <w:rPr>
        <w:rFonts w:ascii="Symbol" w:hAnsi="Symbol" w:hint="default"/>
      </w:rPr>
    </w:lvl>
    <w:lvl w:ilvl="4" w:tplc="480A0003" w:tentative="1">
      <w:start w:val="1"/>
      <w:numFmt w:val="bullet"/>
      <w:lvlText w:val="o"/>
      <w:lvlJc w:val="left"/>
      <w:pPr>
        <w:ind w:left="4320" w:hanging="360"/>
      </w:pPr>
      <w:rPr>
        <w:rFonts w:ascii="Courier New" w:hAnsi="Courier New" w:cs="Courier New" w:hint="default"/>
      </w:rPr>
    </w:lvl>
    <w:lvl w:ilvl="5" w:tplc="480A0005" w:tentative="1">
      <w:start w:val="1"/>
      <w:numFmt w:val="bullet"/>
      <w:lvlText w:val=""/>
      <w:lvlJc w:val="left"/>
      <w:pPr>
        <w:ind w:left="5040" w:hanging="360"/>
      </w:pPr>
      <w:rPr>
        <w:rFonts w:ascii="Wingdings" w:hAnsi="Wingdings" w:hint="default"/>
      </w:rPr>
    </w:lvl>
    <w:lvl w:ilvl="6" w:tplc="480A0001" w:tentative="1">
      <w:start w:val="1"/>
      <w:numFmt w:val="bullet"/>
      <w:lvlText w:val=""/>
      <w:lvlJc w:val="left"/>
      <w:pPr>
        <w:ind w:left="5760" w:hanging="360"/>
      </w:pPr>
      <w:rPr>
        <w:rFonts w:ascii="Symbol" w:hAnsi="Symbol" w:hint="default"/>
      </w:rPr>
    </w:lvl>
    <w:lvl w:ilvl="7" w:tplc="480A0003" w:tentative="1">
      <w:start w:val="1"/>
      <w:numFmt w:val="bullet"/>
      <w:lvlText w:val="o"/>
      <w:lvlJc w:val="left"/>
      <w:pPr>
        <w:ind w:left="6480" w:hanging="360"/>
      </w:pPr>
      <w:rPr>
        <w:rFonts w:ascii="Courier New" w:hAnsi="Courier New" w:cs="Courier New" w:hint="default"/>
      </w:rPr>
    </w:lvl>
    <w:lvl w:ilvl="8" w:tplc="480A0005" w:tentative="1">
      <w:start w:val="1"/>
      <w:numFmt w:val="bullet"/>
      <w:lvlText w:val=""/>
      <w:lvlJc w:val="left"/>
      <w:pPr>
        <w:ind w:left="7200" w:hanging="360"/>
      </w:pPr>
      <w:rPr>
        <w:rFonts w:ascii="Wingdings" w:hAnsi="Wingdings" w:hint="default"/>
      </w:rPr>
    </w:lvl>
  </w:abstractNum>
  <w:abstractNum w:abstractNumId="4" w15:restartNumberingAfterBreak="0">
    <w:nsid w:val="334641CA"/>
    <w:multiLevelType w:val="multilevel"/>
    <w:tmpl w:val="522003F6"/>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416D477B"/>
    <w:multiLevelType w:val="hybridMultilevel"/>
    <w:tmpl w:val="006C7654"/>
    <w:lvl w:ilvl="0" w:tplc="480A0001">
      <w:start w:val="1"/>
      <w:numFmt w:val="bullet"/>
      <w:lvlText w:val=""/>
      <w:lvlJc w:val="left"/>
      <w:pPr>
        <w:ind w:left="1440" w:hanging="360"/>
      </w:pPr>
      <w:rPr>
        <w:rFonts w:ascii="Symbol" w:hAnsi="Symbol" w:hint="default"/>
      </w:rPr>
    </w:lvl>
    <w:lvl w:ilvl="1" w:tplc="480A0003" w:tentative="1">
      <w:start w:val="1"/>
      <w:numFmt w:val="bullet"/>
      <w:lvlText w:val="o"/>
      <w:lvlJc w:val="left"/>
      <w:pPr>
        <w:ind w:left="2160" w:hanging="360"/>
      </w:pPr>
      <w:rPr>
        <w:rFonts w:ascii="Courier New" w:hAnsi="Courier New" w:cs="Courier New" w:hint="default"/>
      </w:rPr>
    </w:lvl>
    <w:lvl w:ilvl="2" w:tplc="480A0005" w:tentative="1">
      <w:start w:val="1"/>
      <w:numFmt w:val="bullet"/>
      <w:lvlText w:val=""/>
      <w:lvlJc w:val="left"/>
      <w:pPr>
        <w:ind w:left="2880" w:hanging="360"/>
      </w:pPr>
      <w:rPr>
        <w:rFonts w:ascii="Wingdings" w:hAnsi="Wingdings" w:hint="default"/>
      </w:rPr>
    </w:lvl>
    <w:lvl w:ilvl="3" w:tplc="480A0001" w:tentative="1">
      <w:start w:val="1"/>
      <w:numFmt w:val="bullet"/>
      <w:lvlText w:val=""/>
      <w:lvlJc w:val="left"/>
      <w:pPr>
        <w:ind w:left="3600" w:hanging="360"/>
      </w:pPr>
      <w:rPr>
        <w:rFonts w:ascii="Symbol" w:hAnsi="Symbol" w:hint="default"/>
      </w:rPr>
    </w:lvl>
    <w:lvl w:ilvl="4" w:tplc="480A0003" w:tentative="1">
      <w:start w:val="1"/>
      <w:numFmt w:val="bullet"/>
      <w:lvlText w:val="o"/>
      <w:lvlJc w:val="left"/>
      <w:pPr>
        <w:ind w:left="4320" w:hanging="360"/>
      </w:pPr>
      <w:rPr>
        <w:rFonts w:ascii="Courier New" w:hAnsi="Courier New" w:cs="Courier New" w:hint="default"/>
      </w:rPr>
    </w:lvl>
    <w:lvl w:ilvl="5" w:tplc="480A0005" w:tentative="1">
      <w:start w:val="1"/>
      <w:numFmt w:val="bullet"/>
      <w:lvlText w:val=""/>
      <w:lvlJc w:val="left"/>
      <w:pPr>
        <w:ind w:left="5040" w:hanging="360"/>
      </w:pPr>
      <w:rPr>
        <w:rFonts w:ascii="Wingdings" w:hAnsi="Wingdings" w:hint="default"/>
      </w:rPr>
    </w:lvl>
    <w:lvl w:ilvl="6" w:tplc="480A0001" w:tentative="1">
      <w:start w:val="1"/>
      <w:numFmt w:val="bullet"/>
      <w:lvlText w:val=""/>
      <w:lvlJc w:val="left"/>
      <w:pPr>
        <w:ind w:left="5760" w:hanging="360"/>
      </w:pPr>
      <w:rPr>
        <w:rFonts w:ascii="Symbol" w:hAnsi="Symbol" w:hint="default"/>
      </w:rPr>
    </w:lvl>
    <w:lvl w:ilvl="7" w:tplc="480A0003" w:tentative="1">
      <w:start w:val="1"/>
      <w:numFmt w:val="bullet"/>
      <w:lvlText w:val="o"/>
      <w:lvlJc w:val="left"/>
      <w:pPr>
        <w:ind w:left="6480" w:hanging="360"/>
      </w:pPr>
      <w:rPr>
        <w:rFonts w:ascii="Courier New" w:hAnsi="Courier New" w:cs="Courier New" w:hint="default"/>
      </w:rPr>
    </w:lvl>
    <w:lvl w:ilvl="8" w:tplc="480A0005" w:tentative="1">
      <w:start w:val="1"/>
      <w:numFmt w:val="bullet"/>
      <w:lvlText w:val=""/>
      <w:lvlJc w:val="left"/>
      <w:pPr>
        <w:ind w:left="7200" w:hanging="360"/>
      </w:pPr>
      <w:rPr>
        <w:rFonts w:ascii="Wingdings" w:hAnsi="Wingdings" w:hint="default"/>
      </w:rPr>
    </w:lvl>
  </w:abstractNum>
  <w:abstractNum w:abstractNumId="6" w15:restartNumberingAfterBreak="0">
    <w:nsid w:val="5E7D2343"/>
    <w:multiLevelType w:val="multilevel"/>
    <w:tmpl w:val="D71E4C32"/>
    <w:lvl w:ilvl="0">
      <w:start w:val="4"/>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7" w15:restartNumberingAfterBreak="0">
    <w:nsid w:val="5FF32CCC"/>
    <w:multiLevelType w:val="hybridMultilevel"/>
    <w:tmpl w:val="21F2C102"/>
    <w:lvl w:ilvl="0" w:tplc="8AFA3AC6">
      <w:numFmt w:val="bullet"/>
      <w:lvlText w:val="-"/>
      <w:lvlJc w:val="left"/>
      <w:pPr>
        <w:ind w:left="7023" w:hanging="360"/>
      </w:pPr>
      <w:rPr>
        <w:rFonts w:ascii="Times New Roman" w:eastAsiaTheme="minorHAnsi" w:hAnsi="Times New Roman" w:cs="Times New Roman" w:hint="default"/>
      </w:rPr>
    </w:lvl>
    <w:lvl w:ilvl="1" w:tplc="480A0003" w:tentative="1">
      <w:start w:val="1"/>
      <w:numFmt w:val="bullet"/>
      <w:lvlText w:val="o"/>
      <w:lvlJc w:val="left"/>
      <w:pPr>
        <w:ind w:left="1800" w:hanging="360"/>
      </w:pPr>
      <w:rPr>
        <w:rFonts w:ascii="Courier New" w:hAnsi="Courier New" w:cs="Courier New" w:hint="default"/>
      </w:rPr>
    </w:lvl>
    <w:lvl w:ilvl="2" w:tplc="480A0005" w:tentative="1">
      <w:start w:val="1"/>
      <w:numFmt w:val="bullet"/>
      <w:lvlText w:val=""/>
      <w:lvlJc w:val="left"/>
      <w:pPr>
        <w:ind w:left="2520" w:hanging="360"/>
      </w:pPr>
      <w:rPr>
        <w:rFonts w:ascii="Wingdings" w:hAnsi="Wingdings" w:hint="default"/>
      </w:rPr>
    </w:lvl>
    <w:lvl w:ilvl="3" w:tplc="480A0001" w:tentative="1">
      <w:start w:val="1"/>
      <w:numFmt w:val="bullet"/>
      <w:lvlText w:val=""/>
      <w:lvlJc w:val="left"/>
      <w:pPr>
        <w:ind w:left="3240" w:hanging="360"/>
      </w:pPr>
      <w:rPr>
        <w:rFonts w:ascii="Symbol" w:hAnsi="Symbol" w:hint="default"/>
      </w:rPr>
    </w:lvl>
    <w:lvl w:ilvl="4" w:tplc="480A0003" w:tentative="1">
      <w:start w:val="1"/>
      <w:numFmt w:val="bullet"/>
      <w:lvlText w:val="o"/>
      <w:lvlJc w:val="left"/>
      <w:pPr>
        <w:ind w:left="3960" w:hanging="360"/>
      </w:pPr>
      <w:rPr>
        <w:rFonts w:ascii="Courier New" w:hAnsi="Courier New" w:cs="Courier New" w:hint="default"/>
      </w:rPr>
    </w:lvl>
    <w:lvl w:ilvl="5" w:tplc="480A0005" w:tentative="1">
      <w:start w:val="1"/>
      <w:numFmt w:val="bullet"/>
      <w:lvlText w:val=""/>
      <w:lvlJc w:val="left"/>
      <w:pPr>
        <w:ind w:left="4680" w:hanging="360"/>
      </w:pPr>
      <w:rPr>
        <w:rFonts w:ascii="Wingdings" w:hAnsi="Wingdings" w:hint="default"/>
      </w:rPr>
    </w:lvl>
    <w:lvl w:ilvl="6" w:tplc="480A0001" w:tentative="1">
      <w:start w:val="1"/>
      <w:numFmt w:val="bullet"/>
      <w:lvlText w:val=""/>
      <w:lvlJc w:val="left"/>
      <w:pPr>
        <w:ind w:left="5400" w:hanging="360"/>
      </w:pPr>
      <w:rPr>
        <w:rFonts w:ascii="Symbol" w:hAnsi="Symbol" w:hint="default"/>
      </w:rPr>
    </w:lvl>
    <w:lvl w:ilvl="7" w:tplc="480A0003" w:tentative="1">
      <w:start w:val="1"/>
      <w:numFmt w:val="bullet"/>
      <w:lvlText w:val="o"/>
      <w:lvlJc w:val="left"/>
      <w:pPr>
        <w:ind w:left="6120" w:hanging="360"/>
      </w:pPr>
      <w:rPr>
        <w:rFonts w:ascii="Courier New" w:hAnsi="Courier New" w:cs="Courier New" w:hint="default"/>
      </w:rPr>
    </w:lvl>
    <w:lvl w:ilvl="8" w:tplc="480A0005" w:tentative="1">
      <w:start w:val="1"/>
      <w:numFmt w:val="bullet"/>
      <w:lvlText w:val=""/>
      <w:lvlJc w:val="left"/>
      <w:pPr>
        <w:ind w:left="6840" w:hanging="360"/>
      </w:pPr>
      <w:rPr>
        <w:rFonts w:ascii="Wingdings" w:hAnsi="Wingdings" w:hint="default"/>
      </w:rPr>
    </w:lvl>
  </w:abstractNum>
  <w:abstractNum w:abstractNumId="8" w15:restartNumberingAfterBreak="0">
    <w:nsid w:val="625D44F7"/>
    <w:multiLevelType w:val="hybridMultilevel"/>
    <w:tmpl w:val="D444F5E8"/>
    <w:lvl w:ilvl="0" w:tplc="480A0001">
      <w:start w:val="1"/>
      <w:numFmt w:val="bullet"/>
      <w:lvlText w:val=""/>
      <w:lvlJc w:val="left"/>
      <w:pPr>
        <w:ind w:left="1440" w:hanging="360"/>
      </w:pPr>
      <w:rPr>
        <w:rFonts w:ascii="Symbol" w:hAnsi="Symbol" w:hint="default"/>
      </w:rPr>
    </w:lvl>
    <w:lvl w:ilvl="1" w:tplc="480A0003" w:tentative="1">
      <w:start w:val="1"/>
      <w:numFmt w:val="bullet"/>
      <w:lvlText w:val="o"/>
      <w:lvlJc w:val="left"/>
      <w:pPr>
        <w:ind w:left="2160" w:hanging="360"/>
      </w:pPr>
      <w:rPr>
        <w:rFonts w:ascii="Courier New" w:hAnsi="Courier New" w:cs="Courier New" w:hint="default"/>
      </w:rPr>
    </w:lvl>
    <w:lvl w:ilvl="2" w:tplc="480A0005" w:tentative="1">
      <w:start w:val="1"/>
      <w:numFmt w:val="bullet"/>
      <w:lvlText w:val=""/>
      <w:lvlJc w:val="left"/>
      <w:pPr>
        <w:ind w:left="2880" w:hanging="360"/>
      </w:pPr>
      <w:rPr>
        <w:rFonts w:ascii="Wingdings" w:hAnsi="Wingdings" w:hint="default"/>
      </w:rPr>
    </w:lvl>
    <w:lvl w:ilvl="3" w:tplc="480A0001" w:tentative="1">
      <w:start w:val="1"/>
      <w:numFmt w:val="bullet"/>
      <w:lvlText w:val=""/>
      <w:lvlJc w:val="left"/>
      <w:pPr>
        <w:ind w:left="3600" w:hanging="360"/>
      </w:pPr>
      <w:rPr>
        <w:rFonts w:ascii="Symbol" w:hAnsi="Symbol" w:hint="default"/>
      </w:rPr>
    </w:lvl>
    <w:lvl w:ilvl="4" w:tplc="480A0003" w:tentative="1">
      <w:start w:val="1"/>
      <w:numFmt w:val="bullet"/>
      <w:lvlText w:val="o"/>
      <w:lvlJc w:val="left"/>
      <w:pPr>
        <w:ind w:left="4320" w:hanging="360"/>
      </w:pPr>
      <w:rPr>
        <w:rFonts w:ascii="Courier New" w:hAnsi="Courier New" w:cs="Courier New" w:hint="default"/>
      </w:rPr>
    </w:lvl>
    <w:lvl w:ilvl="5" w:tplc="480A0005" w:tentative="1">
      <w:start w:val="1"/>
      <w:numFmt w:val="bullet"/>
      <w:lvlText w:val=""/>
      <w:lvlJc w:val="left"/>
      <w:pPr>
        <w:ind w:left="5040" w:hanging="360"/>
      </w:pPr>
      <w:rPr>
        <w:rFonts w:ascii="Wingdings" w:hAnsi="Wingdings" w:hint="default"/>
      </w:rPr>
    </w:lvl>
    <w:lvl w:ilvl="6" w:tplc="480A0001" w:tentative="1">
      <w:start w:val="1"/>
      <w:numFmt w:val="bullet"/>
      <w:lvlText w:val=""/>
      <w:lvlJc w:val="left"/>
      <w:pPr>
        <w:ind w:left="5760" w:hanging="360"/>
      </w:pPr>
      <w:rPr>
        <w:rFonts w:ascii="Symbol" w:hAnsi="Symbol" w:hint="default"/>
      </w:rPr>
    </w:lvl>
    <w:lvl w:ilvl="7" w:tplc="480A0003" w:tentative="1">
      <w:start w:val="1"/>
      <w:numFmt w:val="bullet"/>
      <w:lvlText w:val="o"/>
      <w:lvlJc w:val="left"/>
      <w:pPr>
        <w:ind w:left="6480" w:hanging="360"/>
      </w:pPr>
      <w:rPr>
        <w:rFonts w:ascii="Courier New" w:hAnsi="Courier New" w:cs="Courier New" w:hint="default"/>
      </w:rPr>
    </w:lvl>
    <w:lvl w:ilvl="8" w:tplc="480A0005" w:tentative="1">
      <w:start w:val="1"/>
      <w:numFmt w:val="bullet"/>
      <w:lvlText w:val=""/>
      <w:lvlJc w:val="left"/>
      <w:pPr>
        <w:ind w:left="7200" w:hanging="360"/>
      </w:pPr>
      <w:rPr>
        <w:rFonts w:ascii="Wingdings" w:hAnsi="Wingdings" w:hint="default"/>
      </w:rPr>
    </w:lvl>
  </w:abstractNum>
  <w:abstractNum w:abstractNumId="9" w15:restartNumberingAfterBreak="0">
    <w:nsid w:val="72144C11"/>
    <w:multiLevelType w:val="hybridMultilevel"/>
    <w:tmpl w:val="E7E0FC7E"/>
    <w:lvl w:ilvl="0" w:tplc="480A0001">
      <w:start w:val="1"/>
      <w:numFmt w:val="bullet"/>
      <w:lvlText w:val=""/>
      <w:lvlJc w:val="left"/>
      <w:pPr>
        <w:ind w:left="1440" w:hanging="360"/>
      </w:pPr>
      <w:rPr>
        <w:rFonts w:ascii="Symbol" w:hAnsi="Symbol" w:hint="default"/>
      </w:rPr>
    </w:lvl>
    <w:lvl w:ilvl="1" w:tplc="480A0003" w:tentative="1">
      <w:start w:val="1"/>
      <w:numFmt w:val="bullet"/>
      <w:lvlText w:val="o"/>
      <w:lvlJc w:val="left"/>
      <w:pPr>
        <w:ind w:left="2160" w:hanging="360"/>
      </w:pPr>
      <w:rPr>
        <w:rFonts w:ascii="Courier New" w:hAnsi="Courier New" w:cs="Courier New" w:hint="default"/>
      </w:rPr>
    </w:lvl>
    <w:lvl w:ilvl="2" w:tplc="480A0005" w:tentative="1">
      <w:start w:val="1"/>
      <w:numFmt w:val="bullet"/>
      <w:lvlText w:val=""/>
      <w:lvlJc w:val="left"/>
      <w:pPr>
        <w:ind w:left="2880" w:hanging="360"/>
      </w:pPr>
      <w:rPr>
        <w:rFonts w:ascii="Wingdings" w:hAnsi="Wingdings" w:hint="default"/>
      </w:rPr>
    </w:lvl>
    <w:lvl w:ilvl="3" w:tplc="480A0001" w:tentative="1">
      <w:start w:val="1"/>
      <w:numFmt w:val="bullet"/>
      <w:lvlText w:val=""/>
      <w:lvlJc w:val="left"/>
      <w:pPr>
        <w:ind w:left="3600" w:hanging="360"/>
      </w:pPr>
      <w:rPr>
        <w:rFonts w:ascii="Symbol" w:hAnsi="Symbol" w:hint="default"/>
      </w:rPr>
    </w:lvl>
    <w:lvl w:ilvl="4" w:tplc="480A0003" w:tentative="1">
      <w:start w:val="1"/>
      <w:numFmt w:val="bullet"/>
      <w:lvlText w:val="o"/>
      <w:lvlJc w:val="left"/>
      <w:pPr>
        <w:ind w:left="4320" w:hanging="360"/>
      </w:pPr>
      <w:rPr>
        <w:rFonts w:ascii="Courier New" w:hAnsi="Courier New" w:cs="Courier New" w:hint="default"/>
      </w:rPr>
    </w:lvl>
    <w:lvl w:ilvl="5" w:tplc="480A0005" w:tentative="1">
      <w:start w:val="1"/>
      <w:numFmt w:val="bullet"/>
      <w:lvlText w:val=""/>
      <w:lvlJc w:val="left"/>
      <w:pPr>
        <w:ind w:left="5040" w:hanging="360"/>
      </w:pPr>
      <w:rPr>
        <w:rFonts w:ascii="Wingdings" w:hAnsi="Wingdings" w:hint="default"/>
      </w:rPr>
    </w:lvl>
    <w:lvl w:ilvl="6" w:tplc="480A0001" w:tentative="1">
      <w:start w:val="1"/>
      <w:numFmt w:val="bullet"/>
      <w:lvlText w:val=""/>
      <w:lvlJc w:val="left"/>
      <w:pPr>
        <w:ind w:left="5760" w:hanging="360"/>
      </w:pPr>
      <w:rPr>
        <w:rFonts w:ascii="Symbol" w:hAnsi="Symbol" w:hint="default"/>
      </w:rPr>
    </w:lvl>
    <w:lvl w:ilvl="7" w:tplc="480A0003" w:tentative="1">
      <w:start w:val="1"/>
      <w:numFmt w:val="bullet"/>
      <w:lvlText w:val="o"/>
      <w:lvlJc w:val="left"/>
      <w:pPr>
        <w:ind w:left="6480" w:hanging="360"/>
      </w:pPr>
      <w:rPr>
        <w:rFonts w:ascii="Courier New" w:hAnsi="Courier New" w:cs="Courier New" w:hint="default"/>
      </w:rPr>
    </w:lvl>
    <w:lvl w:ilvl="8" w:tplc="480A0005" w:tentative="1">
      <w:start w:val="1"/>
      <w:numFmt w:val="bullet"/>
      <w:lvlText w:val=""/>
      <w:lvlJc w:val="left"/>
      <w:pPr>
        <w:ind w:left="7200" w:hanging="360"/>
      </w:pPr>
      <w:rPr>
        <w:rFonts w:ascii="Wingdings" w:hAnsi="Wingdings" w:hint="default"/>
      </w:rPr>
    </w:lvl>
  </w:abstractNum>
  <w:abstractNum w:abstractNumId="10" w15:restartNumberingAfterBreak="0">
    <w:nsid w:val="796F588E"/>
    <w:multiLevelType w:val="hybridMultilevel"/>
    <w:tmpl w:val="28164F4C"/>
    <w:lvl w:ilvl="0" w:tplc="480A0001">
      <w:start w:val="1"/>
      <w:numFmt w:val="bullet"/>
      <w:lvlText w:val=""/>
      <w:lvlJc w:val="left"/>
      <w:pPr>
        <w:ind w:left="1440" w:hanging="360"/>
      </w:pPr>
      <w:rPr>
        <w:rFonts w:ascii="Symbol" w:hAnsi="Symbol" w:hint="default"/>
      </w:rPr>
    </w:lvl>
    <w:lvl w:ilvl="1" w:tplc="480A0003" w:tentative="1">
      <w:start w:val="1"/>
      <w:numFmt w:val="bullet"/>
      <w:lvlText w:val="o"/>
      <w:lvlJc w:val="left"/>
      <w:pPr>
        <w:ind w:left="2160" w:hanging="360"/>
      </w:pPr>
      <w:rPr>
        <w:rFonts w:ascii="Courier New" w:hAnsi="Courier New" w:cs="Courier New" w:hint="default"/>
      </w:rPr>
    </w:lvl>
    <w:lvl w:ilvl="2" w:tplc="480A0005" w:tentative="1">
      <w:start w:val="1"/>
      <w:numFmt w:val="bullet"/>
      <w:lvlText w:val=""/>
      <w:lvlJc w:val="left"/>
      <w:pPr>
        <w:ind w:left="2880" w:hanging="360"/>
      </w:pPr>
      <w:rPr>
        <w:rFonts w:ascii="Wingdings" w:hAnsi="Wingdings" w:hint="default"/>
      </w:rPr>
    </w:lvl>
    <w:lvl w:ilvl="3" w:tplc="480A0001" w:tentative="1">
      <w:start w:val="1"/>
      <w:numFmt w:val="bullet"/>
      <w:lvlText w:val=""/>
      <w:lvlJc w:val="left"/>
      <w:pPr>
        <w:ind w:left="3600" w:hanging="360"/>
      </w:pPr>
      <w:rPr>
        <w:rFonts w:ascii="Symbol" w:hAnsi="Symbol" w:hint="default"/>
      </w:rPr>
    </w:lvl>
    <w:lvl w:ilvl="4" w:tplc="480A0003" w:tentative="1">
      <w:start w:val="1"/>
      <w:numFmt w:val="bullet"/>
      <w:lvlText w:val="o"/>
      <w:lvlJc w:val="left"/>
      <w:pPr>
        <w:ind w:left="4320" w:hanging="360"/>
      </w:pPr>
      <w:rPr>
        <w:rFonts w:ascii="Courier New" w:hAnsi="Courier New" w:cs="Courier New" w:hint="default"/>
      </w:rPr>
    </w:lvl>
    <w:lvl w:ilvl="5" w:tplc="480A0005" w:tentative="1">
      <w:start w:val="1"/>
      <w:numFmt w:val="bullet"/>
      <w:lvlText w:val=""/>
      <w:lvlJc w:val="left"/>
      <w:pPr>
        <w:ind w:left="5040" w:hanging="360"/>
      </w:pPr>
      <w:rPr>
        <w:rFonts w:ascii="Wingdings" w:hAnsi="Wingdings" w:hint="default"/>
      </w:rPr>
    </w:lvl>
    <w:lvl w:ilvl="6" w:tplc="480A0001" w:tentative="1">
      <w:start w:val="1"/>
      <w:numFmt w:val="bullet"/>
      <w:lvlText w:val=""/>
      <w:lvlJc w:val="left"/>
      <w:pPr>
        <w:ind w:left="5760" w:hanging="360"/>
      </w:pPr>
      <w:rPr>
        <w:rFonts w:ascii="Symbol" w:hAnsi="Symbol" w:hint="default"/>
      </w:rPr>
    </w:lvl>
    <w:lvl w:ilvl="7" w:tplc="480A0003" w:tentative="1">
      <w:start w:val="1"/>
      <w:numFmt w:val="bullet"/>
      <w:lvlText w:val="o"/>
      <w:lvlJc w:val="left"/>
      <w:pPr>
        <w:ind w:left="6480" w:hanging="360"/>
      </w:pPr>
      <w:rPr>
        <w:rFonts w:ascii="Courier New" w:hAnsi="Courier New" w:cs="Courier New" w:hint="default"/>
      </w:rPr>
    </w:lvl>
    <w:lvl w:ilvl="8" w:tplc="480A0005" w:tentative="1">
      <w:start w:val="1"/>
      <w:numFmt w:val="bullet"/>
      <w:lvlText w:val=""/>
      <w:lvlJc w:val="left"/>
      <w:pPr>
        <w:ind w:left="7200" w:hanging="360"/>
      </w:pPr>
      <w:rPr>
        <w:rFonts w:ascii="Wingdings" w:hAnsi="Wingdings" w:hint="default"/>
      </w:rPr>
    </w:lvl>
  </w:abstractNum>
  <w:num w:numId="1" w16cid:durableId="2078359672">
    <w:abstractNumId w:val="4"/>
  </w:num>
  <w:num w:numId="2" w16cid:durableId="624431569">
    <w:abstractNumId w:val="2"/>
  </w:num>
  <w:num w:numId="3" w16cid:durableId="21900229">
    <w:abstractNumId w:val="8"/>
  </w:num>
  <w:num w:numId="4" w16cid:durableId="1148937612">
    <w:abstractNumId w:val="10"/>
  </w:num>
  <w:num w:numId="5" w16cid:durableId="609626446">
    <w:abstractNumId w:val="5"/>
  </w:num>
  <w:num w:numId="6" w16cid:durableId="2071683237">
    <w:abstractNumId w:val="9"/>
  </w:num>
  <w:num w:numId="7" w16cid:durableId="760224879">
    <w:abstractNumId w:val="0"/>
  </w:num>
  <w:num w:numId="8" w16cid:durableId="1774008590">
    <w:abstractNumId w:val="1"/>
  </w:num>
  <w:num w:numId="9" w16cid:durableId="1442841717">
    <w:abstractNumId w:val="3"/>
  </w:num>
  <w:num w:numId="10" w16cid:durableId="1390809267">
    <w:abstractNumId w:val="7"/>
  </w:num>
  <w:num w:numId="11" w16cid:durableId="933435171">
    <w:abstractNumId w:val="6"/>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08"/>
  <w:hyphenationZone w:val="425"/>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D5C9B"/>
    <w:rsid w:val="00001948"/>
    <w:rsid w:val="0000287B"/>
    <w:rsid w:val="0000297C"/>
    <w:rsid w:val="00004463"/>
    <w:rsid w:val="000048BC"/>
    <w:rsid w:val="00004BF0"/>
    <w:rsid w:val="00004C88"/>
    <w:rsid w:val="0000626F"/>
    <w:rsid w:val="00007087"/>
    <w:rsid w:val="000074F4"/>
    <w:rsid w:val="000104E7"/>
    <w:rsid w:val="00010775"/>
    <w:rsid w:val="00010BD9"/>
    <w:rsid w:val="00012055"/>
    <w:rsid w:val="00012A58"/>
    <w:rsid w:val="00012DF7"/>
    <w:rsid w:val="00012F06"/>
    <w:rsid w:val="000137D0"/>
    <w:rsid w:val="00013EE8"/>
    <w:rsid w:val="000140B8"/>
    <w:rsid w:val="00015AE1"/>
    <w:rsid w:val="00015FE5"/>
    <w:rsid w:val="00016F2A"/>
    <w:rsid w:val="0001701D"/>
    <w:rsid w:val="0001746B"/>
    <w:rsid w:val="00017EC4"/>
    <w:rsid w:val="000201AC"/>
    <w:rsid w:val="00020301"/>
    <w:rsid w:val="00021C83"/>
    <w:rsid w:val="00022570"/>
    <w:rsid w:val="00022AEE"/>
    <w:rsid w:val="000244FC"/>
    <w:rsid w:val="00024884"/>
    <w:rsid w:val="00025246"/>
    <w:rsid w:val="00026AA9"/>
    <w:rsid w:val="00026C8A"/>
    <w:rsid w:val="000273F9"/>
    <w:rsid w:val="000317E2"/>
    <w:rsid w:val="00031ECF"/>
    <w:rsid w:val="00031F48"/>
    <w:rsid w:val="0003221A"/>
    <w:rsid w:val="000324F1"/>
    <w:rsid w:val="00032551"/>
    <w:rsid w:val="00032B1E"/>
    <w:rsid w:val="0003368E"/>
    <w:rsid w:val="00033FD6"/>
    <w:rsid w:val="00034159"/>
    <w:rsid w:val="000343B6"/>
    <w:rsid w:val="00034603"/>
    <w:rsid w:val="00034FB9"/>
    <w:rsid w:val="000355AB"/>
    <w:rsid w:val="0003671D"/>
    <w:rsid w:val="0003769A"/>
    <w:rsid w:val="000401C1"/>
    <w:rsid w:val="00040C50"/>
    <w:rsid w:val="0004148F"/>
    <w:rsid w:val="00041751"/>
    <w:rsid w:val="00041B3F"/>
    <w:rsid w:val="00042D7B"/>
    <w:rsid w:val="000430B5"/>
    <w:rsid w:val="000431CA"/>
    <w:rsid w:val="0004364E"/>
    <w:rsid w:val="00043924"/>
    <w:rsid w:val="00044893"/>
    <w:rsid w:val="00044DA5"/>
    <w:rsid w:val="00044EEB"/>
    <w:rsid w:val="00044FF2"/>
    <w:rsid w:val="000450E0"/>
    <w:rsid w:val="0004576C"/>
    <w:rsid w:val="00045EF1"/>
    <w:rsid w:val="00045F88"/>
    <w:rsid w:val="0004643F"/>
    <w:rsid w:val="00046B68"/>
    <w:rsid w:val="000470EA"/>
    <w:rsid w:val="0004771D"/>
    <w:rsid w:val="00047D88"/>
    <w:rsid w:val="0005056C"/>
    <w:rsid w:val="000508C6"/>
    <w:rsid w:val="000508FF"/>
    <w:rsid w:val="00050BB2"/>
    <w:rsid w:val="00051281"/>
    <w:rsid w:val="00051465"/>
    <w:rsid w:val="00051526"/>
    <w:rsid w:val="0005185D"/>
    <w:rsid w:val="00051BF0"/>
    <w:rsid w:val="000522C3"/>
    <w:rsid w:val="00052311"/>
    <w:rsid w:val="000529A4"/>
    <w:rsid w:val="00052A7B"/>
    <w:rsid w:val="000530FD"/>
    <w:rsid w:val="00053DB4"/>
    <w:rsid w:val="00053E9A"/>
    <w:rsid w:val="00055004"/>
    <w:rsid w:val="00055DF7"/>
    <w:rsid w:val="00056C88"/>
    <w:rsid w:val="0006005B"/>
    <w:rsid w:val="000606E5"/>
    <w:rsid w:val="00060947"/>
    <w:rsid w:val="000611E2"/>
    <w:rsid w:val="00062CDC"/>
    <w:rsid w:val="000631EE"/>
    <w:rsid w:val="00063488"/>
    <w:rsid w:val="00064571"/>
    <w:rsid w:val="000659A3"/>
    <w:rsid w:val="00065CBF"/>
    <w:rsid w:val="0006606B"/>
    <w:rsid w:val="00066827"/>
    <w:rsid w:val="000668EC"/>
    <w:rsid w:val="00067568"/>
    <w:rsid w:val="00067B27"/>
    <w:rsid w:val="0007066A"/>
    <w:rsid w:val="00070856"/>
    <w:rsid w:val="0007142B"/>
    <w:rsid w:val="000714E4"/>
    <w:rsid w:val="00071ED9"/>
    <w:rsid w:val="00071F64"/>
    <w:rsid w:val="00072810"/>
    <w:rsid w:val="000732FD"/>
    <w:rsid w:val="0007343F"/>
    <w:rsid w:val="000735AB"/>
    <w:rsid w:val="0007435A"/>
    <w:rsid w:val="0007467C"/>
    <w:rsid w:val="00074CD3"/>
    <w:rsid w:val="000753F3"/>
    <w:rsid w:val="00076962"/>
    <w:rsid w:val="00076C99"/>
    <w:rsid w:val="00076D4D"/>
    <w:rsid w:val="00076E91"/>
    <w:rsid w:val="000778EB"/>
    <w:rsid w:val="00077F68"/>
    <w:rsid w:val="00080208"/>
    <w:rsid w:val="00080314"/>
    <w:rsid w:val="000804DB"/>
    <w:rsid w:val="00080F72"/>
    <w:rsid w:val="00081279"/>
    <w:rsid w:val="00081901"/>
    <w:rsid w:val="00082427"/>
    <w:rsid w:val="00082520"/>
    <w:rsid w:val="00082659"/>
    <w:rsid w:val="00083159"/>
    <w:rsid w:val="000844C4"/>
    <w:rsid w:val="00084899"/>
    <w:rsid w:val="000855A3"/>
    <w:rsid w:val="00085882"/>
    <w:rsid w:val="00085A51"/>
    <w:rsid w:val="00085B53"/>
    <w:rsid w:val="00085C59"/>
    <w:rsid w:val="0008660E"/>
    <w:rsid w:val="000867A6"/>
    <w:rsid w:val="00086A8A"/>
    <w:rsid w:val="00086B35"/>
    <w:rsid w:val="000870D1"/>
    <w:rsid w:val="00087270"/>
    <w:rsid w:val="00087677"/>
    <w:rsid w:val="00090627"/>
    <w:rsid w:val="000906B1"/>
    <w:rsid w:val="00091A4A"/>
    <w:rsid w:val="0009333A"/>
    <w:rsid w:val="000939B5"/>
    <w:rsid w:val="0009413F"/>
    <w:rsid w:val="0009431A"/>
    <w:rsid w:val="000944C8"/>
    <w:rsid w:val="00094620"/>
    <w:rsid w:val="00094B42"/>
    <w:rsid w:val="00094BB4"/>
    <w:rsid w:val="00094FA4"/>
    <w:rsid w:val="0009548F"/>
    <w:rsid w:val="00095807"/>
    <w:rsid w:val="00096C3C"/>
    <w:rsid w:val="00096C47"/>
    <w:rsid w:val="00097E47"/>
    <w:rsid w:val="000A11FB"/>
    <w:rsid w:val="000A1481"/>
    <w:rsid w:val="000A1F58"/>
    <w:rsid w:val="000A272B"/>
    <w:rsid w:val="000A29E2"/>
    <w:rsid w:val="000A30D8"/>
    <w:rsid w:val="000A377F"/>
    <w:rsid w:val="000A3A75"/>
    <w:rsid w:val="000A3C89"/>
    <w:rsid w:val="000A3D38"/>
    <w:rsid w:val="000A3F08"/>
    <w:rsid w:val="000A544A"/>
    <w:rsid w:val="000A5D7E"/>
    <w:rsid w:val="000A6194"/>
    <w:rsid w:val="000A685B"/>
    <w:rsid w:val="000A7099"/>
    <w:rsid w:val="000A7901"/>
    <w:rsid w:val="000A7CA8"/>
    <w:rsid w:val="000A7CC8"/>
    <w:rsid w:val="000A7D2D"/>
    <w:rsid w:val="000A7FEE"/>
    <w:rsid w:val="000B048E"/>
    <w:rsid w:val="000B0617"/>
    <w:rsid w:val="000B0B8F"/>
    <w:rsid w:val="000B111A"/>
    <w:rsid w:val="000B13DC"/>
    <w:rsid w:val="000B1936"/>
    <w:rsid w:val="000B25AD"/>
    <w:rsid w:val="000B25E6"/>
    <w:rsid w:val="000B324D"/>
    <w:rsid w:val="000B3DCC"/>
    <w:rsid w:val="000B4064"/>
    <w:rsid w:val="000B4633"/>
    <w:rsid w:val="000B475C"/>
    <w:rsid w:val="000B4EE0"/>
    <w:rsid w:val="000B4EE1"/>
    <w:rsid w:val="000B4EFD"/>
    <w:rsid w:val="000B512A"/>
    <w:rsid w:val="000B52AF"/>
    <w:rsid w:val="000B57AA"/>
    <w:rsid w:val="000B609D"/>
    <w:rsid w:val="000B6126"/>
    <w:rsid w:val="000B63DF"/>
    <w:rsid w:val="000B64D7"/>
    <w:rsid w:val="000B69C4"/>
    <w:rsid w:val="000B6F07"/>
    <w:rsid w:val="000B7BA6"/>
    <w:rsid w:val="000C02D8"/>
    <w:rsid w:val="000C0449"/>
    <w:rsid w:val="000C086C"/>
    <w:rsid w:val="000C1DC2"/>
    <w:rsid w:val="000C235E"/>
    <w:rsid w:val="000C258C"/>
    <w:rsid w:val="000C2CFA"/>
    <w:rsid w:val="000C333A"/>
    <w:rsid w:val="000C34A5"/>
    <w:rsid w:val="000C35C8"/>
    <w:rsid w:val="000C3789"/>
    <w:rsid w:val="000C3E46"/>
    <w:rsid w:val="000C4760"/>
    <w:rsid w:val="000C4826"/>
    <w:rsid w:val="000C5887"/>
    <w:rsid w:val="000C6573"/>
    <w:rsid w:val="000C6B24"/>
    <w:rsid w:val="000C6F33"/>
    <w:rsid w:val="000C7485"/>
    <w:rsid w:val="000C7B44"/>
    <w:rsid w:val="000C7BE8"/>
    <w:rsid w:val="000D0E98"/>
    <w:rsid w:val="000D1BF4"/>
    <w:rsid w:val="000D1EFF"/>
    <w:rsid w:val="000D28D2"/>
    <w:rsid w:val="000D31E9"/>
    <w:rsid w:val="000D33A8"/>
    <w:rsid w:val="000D350D"/>
    <w:rsid w:val="000D38F0"/>
    <w:rsid w:val="000D42D7"/>
    <w:rsid w:val="000D4B58"/>
    <w:rsid w:val="000D4EEB"/>
    <w:rsid w:val="000D63E5"/>
    <w:rsid w:val="000D659B"/>
    <w:rsid w:val="000D660B"/>
    <w:rsid w:val="000D6E69"/>
    <w:rsid w:val="000D73EE"/>
    <w:rsid w:val="000D76A1"/>
    <w:rsid w:val="000E0501"/>
    <w:rsid w:val="000E0ECB"/>
    <w:rsid w:val="000E1435"/>
    <w:rsid w:val="000E14F0"/>
    <w:rsid w:val="000E16F4"/>
    <w:rsid w:val="000E19C7"/>
    <w:rsid w:val="000E202B"/>
    <w:rsid w:val="000E24EC"/>
    <w:rsid w:val="000E266D"/>
    <w:rsid w:val="000E2904"/>
    <w:rsid w:val="000E2A5D"/>
    <w:rsid w:val="000E31F1"/>
    <w:rsid w:val="000E4765"/>
    <w:rsid w:val="000E4810"/>
    <w:rsid w:val="000E4A46"/>
    <w:rsid w:val="000E609F"/>
    <w:rsid w:val="000E61AF"/>
    <w:rsid w:val="000E6CE3"/>
    <w:rsid w:val="000E7060"/>
    <w:rsid w:val="000E75B3"/>
    <w:rsid w:val="000E7A98"/>
    <w:rsid w:val="000F1024"/>
    <w:rsid w:val="000F114D"/>
    <w:rsid w:val="000F2D33"/>
    <w:rsid w:val="000F437A"/>
    <w:rsid w:val="000F44FC"/>
    <w:rsid w:val="000F483F"/>
    <w:rsid w:val="000F6D03"/>
    <w:rsid w:val="000F7900"/>
    <w:rsid w:val="000F7E6E"/>
    <w:rsid w:val="0010050B"/>
    <w:rsid w:val="00100CF5"/>
    <w:rsid w:val="00101952"/>
    <w:rsid w:val="00101F74"/>
    <w:rsid w:val="00102EBF"/>
    <w:rsid w:val="00104228"/>
    <w:rsid w:val="001047B7"/>
    <w:rsid w:val="00104850"/>
    <w:rsid w:val="00104A0F"/>
    <w:rsid w:val="00104D5E"/>
    <w:rsid w:val="00104EAB"/>
    <w:rsid w:val="00105DEB"/>
    <w:rsid w:val="0010606B"/>
    <w:rsid w:val="00106432"/>
    <w:rsid w:val="001067EA"/>
    <w:rsid w:val="0010719F"/>
    <w:rsid w:val="00107429"/>
    <w:rsid w:val="00107726"/>
    <w:rsid w:val="0011066A"/>
    <w:rsid w:val="0011068C"/>
    <w:rsid w:val="001110A2"/>
    <w:rsid w:val="0011164A"/>
    <w:rsid w:val="00111E5F"/>
    <w:rsid w:val="00111FB6"/>
    <w:rsid w:val="0011349A"/>
    <w:rsid w:val="001139B1"/>
    <w:rsid w:val="00113E9E"/>
    <w:rsid w:val="0011427D"/>
    <w:rsid w:val="001143C4"/>
    <w:rsid w:val="00114B1A"/>
    <w:rsid w:val="00115263"/>
    <w:rsid w:val="00115DEC"/>
    <w:rsid w:val="0011625C"/>
    <w:rsid w:val="00116900"/>
    <w:rsid w:val="0011745E"/>
    <w:rsid w:val="00117648"/>
    <w:rsid w:val="001179BF"/>
    <w:rsid w:val="0012044C"/>
    <w:rsid w:val="00120709"/>
    <w:rsid w:val="001208B9"/>
    <w:rsid w:val="00120EFD"/>
    <w:rsid w:val="00121416"/>
    <w:rsid w:val="00121981"/>
    <w:rsid w:val="00121FD8"/>
    <w:rsid w:val="00122C1F"/>
    <w:rsid w:val="00122D97"/>
    <w:rsid w:val="00122E76"/>
    <w:rsid w:val="00123051"/>
    <w:rsid w:val="001244CA"/>
    <w:rsid w:val="00124849"/>
    <w:rsid w:val="0012504C"/>
    <w:rsid w:val="00125BAA"/>
    <w:rsid w:val="00125DBC"/>
    <w:rsid w:val="001264C6"/>
    <w:rsid w:val="00127B60"/>
    <w:rsid w:val="00130389"/>
    <w:rsid w:val="0013085E"/>
    <w:rsid w:val="0013127C"/>
    <w:rsid w:val="0013211A"/>
    <w:rsid w:val="00132D82"/>
    <w:rsid w:val="00133154"/>
    <w:rsid w:val="001333DB"/>
    <w:rsid w:val="001337C7"/>
    <w:rsid w:val="00133BCD"/>
    <w:rsid w:val="00134116"/>
    <w:rsid w:val="00134127"/>
    <w:rsid w:val="0013417B"/>
    <w:rsid w:val="00134453"/>
    <w:rsid w:val="00134827"/>
    <w:rsid w:val="00134D0F"/>
    <w:rsid w:val="00135D64"/>
    <w:rsid w:val="00135DDB"/>
    <w:rsid w:val="00136124"/>
    <w:rsid w:val="00136426"/>
    <w:rsid w:val="00136828"/>
    <w:rsid w:val="00137A91"/>
    <w:rsid w:val="00140483"/>
    <w:rsid w:val="001413C9"/>
    <w:rsid w:val="001419F6"/>
    <w:rsid w:val="00142524"/>
    <w:rsid w:val="0014282C"/>
    <w:rsid w:val="00142BB6"/>
    <w:rsid w:val="00142FC3"/>
    <w:rsid w:val="0014327F"/>
    <w:rsid w:val="00143309"/>
    <w:rsid w:val="00143469"/>
    <w:rsid w:val="001436C7"/>
    <w:rsid w:val="00144551"/>
    <w:rsid w:val="001447D1"/>
    <w:rsid w:val="00144AEC"/>
    <w:rsid w:val="00144B9B"/>
    <w:rsid w:val="00144C97"/>
    <w:rsid w:val="0014735E"/>
    <w:rsid w:val="00147CEA"/>
    <w:rsid w:val="00147EE7"/>
    <w:rsid w:val="00150A4D"/>
    <w:rsid w:val="00151EF4"/>
    <w:rsid w:val="00151EFF"/>
    <w:rsid w:val="00152650"/>
    <w:rsid w:val="001533A7"/>
    <w:rsid w:val="0015352E"/>
    <w:rsid w:val="0015392E"/>
    <w:rsid w:val="00153C1A"/>
    <w:rsid w:val="00153D38"/>
    <w:rsid w:val="00154247"/>
    <w:rsid w:val="001548C7"/>
    <w:rsid w:val="0015491A"/>
    <w:rsid w:val="00154B81"/>
    <w:rsid w:val="0015512A"/>
    <w:rsid w:val="0015725C"/>
    <w:rsid w:val="0015794D"/>
    <w:rsid w:val="00157E0C"/>
    <w:rsid w:val="00160284"/>
    <w:rsid w:val="00160639"/>
    <w:rsid w:val="00160C6D"/>
    <w:rsid w:val="00162262"/>
    <w:rsid w:val="001625C6"/>
    <w:rsid w:val="00162C8D"/>
    <w:rsid w:val="00162CF6"/>
    <w:rsid w:val="001633ED"/>
    <w:rsid w:val="001640BA"/>
    <w:rsid w:val="00164360"/>
    <w:rsid w:val="00165771"/>
    <w:rsid w:val="0016587C"/>
    <w:rsid w:val="00165AD5"/>
    <w:rsid w:val="00165AF8"/>
    <w:rsid w:val="00165CC1"/>
    <w:rsid w:val="00165E98"/>
    <w:rsid w:val="001668E6"/>
    <w:rsid w:val="00167010"/>
    <w:rsid w:val="00170679"/>
    <w:rsid w:val="00170879"/>
    <w:rsid w:val="001710C5"/>
    <w:rsid w:val="00171BBB"/>
    <w:rsid w:val="00171C36"/>
    <w:rsid w:val="00171EDF"/>
    <w:rsid w:val="00172649"/>
    <w:rsid w:val="00173335"/>
    <w:rsid w:val="00173F5D"/>
    <w:rsid w:val="00174454"/>
    <w:rsid w:val="0017487E"/>
    <w:rsid w:val="00174C71"/>
    <w:rsid w:val="00174DEE"/>
    <w:rsid w:val="00174EBF"/>
    <w:rsid w:val="0017530E"/>
    <w:rsid w:val="00175EF4"/>
    <w:rsid w:val="001765B0"/>
    <w:rsid w:val="001771AC"/>
    <w:rsid w:val="00177D8A"/>
    <w:rsid w:val="00177F00"/>
    <w:rsid w:val="00180025"/>
    <w:rsid w:val="00180A72"/>
    <w:rsid w:val="001812C5"/>
    <w:rsid w:val="00181B28"/>
    <w:rsid w:val="00181C7E"/>
    <w:rsid w:val="00182B49"/>
    <w:rsid w:val="00183435"/>
    <w:rsid w:val="001838F6"/>
    <w:rsid w:val="00183FA7"/>
    <w:rsid w:val="00184309"/>
    <w:rsid w:val="001855C8"/>
    <w:rsid w:val="00185688"/>
    <w:rsid w:val="00185E5C"/>
    <w:rsid w:val="00186AF9"/>
    <w:rsid w:val="00186CAE"/>
    <w:rsid w:val="0018761E"/>
    <w:rsid w:val="00190067"/>
    <w:rsid w:val="00190D24"/>
    <w:rsid w:val="00190D3C"/>
    <w:rsid w:val="00191AC9"/>
    <w:rsid w:val="0019248A"/>
    <w:rsid w:val="0019255A"/>
    <w:rsid w:val="001928F5"/>
    <w:rsid w:val="00192C34"/>
    <w:rsid w:val="00192DA1"/>
    <w:rsid w:val="00193A16"/>
    <w:rsid w:val="001952FE"/>
    <w:rsid w:val="001957D2"/>
    <w:rsid w:val="00195E89"/>
    <w:rsid w:val="00196042"/>
    <w:rsid w:val="00196604"/>
    <w:rsid w:val="00196672"/>
    <w:rsid w:val="00196A4A"/>
    <w:rsid w:val="00197498"/>
    <w:rsid w:val="001A0382"/>
    <w:rsid w:val="001A1874"/>
    <w:rsid w:val="001A1875"/>
    <w:rsid w:val="001A1BB9"/>
    <w:rsid w:val="001A1FE2"/>
    <w:rsid w:val="001A2C17"/>
    <w:rsid w:val="001A2EA3"/>
    <w:rsid w:val="001A3979"/>
    <w:rsid w:val="001A59C7"/>
    <w:rsid w:val="001A5B05"/>
    <w:rsid w:val="001A6367"/>
    <w:rsid w:val="001A666B"/>
    <w:rsid w:val="001A6C94"/>
    <w:rsid w:val="001A78BD"/>
    <w:rsid w:val="001B00FB"/>
    <w:rsid w:val="001B0383"/>
    <w:rsid w:val="001B1633"/>
    <w:rsid w:val="001B1AD9"/>
    <w:rsid w:val="001B1E59"/>
    <w:rsid w:val="001B2177"/>
    <w:rsid w:val="001B2539"/>
    <w:rsid w:val="001B2CD3"/>
    <w:rsid w:val="001B33FE"/>
    <w:rsid w:val="001B38DD"/>
    <w:rsid w:val="001B47BC"/>
    <w:rsid w:val="001B4DE1"/>
    <w:rsid w:val="001B53F2"/>
    <w:rsid w:val="001B640D"/>
    <w:rsid w:val="001B71DD"/>
    <w:rsid w:val="001B72B0"/>
    <w:rsid w:val="001B7441"/>
    <w:rsid w:val="001C0142"/>
    <w:rsid w:val="001C2072"/>
    <w:rsid w:val="001C2988"/>
    <w:rsid w:val="001C3367"/>
    <w:rsid w:val="001C3635"/>
    <w:rsid w:val="001C3ED4"/>
    <w:rsid w:val="001C463A"/>
    <w:rsid w:val="001C4C77"/>
    <w:rsid w:val="001C5063"/>
    <w:rsid w:val="001C72E4"/>
    <w:rsid w:val="001C7E39"/>
    <w:rsid w:val="001D0EFF"/>
    <w:rsid w:val="001D1C17"/>
    <w:rsid w:val="001D1FD1"/>
    <w:rsid w:val="001D23FC"/>
    <w:rsid w:val="001D2511"/>
    <w:rsid w:val="001D2BA2"/>
    <w:rsid w:val="001D2C1E"/>
    <w:rsid w:val="001D2DF7"/>
    <w:rsid w:val="001D2F27"/>
    <w:rsid w:val="001D3155"/>
    <w:rsid w:val="001D3467"/>
    <w:rsid w:val="001D397B"/>
    <w:rsid w:val="001D3AF4"/>
    <w:rsid w:val="001D42F7"/>
    <w:rsid w:val="001D486E"/>
    <w:rsid w:val="001D4B3F"/>
    <w:rsid w:val="001D4BD2"/>
    <w:rsid w:val="001D4EC6"/>
    <w:rsid w:val="001D52D3"/>
    <w:rsid w:val="001D6027"/>
    <w:rsid w:val="001D65F6"/>
    <w:rsid w:val="001D7132"/>
    <w:rsid w:val="001D715B"/>
    <w:rsid w:val="001D7AC0"/>
    <w:rsid w:val="001D7E56"/>
    <w:rsid w:val="001E029A"/>
    <w:rsid w:val="001E07BE"/>
    <w:rsid w:val="001E0C0B"/>
    <w:rsid w:val="001E11D9"/>
    <w:rsid w:val="001E13B8"/>
    <w:rsid w:val="001E1532"/>
    <w:rsid w:val="001E16D3"/>
    <w:rsid w:val="001E21C4"/>
    <w:rsid w:val="001E275A"/>
    <w:rsid w:val="001E29C7"/>
    <w:rsid w:val="001E29D6"/>
    <w:rsid w:val="001E4808"/>
    <w:rsid w:val="001E4A61"/>
    <w:rsid w:val="001E5835"/>
    <w:rsid w:val="001E6466"/>
    <w:rsid w:val="001E69AB"/>
    <w:rsid w:val="001E6F2B"/>
    <w:rsid w:val="001E7D9C"/>
    <w:rsid w:val="001F0BB6"/>
    <w:rsid w:val="001F1E5C"/>
    <w:rsid w:val="001F262B"/>
    <w:rsid w:val="001F2D01"/>
    <w:rsid w:val="001F2F9F"/>
    <w:rsid w:val="001F30BB"/>
    <w:rsid w:val="001F3291"/>
    <w:rsid w:val="001F35DD"/>
    <w:rsid w:val="001F43CB"/>
    <w:rsid w:val="001F4A62"/>
    <w:rsid w:val="001F5000"/>
    <w:rsid w:val="001F54B7"/>
    <w:rsid w:val="001F5886"/>
    <w:rsid w:val="001F5C14"/>
    <w:rsid w:val="001F5FAE"/>
    <w:rsid w:val="001F7F39"/>
    <w:rsid w:val="001F7F43"/>
    <w:rsid w:val="0020010B"/>
    <w:rsid w:val="0020062B"/>
    <w:rsid w:val="00200715"/>
    <w:rsid w:val="0020075E"/>
    <w:rsid w:val="00200F91"/>
    <w:rsid w:val="00201573"/>
    <w:rsid w:val="0020172A"/>
    <w:rsid w:val="00201811"/>
    <w:rsid w:val="0020243E"/>
    <w:rsid w:val="00202475"/>
    <w:rsid w:val="00202E3B"/>
    <w:rsid w:val="002043B7"/>
    <w:rsid w:val="00205820"/>
    <w:rsid w:val="0020657D"/>
    <w:rsid w:val="00210DF9"/>
    <w:rsid w:val="00210E95"/>
    <w:rsid w:val="002120E3"/>
    <w:rsid w:val="00212262"/>
    <w:rsid w:val="00212910"/>
    <w:rsid w:val="002132C6"/>
    <w:rsid w:val="0021395E"/>
    <w:rsid w:val="00213A24"/>
    <w:rsid w:val="00213B21"/>
    <w:rsid w:val="00213C22"/>
    <w:rsid w:val="00214C26"/>
    <w:rsid w:val="002151A6"/>
    <w:rsid w:val="00215F5A"/>
    <w:rsid w:val="00215F91"/>
    <w:rsid w:val="00216190"/>
    <w:rsid w:val="00216DDB"/>
    <w:rsid w:val="00216ECC"/>
    <w:rsid w:val="0021723E"/>
    <w:rsid w:val="0021786B"/>
    <w:rsid w:val="002202BE"/>
    <w:rsid w:val="00220609"/>
    <w:rsid w:val="002208DC"/>
    <w:rsid w:val="00220C4A"/>
    <w:rsid w:val="002211EE"/>
    <w:rsid w:val="00221753"/>
    <w:rsid w:val="00221DAE"/>
    <w:rsid w:val="00221F32"/>
    <w:rsid w:val="00221F79"/>
    <w:rsid w:val="002221F6"/>
    <w:rsid w:val="00222261"/>
    <w:rsid w:val="00222370"/>
    <w:rsid w:val="002234F9"/>
    <w:rsid w:val="002235FE"/>
    <w:rsid w:val="002236FA"/>
    <w:rsid w:val="002239FD"/>
    <w:rsid w:val="00223F14"/>
    <w:rsid w:val="002243E5"/>
    <w:rsid w:val="00224682"/>
    <w:rsid w:val="00224ED4"/>
    <w:rsid w:val="002254D8"/>
    <w:rsid w:val="002268A9"/>
    <w:rsid w:val="00226BA6"/>
    <w:rsid w:val="00226CC4"/>
    <w:rsid w:val="00227C78"/>
    <w:rsid w:val="00227E56"/>
    <w:rsid w:val="00227FCD"/>
    <w:rsid w:val="0023029A"/>
    <w:rsid w:val="002313B9"/>
    <w:rsid w:val="00231D5E"/>
    <w:rsid w:val="00231EDF"/>
    <w:rsid w:val="00232A4E"/>
    <w:rsid w:val="002330EA"/>
    <w:rsid w:val="00233E96"/>
    <w:rsid w:val="00234C88"/>
    <w:rsid w:val="0023514D"/>
    <w:rsid w:val="00235170"/>
    <w:rsid w:val="0023519C"/>
    <w:rsid w:val="00235529"/>
    <w:rsid w:val="00235B57"/>
    <w:rsid w:val="00236018"/>
    <w:rsid w:val="0023740A"/>
    <w:rsid w:val="00237BDC"/>
    <w:rsid w:val="00240460"/>
    <w:rsid w:val="00240AEA"/>
    <w:rsid w:val="00240E84"/>
    <w:rsid w:val="002410E7"/>
    <w:rsid w:val="002411B5"/>
    <w:rsid w:val="00241D1C"/>
    <w:rsid w:val="002422FA"/>
    <w:rsid w:val="00242503"/>
    <w:rsid w:val="002435DA"/>
    <w:rsid w:val="00243BC4"/>
    <w:rsid w:val="00243E56"/>
    <w:rsid w:val="00244A96"/>
    <w:rsid w:val="00245353"/>
    <w:rsid w:val="00246BF3"/>
    <w:rsid w:val="00247A5C"/>
    <w:rsid w:val="00247B0B"/>
    <w:rsid w:val="0025004D"/>
    <w:rsid w:val="00250E24"/>
    <w:rsid w:val="00251DE9"/>
    <w:rsid w:val="00251F01"/>
    <w:rsid w:val="00252427"/>
    <w:rsid w:val="00252632"/>
    <w:rsid w:val="00252754"/>
    <w:rsid w:val="00254556"/>
    <w:rsid w:val="0025521A"/>
    <w:rsid w:val="00255EC4"/>
    <w:rsid w:val="00255F8D"/>
    <w:rsid w:val="00256297"/>
    <w:rsid w:val="00256900"/>
    <w:rsid w:val="00257C75"/>
    <w:rsid w:val="00260761"/>
    <w:rsid w:val="00260D9E"/>
    <w:rsid w:val="00260FE3"/>
    <w:rsid w:val="00261E64"/>
    <w:rsid w:val="00262527"/>
    <w:rsid w:val="00262720"/>
    <w:rsid w:val="00262847"/>
    <w:rsid w:val="00263170"/>
    <w:rsid w:val="002640CA"/>
    <w:rsid w:val="002643FD"/>
    <w:rsid w:val="002644C0"/>
    <w:rsid w:val="002649C2"/>
    <w:rsid w:val="00264A41"/>
    <w:rsid w:val="00264AB8"/>
    <w:rsid w:val="00264DA8"/>
    <w:rsid w:val="0026512E"/>
    <w:rsid w:val="0026523B"/>
    <w:rsid w:val="00265AE7"/>
    <w:rsid w:val="002663E7"/>
    <w:rsid w:val="002674BF"/>
    <w:rsid w:val="00267BDC"/>
    <w:rsid w:val="0027050C"/>
    <w:rsid w:val="00270C5D"/>
    <w:rsid w:val="002727DB"/>
    <w:rsid w:val="002727FC"/>
    <w:rsid w:val="002728D9"/>
    <w:rsid w:val="00272B2E"/>
    <w:rsid w:val="00272D9C"/>
    <w:rsid w:val="002731DD"/>
    <w:rsid w:val="002733B7"/>
    <w:rsid w:val="002738EC"/>
    <w:rsid w:val="00273B06"/>
    <w:rsid w:val="00273C84"/>
    <w:rsid w:val="00274584"/>
    <w:rsid w:val="0027554E"/>
    <w:rsid w:val="00275787"/>
    <w:rsid w:val="00275E2F"/>
    <w:rsid w:val="002763CA"/>
    <w:rsid w:val="002779FE"/>
    <w:rsid w:val="00277A8B"/>
    <w:rsid w:val="00277EF1"/>
    <w:rsid w:val="00280C8E"/>
    <w:rsid w:val="0028126E"/>
    <w:rsid w:val="00281382"/>
    <w:rsid w:val="0028154C"/>
    <w:rsid w:val="002816F4"/>
    <w:rsid w:val="00281965"/>
    <w:rsid w:val="00281C9A"/>
    <w:rsid w:val="002821A8"/>
    <w:rsid w:val="00282EF7"/>
    <w:rsid w:val="00284912"/>
    <w:rsid w:val="00284C58"/>
    <w:rsid w:val="00284D29"/>
    <w:rsid w:val="00285ECD"/>
    <w:rsid w:val="0028631F"/>
    <w:rsid w:val="00286BA3"/>
    <w:rsid w:val="0028700B"/>
    <w:rsid w:val="00287484"/>
    <w:rsid w:val="00287857"/>
    <w:rsid w:val="00287898"/>
    <w:rsid w:val="00287BD6"/>
    <w:rsid w:val="00290924"/>
    <w:rsid w:val="00290B47"/>
    <w:rsid w:val="00290C33"/>
    <w:rsid w:val="00291292"/>
    <w:rsid w:val="00292474"/>
    <w:rsid w:val="002924DF"/>
    <w:rsid w:val="00292BC6"/>
    <w:rsid w:val="0029364B"/>
    <w:rsid w:val="00293DB1"/>
    <w:rsid w:val="00293F38"/>
    <w:rsid w:val="00293F5F"/>
    <w:rsid w:val="00295CB1"/>
    <w:rsid w:val="00296556"/>
    <w:rsid w:val="002971DB"/>
    <w:rsid w:val="002975C7"/>
    <w:rsid w:val="002975F9"/>
    <w:rsid w:val="002977AE"/>
    <w:rsid w:val="002A0075"/>
    <w:rsid w:val="002A0424"/>
    <w:rsid w:val="002A0456"/>
    <w:rsid w:val="002A0661"/>
    <w:rsid w:val="002A0EFC"/>
    <w:rsid w:val="002A12A8"/>
    <w:rsid w:val="002A1334"/>
    <w:rsid w:val="002A1AD4"/>
    <w:rsid w:val="002A2B0E"/>
    <w:rsid w:val="002A2DBB"/>
    <w:rsid w:val="002A3009"/>
    <w:rsid w:val="002A4A5D"/>
    <w:rsid w:val="002A4E81"/>
    <w:rsid w:val="002A58E2"/>
    <w:rsid w:val="002A5FDC"/>
    <w:rsid w:val="002A6AAB"/>
    <w:rsid w:val="002A7396"/>
    <w:rsid w:val="002A7536"/>
    <w:rsid w:val="002A7C98"/>
    <w:rsid w:val="002A7EE8"/>
    <w:rsid w:val="002B2C30"/>
    <w:rsid w:val="002B39E0"/>
    <w:rsid w:val="002B3AEE"/>
    <w:rsid w:val="002B4608"/>
    <w:rsid w:val="002B4E3E"/>
    <w:rsid w:val="002B5943"/>
    <w:rsid w:val="002B6816"/>
    <w:rsid w:val="002B713F"/>
    <w:rsid w:val="002B7A8E"/>
    <w:rsid w:val="002C1702"/>
    <w:rsid w:val="002C1B0F"/>
    <w:rsid w:val="002C2E8B"/>
    <w:rsid w:val="002C3B17"/>
    <w:rsid w:val="002C3CB6"/>
    <w:rsid w:val="002C3F84"/>
    <w:rsid w:val="002C42E4"/>
    <w:rsid w:val="002C432E"/>
    <w:rsid w:val="002C4B5C"/>
    <w:rsid w:val="002C4B6D"/>
    <w:rsid w:val="002C5A53"/>
    <w:rsid w:val="002C7EF8"/>
    <w:rsid w:val="002D01DD"/>
    <w:rsid w:val="002D03A9"/>
    <w:rsid w:val="002D1B4B"/>
    <w:rsid w:val="002D1B63"/>
    <w:rsid w:val="002D1DBB"/>
    <w:rsid w:val="002D2220"/>
    <w:rsid w:val="002D24C2"/>
    <w:rsid w:val="002D260B"/>
    <w:rsid w:val="002D27E7"/>
    <w:rsid w:val="002D4B77"/>
    <w:rsid w:val="002D50AB"/>
    <w:rsid w:val="002D5365"/>
    <w:rsid w:val="002D5BA6"/>
    <w:rsid w:val="002D63EE"/>
    <w:rsid w:val="002D6BF4"/>
    <w:rsid w:val="002D6F29"/>
    <w:rsid w:val="002D7459"/>
    <w:rsid w:val="002E17D7"/>
    <w:rsid w:val="002E1D00"/>
    <w:rsid w:val="002E2441"/>
    <w:rsid w:val="002E291B"/>
    <w:rsid w:val="002E29BE"/>
    <w:rsid w:val="002E2C2F"/>
    <w:rsid w:val="002E330E"/>
    <w:rsid w:val="002E3871"/>
    <w:rsid w:val="002E4421"/>
    <w:rsid w:val="002E4641"/>
    <w:rsid w:val="002E476F"/>
    <w:rsid w:val="002E5222"/>
    <w:rsid w:val="002E5443"/>
    <w:rsid w:val="002E584B"/>
    <w:rsid w:val="002E5C52"/>
    <w:rsid w:val="002E7809"/>
    <w:rsid w:val="002E7FE0"/>
    <w:rsid w:val="002F0C92"/>
    <w:rsid w:val="002F12E1"/>
    <w:rsid w:val="002F3084"/>
    <w:rsid w:val="002F3A79"/>
    <w:rsid w:val="002F3E45"/>
    <w:rsid w:val="002F3E74"/>
    <w:rsid w:val="002F4E80"/>
    <w:rsid w:val="002F58F6"/>
    <w:rsid w:val="002F5928"/>
    <w:rsid w:val="002F60A7"/>
    <w:rsid w:val="002F6BEB"/>
    <w:rsid w:val="002F6CF4"/>
    <w:rsid w:val="002F6DAA"/>
    <w:rsid w:val="00300299"/>
    <w:rsid w:val="00300E7B"/>
    <w:rsid w:val="00300F4B"/>
    <w:rsid w:val="00301AB1"/>
    <w:rsid w:val="00302466"/>
    <w:rsid w:val="00302656"/>
    <w:rsid w:val="00302F28"/>
    <w:rsid w:val="0030392B"/>
    <w:rsid w:val="00303D77"/>
    <w:rsid w:val="00304F9B"/>
    <w:rsid w:val="00307341"/>
    <w:rsid w:val="00310672"/>
    <w:rsid w:val="00311D8D"/>
    <w:rsid w:val="00311FE0"/>
    <w:rsid w:val="00312720"/>
    <w:rsid w:val="00312FB3"/>
    <w:rsid w:val="00313902"/>
    <w:rsid w:val="003148E6"/>
    <w:rsid w:val="00314F1A"/>
    <w:rsid w:val="00314F1F"/>
    <w:rsid w:val="00314F60"/>
    <w:rsid w:val="003150B7"/>
    <w:rsid w:val="00315F1E"/>
    <w:rsid w:val="00316A20"/>
    <w:rsid w:val="00316E85"/>
    <w:rsid w:val="00317085"/>
    <w:rsid w:val="00317287"/>
    <w:rsid w:val="00317580"/>
    <w:rsid w:val="0032029C"/>
    <w:rsid w:val="0032068D"/>
    <w:rsid w:val="00320FF1"/>
    <w:rsid w:val="003214DB"/>
    <w:rsid w:val="00321CC7"/>
    <w:rsid w:val="00321DE4"/>
    <w:rsid w:val="00322757"/>
    <w:rsid w:val="00322E6F"/>
    <w:rsid w:val="00322F02"/>
    <w:rsid w:val="00322FDB"/>
    <w:rsid w:val="00323679"/>
    <w:rsid w:val="00323753"/>
    <w:rsid w:val="00323CD7"/>
    <w:rsid w:val="003244E4"/>
    <w:rsid w:val="00325225"/>
    <w:rsid w:val="00325C21"/>
    <w:rsid w:val="00326464"/>
    <w:rsid w:val="00326B58"/>
    <w:rsid w:val="00327940"/>
    <w:rsid w:val="0032796B"/>
    <w:rsid w:val="00327A20"/>
    <w:rsid w:val="00327BBF"/>
    <w:rsid w:val="00330237"/>
    <w:rsid w:val="00333FEA"/>
    <w:rsid w:val="003340A6"/>
    <w:rsid w:val="003343D6"/>
    <w:rsid w:val="003346AB"/>
    <w:rsid w:val="00334968"/>
    <w:rsid w:val="00336381"/>
    <w:rsid w:val="00336FCC"/>
    <w:rsid w:val="00337067"/>
    <w:rsid w:val="00337076"/>
    <w:rsid w:val="00337166"/>
    <w:rsid w:val="00337776"/>
    <w:rsid w:val="00337853"/>
    <w:rsid w:val="00337990"/>
    <w:rsid w:val="00337B4E"/>
    <w:rsid w:val="00337D2B"/>
    <w:rsid w:val="00340B27"/>
    <w:rsid w:val="0034281B"/>
    <w:rsid w:val="00342979"/>
    <w:rsid w:val="003433A6"/>
    <w:rsid w:val="00343632"/>
    <w:rsid w:val="00343868"/>
    <w:rsid w:val="00343D33"/>
    <w:rsid w:val="003443E1"/>
    <w:rsid w:val="00345265"/>
    <w:rsid w:val="00346212"/>
    <w:rsid w:val="00346C5C"/>
    <w:rsid w:val="00346F87"/>
    <w:rsid w:val="003470A9"/>
    <w:rsid w:val="00347804"/>
    <w:rsid w:val="00347C35"/>
    <w:rsid w:val="00347CF9"/>
    <w:rsid w:val="00350095"/>
    <w:rsid w:val="003502BF"/>
    <w:rsid w:val="00350A7C"/>
    <w:rsid w:val="00350BB5"/>
    <w:rsid w:val="00350E84"/>
    <w:rsid w:val="003513EC"/>
    <w:rsid w:val="00351E83"/>
    <w:rsid w:val="00351E9E"/>
    <w:rsid w:val="003523AE"/>
    <w:rsid w:val="00352A05"/>
    <w:rsid w:val="00352F5E"/>
    <w:rsid w:val="00352F8F"/>
    <w:rsid w:val="00353D85"/>
    <w:rsid w:val="00354071"/>
    <w:rsid w:val="0035531D"/>
    <w:rsid w:val="0035543D"/>
    <w:rsid w:val="0035545A"/>
    <w:rsid w:val="00355720"/>
    <w:rsid w:val="00355D30"/>
    <w:rsid w:val="003564CB"/>
    <w:rsid w:val="00356579"/>
    <w:rsid w:val="003569A0"/>
    <w:rsid w:val="00356CD2"/>
    <w:rsid w:val="0035735B"/>
    <w:rsid w:val="0036064B"/>
    <w:rsid w:val="0036156C"/>
    <w:rsid w:val="0036174E"/>
    <w:rsid w:val="00361CD4"/>
    <w:rsid w:val="00362854"/>
    <w:rsid w:val="00363BB1"/>
    <w:rsid w:val="003649F0"/>
    <w:rsid w:val="00365AAA"/>
    <w:rsid w:val="003661A8"/>
    <w:rsid w:val="003665A6"/>
    <w:rsid w:val="0036682E"/>
    <w:rsid w:val="003668CA"/>
    <w:rsid w:val="00366FBF"/>
    <w:rsid w:val="00367582"/>
    <w:rsid w:val="00367D35"/>
    <w:rsid w:val="003703BE"/>
    <w:rsid w:val="00370A7B"/>
    <w:rsid w:val="00370D32"/>
    <w:rsid w:val="00370E8E"/>
    <w:rsid w:val="00371627"/>
    <w:rsid w:val="00371CC0"/>
    <w:rsid w:val="00371E72"/>
    <w:rsid w:val="0037225F"/>
    <w:rsid w:val="003722AA"/>
    <w:rsid w:val="0037343D"/>
    <w:rsid w:val="003734F7"/>
    <w:rsid w:val="00373782"/>
    <w:rsid w:val="003766A1"/>
    <w:rsid w:val="003769D7"/>
    <w:rsid w:val="003769E0"/>
    <w:rsid w:val="003777E6"/>
    <w:rsid w:val="003778A4"/>
    <w:rsid w:val="00377921"/>
    <w:rsid w:val="0038015D"/>
    <w:rsid w:val="00380B44"/>
    <w:rsid w:val="00381681"/>
    <w:rsid w:val="003822B0"/>
    <w:rsid w:val="00382C27"/>
    <w:rsid w:val="00382DD5"/>
    <w:rsid w:val="0038320F"/>
    <w:rsid w:val="00383476"/>
    <w:rsid w:val="00383921"/>
    <w:rsid w:val="00383F44"/>
    <w:rsid w:val="00385A1D"/>
    <w:rsid w:val="00385BDF"/>
    <w:rsid w:val="00385C2A"/>
    <w:rsid w:val="003870E7"/>
    <w:rsid w:val="00387190"/>
    <w:rsid w:val="0038770A"/>
    <w:rsid w:val="00387C53"/>
    <w:rsid w:val="003904AC"/>
    <w:rsid w:val="003906F4"/>
    <w:rsid w:val="003908AC"/>
    <w:rsid w:val="00391A06"/>
    <w:rsid w:val="0039231B"/>
    <w:rsid w:val="00393645"/>
    <w:rsid w:val="00394CF0"/>
    <w:rsid w:val="00394D8F"/>
    <w:rsid w:val="00394E0C"/>
    <w:rsid w:val="00395392"/>
    <w:rsid w:val="00395538"/>
    <w:rsid w:val="00395B9A"/>
    <w:rsid w:val="00395F0F"/>
    <w:rsid w:val="00396DC6"/>
    <w:rsid w:val="00397F34"/>
    <w:rsid w:val="00397F92"/>
    <w:rsid w:val="003A0081"/>
    <w:rsid w:val="003A0584"/>
    <w:rsid w:val="003A0EC6"/>
    <w:rsid w:val="003A1418"/>
    <w:rsid w:val="003A297C"/>
    <w:rsid w:val="003A36CC"/>
    <w:rsid w:val="003A49D0"/>
    <w:rsid w:val="003A51E5"/>
    <w:rsid w:val="003A54EA"/>
    <w:rsid w:val="003A5996"/>
    <w:rsid w:val="003A5AF2"/>
    <w:rsid w:val="003A5E69"/>
    <w:rsid w:val="003A6D6C"/>
    <w:rsid w:val="003A71AB"/>
    <w:rsid w:val="003A71E8"/>
    <w:rsid w:val="003A78EC"/>
    <w:rsid w:val="003A796E"/>
    <w:rsid w:val="003A7E20"/>
    <w:rsid w:val="003B0DBA"/>
    <w:rsid w:val="003B10CD"/>
    <w:rsid w:val="003B1752"/>
    <w:rsid w:val="003B1922"/>
    <w:rsid w:val="003B1A76"/>
    <w:rsid w:val="003B1F9E"/>
    <w:rsid w:val="003B2B07"/>
    <w:rsid w:val="003B3021"/>
    <w:rsid w:val="003B30D0"/>
    <w:rsid w:val="003B3A11"/>
    <w:rsid w:val="003B3A9E"/>
    <w:rsid w:val="003B400B"/>
    <w:rsid w:val="003B4224"/>
    <w:rsid w:val="003B4A50"/>
    <w:rsid w:val="003B4A93"/>
    <w:rsid w:val="003B4ADB"/>
    <w:rsid w:val="003B4FB7"/>
    <w:rsid w:val="003B5C18"/>
    <w:rsid w:val="003B5EBC"/>
    <w:rsid w:val="003B6272"/>
    <w:rsid w:val="003B6325"/>
    <w:rsid w:val="003B7255"/>
    <w:rsid w:val="003B7E0B"/>
    <w:rsid w:val="003B7F84"/>
    <w:rsid w:val="003C06FA"/>
    <w:rsid w:val="003C0B83"/>
    <w:rsid w:val="003C0CEE"/>
    <w:rsid w:val="003C0FE7"/>
    <w:rsid w:val="003C1105"/>
    <w:rsid w:val="003C162E"/>
    <w:rsid w:val="003C1F96"/>
    <w:rsid w:val="003C228E"/>
    <w:rsid w:val="003C2CDD"/>
    <w:rsid w:val="003C2D3E"/>
    <w:rsid w:val="003C3172"/>
    <w:rsid w:val="003C35FD"/>
    <w:rsid w:val="003C3888"/>
    <w:rsid w:val="003C394C"/>
    <w:rsid w:val="003C445C"/>
    <w:rsid w:val="003C52A7"/>
    <w:rsid w:val="003C5F4B"/>
    <w:rsid w:val="003C61D6"/>
    <w:rsid w:val="003C6290"/>
    <w:rsid w:val="003C62BA"/>
    <w:rsid w:val="003C6303"/>
    <w:rsid w:val="003C6BDE"/>
    <w:rsid w:val="003C737F"/>
    <w:rsid w:val="003C7A7B"/>
    <w:rsid w:val="003D040E"/>
    <w:rsid w:val="003D0F5E"/>
    <w:rsid w:val="003D18B9"/>
    <w:rsid w:val="003D191A"/>
    <w:rsid w:val="003D1EF3"/>
    <w:rsid w:val="003D1FA9"/>
    <w:rsid w:val="003D2033"/>
    <w:rsid w:val="003D23DF"/>
    <w:rsid w:val="003D2436"/>
    <w:rsid w:val="003D2895"/>
    <w:rsid w:val="003D2AE7"/>
    <w:rsid w:val="003D2BE1"/>
    <w:rsid w:val="003D2C7B"/>
    <w:rsid w:val="003D3435"/>
    <w:rsid w:val="003D3666"/>
    <w:rsid w:val="003D44DF"/>
    <w:rsid w:val="003D495D"/>
    <w:rsid w:val="003D5686"/>
    <w:rsid w:val="003D6248"/>
    <w:rsid w:val="003D63C9"/>
    <w:rsid w:val="003D65D2"/>
    <w:rsid w:val="003D6991"/>
    <w:rsid w:val="003D7307"/>
    <w:rsid w:val="003D7554"/>
    <w:rsid w:val="003D7786"/>
    <w:rsid w:val="003E2411"/>
    <w:rsid w:val="003E2796"/>
    <w:rsid w:val="003E35CC"/>
    <w:rsid w:val="003E3D53"/>
    <w:rsid w:val="003E419C"/>
    <w:rsid w:val="003E49D1"/>
    <w:rsid w:val="003E55BB"/>
    <w:rsid w:val="003E577B"/>
    <w:rsid w:val="003E7358"/>
    <w:rsid w:val="003E7515"/>
    <w:rsid w:val="003F058A"/>
    <w:rsid w:val="003F117E"/>
    <w:rsid w:val="003F1461"/>
    <w:rsid w:val="003F18C5"/>
    <w:rsid w:val="003F1F92"/>
    <w:rsid w:val="003F347B"/>
    <w:rsid w:val="003F58FB"/>
    <w:rsid w:val="003F59D6"/>
    <w:rsid w:val="003F60B4"/>
    <w:rsid w:val="003F61FA"/>
    <w:rsid w:val="003F6202"/>
    <w:rsid w:val="003F64E2"/>
    <w:rsid w:val="003F7872"/>
    <w:rsid w:val="00400791"/>
    <w:rsid w:val="004014D5"/>
    <w:rsid w:val="00401530"/>
    <w:rsid w:val="004016A8"/>
    <w:rsid w:val="00401762"/>
    <w:rsid w:val="00401CE7"/>
    <w:rsid w:val="0040383C"/>
    <w:rsid w:val="00403E99"/>
    <w:rsid w:val="00404B69"/>
    <w:rsid w:val="00404EB2"/>
    <w:rsid w:val="00405338"/>
    <w:rsid w:val="00405614"/>
    <w:rsid w:val="00405C95"/>
    <w:rsid w:val="00406155"/>
    <w:rsid w:val="004070D5"/>
    <w:rsid w:val="004078BD"/>
    <w:rsid w:val="00407CDF"/>
    <w:rsid w:val="00410140"/>
    <w:rsid w:val="00410673"/>
    <w:rsid w:val="0041100F"/>
    <w:rsid w:val="00411AE4"/>
    <w:rsid w:val="00411B9E"/>
    <w:rsid w:val="00411C07"/>
    <w:rsid w:val="0041258C"/>
    <w:rsid w:val="00413092"/>
    <w:rsid w:val="00413F69"/>
    <w:rsid w:val="004144D6"/>
    <w:rsid w:val="004144E1"/>
    <w:rsid w:val="00415241"/>
    <w:rsid w:val="0041556C"/>
    <w:rsid w:val="004156F1"/>
    <w:rsid w:val="004161D2"/>
    <w:rsid w:val="00417620"/>
    <w:rsid w:val="004177CD"/>
    <w:rsid w:val="004179A3"/>
    <w:rsid w:val="004205AA"/>
    <w:rsid w:val="004206ED"/>
    <w:rsid w:val="0042081F"/>
    <w:rsid w:val="00420A85"/>
    <w:rsid w:val="004211A0"/>
    <w:rsid w:val="00421241"/>
    <w:rsid w:val="00421ADB"/>
    <w:rsid w:val="004223B3"/>
    <w:rsid w:val="00422602"/>
    <w:rsid w:val="0042308A"/>
    <w:rsid w:val="004231C1"/>
    <w:rsid w:val="0042326A"/>
    <w:rsid w:val="00424496"/>
    <w:rsid w:val="00424977"/>
    <w:rsid w:val="00424BB8"/>
    <w:rsid w:val="00425271"/>
    <w:rsid w:val="0042661B"/>
    <w:rsid w:val="0042679A"/>
    <w:rsid w:val="00426803"/>
    <w:rsid w:val="00426B74"/>
    <w:rsid w:val="00427208"/>
    <w:rsid w:val="00427464"/>
    <w:rsid w:val="0042789D"/>
    <w:rsid w:val="00427902"/>
    <w:rsid w:val="00427D4E"/>
    <w:rsid w:val="00430502"/>
    <w:rsid w:val="00430B08"/>
    <w:rsid w:val="00431356"/>
    <w:rsid w:val="0043186B"/>
    <w:rsid w:val="00431B88"/>
    <w:rsid w:val="00431CA2"/>
    <w:rsid w:val="00432883"/>
    <w:rsid w:val="004334AB"/>
    <w:rsid w:val="004337B2"/>
    <w:rsid w:val="00433D01"/>
    <w:rsid w:val="00434103"/>
    <w:rsid w:val="0043485A"/>
    <w:rsid w:val="00434875"/>
    <w:rsid w:val="00434BF3"/>
    <w:rsid w:val="0043505B"/>
    <w:rsid w:val="00435145"/>
    <w:rsid w:val="00435DF7"/>
    <w:rsid w:val="00435F1D"/>
    <w:rsid w:val="00436C4C"/>
    <w:rsid w:val="00436EB4"/>
    <w:rsid w:val="00437134"/>
    <w:rsid w:val="00437373"/>
    <w:rsid w:val="00437700"/>
    <w:rsid w:val="00437988"/>
    <w:rsid w:val="00437BF4"/>
    <w:rsid w:val="00440700"/>
    <w:rsid w:val="00441B8A"/>
    <w:rsid w:val="00441EC1"/>
    <w:rsid w:val="00442811"/>
    <w:rsid w:val="00442BF3"/>
    <w:rsid w:val="00443252"/>
    <w:rsid w:val="004432BC"/>
    <w:rsid w:val="0044409C"/>
    <w:rsid w:val="00445431"/>
    <w:rsid w:val="00445AA0"/>
    <w:rsid w:val="00445FD4"/>
    <w:rsid w:val="00446D23"/>
    <w:rsid w:val="00446DA2"/>
    <w:rsid w:val="00447C2F"/>
    <w:rsid w:val="00447D3B"/>
    <w:rsid w:val="004508C0"/>
    <w:rsid w:val="00451461"/>
    <w:rsid w:val="004516B4"/>
    <w:rsid w:val="004517D7"/>
    <w:rsid w:val="004525E9"/>
    <w:rsid w:val="0045280F"/>
    <w:rsid w:val="00452A47"/>
    <w:rsid w:val="00452C8E"/>
    <w:rsid w:val="00452E65"/>
    <w:rsid w:val="004532F4"/>
    <w:rsid w:val="00453326"/>
    <w:rsid w:val="00453AD2"/>
    <w:rsid w:val="00454FAA"/>
    <w:rsid w:val="00455148"/>
    <w:rsid w:val="00455D20"/>
    <w:rsid w:val="00456081"/>
    <w:rsid w:val="00456519"/>
    <w:rsid w:val="004565C3"/>
    <w:rsid w:val="004567D6"/>
    <w:rsid w:val="00456AA0"/>
    <w:rsid w:val="00456D89"/>
    <w:rsid w:val="00457D77"/>
    <w:rsid w:val="00457E4F"/>
    <w:rsid w:val="00457E62"/>
    <w:rsid w:val="00460945"/>
    <w:rsid w:val="00460AA8"/>
    <w:rsid w:val="0046138E"/>
    <w:rsid w:val="00461AA4"/>
    <w:rsid w:val="00461AE5"/>
    <w:rsid w:val="00462234"/>
    <w:rsid w:val="0046231D"/>
    <w:rsid w:val="00462525"/>
    <w:rsid w:val="00463E68"/>
    <w:rsid w:val="0046411B"/>
    <w:rsid w:val="00464133"/>
    <w:rsid w:val="0046438D"/>
    <w:rsid w:val="00464581"/>
    <w:rsid w:val="00464E63"/>
    <w:rsid w:val="004653FF"/>
    <w:rsid w:val="00465422"/>
    <w:rsid w:val="00466F3B"/>
    <w:rsid w:val="00467CC4"/>
    <w:rsid w:val="0047013A"/>
    <w:rsid w:val="00470337"/>
    <w:rsid w:val="004706C8"/>
    <w:rsid w:val="00471D21"/>
    <w:rsid w:val="004728EF"/>
    <w:rsid w:val="00473016"/>
    <w:rsid w:val="00473053"/>
    <w:rsid w:val="00473D3A"/>
    <w:rsid w:val="00473D81"/>
    <w:rsid w:val="00474119"/>
    <w:rsid w:val="00474C70"/>
    <w:rsid w:val="0047591A"/>
    <w:rsid w:val="00475F5F"/>
    <w:rsid w:val="0047603D"/>
    <w:rsid w:val="00476159"/>
    <w:rsid w:val="00476D19"/>
    <w:rsid w:val="00477790"/>
    <w:rsid w:val="00477A60"/>
    <w:rsid w:val="0048071C"/>
    <w:rsid w:val="00480EBD"/>
    <w:rsid w:val="0048130D"/>
    <w:rsid w:val="00481592"/>
    <w:rsid w:val="00482553"/>
    <w:rsid w:val="00482890"/>
    <w:rsid w:val="0048418E"/>
    <w:rsid w:val="004843D0"/>
    <w:rsid w:val="004849F7"/>
    <w:rsid w:val="00484EF5"/>
    <w:rsid w:val="004856F4"/>
    <w:rsid w:val="0048644D"/>
    <w:rsid w:val="004867A8"/>
    <w:rsid w:val="00487547"/>
    <w:rsid w:val="00487551"/>
    <w:rsid w:val="00487697"/>
    <w:rsid w:val="00487726"/>
    <w:rsid w:val="00491013"/>
    <w:rsid w:val="0049160B"/>
    <w:rsid w:val="004925E8"/>
    <w:rsid w:val="004926AA"/>
    <w:rsid w:val="00492771"/>
    <w:rsid w:val="004927FE"/>
    <w:rsid w:val="00492EB5"/>
    <w:rsid w:val="00493CB6"/>
    <w:rsid w:val="00493EF8"/>
    <w:rsid w:val="004948A1"/>
    <w:rsid w:val="0049655F"/>
    <w:rsid w:val="00496B3A"/>
    <w:rsid w:val="00496E08"/>
    <w:rsid w:val="0049737E"/>
    <w:rsid w:val="00497617"/>
    <w:rsid w:val="0049763D"/>
    <w:rsid w:val="004976C7"/>
    <w:rsid w:val="00497C14"/>
    <w:rsid w:val="004A0178"/>
    <w:rsid w:val="004A0F5A"/>
    <w:rsid w:val="004A2BDE"/>
    <w:rsid w:val="004A3508"/>
    <w:rsid w:val="004A390D"/>
    <w:rsid w:val="004A3B35"/>
    <w:rsid w:val="004A3B93"/>
    <w:rsid w:val="004A3D97"/>
    <w:rsid w:val="004A458E"/>
    <w:rsid w:val="004A4B10"/>
    <w:rsid w:val="004A4F17"/>
    <w:rsid w:val="004A5224"/>
    <w:rsid w:val="004A564E"/>
    <w:rsid w:val="004A5CCA"/>
    <w:rsid w:val="004A624E"/>
    <w:rsid w:val="004A65A7"/>
    <w:rsid w:val="004A6DC9"/>
    <w:rsid w:val="004A74B5"/>
    <w:rsid w:val="004A78F9"/>
    <w:rsid w:val="004B101F"/>
    <w:rsid w:val="004B115A"/>
    <w:rsid w:val="004B17A1"/>
    <w:rsid w:val="004B1DF5"/>
    <w:rsid w:val="004B1E01"/>
    <w:rsid w:val="004B1FA1"/>
    <w:rsid w:val="004B2366"/>
    <w:rsid w:val="004B27F8"/>
    <w:rsid w:val="004B3547"/>
    <w:rsid w:val="004B3862"/>
    <w:rsid w:val="004B45B2"/>
    <w:rsid w:val="004B48A5"/>
    <w:rsid w:val="004B48E6"/>
    <w:rsid w:val="004B4DB9"/>
    <w:rsid w:val="004B5BC9"/>
    <w:rsid w:val="004B6600"/>
    <w:rsid w:val="004B6EC2"/>
    <w:rsid w:val="004B7BC0"/>
    <w:rsid w:val="004C0123"/>
    <w:rsid w:val="004C0C9D"/>
    <w:rsid w:val="004C0FF5"/>
    <w:rsid w:val="004C14C4"/>
    <w:rsid w:val="004C1660"/>
    <w:rsid w:val="004C1AD4"/>
    <w:rsid w:val="004C1B1C"/>
    <w:rsid w:val="004C1D6B"/>
    <w:rsid w:val="004C1DFD"/>
    <w:rsid w:val="004C23A5"/>
    <w:rsid w:val="004C2B8E"/>
    <w:rsid w:val="004C3660"/>
    <w:rsid w:val="004C3C32"/>
    <w:rsid w:val="004C49A0"/>
    <w:rsid w:val="004C5A53"/>
    <w:rsid w:val="004C5DEA"/>
    <w:rsid w:val="004C621B"/>
    <w:rsid w:val="004C6363"/>
    <w:rsid w:val="004C68FB"/>
    <w:rsid w:val="004C6B77"/>
    <w:rsid w:val="004C6F93"/>
    <w:rsid w:val="004C70A8"/>
    <w:rsid w:val="004C7673"/>
    <w:rsid w:val="004C798B"/>
    <w:rsid w:val="004C7A0D"/>
    <w:rsid w:val="004D0904"/>
    <w:rsid w:val="004D17BE"/>
    <w:rsid w:val="004D2A75"/>
    <w:rsid w:val="004D2DE5"/>
    <w:rsid w:val="004D3D2F"/>
    <w:rsid w:val="004D3EF6"/>
    <w:rsid w:val="004D49C8"/>
    <w:rsid w:val="004D5320"/>
    <w:rsid w:val="004D5EC3"/>
    <w:rsid w:val="004D620B"/>
    <w:rsid w:val="004D68C8"/>
    <w:rsid w:val="004E00BD"/>
    <w:rsid w:val="004E097C"/>
    <w:rsid w:val="004E0DBB"/>
    <w:rsid w:val="004E1089"/>
    <w:rsid w:val="004E109B"/>
    <w:rsid w:val="004E171D"/>
    <w:rsid w:val="004E1773"/>
    <w:rsid w:val="004E1F36"/>
    <w:rsid w:val="004E2216"/>
    <w:rsid w:val="004E2FAB"/>
    <w:rsid w:val="004E320D"/>
    <w:rsid w:val="004E3306"/>
    <w:rsid w:val="004E34AD"/>
    <w:rsid w:val="004E36BA"/>
    <w:rsid w:val="004E36D2"/>
    <w:rsid w:val="004E4F8D"/>
    <w:rsid w:val="004E53EF"/>
    <w:rsid w:val="004E5544"/>
    <w:rsid w:val="004E5F0A"/>
    <w:rsid w:val="004E69FC"/>
    <w:rsid w:val="004E797A"/>
    <w:rsid w:val="004E7DC6"/>
    <w:rsid w:val="004E7EBC"/>
    <w:rsid w:val="004F003B"/>
    <w:rsid w:val="004F0215"/>
    <w:rsid w:val="004F0293"/>
    <w:rsid w:val="004F03A0"/>
    <w:rsid w:val="004F03D7"/>
    <w:rsid w:val="004F096D"/>
    <w:rsid w:val="004F1A17"/>
    <w:rsid w:val="004F1FCB"/>
    <w:rsid w:val="004F2359"/>
    <w:rsid w:val="004F2DD4"/>
    <w:rsid w:val="004F2F92"/>
    <w:rsid w:val="004F3071"/>
    <w:rsid w:val="004F3AAA"/>
    <w:rsid w:val="004F3C98"/>
    <w:rsid w:val="004F3ECC"/>
    <w:rsid w:val="004F3EFF"/>
    <w:rsid w:val="004F691C"/>
    <w:rsid w:val="004F7198"/>
    <w:rsid w:val="004F7929"/>
    <w:rsid w:val="005009AC"/>
    <w:rsid w:val="00500BFC"/>
    <w:rsid w:val="005014C9"/>
    <w:rsid w:val="005022C3"/>
    <w:rsid w:val="0050242F"/>
    <w:rsid w:val="00503706"/>
    <w:rsid w:val="005047B2"/>
    <w:rsid w:val="00504AFE"/>
    <w:rsid w:val="00504EEA"/>
    <w:rsid w:val="00504F1F"/>
    <w:rsid w:val="00505DD1"/>
    <w:rsid w:val="00505F13"/>
    <w:rsid w:val="005068F5"/>
    <w:rsid w:val="005070E8"/>
    <w:rsid w:val="00507ECB"/>
    <w:rsid w:val="0051036C"/>
    <w:rsid w:val="00510831"/>
    <w:rsid w:val="00513459"/>
    <w:rsid w:val="00513C94"/>
    <w:rsid w:val="00514412"/>
    <w:rsid w:val="00514566"/>
    <w:rsid w:val="0051485B"/>
    <w:rsid w:val="005152A5"/>
    <w:rsid w:val="005158D4"/>
    <w:rsid w:val="00515B55"/>
    <w:rsid w:val="00515CAA"/>
    <w:rsid w:val="00522715"/>
    <w:rsid w:val="00522BC3"/>
    <w:rsid w:val="00523748"/>
    <w:rsid w:val="00524D13"/>
    <w:rsid w:val="00525412"/>
    <w:rsid w:val="005258D9"/>
    <w:rsid w:val="00525CE3"/>
    <w:rsid w:val="00526261"/>
    <w:rsid w:val="00526954"/>
    <w:rsid w:val="00526CDF"/>
    <w:rsid w:val="0053016B"/>
    <w:rsid w:val="005308FC"/>
    <w:rsid w:val="00530A94"/>
    <w:rsid w:val="0053189D"/>
    <w:rsid w:val="00532323"/>
    <w:rsid w:val="0053270B"/>
    <w:rsid w:val="00532886"/>
    <w:rsid w:val="005328D7"/>
    <w:rsid w:val="005332FB"/>
    <w:rsid w:val="00533D94"/>
    <w:rsid w:val="00533DBC"/>
    <w:rsid w:val="00533E03"/>
    <w:rsid w:val="00534860"/>
    <w:rsid w:val="00535480"/>
    <w:rsid w:val="00535870"/>
    <w:rsid w:val="00535B8E"/>
    <w:rsid w:val="005367F0"/>
    <w:rsid w:val="00536C08"/>
    <w:rsid w:val="00537156"/>
    <w:rsid w:val="00537786"/>
    <w:rsid w:val="005378F7"/>
    <w:rsid w:val="00537990"/>
    <w:rsid w:val="00540B06"/>
    <w:rsid w:val="005417A7"/>
    <w:rsid w:val="00542987"/>
    <w:rsid w:val="0054319A"/>
    <w:rsid w:val="00543366"/>
    <w:rsid w:val="00543A11"/>
    <w:rsid w:val="00543E83"/>
    <w:rsid w:val="00544215"/>
    <w:rsid w:val="0054446A"/>
    <w:rsid w:val="00545418"/>
    <w:rsid w:val="00545750"/>
    <w:rsid w:val="00545FE9"/>
    <w:rsid w:val="00546321"/>
    <w:rsid w:val="00547C44"/>
    <w:rsid w:val="00550846"/>
    <w:rsid w:val="005509E9"/>
    <w:rsid w:val="00550E6C"/>
    <w:rsid w:val="0055168B"/>
    <w:rsid w:val="00551839"/>
    <w:rsid w:val="00551EBD"/>
    <w:rsid w:val="00552095"/>
    <w:rsid w:val="00552228"/>
    <w:rsid w:val="0055267C"/>
    <w:rsid w:val="005527AB"/>
    <w:rsid w:val="00552A7F"/>
    <w:rsid w:val="00552E03"/>
    <w:rsid w:val="00553309"/>
    <w:rsid w:val="0055354D"/>
    <w:rsid w:val="00554574"/>
    <w:rsid w:val="005545A1"/>
    <w:rsid w:val="00554E73"/>
    <w:rsid w:val="005554BE"/>
    <w:rsid w:val="00555A84"/>
    <w:rsid w:val="005566B4"/>
    <w:rsid w:val="005567E7"/>
    <w:rsid w:val="00556931"/>
    <w:rsid w:val="00557658"/>
    <w:rsid w:val="0056092A"/>
    <w:rsid w:val="00560B91"/>
    <w:rsid w:val="00561A7B"/>
    <w:rsid w:val="00561E40"/>
    <w:rsid w:val="005635D4"/>
    <w:rsid w:val="00564410"/>
    <w:rsid w:val="00565297"/>
    <w:rsid w:val="00566363"/>
    <w:rsid w:val="00567D16"/>
    <w:rsid w:val="0057019C"/>
    <w:rsid w:val="00570CFD"/>
    <w:rsid w:val="00571E9E"/>
    <w:rsid w:val="005720E0"/>
    <w:rsid w:val="005734A1"/>
    <w:rsid w:val="00573FB4"/>
    <w:rsid w:val="0057400B"/>
    <w:rsid w:val="005742F8"/>
    <w:rsid w:val="005745AD"/>
    <w:rsid w:val="00574E78"/>
    <w:rsid w:val="005751B2"/>
    <w:rsid w:val="005754B6"/>
    <w:rsid w:val="00576035"/>
    <w:rsid w:val="005761E8"/>
    <w:rsid w:val="00576A01"/>
    <w:rsid w:val="0057745C"/>
    <w:rsid w:val="005775FA"/>
    <w:rsid w:val="00577B5D"/>
    <w:rsid w:val="00577D59"/>
    <w:rsid w:val="00580F61"/>
    <w:rsid w:val="0058192D"/>
    <w:rsid w:val="00583016"/>
    <w:rsid w:val="00583520"/>
    <w:rsid w:val="005836A1"/>
    <w:rsid w:val="005855EF"/>
    <w:rsid w:val="0058589D"/>
    <w:rsid w:val="005868C8"/>
    <w:rsid w:val="00586BC4"/>
    <w:rsid w:val="00586E9B"/>
    <w:rsid w:val="00587513"/>
    <w:rsid w:val="0058773B"/>
    <w:rsid w:val="005879C3"/>
    <w:rsid w:val="00590672"/>
    <w:rsid w:val="00590B10"/>
    <w:rsid w:val="005910D2"/>
    <w:rsid w:val="0059298C"/>
    <w:rsid w:val="00592A66"/>
    <w:rsid w:val="00592DED"/>
    <w:rsid w:val="00593088"/>
    <w:rsid w:val="0059327A"/>
    <w:rsid w:val="00594739"/>
    <w:rsid w:val="00594983"/>
    <w:rsid w:val="005953A9"/>
    <w:rsid w:val="00595783"/>
    <w:rsid w:val="00595A62"/>
    <w:rsid w:val="0059617F"/>
    <w:rsid w:val="00596460"/>
    <w:rsid w:val="00596558"/>
    <w:rsid w:val="005972F4"/>
    <w:rsid w:val="00597461"/>
    <w:rsid w:val="0059792F"/>
    <w:rsid w:val="00597F9B"/>
    <w:rsid w:val="005A0709"/>
    <w:rsid w:val="005A0ACE"/>
    <w:rsid w:val="005A196C"/>
    <w:rsid w:val="005A1AA6"/>
    <w:rsid w:val="005A30A4"/>
    <w:rsid w:val="005A33CE"/>
    <w:rsid w:val="005A3AF6"/>
    <w:rsid w:val="005A4298"/>
    <w:rsid w:val="005A443A"/>
    <w:rsid w:val="005A51DF"/>
    <w:rsid w:val="005A6398"/>
    <w:rsid w:val="005A6B54"/>
    <w:rsid w:val="005A6C40"/>
    <w:rsid w:val="005B081D"/>
    <w:rsid w:val="005B0A7D"/>
    <w:rsid w:val="005B1514"/>
    <w:rsid w:val="005B2173"/>
    <w:rsid w:val="005B218A"/>
    <w:rsid w:val="005B2429"/>
    <w:rsid w:val="005B363D"/>
    <w:rsid w:val="005B3754"/>
    <w:rsid w:val="005B431B"/>
    <w:rsid w:val="005B50FD"/>
    <w:rsid w:val="005B5DD0"/>
    <w:rsid w:val="005B6A71"/>
    <w:rsid w:val="005B703F"/>
    <w:rsid w:val="005B7AC8"/>
    <w:rsid w:val="005B7E73"/>
    <w:rsid w:val="005C0ADA"/>
    <w:rsid w:val="005C0C26"/>
    <w:rsid w:val="005C1BDF"/>
    <w:rsid w:val="005C1C14"/>
    <w:rsid w:val="005C1D18"/>
    <w:rsid w:val="005C2E3C"/>
    <w:rsid w:val="005C47CE"/>
    <w:rsid w:val="005C4C14"/>
    <w:rsid w:val="005C4CD0"/>
    <w:rsid w:val="005C64DE"/>
    <w:rsid w:val="005C6C90"/>
    <w:rsid w:val="005C6E09"/>
    <w:rsid w:val="005C7411"/>
    <w:rsid w:val="005C7963"/>
    <w:rsid w:val="005D0AEE"/>
    <w:rsid w:val="005D0D76"/>
    <w:rsid w:val="005D1033"/>
    <w:rsid w:val="005D1331"/>
    <w:rsid w:val="005D30EC"/>
    <w:rsid w:val="005D310E"/>
    <w:rsid w:val="005D3594"/>
    <w:rsid w:val="005D386C"/>
    <w:rsid w:val="005D38AA"/>
    <w:rsid w:val="005D42B3"/>
    <w:rsid w:val="005D489A"/>
    <w:rsid w:val="005D4B71"/>
    <w:rsid w:val="005D4FE8"/>
    <w:rsid w:val="005D57B3"/>
    <w:rsid w:val="005D5874"/>
    <w:rsid w:val="005D5E37"/>
    <w:rsid w:val="005D65C8"/>
    <w:rsid w:val="005D66B8"/>
    <w:rsid w:val="005D68A6"/>
    <w:rsid w:val="005D7B36"/>
    <w:rsid w:val="005D7C72"/>
    <w:rsid w:val="005E0581"/>
    <w:rsid w:val="005E0637"/>
    <w:rsid w:val="005E070F"/>
    <w:rsid w:val="005E08CB"/>
    <w:rsid w:val="005E0BE8"/>
    <w:rsid w:val="005E129E"/>
    <w:rsid w:val="005E1E42"/>
    <w:rsid w:val="005E1EAA"/>
    <w:rsid w:val="005E2967"/>
    <w:rsid w:val="005E2B20"/>
    <w:rsid w:val="005E2D3E"/>
    <w:rsid w:val="005E3720"/>
    <w:rsid w:val="005E3810"/>
    <w:rsid w:val="005E3D50"/>
    <w:rsid w:val="005E465A"/>
    <w:rsid w:val="005E4B7D"/>
    <w:rsid w:val="005E4CA4"/>
    <w:rsid w:val="005E525B"/>
    <w:rsid w:val="005E55EE"/>
    <w:rsid w:val="005E65E9"/>
    <w:rsid w:val="005E6B98"/>
    <w:rsid w:val="005E786B"/>
    <w:rsid w:val="005F136A"/>
    <w:rsid w:val="005F20A1"/>
    <w:rsid w:val="005F22E1"/>
    <w:rsid w:val="005F2D6D"/>
    <w:rsid w:val="005F3FAA"/>
    <w:rsid w:val="005F4D45"/>
    <w:rsid w:val="005F6323"/>
    <w:rsid w:val="005F6850"/>
    <w:rsid w:val="005F6B22"/>
    <w:rsid w:val="005F7017"/>
    <w:rsid w:val="005F7C54"/>
    <w:rsid w:val="006004A9"/>
    <w:rsid w:val="006004CC"/>
    <w:rsid w:val="00600726"/>
    <w:rsid w:val="0060072C"/>
    <w:rsid w:val="006009B6"/>
    <w:rsid w:val="006012A7"/>
    <w:rsid w:val="00601404"/>
    <w:rsid w:val="00601483"/>
    <w:rsid w:val="00601548"/>
    <w:rsid w:val="00601AB3"/>
    <w:rsid w:val="006027D3"/>
    <w:rsid w:val="00602AAF"/>
    <w:rsid w:val="006042B8"/>
    <w:rsid w:val="00604EDD"/>
    <w:rsid w:val="006051C9"/>
    <w:rsid w:val="00605A87"/>
    <w:rsid w:val="0060713F"/>
    <w:rsid w:val="006073FF"/>
    <w:rsid w:val="00607F60"/>
    <w:rsid w:val="00610028"/>
    <w:rsid w:val="00610058"/>
    <w:rsid w:val="006104AE"/>
    <w:rsid w:val="006112C8"/>
    <w:rsid w:val="0061185C"/>
    <w:rsid w:val="006125E7"/>
    <w:rsid w:val="0061307C"/>
    <w:rsid w:val="006131E9"/>
    <w:rsid w:val="006134F9"/>
    <w:rsid w:val="00613F86"/>
    <w:rsid w:val="006149A8"/>
    <w:rsid w:val="00615215"/>
    <w:rsid w:val="00615F90"/>
    <w:rsid w:val="00616F13"/>
    <w:rsid w:val="00617306"/>
    <w:rsid w:val="00617BE0"/>
    <w:rsid w:val="00617D21"/>
    <w:rsid w:val="00617E09"/>
    <w:rsid w:val="00620927"/>
    <w:rsid w:val="00621276"/>
    <w:rsid w:val="0062140C"/>
    <w:rsid w:val="006217F8"/>
    <w:rsid w:val="00621F40"/>
    <w:rsid w:val="0062243C"/>
    <w:rsid w:val="00622562"/>
    <w:rsid w:val="00622C40"/>
    <w:rsid w:val="00622F2C"/>
    <w:rsid w:val="0062357D"/>
    <w:rsid w:val="00624794"/>
    <w:rsid w:val="00624AA1"/>
    <w:rsid w:val="00625C79"/>
    <w:rsid w:val="00625D84"/>
    <w:rsid w:val="006273CC"/>
    <w:rsid w:val="00630070"/>
    <w:rsid w:val="006305EA"/>
    <w:rsid w:val="00631251"/>
    <w:rsid w:val="006318BC"/>
    <w:rsid w:val="006318EC"/>
    <w:rsid w:val="00631E49"/>
    <w:rsid w:val="00633485"/>
    <w:rsid w:val="006337E8"/>
    <w:rsid w:val="00633806"/>
    <w:rsid w:val="00634817"/>
    <w:rsid w:val="006348BF"/>
    <w:rsid w:val="00634901"/>
    <w:rsid w:val="00634E5C"/>
    <w:rsid w:val="006354F7"/>
    <w:rsid w:val="006356B7"/>
    <w:rsid w:val="00635A28"/>
    <w:rsid w:val="00636A62"/>
    <w:rsid w:val="00636F15"/>
    <w:rsid w:val="006403B1"/>
    <w:rsid w:val="00640948"/>
    <w:rsid w:val="00640979"/>
    <w:rsid w:val="00640CBE"/>
    <w:rsid w:val="00640DFC"/>
    <w:rsid w:val="00640F98"/>
    <w:rsid w:val="00641070"/>
    <w:rsid w:val="006410EC"/>
    <w:rsid w:val="00641126"/>
    <w:rsid w:val="00641C77"/>
    <w:rsid w:val="00642DC7"/>
    <w:rsid w:val="00642E48"/>
    <w:rsid w:val="00643497"/>
    <w:rsid w:val="006435BF"/>
    <w:rsid w:val="006442BF"/>
    <w:rsid w:val="00644437"/>
    <w:rsid w:val="0064451C"/>
    <w:rsid w:val="00644911"/>
    <w:rsid w:val="006449F1"/>
    <w:rsid w:val="0064527D"/>
    <w:rsid w:val="00645B3F"/>
    <w:rsid w:val="00646191"/>
    <w:rsid w:val="00646423"/>
    <w:rsid w:val="006470FE"/>
    <w:rsid w:val="00647DD6"/>
    <w:rsid w:val="00647F1A"/>
    <w:rsid w:val="0065039B"/>
    <w:rsid w:val="00651B92"/>
    <w:rsid w:val="0065283D"/>
    <w:rsid w:val="006528F6"/>
    <w:rsid w:val="00652EC9"/>
    <w:rsid w:val="00653210"/>
    <w:rsid w:val="006532AC"/>
    <w:rsid w:val="006534C7"/>
    <w:rsid w:val="006538C1"/>
    <w:rsid w:val="00655A4E"/>
    <w:rsid w:val="00655A72"/>
    <w:rsid w:val="006566B3"/>
    <w:rsid w:val="006567C1"/>
    <w:rsid w:val="0065787F"/>
    <w:rsid w:val="0066090E"/>
    <w:rsid w:val="00661304"/>
    <w:rsid w:val="006618CB"/>
    <w:rsid w:val="00661D8B"/>
    <w:rsid w:val="00661FA5"/>
    <w:rsid w:val="00662212"/>
    <w:rsid w:val="00662448"/>
    <w:rsid w:val="0066316E"/>
    <w:rsid w:val="00663574"/>
    <w:rsid w:val="00663D43"/>
    <w:rsid w:val="00664098"/>
    <w:rsid w:val="00664917"/>
    <w:rsid w:val="00664F51"/>
    <w:rsid w:val="00666637"/>
    <w:rsid w:val="00666B29"/>
    <w:rsid w:val="006676A3"/>
    <w:rsid w:val="00667A1D"/>
    <w:rsid w:val="00667AB2"/>
    <w:rsid w:val="00670DE3"/>
    <w:rsid w:val="006710A9"/>
    <w:rsid w:val="00671395"/>
    <w:rsid w:val="0067300B"/>
    <w:rsid w:val="0067320D"/>
    <w:rsid w:val="0067342C"/>
    <w:rsid w:val="00673A97"/>
    <w:rsid w:val="00673E78"/>
    <w:rsid w:val="006744A0"/>
    <w:rsid w:val="00674FEB"/>
    <w:rsid w:val="0067543A"/>
    <w:rsid w:val="00675A3A"/>
    <w:rsid w:val="00676627"/>
    <w:rsid w:val="00676FE2"/>
    <w:rsid w:val="00677E3E"/>
    <w:rsid w:val="0068008A"/>
    <w:rsid w:val="006805F2"/>
    <w:rsid w:val="006809A3"/>
    <w:rsid w:val="00680EE4"/>
    <w:rsid w:val="006813C4"/>
    <w:rsid w:val="006814B3"/>
    <w:rsid w:val="00681EE8"/>
    <w:rsid w:val="00682B45"/>
    <w:rsid w:val="006834B6"/>
    <w:rsid w:val="00684413"/>
    <w:rsid w:val="00684775"/>
    <w:rsid w:val="00685709"/>
    <w:rsid w:val="006859E8"/>
    <w:rsid w:val="00686E20"/>
    <w:rsid w:val="00686E92"/>
    <w:rsid w:val="00686F57"/>
    <w:rsid w:val="00687B17"/>
    <w:rsid w:val="00687DE2"/>
    <w:rsid w:val="00687DE6"/>
    <w:rsid w:val="00690236"/>
    <w:rsid w:val="0069096A"/>
    <w:rsid w:val="0069105F"/>
    <w:rsid w:val="006918B9"/>
    <w:rsid w:val="006923DF"/>
    <w:rsid w:val="0069263D"/>
    <w:rsid w:val="00692CED"/>
    <w:rsid w:val="006932CE"/>
    <w:rsid w:val="00694470"/>
    <w:rsid w:val="00694B17"/>
    <w:rsid w:val="00694C5F"/>
    <w:rsid w:val="006950E5"/>
    <w:rsid w:val="0069515F"/>
    <w:rsid w:val="006976F5"/>
    <w:rsid w:val="00697DF6"/>
    <w:rsid w:val="00697ECB"/>
    <w:rsid w:val="006A0466"/>
    <w:rsid w:val="006A0921"/>
    <w:rsid w:val="006A1066"/>
    <w:rsid w:val="006A179E"/>
    <w:rsid w:val="006A1CD4"/>
    <w:rsid w:val="006A3580"/>
    <w:rsid w:val="006A499A"/>
    <w:rsid w:val="006A4AF8"/>
    <w:rsid w:val="006A4DE6"/>
    <w:rsid w:val="006A506A"/>
    <w:rsid w:val="006A5D70"/>
    <w:rsid w:val="006A6657"/>
    <w:rsid w:val="006A683C"/>
    <w:rsid w:val="006A6E91"/>
    <w:rsid w:val="006A6F36"/>
    <w:rsid w:val="006A79F6"/>
    <w:rsid w:val="006A7CC3"/>
    <w:rsid w:val="006B035A"/>
    <w:rsid w:val="006B0533"/>
    <w:rsid w:val="006B1D05"/>
    <w:rsid w:val="006B1EE3"/>
    <w:rsid w:val="006B2B33"/>
    <w:rsid w:val="006B3BC5"/>
    <w:rsid w:val="006B4DE0"/>
    <w:rsid w:val="006B59D9"/>
    <w:rsid w:val="006B62F5"/>
    <w:rsid w:val="006B6555"/>
    <w:rsid w:val="006B6B0B"/>
    <w:rsid w:val="006B71AC"/>
    <w:rsid w:val="006C05D0"/>
    <w:rsid w:val="006C06A1"/>
    <w:rsid w:val="006C082C"/>
    <w:rsid w:val="006C12A1"/>
    <w:rsid w:val="006C21C2"/>
    <w:rsid w:val="006C2702"/>
    <w:rsid w:val="006C28C1"/>
    <w:rsid w:val="006C28E9"/>
    <w:rsid w:val="006C3148"/>
    <w:rsid w:val="006C3576"/>
    <w:rsid w:val="006C3C10"/>
    <w:rsid w:val="006C3E54"/>
    <w:rsid w:val="006C41BE"/>
    <w:rsid w:val="006C4C9D"/>
    <w:rsid w:val="006C4EF6"/>
    <w:rsid w:val="006C4FB3"/>
    <w:rsid w:val="006C6951"/>
    <w:rsid w:val="006C6A14"/>
    <w:rsid w:val="006C6AA6"/>
    <w:rsid w:val="006C6CD8"/>
    <w:rsid w:val="006C71E9"/>
    <w:rsid w:val="006D043B"/>
    <w:rsid w:val="006D0CE4"/>
    <w:rsid w:val="006D10AA"/>
    <w:rsid w:val="006D1CE3"/>
    <w:rsid w:val="006D2DFB"/>
    <w:rsid w:val="006D309C"/>
    <w:rsid w:val="006D3360"/>
    <w:rsid w:val="006D3B92"/>
    <w:rsid w:val="006D3E26"/>
    <w:rsid w:val="006D5024"/>
    <w:rsid w:val="006D5101"/>
    <w:rsid w:val="006D5186"/>
    <w:rsid w:val="006D586B"/>
    <w:rsid w:val="006D6CF9"/>
    <w:rsid w:val="006D71B2"/>
    <w:rsid w:val="006D74FE"/>
    <w:rsid w:val="006D7D5F"/>
    <w:rsid w:val="006E0120"/>
    <w:rsid w:val="006E0444"/>
    <w:rsid w:val="006E11FB"/>
    <w:rsid w:val="006E193A"/>
    <w:rsid w:val="006E26DF"/>
    <w:rsid w:val="006E321E"/>
    <w:rsid w:val="006E3CD3"/>
    <w:rsid w:val="006E4127"/>
    <w:rsid w:val="006E418E"/>
    <w:rsid w:val="006E426B"/>
    <w:rsid w:val="006E43B7"/>
    <w:rsid w:val="006E44F7"/>
    <w:rsid w:val="006E4DF8"/>
    <w:rsid w:val="006E4FFC"/>
    <w:rsid w:val="006E5100"/>
    <w:rsid w:val="006E5205"/>
    <w:rsid w:val="006E534F"/>
    <w:rsid w:val="006E5502"/>
    <w:rsid w:val="006E5CC2"/>
    <w:rsid w:val="006E68FF"/>
    <w:rsid w:val="006E6923"/>
    <w:rsid w:val="006E70D6"/>
    <w:rsid w:val="006E72DF"/>
    <w:rsid w:val="006E765A"/>
    <w:rsid w:val="006F013F"/>
    <w:rsid w:val="006F065E"/>
    <w:rsid w:val="006F0690"/>
    <w:rsid w:val="006F0922"/>
    <w:rsid w:val="006F0B7D"/>
    <w:rsid w:val="006F1642"/>
    <w:rsid w:val="006F1715"/>
    <w:rsid w:val="006F1E07"/>
    <w:rsid w:val="006F2DD0"/>
    <w:rsid w:val="006F34B3"/>
    <w:rsid w:val="006F37DE"/>
    <w:rsid w:val="006F3905"/>
    <w:rsid w:val="006F3A94"/>
    <w:rsid w:val="006F53C0"/>
    <w:rsid w:val="006F54F1"/>
    <w:rsid w:val="006F69C3"/>
    <w:rsid w:val="006F6F88"/>
    <w:rsid w:val="006F6FAD"/>
    <w:rsid w:val="006F7B8C"/>
    <w:rsid w:val="007001B0"/>
    <w:rsid w:val="00700753"/>
    <w:rsid w:val="00700A2F"/>
    <w:rsid w:val="00701086"/>
    <w:rsid w:val="00701480"/>
    <w:rsid w:val="00701FEB"/>
    <w:rsid w:val="0070379A"/>
    <w:rsid w:val="007048C3"/>
    <w:rsid w:val="007052B9"/>
    <w:rsid w:val="007059A2"/>
    <w:rsid w:val="00705C82"/>
    <w:rsid w:val="00706C76"/>
    <w:rsid w:val="007075AD"/>
    <w:rsid w:val="00707F29"/>
    <w:rsid w:val="00710047"/>
    <w:rsid w:val="00710215"/>
    <w:rsid w:val="0071062B"/>
    <w:rsid w:val="00711A36"/>
    <w:rsid w:val="00711A38"/>
    <w:rsid w:val="00712148"/>
    <w:rsid w:val="007133DB"/>
    <w:rsid w:val="00714002"/>
    <w:rsid w:val="007143F8"/>
    <w:rsid w:val="00714EF7"/>
    <w:rsid w:val="00715446"/>
    <w:rsid w:val="00715F04"/>
    <w:rsid w:val="00716418"/>
    <w:rsid w:val="00716676"/>
    <w:rsid w:val="007166AD"/>
    <w:rsid w:val="00716B2A"/>
    <w:rsid w:val="00716B72"/>
    <w:rsid w:val="007174D2"/>
    <w:rsid w:val="00717E1A"/>
    <w:rsid w:val="00717ECA"/>
    <w:rsid w:val="00717F84"/>
    <w:rsid w:val="0072022D"/>
    <w:rsid w:val="00720385"/>
    <w:rsid w:val="0072066E"/>
    <w:rsid w:val="00720FDA"/>
    <w:rsid w:val="007217E5"/>
    <w:rsid w:val="0072192D"/>
    <w:rsid w:val="00722C39"/>
    <w:rsid w:val="007230AE"/>
    <w:rsid w:val="00723111"/>
    <w:rsid w:val="007233DE"/>
    <w:rsid w:val="00723A8E"/>
    <w:rsid w:val="00723E2A"/>
    <w:rsid w:val="00724127"/>
    <w:rsid w:val="00724964"/>
    <w:rsid w:val="00724B61"/>
    <w:rsid w:val="00724E10"/>
    <w:rsid w:val="0072530E"/>
    <w:rsid w:val="00725971"/>
    <w:rsid w:val="007259AA"/>
    <w:rsid w:val="0072620D"/>
    <w:rsid w:val="007266C0"/>
    <w:rsid w:val="00726E18"/>
    <w:rsid w:val="007312A9"/>
    <w:rsid w:val="00733111"/>
    <w:rsid w:val="0073313C"/>
    <w:rsid w:val="00733165"/>
    <w:rsid w:val="00733D43"/>
    <w:rsid w:val="00733E71"/>
    <w:rsid w:val="0073442C"/>
    <w:rsid w:val="00734914"/>
    <w:rsid w:val="00735927"/>
    <w:rsid w:val="00736BA6"/>
    <w:rsid w:val="00736BD7"/>
    <w:rsid w:val="00736E88"/>
    <w:rsid w:val="0073779B"/>
    <w:rsid w:val="00737884"/>
    <w:rsid w:val="00737C52"/>
    <w:rsid w:val="00737E89"/>
    <w:rsid w:val="00737F12"/>
    <w:rsid w:val="00740500"/>
    <w:rsid w:val="00740BF3"/>
    <w:rsid w:val="00740BF9"/>
    <w:rsid w:val="00740F96"/>
    <w:rsid w:val="00741337"/>
    <w:rsid w:val="007413AC"/>
    <w:rsid w:val="00741913"/>
    <w:rsid w:val="0074350F"/>
    <w:rsid w:val="007441D2"/>
    <w:rsid w:val="007448C7"/>
    <w:rsid w:val="0074530C"/>
    <w:rsid w:val="00745DE8"/>
    <w:rsid w:val="007466A4"/>
    <w:rsid w:val="00750306"/>
    <w:rsid w:val="007505F0"/>
    <w:rsid w:val="0075190A"/>
    <w:rsid w:val="00751A8E"/>
    <w:rsid w:val="00751EB7"/>
    <w:rsid w:val="00752021"/>
    <w:rsid w:val="00752395"/>
    <w:rsid w:val="00752875"/>
    <w:rsid w:val="00752BC2"/>
    <w:rsid w:val="00753635"/>
    <w:rsid w:val="00754A69"/>
    <w:rsid w:val="007551F2"/>
    <w:rsid w:val="007555E3"/>
    <w:rsid w:val="00756091"/>
    <w:rsid w:val="00756133"/>
    <w:rsid w:val="00756743"/>
    <w:rsid w:val="00756BEA"/>
    <w:rsid w:val="00756F7E"/>
    <w:rsid w:val="00757547"/>
    <w:rsid w:val="00757CEB"/>
    <w:rsid w:val="00760A7E"/>
    <w:rsid w:val="00760A96"/>
    <w:rsid w:val="00760E26"/>
    <w:rsid w:val="007610CE"/>
    <w:rsid w:val="007617C2"/>
    <w:rsid w:val="00761989"/>
    <w:rsid w:val="00763631"/>
    <w:rsid w:val="00763C74"/>
    <w:rsid w:val="007650D6"/>
    <w:rsid w:val="007650E8"/>
    <w:rsid w:val="007653A7"/>
    <w:rsid w:val="00766F42"/>
    <w:rsid w:val="007672F7"/>
    <w:rsid w:val="00767D60"/>
    <w:rsid w:val="007701F9"/>
    <w:rsid w:val="0077025F"/>
    <w:rsid w:val="00770F26"/>
    <w:rsid w:val="0077157E"/>
    <w:rsid w:val="00771BC3"/>
    <w:rsid w:val="00771EC8"/>
    <w:rsid w:val="0077243E"/>
    <w:rsid w:val="00772B25"/>
    <w:rsid w:val="00772D48"/>
    <w:rsid w:val="00772FE3"/>
    <w:rsid w:val="00773703"/>
    <w:rsid w:val="00773855"/>
    <w:rsid w:val="00773CDE"/>
    <w:rsid w:val="00774996"/>
    <w:rsid w:val="00774C31"/>
    <w:rsid w:val="007765B6"/>
    <w:rsid w:val="0077681A"/>
    <w:rsid w:val="00776E5D"/>
    <w:rsid w:val="00777013"/>
    <w:rsid w:val="007771E6"/>
    <w:rsid w:val="007774F2"/>
    <w:rsid w:val="00777E1C"/>
    <w:rsid w:val="0078060A"/>
    <w:rsid w:val="0078068F"/>
    <w:rsid w:val="007806B3"/>
    <w:rsid w:val="00781261"/>
    <w:rsid w:val="007827EA"/>
    <w:rsid w:val="00782B57"/>
    <w:rsid w:val="00782C25"/>
    <w:rsid w:val="00785050"/>
    <w:rsid w:val="00785109"/>
    <w:rsid w:val="007853DE"/>
    <w:rsid w:val="00785A27"/>
    <w:rsid w:val="00785BAC"/>
    <w:rsid w:val="00786502"/>
    <w:rsid w:val="007868BB"/>
    <w:rsid w:val="00787390"/>
    <w:rsid w:val="0078758B"/>
    <w:rsid w:val="00790059"/>
    <w:rsid w:val="00790168"/>
    <w:rsid w:val="00790655"/>
    <w:rsid w:val="0079137F"/>
    <w:rsid w:val="00792277"/>
    <w:rsid w:val="007927C6"/>
    <w:rsid w:val="00792962"/>
    <w:rsid w:val="00792AC5"/>
    <w:rsid w:val="00792C92"/>
    <w:rsid w:val="00792F30"/>
    <w:rsid w:val="00793726"/>
    <w:rsid w:val="00794572"/>
    <w:rsid w:val="00794DD5"/>
    <w:rsid w:val="007950FB"/>
    <w:rsid w:val="00795541"/>
    <w:rsid w:val="00795EFA"/>
    <w:rsid w:val="007965E2"/>
    <w:rsid w:val="00797201"/>
    <w:rsid w:val="007A01EE"/>
    <w:rsid w:val="007A1277"/>
    <w:rsid w:val="007A1A10"/>
    <w:rsid w:val="007A2413"/>
    <w:rsid w:val="007A249F"/>
    <w:rsid w:val="007A2897"/>
    <w:rsid w:val="007A2DEA"/>
    <w:rsid w:val="007A3301"/>
    <w:rsid w:val="007A3337"/>
    <w:rsid w:val="007A3C4A"/>
    <w:rsid w:val="007A45F7"/>
    <w:rsid w:val="007A4B3B"/>
    <w:rsid w:val="007A4DC5"/>
    <w:rsid w:val="007A5C47"/>
    <w:rsid w:val="007A5FBA"/>
    <w:rsid w:val="007A7684"/>
    <w:rsid w:val="007B0B08"/>
    <w:rsid w:val="007B1204"/>
    <w:rsid w:val="007B14FC"/>
    <w:rsid w:val="007B1AD9"/>
    <w:rsid w:val="007B278D"/>
    <w:rsid w:val="007B2CA3"/>
    <w:rsid w:val="007B336C"/>
    <w:rsid w:val="007B33FF"/>
    <w:rsid w:val="007B400C"/>
    <w:rsid w:val="007B4841"/>
    <w:rsid w:val="007B4A35"/>
    <w:rsid w:val="007B5084"/>
    <w:rsid w:val="007B5D89"/>
    <w:rsid w:val="007B6177"/>
    <w:rsid w:val="007B6503"/>
    <w:rsid w:val="007B6EB4"/>
    <w:rsid w:val="007B70CE"/>
    <w:rsid w:val="007B7F1F"/>
    <w:rsid w:val="007C0603"/>
    <w:rsid w:val="007C0D50"/>
    <w:rsid w:val="007C15FA"/>
    <w:rsid w:val="007C1F78"/>
    <w:rsid w:val="007C2FD0"/>
    <w:rsid w:val="007C354A"/>
    <w:rsid w:val="007C425D"/>
    <w:rsid w:val="007C4711"/>
    <w:rsid w:val="007C472B"/>
    <w:rsid w:val="007C6081"/>
    <w:rsid w:val="007C60F7"/>
    <w:rsid w:val="007C63C3"/>
    <w:rsid w:val="007C6694"/>
    <w:rsid w:val="007C7865"/>
    <w:rsid w:val="007C7B46"/>
    <w:rsid w:val="007C7EFB"/>
    <w:rsid w:val="007D0B90"/>
    <w:rsid w:val="007D0BFB"/>
    <w:rsid w:val="007D14E7"/>
    <w:rsid w:val="007D1ABB"/>
    <w:rsid w:val="007D253C"/>
    <w:rsid w:val="007D294D"/>
    <w:rsid w:val="007D2958"/>
    <w:rsid w:val="007D2F47"/>
    <w:rsid w:val="007D3293"/>
    <w:rsid w:val="007D32A7"/>
    <w:rsid w:val="007D3C2C"/>
    <w:rsid w:val="007D4A5F"/>
    <w:rsid w:val="007D5801"/>
    <w:rsid w:val="007D5B74"/>
    <w:rsid w:val="007D5C61"/>
    <w:rsid w:val="007D5C9B"/>
    <w:rsid w:val="007D6333"/>
    <w:rsid w:val="007D63BD"/>
    <w:rsid w:val="007D6C67"/>
    <w:rsid w:val="007D707C"/>
    <w:rsid w:val="007D7B3B"/>
    <w:rsid w:val="007E019A"/>
    <w:rsid w:val="007E1473"/>
    <w:rsid w:val="007E1A07"/>
    <w:rsid w:val="007E1B50"/>
    <w:rsid w:val="007E23FA"/>
    <w:rsid w:val="007E2E23"/>
    <w:rsid w:val="007E3213"/>
    <w:rsid w:val="007E356C"/>
    <w:rsid w:val="007E3C86"/>
    <w:rsid w:val="007E3F0B"/>
    <w:rsid w:val="007E4989"/>
    <w:rsid w:val="007E4B46"/>
    <w:rsid w:val="007E4BF1"/>
    <w:rsid w:val="007E5EF1"/>
    <w:rsid w:val="007E63A6"/>
    <w:rsid w:val="007E6A7A"/>
    <w:rsid w:val="007E6E60"/>
    <w:rsid w:val="007E71B5"/>
    <w:rsid w:val="007E751E"/>
    <w:rsid w:val="007E784E"/>
    <w:rsid w:val="007F06F4"/>
    <w:rsid w:val="007F0ED9"/>
    <w:rsid w:val="007F1779"/>
    <w:rsid w:val="007F20B3"/>
    <w:rsid w:val="007F2536"/>
    <w:rsid w:val="007F2797"/>
    <w:rsid w:val="007F338E"/>
    <w:rsid w:val="007F3DB7"/>
    <w:rsid w:val="007F4544"/>
    <w:rsid w:val="007F5065"/>
    <w:rsid w:val="007F5C5B"/>
    <w:rsid w:val="007F5D11"/>
    <w:rsid w:val="007F5D77"/>
    <w:rsid w:val="007F612E"/>
    <w:rsid w:val="007F6143"/>
    <w:rsid w:val="007F61DB"/>
    <w:rsid w:val="007F6332"/>
    <w:rsid w:val="007F69C0"/>
    <w:rsid w:val="007F6AD9"/>
    <w:rsid w:val="007F6C58"/>
    <w:rsid w:val="007F7266"/>
    <w:rsid w:val="007F76D2"/>
    <w:rsid w:val="007F7FB4"/>
    <w:rsid w:val="00801501"/>
    <w:rsid w:val="008026C4"/>
    <w:rsid w:val="008029E3"/>
    <w:rsid w:val="00802C52"/>
    <w:rsid w:val="008031BF"/>
    <w:rsid w:val="0080350A"/>
    <w:rsid w:val="00803852"/>
    <w:rsid w:val="0080390E"/>
    <w:rsid w:val="00804263"/>
    <w:rsid w:val="00804BC9"/>
    <w:rsid w:val="00805196"/>
    <w:rsid w:val="00805C66"/>
    <w:rsid w:val="008060F6"/>
    <w:rsid w:val="00806E70"/>
    <w:rsid w:val="00810797"/>
    <w:rsid w:val="00810897"/>
    <w:rsid w:val="00810DD4"/>
    <w:rsid w:val="008112C0"/>
    <w:rsid w:val="0081245A"/>
    <w:rsid w:val="00813B96"/>
    <w:rsid w:val="00813DB3"/>
    <w:rsid w:val="008142D4"/>
    <w:rsid w:val="0081447F"/>
    <w:rsid w:val="00814788"/>
    <w:rsid w:val="008148B7"/>
    <w:rsid w:val="00814C59"/>
    <w:rsid w:val="008156CD"/>
    <w:rsid w:val="00815D87"/>
    <w:rsid w:val="00815E21"/>
    <w:rsid w:val="008169DD"/>
    <w:rsid w:val="00816CE0"/>
    <w:rsid w:val="008177CE"/>
    <w:rsid w:val="008178A5"/>
    <w:rsid w:val="00817EA8"/>
    <w:rsid w:val="0082036C"/>
    <w:rsid w:val="00820515"/>
    <w:rsid w:val="00820FE2"/>
    <w:rsid w:val="0082196D"/>
    <w:rsid w:val="0082217F"/>
    <w:rsid w:val="008230F1"/>
    <w:rsid w:val="00825367"/>
    <w:rsid w:val="008255A8"/>
    <w:rsid w:val="008267DD"/>
    <w:rsid w:val="0082716E"/>
    <w:rsid w:val="008271CE"/>
    <w:rsid w:val="00827551"/>
    <w:rsid w:val="0082761A"/>
    <w:rsid w:val="00827A9F"/>
    <w:rsid w:val="00827BFC"/>
    <w:rsid w:val="00830153"/>
    <w:rsid w:val="00830830"/>
    <w:rsid w:val="00830921"/>
    <w:rsid w:val="008309C5"/>
    <w:rsid w:val="0083112A"/>
    <w:rsid w:val="008312EA"/>
    <w:rsid w:val="00831524"/>
    <w:rsid w:val="0083271A"/>
    <w:rsid w:val="00833E8E"/>
    <w:rsid w:val="00833F57"/>
    <w:rsid w:val="00833FA1"/>
    <w:rsid w:val="008340FC"/>
    <w:rsid w:val="0083410C"/>
    <w:rsid w:val="00834B01"/>
    <w:rsid w:val="00834C50"/>
    <w:rsid w:val="00834F3E"/>
    <w:rsid w:val="00835343"/>
    <w:rsid w:val="0083659C"/>
    <w:rsid w:val="00836C7E"/>
    <w:rsid w:val="008375D4"/>
    <w:rsid w:val="00837678"/>
    <w:rsid w:val="00837718"/>
    <w:rsid w:val="00837736"/>
    <w:rsid w:val="00840AD3"/>
    <w:rsid w:val="0084126E"/>
    <w:rsid w:val="00842CB0"/>
    <w:rsid w:val="00842F9E"/>
    <w:rsid w:val="00842FE1"/>
    <w:rsid w:val="0084341E"/>
    <w:rsid w:val="008434C2"/>
    <w:rsid w:val="00843D43"/>
    <w:rsid w:val="00843E16"/>
    <w:rsid w:val="0084554A"/>
    <w:rsid w:val="00845E0A"/>
    <w:rsid w:val="00845F54"/>
    <w:rsid w:val="00845FA4"/>
    <w:rsid w:val="00846CA6"/>
    <w:rsid w:val="00847156"/>
    <w:rsid w:val="00847382"/>
    <w:rsid w:val="0084750F"/>
    <w:rsid w:val="00847797"/>
    <w:rsid w:val="0084783A"/>
    <w:rsid w:val="0085025D"/>
    <w:rsid w:val="00850764"/>
    <w:rsid w:val="00850C67"/>
    <w:rsid w:val="008517B6"/>
    <w:rsid w:val="00851B1C"/>
    <w:rsid w:val="00851B7C"/>
    <w:rsid w:val="00851D35"/>
    <w:rsid w:val="00851E18"/>
    <w:rsid w:val="00851EF4"/>
    <w:rsid w:val="00852A93"/>
    <w:rsid w:val="00852AA4"/>
    <w:rsid w:val="008531FC"/>
    <w:rsid w:val="00854A4A"/>
    <w:rsid w:val="00854BE3"/>
    <w:rsid w:val="008553CD"/>
    <w:rsid w:val="008559A4"/>
    <w:rsid w:val="00856BCD"/>
    <w:rsid w:val="0085718A"/>
    <w:rsid w:val="008573C9"/>
    <w:rsid w:val="0085794E"/>
    <w:rsid w:val="00860B4B"/>
    <w:rsid w:val="00860C13"/>
    <w:rsid w:val="008613C7"/>
    <w:rsid w:val="00861AD0"/>
    <w:rsid w:val="0086234F"/>
    <w:rsid w:val="00863CD4"/>
    <w:rsid w:val="0086467C"/>
    <w:rsid w:val="00864D39"/>
    <w:rsid w:val="00865488"/>
    <w:rsid w:val="00865CA9"/>
    <w:rsid w:val="00866185"/>
    <w:rsid w:val="00866982"/>
    <w:rsid w:val="00866D81"/>
    <w:rsid w:val="00867838"/>
    <w:rsid w:val="00870518"/>
    <w:rsid w:val="00870AA9"/>
    <w:rsid w:val="00870AD9"/>
    <w:rsid w:val="00870CCC"/>
    <w:rsid w:val="00871763"/>
    <w:rsid w:val="008719E1"/>
    <w:rsid w:val="00871CB8"/>
    <w:rsid w:val="00872755"/>
    <w:rsid w:val="00872C12"/>
    <w:rsid w:val="00872E24"/>
    <w:rsid w:val="00873B38"/>
    <w:rsid w:val="00874DE5"/>
    <w:rsid w:val="008767EF"/>
    <w:rsid w:val="008773EE"/>
    <w:rsid w:val="008775CE"/>
    <w:rsid w:val="00877CD9"/>
    <w:rsid w:val="008805DE"/>
    <w:rsid w:val="00881DDD"/>
    <w:rsid w:val="00881F04"/>
    <w:rsid w:val="00882697"/>
    <w:rsid w:val="008826BB"/>
    <w:rsid w:val="0088296B"/>
    <w:rsid w:val="008829CB"/>
    <w:rsid w:val="00884079"/>
    <w:rsid w:val="008847E1"/>
    <w:rsid w:val="00884868"/>
    <w:rsid w:val="00884AD5"/>
    <w:rsid w:val="00884D52"/>
    <w:rsid w:val="00885164"/>
    <w:rsid w:val="0088544D"/>
    <w:rsid w:val="00885F21"/>
    <w:rsid w:val="0088788A"/>
    <w:rsid w:val="00890D1A"/>
    <w:rsid w:val="00890F94"/>
    <w:rsid w:val="008913BA"/>
    <w:rsid w:val="00891579"/>
    <w:rsid w:val="00891738"/>
    <w:rsid w:val="00891CD6"/>
    <w:rsid w:val="0089360D"/>
    <w:rsid w:val="008943A4"/>
    <w:rsid w:val="0089462A"/>
    <w:rsid w:val="00894DFD"/>
    <w:rsid w:val="00894EF2"/>
    <w:rsid w:val="008968F6"/>
    <w:rsid w:val="0089788A"/>
    <w:rsid w:val="00897F4A"/>
    <w:rsid w:val="008A0508"/>
    <w:rsid w:val="008A05B3"/>
    <w:rsid w:val="008A0ACB"/>
    <w:rsid w:val="008A197F"/>
    <w:rsid w:val="008A1E9C"/>
    <w:rsid w:val="008A1F49"/>
    <w:rsid w:val="008A1F7B"/>
    <w:rsid w:val="008A2C3C"/>
    <w:rsid w:val="008A31DB"/>
    <w:rsid w:val="008A48A3"/>
    <w:rsid w:val="008A4C31"/>
    <w:rsid w:val="008A4D22"/>
    <w:rsid w:val="008A56B2"/>
    <w:rsid w:val="008A6AE8"/>
    <w:rsid w:val="008A6B9B"/>
    <w:rsid w:val="008A6C93"/>
    <w:rsid w:val="008A7379"/>
    <w:rsid w:val="008A7708"/>
    <w:rsid w:val="008B03BF"/>
    <w:rsid w:val="008B0E38"/>
    <w:rsid w:val="008B0EB7"/>
    <w:rsid w:val="008B1506"/>
    <w:rsid w:val="008B18FD"/>
    <w:rsid w:val="008B1DF6"/>
    <w:rsid w:val="008B2851"/>
    <w:rsid w:val="008B2A4D"/>
    <w:rsid w:val="008B2F30"/>
    <w:rsid w:val="008B350D"/>
    <w:rsid w:val="008B41D9"/>
    <w:rsid w:val="008B4305"/>
    <w:rsid w:val="008B5026"/>
    <w:rsid w:val="008B5294"/>
    <w:rsid w:val="008B5700"/>
    <w:rsid w:val="008B606F"/>
    <w:rsid w:val="008B63E8"/>
    <w:rsid w:val="008B68FE"/>
    <w:rsid w:val="008B6E49"/>
    <w:rsid w:val="008B7055"/>
    <w:rsid w:val="008B7487"/>
    <w:rsid w:val="008B757F"/>
    <w:rsid w:val="008B7E42"/>
    <w:rsid w:val="008B7EE2"/>
    <w:rsid w:val="008C027D"/>
    <w:rsid w:val="008C09AF"/>
    <w:rsid w:val="008C0C31"/>
    <w:rsid w:val="008C1C14"/>
    <w:rsid w:val="008C1CE5"/>
    <w:rsid w:val="008C1D42"/>
    <w:rsid w:val="008C281F"/>
    <w:rsid w:val="008C322C"/>
    <w:rsid w:val="008C3BE7"/>
    <w:rsid w:val="008C52B3"/>
    <w:rsid w:val="008C54EF"/>
    <w:rsid w:val="008C5BD5"/>
    <w:rsid w:val="008C5D69"/>
    <w:rsid w:val="008C616B"/>
    <w:rsid w:val="008C6EF0"/>
    <w:rsid w:val="008C7543"/>
    <w:rsid w:val="008C77FB"/>
    <w:rsid w:val="008C79B5"/>
    <w:rsid w:val="008D0794"/>
    <w:rsid w:val="008D11BB"/>
    <w:rsid w:val="008D1629"/>
    <w:rsid w:val="008D1D2E"/>
    <w:rsid w:val="008D304F"/>
    <w:rsid w:val="008D3657"/>
    <w:rsid w:val="008D387A"/>
    <w:rsid w:val="008D3CC0"/>
    <w:rsid w:val="008D4420"/>
    <w:rsid w:val="008D45DB"/>
    <w:rsid w:val="008D5FDD"/>
    <w:rsid w:val="008D7B9F"/>
    <w:rsid w:val="008D7C20"/>
    <w:rsid w:val="008E0507"/>
    <w:rsid w:val="008E06E1"/>
    <w:rsid w:val="008E0A90"/>
    <w:rsid w:val="008E0BAC"/>
    <w:rsid w:val="008E1745"/>
    <w:rsid w:val="008E224B"/>
    <w:rsid w:val="008E26F8"/>
    <w:rsid w:val="008E289E"/>
    <w:rsid w:val="008E3C1A"/>
    <w:rsid w:val="008E46B5"/>
    <w:rsid w:val="008E50CE"/>
    <w:rsid w:val="008E5184"/>
    <w:rsid w:val="008E6609"/>
    <w:rsid w:val="008E69E4"/>
    <w:rsid w:val="008E7359"/>
    <w:rsid w:val="008F00F9"/>
    <w:rsid w:val="008F01E9"/>
    <w:rsid w:val="008F066F"/>
    <w:rsid w:val="008F1135"/>
    <w:rsid w:val="008F12BC"/>
    <w:rsid w:val="008F178A"/>
    <w:rsid w:val="008F1C07"/>
    <w:rsid w:val="008F1D0B"/>
    <w:rsid w:val="008F1FA5"/>
    <w:rsid w:val="008F1FB2"/>
    <w:rsid w:val="008F30BE"/>
    <w:rsid w:val="008F34D1"/>
    <w:rsid w:val="008F43AE"/>
    <w:rsid w:val="008F48E3"/>
    <w:rsid w:val="008F4A08"/>
    <w:rsid w:val="008F4EEC"/>
    <w:rsid w:val="008F5177"/>
    <w:rsid w:val="008F630A"/>
    <w:rsid w:val="008F650F"/>
    <w:rsid w:val="008F6CC2"/>
    <w:rsid w:val="008F72C6"/>
    <w:rsid w:val="008F75F3"/>
    <w:rsid w:val="008F7C16"/>
    <w:rsid w:val="009005A1"/>
    <w:rsid w:val="0090089D"/>
    <w:rsid w:val="00901431"/>
    <w:rsid w:val="00901991"/>
    <w:rsid w:val="00902190"/>
    <w:rsid w:val="00902498"/>
    <w:rsid w:val="0090255C"/>
    <w:rsid w:val="00902E0A"/>
    <w:rsid w:val="009039A0"/>
    <w:rsid w:val="00903FEE"/>
    <w:rsid w:val="00904445"/>
    <w:rsid w:val="0090444B"/>
    <w:rsid w:val="00904657"/>
    <w:rsid w:val="0090480E"/>
    <w:rsid w:val="00904D98"/>
    <w:rsid w:val="00904DBF"/>
    <w:rsid w:val="0090511F"/>
    <w:rsid w:val="00905392"/>
    <w:rsid w:val="00905493"/>
    <w:rsid w:val="00905A10"/>
    <w:rsid w:val="00905D89"/>
    <w:rsid w:val="009061C8"/>
    <w:rsid w:val="009066DD"/>
    <w:rsid w:val="0090676B"/>
    <w:rsid w:val="00907A6F"/>
    <w:rsid w:val="00907EF5"/>
    <w:rsid w:val="00910C48"/>
    <w:rsid w:val="0091117B"/>
    <w:rsid w:val="009115AA"/>
    <w:rsid w:val="00911774"/>
    <w:rsid w:val="009117FB"/>
    <w:rsid w:val="00912169"/>
    <w:rsid w:val="009124B2"/>
    <w:rsid w:val="00912A43"/>
    <w:rsid w:val="00913060"/>
    <w:rsid w:val="009142C8"/>
    <w:rsid w:val="00914586"/>
    <w:rsid w:val="00914A87"/>
    <w:rsid w:val="009152EE"/>
    <w:rsid w:val="0091792F"/>
    <w:rsid w:val="00917F68"/>
    <w:rsid w:val="0092080A"/>
    <w:rsid w:val="00920E62"/>
    <w:rsid w:val="009210D1"/>
    <w:rsid w:val="009212EE"/>
    <w:rsid w:val="009213C5"/>
    <w:rsid w:val="009216E1"/>
    <w:rsid w:val="00922638"/>
    <w:rsid w:val="00922C2F"/>
    <w:rsid w:val="00922F78"/>
    <w:rsid w:val="009237E0"/>
    <w:rsid w:val="00923A1E"/>
    <w:rsid w:val="0092413C"/>
    <w:rsid w:val="00924489"/>
    <w:rsid w:val="009245CE"/>
    <w:rsid w:val="0092485E"/>
    <w:rsid w:val="00924DB9"/>
    <w:rsid w:val="0092517E"/>
    <w:rsid w:val="0092524D"/>
    <w:rsid w:val="0092561C"/>
    <w:rsid w:val="00925AC7"/>
    <w:rsid w:val="009267F6"/>
    <w:rsid w:val="00926A10"/>
    <w:rsid w:val="00926C09"/>
    <w:rsid w:val="009278DB"/>
    <w:rsid w:val="00930232"/>
    <w:rsid w:val="009306BB"/>
    <w:rsid w:val="00930796"/>
    <w:rsid w:val="0093156B"/>
    <w:rsid w:val="00931E56"/>
    <w:rsid w:val="00932011"/>
    <w:rsid w:val="0093325E"/>
    <w:rsid w:val="009340E3"/>
    <w:rsid w:val="009340EC"/>
    <w:rsid w:val="00934606"/>
    <w:rsid w:val="00934DBA"/>
    <w:rsid w:val="009351B3"/>
    <w:rsid w:val="00935AB8"/>
    <w:rsid w:val="00935C46"/>
    <w:rsid w:val="009364D7"/>
    <w:rsid w:val="00936785"/>
    <w:rsid w:val="00936B41"/>
    <w:rsid w:val="00936E27"/>
    <w:rsid w:val="00936F5E"/>
    <w:rsid w:val="0093769A"/>
    <w:rsid w:val="00940DDD"/>
    <w:rsid w:val="00941201"/>
    <w:rsid w:val="00941657"/>
    <w:rsid w:val="00941E9A"/>
    <w:rsid w:val="009422E3"/>
    <w:rsid w:val="00942AE2"/>
    <w:rsid w:val="00942DD7"/>
    <w:rsid w:val="0094434B"/>
    <w:rsid w:val="00945668"/>
    <w:rsid w:val="00945837"/>
    <w:rsid w:val="009470AD"/>
    <w:rsid w:val="00947223"/>
    <w:rsid w:val="00947413"/>
    <w:rsid w:val="00947480"/>
    <w:rsid w:val="00947AF9"/>
    <w:rsid w:val="00947C9C"/>
    <w:rsid w:val="009504FF"/>
    <w:rsid w:val="00950D14"/>
    <w:rsid w:val="00950E65"/>
    <w:rsid w:val="00950EED"/>
    <w:rsid w:val="0095122E"/>
    <w:rsid w:val="009515D0"/>
    <w:rsid w:val="00952B7E"/>
    <w:rsid w:val="00952F05"/>
    <w:rsid w:val="009534DC"/>
    <w:rsid w:val="0095376B"/>
    <w:rsid w:val="0095491C"/>
    <w:rsid w:val="00954A64"/>
    <w:rsid w:val="00954E1D"/>
    <w:rsid w:val="00954F21"/>
    <w:rsid w:val="00954F8E"/>
    <w:rsid w:val="009550A2"/>
    <w:rsid w:val="009553DD"/>
    <w:rsid w:val="00955B60"/>
    <w:rsid w:val="00956409"/>
    <w:rsid w:val="00957263"/>
    <w:rsid w:val="00957657"/>
    <w:rsid w:val="009604FA"/>
    <w:rsid w:val="00960C27"/>
    <w:rsid w:val="009610A9"/>
    <w:rsid w:val="00961287"/>
    <w:rsid w:val="00961478"/>
    <w:rsid w:val="00961509"/>
    <w:rsid w:val="00962132"/>
    <w:rsid w:val="009623B9"/>
    <w:rsid w:val="00962C9C"/>
    <w:rsid w:val="00963A60"/>
    <w:rsid w:val="00964BD0"/>
    <w:rsid w:val="00964D01"/>
    <w:rsid w:val="00964F4B"/>
    <w:rsid w:val="00965467"/>
    <w:rsid w:val="0096594F"/>
    <w:rsid w:val="00965C6E"/>
    <w:rsid w:val="00966276"/>
    <w:rsid w:val="00966707"/>
    <w:rsid w:val="009667A4"/>
    <w:rsid w:val="009669CC"/>
    <w:rsid w:val="00966CE0"/>
    <w:rsid w:val="00966FFC"/>
    <w:rsid w:val="009677E8"/>
    <w:rsid w:val="00967CA1"/>
    <w:rsid w:val="00967DFD"/>
    <w:rsid w:val="00970744"/>
    <w:rsid w:val="00970B6F"/>
    <w:rsid w:val="00970DC1"/>
    <w:rsid w:val="0097106D"/>
    <w:rsid w:val="0097190F"/>
    <w:rsid w:val="0097213B"/>
    <w:rsid w:val="009723D4"/>
    <w:rsid w:val="009728E5"/>
    <w:rsid w:val="009736B0"/>
    <w:rsid w:val="00973C46"/>
    <w:rsid w:val="009745AB"/>
    <w:rsid w:val="00974D0C"/>
    <w:rsid w:val="00974F46"/>
    <w:rsid w:val="00974F4D"/>
    <w:rsid w:val="00975183"/>
    <w:rsid w:val="009753D1"/>
    <w:rsid w:val="00975CE7"/>
    <w:rsid w:val="00975EEF"/>
    <w:rsid w:val="00975FBF"/>
    <w:rsid w:val="009763C7"/>
    <w:rsid w:val="00976B70"/>
    <w:rsid w:val="00977199"/>
    <w:rsid w:val="00977D83"/>
    <w:rsid w:val="0098037E"/>
    <w:rsid w:val="00980D85"/>
    <w:rsid w:val="009816A7"/>
    <w:rsid w:val="00983933"/>
    <w:rsid w:val="00983ACB"/>
    <w:rsid w:val="00983FDB"/>
    <w:rsid w:val="0098417E"/>
    <w:rsid w:val="00984361"/>
    <w:rsid w:val="00984503"/>
    <w:rsid w:val="00985D14"/>
    <w:rsid w:val="0098637D"/>
    <w:rsid w:val="009864A2"/>
    <w:rsid w:val="00986695"/>
    <w:rsid w:val="00986DEB"/>
    <w:rsid w:val="0098700D"/>
    <w:rsid w:val="00987060"/>
    <w:rsid w:val="00987F81"/>
    <w:rsid w:val="00990129"/>
    <w:rsid w:val="00991197"/>
    <w:rsid w:val="00991403"/>
    <w:rsid w:val="009920D0"/>
    <w:rsid w:val="00992254"/>
    <w:rsid w:val="0099226C"/>
    <w:rsid w:val="00992749"/>
    <w:rsid w:val="00992BA7"/>
    <w:rsid w:val="00992BB5"/>
    <w:rsid w:val="0099366E"/>
    <w:rsid w:val="00993C29"/>
    <w:rsid w:val="00994399"/>
    <w:rsid w:val="00994B93"/>
    <w:rsid w:val="009952B7"/>
    <w:rsid w:val="00995428"/>
    <w:rsid w:val="00995601"/>
    <w:rsid w:val="009957A5"/>
    <w:rsid w:val="00995D2D"/>
    <w:rsid w:val="0099671C"/>
    <w:rsid w:val="0099697B"/>
    <w:rsid w:val="00996A40"/>
    <w:rsid w:val="00996DB7"/>
    <w:rsid w:val="00996F94"/>
    <w:rsid w:val="009972C4"/>
    <w:rsid w:val="00997940"/>
    <w:rsid w:val="00997DA9"/>
    <w:rsid w:val="00997E10"/>
    <w:rsid w:val="00997EFE"/>
    <w:rsid w:val="009A0C3A"/>
    <w:rsid w:val="009A15CB"/>
    <w:rsid w:val="009A2208"/>
    <w:rsid w:val="009A25F5"/>
    <w:rsid w:val="009A28CD"/>
    <w:rsid w:val="009A2E18"/>
    <w:rsid w:val="009A415C"/>
    <w:rsid w:val="009A4437"/>
    <w:rsid w:val="009A44B8"/>
    <w:rsid w:val="009A4C7F"/>
    <w:rsid w:val="009A552D"/>
    <w:rsid w:val="009A561E"/>
    <w:rsid w:val="009A6646"/>
    <w:rsid w:val="009A759B"/>
    <w:rsid w:val="009A75D1"/>
    <w:rsid w:val="009A7A2F"/>
    <w:rsid w:val="009B0A5B"/>
    <w:rsid w:val="009B1083"/>
    <w:rsid w:val="009B146D"/>
    <w:rsid w:val="009B1822"/>
    <w:rsid w:val="009B2694"/>
    <w:rsid w:val="009B2D9E"/>
    <w:rsid w:val="009B330A"/>
    <w:rsid w:val="009B34CB"/>
    <w:rsid w:val="009B4AFB"/>
    <w:rsid w:val="009B4D02"/>
    <w:rsid w:val="009B4FD1"/>
    <w:rsid w:val="009B500D"/>
    <w:rsid w:val="009B53C2"/>
    <w:rsid w:val="009B5B66"/>
    <w:rsid w:val="009B5DAC"/>
    <w:rsid w:val="009B64C6"/>
    <w:rsid w:val="009B65E4"/>
    <w:rsid w:val="009B718A"/>
    <w:rsid w:val="009B727C"/>
    <w:rsid w:val="009B7A6B"/>
    <w:rsid w:val="009B7CAF"/>
    <w:rsid w:val="009C04FD"/>
    <w:rsid w:val="009C09BB"/>
    <w:rsid w:val="009C0C2E"/>
    <w:rsid w:val="009C1A73"/>
    <w:rsid w:val="009C1B30"/>
    <w:rsid w:val="009C1C0E"/>
    <w:rsid w:val="009C2A8D"/>
    <w:rsid w:val="009C358D"/>
    <w:rsid w:val="009C3E3D"/>
    <w:rsid w:val="009C46D9"/>
    <w:rsid w:val="009C5675"/>
    <w:rsid w:val="009C605E"/>
    <w:rsid w:val="009C66C8"/>
    <w:rsid w:val="009C68B9"/>
    <w:rsid w:val="009C6FDE"/>
    <w:rsid w:val="009C7150"/>
    <w:rsid w:val="009C726C"/>
    <w:rsid w:val="009C734E"/>
    <w:rsid w:val="009C7621"/>
    <w:rsid w:val="009D0801"/>
    <w:rsid w:val="009D14FA"/>
    <w:rsid w:val="009D15F3"/>
    <w:rsid w:val="009D1D0F"/>
    <w:rsid w:val="009D1D69"/>
    <w:rsid w:val="009D1F75"/>
    <w:rsid w:val="009D24A7"/>
    <w:rsid w:val="009D24C9"/>
    <w:rsid w:val="009D2733"/>
    <w:rsid w:val="009D32C0"/>
    <w:rsid w:val="009D3428"/>
    <w:rsid w:val="009D3600"/>
    <w:rsid w:val="009D4112"/>
    <w:rsid w:val="009D438F"/>
    <w:rsid w:val="009D4569"/>
    <w:rsid w:val="009D47DD"/>
    <w:rsid w:val="009D4BA7"/>
    <w:rsid w:val="009D4D0D"/>
    <w:rsid w:val="009D5052"/>
    <w:rsid w:val="009D52FE"/>
    <w:rsid w:val="009D5DA7"/>
    <w:rsid w:val="009D5F85"/>
    <w:rsid w:val="009D7454"/>
    <w:rsid w:val="009D74E9"/>
    <w:rsid w:val="009D782E"/>
    <w:rsid w:val="009D7A56"/>
    <w:rsid w:val="009D7CF1"/>
    <w:rsid w:val="009E05AF"/>
    <w:rsid w:val="009E0CD0"/>
    <w:rsid w:val="009E1D58"/>
    <w:rsid w:val="009E1F12"/>
    <w:rsid w:val="009E1F74"/>
    <w:rsid w:val="009E395D"/>
    <w:rsid w:val="009E3967"/>
    <w:rsid w:val="009E3A00"/>
    <w:rsid w:val="009E555F"/>
    <w:rsid w:val="009E5602"/>
    <w:rsid w:val="009E56A4"/>
    <w:rsid w:val="009E6360"/>
    <w:rsid w:val="009E6FB1"/>
    <w:rsid w:val="009E7765"/>
    <w:rsid w:val="009F1341"/>
    <w:rsid w:val="009F33A8"/>
    <w:rsid w:val="009F3899"/>
    <w:rsid w:val="009F4B7C"/>
    <w:rsid w:val="009F4C1C"/>
    <w:rsid w:val="009F4DCD"/>
    <w:rsid w:val="009F4E68"/>
    <w:rsid w:val="009F52D0"/>
    <w:rsid w:val="009F6A51"/>
    <w:rsid w:val="009F6F6A"/>
    <w:rsid w:val="009F75AB"/>
    <w:rsid w:val="009F771D"/>
    <w:rsid w:val="00A00E76"/>
    <w:rsid w:val="00A016CB"/>
    <w:rsid w:val="00A01BE6"/>
    <w:rsid w:val="00A01DD3"/>
    <w:rsid w:val="00A029AF"/>
    <w:rsid w:val="00A02D2B"/>
    <w:rsid w:val="00A03478"/>
    <w:rsid w:val="00A03695"/>
    <w:rsid w:val="00A0376A"/>
    <w:rsid w:val="00A03A27"/>
    <w:rsid w:val="00A03FAD"/>
    <w:rsid w:val="00A0401A"/>
    <w:rsid w:val="00A044CB"/>
    <w:rsid w:val="00A04600"/>
    <w:rsid w:val="00A051BF"/>
    <w:rsid w:val="00A051D4"/>
    <w:rsid w:val="00A053F6"/>
    <w:rsid w:val="00A057A7"/>
    <w:rsid w:val="00A0682D"/>
    <w:rsid w:val="00A068E2"/>
    <w:rsid w:val="00A06993"/>
    <w:rsid w:val="00A06F0C"/>
    <w:rsid w:val="00A077A4"/>
    <w:rsid w:val="00A07BE4"/>
    <w:rsid w:val="00A103AA"/>
    <w:rsid w:val="00A10472"/>
    <w:rsid w:val="00A10BAA"/>
    <w:rsid w:val="00A11A7F"/>
    <w:rsid w:val="00A12455"/>
    <w:rsid w:val="00A12549"/>
    <w:rsid w:val="00A1320D"/>
    <w:rsid w:val="00A14302"/>
    <w:rsid w:val="00A1445F"/>
    <w:rsid w:val="00A14D05"/>
    <w:rsid w:val="00A1518F"/>
    <w:rsid w:val="00A1547D"/>
    <w:rsid w:val="00A1567D"/>
    <w:rsid w:val="00A15E8C"/>
    <w:rsid w:val="00A15FDE"/>
    <w:rsid w:val="00A160FE"/>
    <w:rsid w:val="00A16581"/>
    <w:rsid w:val="00A1683D"/>
    <w:rsid w:val="00A16851"/>
    <w:rsid w:val="00A16C7C"/>
    <w:rsid w:val="00A17B7F"/>
    <w:rsid w:val="00A17D0C"/>
    <w:rsid w:val="00A202A6"/>
    <w:rsid w:val="00A20327"/>
    <w:rsid w:val="00A20A25"/>
    <w:rsid w:val="00A22599"/>
    <w:rsid w:val="00A227A3"/>
    <w:rsid w:val="00A228A7"/>
    <w:rsid w:val="00A234AE"/>
    <w:rsid w:val="00A23574"/>
    <w:rsid w:val="00A23865"/>
    <w:rsid w:val="00A2393A"/>
    <w:rsid w:val="00A23FE1"/>
    <w:rsid w:val="00A243AA"/>
    <w:rsid w:val="00A2535F"/>
    <w:rsid w:val="00A2545C"/>
    <w:rsid w:val="00A25B1F"/>
    <w:rsid w:val="00A25E68"/>
    <w:rsid w:val="00A268F5"/>
    <w:rsid w:val="00A31BDB"/>
    <w:rsid w:val="00A32A65"/>
    <w:rsid w:val="00A3309F"/>
    <w:rsid w:val="00A33CB3"/>
    <w:rsid w:val="00A345D2"/>
    <w:rsid w:val="00A34E3E"/>
    <w:rsid w:val="00A34FF3"/>
    <w:rsid w:val="00A36D77"/>
    <w:rsid w:val="00A370D2"/>
    <w:rsid w:val="00A3722C"/>
    <w:rsid w:val="00A37699"/>
    <w:rsid w:val="00A37709"/>
    <w:rsid w:val="00A40690"/>
    <w:rsid w:val="00A40B6E"/>
    <w:rsid w:val="00A40FD8"/>
    <w:rsid w:val="00A418B6"/>
    <w:rsid w:val="00A42A50"/>
    <w:rsid w:val="00A42E6D"/>
    <w:rsid w:val="00A42F1F"/>
    <w:rsid w:val="00A43BE4"/>
    <w:rsid w:val="00A43D15"/>
    <w:rsid w:val="00A43E67"/>
    <w:rsid w:val="00A43ED4"/>
    <w:rsid w:val="00A44135"/>
    <w:rsid w:val="00A442E1"/>
    <w:rsid w:val="00A44BA0"/>
    <w:rsid w:val="00A44C47"/>
    <w:rsid w:val="00A44DC7"/>
    <w:rsid w:val="00A4716D"/>
    <w:rsid w:val="00A47301"/>
    <w:rsid w:val="00A47753"/>
    <w:rsid w:val="00A479AA"/>
    <w:rsid w:val="00A50FCA"/>
    <w:rsid w:val="00A51AAB"/>
    <w:rsid w:val="00A51C09"/>
    <w:rsid w:val="00A51EE4"/>
    <w:rsid w:val="00A51FD1"/>
    <w:rsid w:val="00A52622"/>
    <w:rsid w:val="00A5283F"/>
    <w:rsid w:val="00A52D62"/>
    <w:rsid w:val="00A53051"/>
    <w:rsid w:val="00A53596"/>
    <w:rsid w:val="00A5393A"/>
    <w:rsid w:val="00A53A3C"/>
    <w:rsid w:val="00A546F1"/>
    <w:rsid w:val="00A547BE"/>
    <w:rsid w:val="00A5533C"/>
    <w:rsid w:val="00A55A07"/>
    <w:rsid w:val="00A55F38"/>
    <w:rsid w:val="00A56311"/>
    <w:rsid w:val="00A57140"/>
    <w:rsid w:val="00A57C4F"/>
    <w:rsid w:val="00A60130"/>
    <w:rsid w:val="00A61503"/>
    <w:rsid w:val="00A6161C"/>
    <w:rsid w:val="00A6171C"/>
    <w:rsid w:val="00A61A6E"/>
    <w:rsid w:val="00A61B08"/>
    <w:rsid w:val="00A61CD2"/>
    <w:rsid w:val="00A62067"/>
    <w:rsid w:val="00A621E0"/>
    <w:rsid w:val="00A62774"/>
    <w:rsid w:val="00A62AF6"/>
    <w:rsid w:val="00A62CE6"/>
    <w:rsid w:val="00A639A7"/>
    <w:rsid w:val="00A63A8F"/>
    <w:rsid w:val="00A63D1D"/>
    <w:rsid w:val="00A64197"/>
    <w:rsid w:val="00A64A8C"/>
    <w:rsid w:val="00A65540"/>
    <w:rsid w:val="00A65A57"/>
    <w:rsid w:val="00A661B9"/>
    <w:rsid w:val="00A666F3"/>
    <w:rsid w:val="00A66C56"/>
    <w:rsid w:val="00A66DF3"/>
    <w:rsid w:val="00A677AD"/>
    <w:rsid w:val="00A67FBC"/>
    <w:rsid w:val="00A71027"/>
    <w:rsid w:val="00A7137C"/>
    <w:rsid w:val="00A713C0"/>
    <w:rsid w:val="00A71675"/>
    <w:rsid w:val="00A716C5"/>
    <w:rsid w:val="00A7200E"/>
    <w:rsid w:val="00A7258C"/>
    <w:rsid w:val="00A72C47"/>
    <w:rsid w:val="00A72C97"/>
    <w:rsid w:val="00A72D19"/>
    <w:rsid w:val="00A72E74"/>
    <w:rsid w:val="00A7411F"/>
    <w:rsid w:val="00A74252"/>
    <w:rsid w:val="00A7439C"/>
    <w:rsid w:val="00A74A0A"/>
    <w:rsid w:val="00A74F30"/>
    <w:rsid w:val="00A76050"/>
    <w:rsid w:val="00A763CA"/>
    <w:rsid w:val="00A767A4"/>
    <w:rsid w:val="00A76D28"/>
    <w:rsid w:val="00A76E44"/>
    <w:rsid w:val="00A76E56"/>
    <w:rsid w:val="00A7726D"/>
    <w:rsid w:val="00A779E7"/>
    <w:rsid w:val="00A803AB"/>
    <w:rsid w:val="00A8198A"/>
    <w:rsid w:val="00A82734"/>
    <w:rsid w:val="00A83222"/>
    <w:rsid w:val="00A83AF7"/>
    <w:rsid w:val="00A83BC4"/>
    <w:rsid w:val="00A83BEA"/>
    <w:rsid w:val="00A83D8B"/>
    <w:rsid w:val="00A8400B"/>
    <w:rsid w:val="00A8425E"/>
    <w:rsid w:val="00A8456E"/>
    <w:rsid w:val="00A84994"/>
    <w:rsid w:val="00A84BFB"/>
    <w:rsid w:val="00A851E6"/>
    <w:rsid w:val="00A85A2F"/>
    <w:rsid w:val="00A8604B"/>
    <w:rsid w:val="00A86248"/>
    <w:rsid w:val="00A866D8"/>
    <w:rsid w:val="00A86A4C"/>
    <w:rsid w:val="00A86B63"/>
    <w:rsid w:val="00A86BF7"/>
    <w:rsid w:val="00A871DB"/>
    <w:rsid w:val="00A87475"/>
    <w:rsid w:val="00A8781F"/>
    <w:rsid w:val="00A87CF5"/>
    <w:rsid w:val="00A87F4A"/>
    <w:rsid w:val="00A90068"/>
    <w:rsid w:val="00A9061F"/>
    <w:rsid w:val="00A90DA0"/>
    <w:rsid w:val="00A9180E"/>
    <w:rsid w:val="00A921B5"/>
    <w:rsid w:val="00A92974"/>
    <w:rsid w:val="00A92B31"/>
    <w:rsid w:val="00A93463"/>
    <w:rsid w:val="00A936C7"/>
    <w:rsid w:val="00A936DC"/>
    <w:rsid w:val="00A94368"/>
    <w:rsid w:val="00A94948"/>
    <w:rsid w:val="00A94B2A"/>
    <w:rsid w:val="00A94DE3"/>
    <w:rsid w:val="00A95123"/>
    <w:rsid w:val="00A951E7"/>
    <w:rsid w:val="00A9637E"/>
    <w:rsid w:val="00A96815"/>
    <w:rsid w:val="00A978C1"/>
    <w:rsid w:val="00A97DD5"/>
    <w:rsid w:val="00AA017B"/>
    <w:rsid w:val="00AA0694"/>
    <w:rsid w:val="00AA0780"/>
    <w:rsid w:val="00AA1319"/>
    <w:rsid w:val="00AA1865"/>
    <w:rsid w:val="00AA197A"/>
    <w:rsid w:val="00AA1D6D"/>
    <w:rsid w:val="00AA214C"/>
    <w:rsid w:val="00AA2A90"/>
    <w:rsid w:val="00AA3265"/>
    <w:rsid w:val="00AA3A04"/>
    <w:rsid w:val="00AA406C"/>
    <w:rsid w:val="00AA4287"/>
    <w:rsid w:val="00AA49A0"/>
    <w:rsid w:val="00AA4CD1"/>
    <w:rsid w:val="00AA54DA"/>
    <w:rsid w:val="00AA55FB"/>
    <w:rsid w:val="00AA565E"/>
    <w:rsid w:val="00AA5D98"/>
    <w:rsid w:val="00AA601C"/>
    <w:rsid w:val="00AA6748"/>
    <w:rsid w:val="00AA682E"/>
    <w:rsid w:val="00AA6FDC"/>
    <w:rsid w:val="00AA71C6"/>
    <w:rsid w:val="00AA7583"/>
    <w:rsid w:val="00AB0012"/>
    <w:rsid w:val="00AB11A8"/>
    <w:rsid w:val="00AB1258"/>
    <w:rsid w:val="00AB2070"/>
    <w:rsid w:val="00AB251C"/>
    <w:rsid w:val="00AB313F"/>
    <w:rsid w:val="00AB37EC"/>
    <w:rsid w:val="00AB390D"/>
    <w:rsid w:val="00AB43C7"/>
    <w:rsid w:val="00AB4D0C"/>
    <w:rsid w:val="00AB52D7"/>
    <w:rsid w:val="00AB5F43"/>
    <w:rsid w:val="00AC0464"/>
    <w:rsid w:val="00AC0560"/>
    <w:rsid w:val="00AC0BD5"/>
    <w:rsid w:val="00AC1192"/>
    <w:rsid w:val="00AC15F4"/>
    <w:rsid w:val="00AC233A"/>
    <w:rsid w:val="00AC2738"/>
    <w:rsid w:val="00AC283F"/>
    <w:rsid w:val="00AC321D"/>
    <w:rsid w:val="00AC36EB"/>
    <w:rsid w:val="00AC37C5"/>
    <w:rsid w:val="00AC3A60"/>
    <w:rsid w:val="00AC477E"/>
    <w:rsid w:val="00AC6027"/>
    <w:rsid w:val="00AC606C"/>
    <w:rsid w:val="00AC670D"/>
    <w:rsid w:val="00AC6742"/>
    <w:rsid w:val="00AC7BB5"/>
    <w:rsid w:val="00AD05C3"/>
    <w:rsid w:val="00AD07D2"/>
    <w:rsid w:val="00AD0995"/>
    <w:rsid w:val="00AD1BA0"/>
    <w:rsid w:val="00AD24EC"/>
    <w:rsid w:val="00AD272D"/>
    <w:rsid w:val="00AD29B3"/>
    <w:rsid w:val="00AD3288"/>
    <w:rsid w:val="00AD32C3"/>
    <w:rsid w:val="00AD3DC2"/>
    <w:rsid w:val="00AD47A7"/>
    <w:rsid w:val="00AD49D2"/>
    <w:rsid w:val="00AD5571"/>
    <w:rsid w:val="00AD5704"/>
    <w:rsid w:val="00AD599F"/>
    <w:rsid w:val="00AD5B1B"/>
    <w:rsid w:val="00AD639E"/>
    <w:rsid w:val="00AD691A"/>
    <w:rsid w:val="00AD692D"/>
    <w:rsid w:val="00AD796B"/>
    <w:rsid w:val="00AE0261"/>
    <w:rsid w:val="00AE0275"/>
    <w:rsid w:val="00AE033F"/>
    <w:rsid w:val="00AE037B"/>
    <w:rsid w:val="00AE06F1"/>
    <w:rsid w:val="00AE108A"/>
    <w:rsid w:val="00AE18B6"/>
    <w:rsid w:val="00AE1A59"/>
    <w:rsid w:val="00AE3258"/>
    <w:rsid w:val="00AE4131"/>
    <w:rsid w:val="00AE4160"/>
    <w:rsid w:val="00AE4760"/>
    <w:rsid w:val="00AE61CF"/>
    <w:rsid w:val="00AE64CA"/>
    <w:rsid w:val="00AE65AC"/>
    <w:rsid w:val="00AE666B"/>
    <w:rsid w:val="00AE6802"/>
    <w:rsid w:val="00AE70D1"/>
    <w:rsid w:val="00AE7F01"/>
    <w:rsid w:val="00AF0330"/>
    <w:rsid w:val="00AF073F"/>
    <w:rsid w:val="00AF0B42"/>
    <w:rsid w:val="00AF0B97"/>
    <w:rsid w:val="00AF0D29"/>
    <w:rsid w:val="00AF277C"/>
    <w:rsid w:val="00AF27BF"/>
    <w:rsid w:val="00AF2F4B"/>
    <w:rsid w:val="00AF36C3"/>
    <w:rsid w:val="00AF501B"/>
    <w:rsid w:val="00AF5402"/>
    <w:rsid w:val="00AF5435"/>
    <w:rsid w:val="00AF544F"/>
    <w:rsid w:val="00AF5498"/>
    <w:rsid w:val="00AF5F06"/>
    <w:rsid w:val="00AF5FB5"/>
    <w:rsid w:val="00AF61CC"/>
    <w:rsid w:val="00AF6747"/>
    <w:rsid w:val="00AF68F2"/>
    <w:rsid w:val="00AF693A"/>
    <w:rsid w:val="00AF6D51"/>
    <w:rsid w:val="00AF6D5A"/>
    <w:rsid w:val="00AF7AEA"/>
    <w:rsid w:val="00B000B6"/>
    <w:rsid w:val="00B00BBF"/>
    <w:rsid w:val="00B01409"/>
    <w:rsid w:val="00B02046"/>
    <w:rsid w:val="00B02379"/>
    <w:rsid w:val="00B02ABA"/>
    <w:rsid w:val="00B0334E"/>
    <w:rsid w:val="00B03A00"/>
    <w:rsid w:val="00B04252"/>
    <w:rsid w:val="00B04CDB"/>
    <w:rsid w:val="00B04EA1"/>
    <w:rsid w:val="00B0511C"/>
    <w:rsid w:val="00B05F48"/>
    <w:rsid w:val="00B060B2"/>
    <w:rsid w:val="00B064A2"/>
    <w:rsid w:val="00B066EC"/>
    <w:rsid w:val="00B067E2"/>
    <w:rsid w:val="00B0689C"/>
    <w:rsid w:val="00B06D50"/>
    <w:rsid w:val="00B10BF6"/>
    <w:rsid w:val="00B10BFE"/>
    <w:rsid w:val="00B111D8"/>
    <w:rsid w:val="00B1195F"/>
    <w:rsid w:val="00B11DA0"/>
    <w:rsid w:val="00B12909"/>
    <w:rsid w:val="00B12EDF"/>
    <w:rsid w:val="00B1342A"/>
    <w:rsid w:val="00B1357A"/>
    <w:rsid w:val="00B13C09"/>
    <w:rsid w:val="00B13D65"/>
    <w:rsid w:val="00B13F4A"/>
    <w:rsid w:val="00B14663"/>
    <w:rsid w:val="00B14A56"/>
    <w:rsid w:val="00B15641"/>
    <w:rsid w:val="00B1564C"/>
    <w:rsid w:val="00B165E8"/>
    <w:rsid w:val="00B17602"/>
    <w:rsid w:val="00B17A7A"/>
    <w:rsid w:val="00B17DF0"/>
    <w:rsid w:val="00B20E00"/>
    <w:rsid w:val="00B20EB7"/>
    <w:rsid w:val="00B20F46"/>
    <w:rsid w:val="00B22102"/>
    <w:rsid w:val="00B22A64"/>
    <w:rsid w:val="00B22BF1"/>
    <w:rsid w:val="00B23D14"/>
    <w:rsid w:val="00B23D20"/>
    <w:rsid w:val="00B24B11"/>
    <w:rsid w:val="00B25077"/>
    <w:rsid w:val="00B2579F"/>
    <w:rsid w:val="00B25AD5"/>
    <w:rsid w:val="00B26994"/>
    <w:rsid w:val="00B26C58"/>
    <w:rsid w:val="00B2716E"/>
    <w:rsid w:val="00B272C0"/>
    <w:rsid w:val="00B3052D"/>
    <w:rsid w:val="00B3094A"/>
    <w:rsid w:val="00B309D5"/>
    <w:rsid w:val="00B315E0"/>
    <w:rsid w:val="00B32277"/>
    <w:rsid w:val="00B325EB"/>
    <w:rsid w:val="00B33A09"/>
    <w:rsid w:val="00B33C64"/>
    <w:rsid w:val="00B33F4A"/>
    <w:rsid w:val="00B34D27"/>
    <w:rsid w:val="00B35906"/>
    <w:rsid w:val="00B35A33"/>
    <w:rsid w:val="00B35D8E"/>
    <w:rsid w:val="00B37120"/>
    <w:rsid w:val="00B37541"/>
    <w:rsid w:val="00B3764E"/>
    <w:rsid w:val="00B37A6C"/>
    <w:rsid w:val="00B40580"/>
    <w:rsid w:val="00B40E36"/>
    <w:rsid w:val="00B4136A"/>
    <w:rsid w:val="00B41388"/>
    <w:rsid w:val="00B41B82"/>
    <w:rsid w:val="00B42AA8"/>
    <w:rsid w:val="00B4320A"/>
    <w:rsid w:val="00B4388B"/>
    <w:rsid w:val="00B4445B"/>
    <w:rsid w:val="00B44A60"/>
    <w:rsid w:val="00B44B82"/>
    <w:rsid w:val="00B450B5"/>
    <w:rsid w:val="00B4545E"/>
    <w:rsid w:val="00B50143"/>
    <w:rsid w:val="00B504CD"/>
    <w:rsid w:val="00B50D34"/>
    <w:rsid w:val="00B5167D"/>
    <w:rsid w:val="00B521FF"/>
    <w:rsid w:val="00B52A60"/>
    <w:rsid w:val="00B52B3C"/>
    <w:rsid w:val="00B52F0D"/>
    <w:rsid w:val="00B542D7"/>
    <w:rsid w:val="00B5431B"/>
    <w:rsid w:val="00B54440"/>
    <w:rsid w:val="00B5469F"/>
    <w:rsid w:val="00B551D1"/>
    <w:rsid w:val="00B5578D"/>
    <w:rsid w:val="00B55947"/>
    <w:rsid w:val="00B5649E"/>
    <w:rsid w:val="00B56759"/>
    <w:rsid w:val="00B56954"/>
    <w:rsid w:val="00B56997"/>
    <w:rsid w:val="00B56B8C"/>
    <w:rsid w:val="00B577CA"/>
    <w:rsid w:val="00B603FE"/>
    <w:rsid w:val="00B616BB"/>
    <w:rsid w:val="00B61B7E"/>
    <w:rsid w:val="00B61D4A"/>
    <w:rsid w:val="00B624E7"/>
    <w:rsid w:val="00B625D5"/>
    <w:rsid w:val="00B62D39"/>
    <w:rsid w:val="00B62EA1"/>
    <w:rsid w:val="00B6306F"/>
    <w:rsid w:val="00B64481"/>
    <w:rsid w:val="00B64FB4"/>
    <w:rsid w:val="00B64FC3"/>
    <w:rsid w:val="00B6551E"/>
    <w:rsid w:val="00B66537"/>
    <w:rsid w:val="00B675BA"/>
    <w:rsid w:val="00B677EC"/>
    <w:rsid w:val="00B70326"/>
    <w:rsid w:val="00B71331"/>
    <w:rsid w:val="00B7135F"/>
    <w:rsid w:val="00B7138D"/>
    <w:rsid w:val="00B71441"/>
    <w:rsid w:val="00B71D7F"/>
    <w:rsid w:val="00B725E8"/>
    <w:rsid w:val="00B72B0F"/>
    <w:rsid w:val="00B72F7D"/>
    <w:rsid w:val="00B73240"/>
    <w:rsid w:val="00B734A1"/>
    <w:rsid w:val="00B73B7F"/>
    <w:rsid w:val="00B73EC6"/>
    <w:rsid w:val="00B74670"/>
    <w:rsid w:val="00B74A9E"/>
    <w:rsid w:val="00B75494"/>
    <w:rsid w:val="00B75996"/>
    <w:rsid w:val="00B7633A"/>
    <w:rsid w:val="00B768E4"/>
    <w:rsid w:val="00B76B34"/>
    <w:rsid w:val="00B77C6A"/>
    <w:rsid w:val="00B8017E"/>
    <w:rsid w:val="00B80ADB"/>
    <w:rsid w:val="00B814F2"/>
    <w:rsid w:val="00B81CC1"/>
    <w:rsid w:val="00B820B2"/>
    <w:rsid w:val="00B82183"/>
    <w:rsid w:val="00B82696"/>
    <w:rsid w:val="00B82B07"/>
    <w:rsid w:val="00B83224"/>
    <w:rsid w:val="00B837AD"/>
    <w:rsid w:val="00B83BE1"/>
    <w:rsid w:val="00B847BA"/>
    <w:rsid w:val="00B84DB8"/>
    <w:rsid w:val="00B85401"/>
    <w:rsid w:val="00B85584"/>
    <w:rsid w:val="00B8568B"/>
    <w:rsid w:val="00B85978"/>
    <w:rsid w:val="00B85AEE"/>
    <w:rsid w:val="00B862A8"/>
    <w:rsid w:val="00B86FD3"/>
    <w:rsid w:val="00B87246"/>
    <w:rsid w:val="00B87642"/>
    <w:rsid w:val="00B876B2"/>
    <w:rsid w:val="00B87DF6"/>
    <w:rsid w:val="00B92453"/>
    <w:rsid w:val="00B929D9"/>
    <w:rsid w:val="00B92BA5"/>
    <w:rsid w:val="00B92DD0"/>
    <w:rsid w:val="00B92EB6"/>
    <w:rsid w:val="00B936C9"/>
    <w:rsid w:val="00B94334"/>
    <w:rsid w:val="00B94E4F"/>
    <w:rsid w:val="00B95077"/>
    <w:rsid w:val="00B9539D"/>
    <w:rsid w:val="00B9583D"/>
    <w:rsid w:val="00B959EA"/>
    <w:rsid w:val="00B95A4F"/>
    <w:rsid w:val="00B96EDF"/>
    <w:rsid w:val="00BA0208"/>
    <w:rsid w:val="00BA029E"/>
    <w:rsid w:val="00BA0B3B"/>
    <w:rsid w:val="00BA104D"/>
    <w:rsid w:val="00BA23AC"/>
    <w:rsid w:val="00BA2434"/>
    <w:rsid w:val="00BA2BA9"/>
    <w:rsid w:val="00BA2EA9"/>
    <w:rsid w:val="00BA336F"/>
    <w:rsid w:val="00BA382A"/>
    <w:rsid w:val="00BA3982"/>
    <w:rsid w:val="00BA517F"/>
    <w:rsid w:val="00BA5B95"/>
    <w:rsid w:val="00BA5C18"/>
    <w:rsid w:val="00BA6E95"/>
    <w:rsid w:val="00BA7588"/>
    <w:rsid w:val="00BA7A7C"/>
    <w:rsid w:val="00BA7D5E"/>
    <w:rsid w:val="00BB2B01"/>
    <w:rsid w:val="00BB2C32"/>
    <w:rsid w:val="00BB2D2C"/>
    <w:rsid w:val="00BB3A88"/>
    <w:rsid w:val="00BB43E6"/>
    <w:rsid w:val="00BB4C7F"/>
    <w:rsid w:val="00BB4D9C"/>
    <w:rsid w:val="00BB5324"/>
    <w:rsid w:val="00BB5B10"/>
    <w:rsid w:val="00BB613A"/>
    <w:rsid w:val="00BB6248"/>
    <w:rsid w:val="00BB66EC"/>
    <w:rsid w:val="00BB6CB0"/>
    <w:rsid w:val="00BC01B3"/>
    <w:rsid w:val="00BC0679"/>
    <w:rsid w:val="00BC08D8"/>
    <w:rsid w:val="00BC0CE6"/>
    <w:rsid w:val="00BC1063"/>
    <w:rsid w:val="00BC1489"/>
    <w:rsid w:val="00BC17D2"/>
    <w:rsid w:val="00BC2DCB"/>
    <w:rsid w:val="00BC36D0"/>
    <w:rsid w:val="00BC36E3"/>
    <w:rsid w:val="00BC3B76"/>
    <w:rsid w:val="00BC44AE"/>
    <w:rsid w:val="00BC50FF"/>
    <w:rsid w:val="00BC5666"/>
    <w:rsid w:val="00BC5FD3"/>
    <w:rsid w:val="00BC60C7"/>
    <w:rsid w:val="00BC6200"/>
    <w:rsid w:val="00BC6560"/>
    <w:rsid w:val="00BC65DA"/>
    <w:rsid w:val="00BC698F"/>
    <w:rsid w:val="00BC7CD1"/>
    <w:rsid w:val="00BD07EF"/>
    <w:rsid w:val="00BD0CB4"/>
    <w:rsid w:val="00BD120E"/>
    <w:rsid w:val="00BD1355"/>
    <w:rsid w:val="00BD1919"/>
    <w:rsid w:val="00BD243A"/>
    <w:rsid w:val="00BD244D"/>
    <w:rsid w:val="00BD29E4"/>
    <w:rsid w:val="00BD302D"/>
    <w:rsid w:val="00BD4997"/>
    <w:rsid w:val="00BD5375"/>
    <w:rsid w:val="00BD55D2"/>
    <w:rsid w:val="00BD6511"/>
    <w:rsid w:val="00BD6953"/>
    <w:rsid w:val="00BD7212"/>
    <w:rsid w:val="00BD7CB0"/>
    <w:rsid w:val="00BE0BDE"/>
    <w:rsid w:val="00BE104F"/>
    <w:rsid w:val="00BE1F80"/>
    <w:rsid w:val="00BE25A0"/>
    <w:rsid w:val="00BE266A"/>
    <w:rsid w:val="00BE2EED"/>
    <w:rsid w:val="00BE374C"/>
    <w:rsid w:val="00BE3B79"/>
    <w:rsid w:val="00BE4140"/>
    <w:rsid w:val="00BE41A5"/>
    <w:rsid w:val="00BE4484"/>
    <w:rsid w:val="00BE4E8B"/>
    <w:rsid w:val="00BE537B"/>
    <w:rsid w:val="00BE54B3"/>
    <w:rsid w:val="00BE5D04"/>
    <w:rsid w:val="00BE6568"/>
    <w:rsid w:val="00BE6AC7"/>
    <w:rsid w:val="00BE6C0A"/>
    <w:rsid w:val="00BE6D1A"/>
    <w:rsid w:val="00BE6F69"/>
    <w:rsid w:val="00BE7063"/>
    <w:rsid w:val="00BE7407"/>
    <w:rsid w:val="00BF015C"/>
    <w:rsid w:val="00BF020A"/>
    <w:rsid w:val="00BF0D5F"/>
    <w:rsid w:val="00BF1C6D"/>
    <w:rsid w:val="00BF1FA7"/>
    <w:rsid w:val="00BF2534"/>
    <w:rsid w:val="00BF2830"/>
    <w:rsid w:val="00BF2A61"/>
    <w:rsid w:val="00BF31AF"/>
    <w:rsid w:val="00BF3983"/>
    <w:rsid w:val="00BF3AEB"/>
    <w:rsid w:val="00BF4519"/>
    <w:rsid w:val="00BF492A"/>
    <w:rsid w:val="00BF4E44"/>
    <w:rsid w:val="00BF540F"/>
    <w:rsid w:val="00BF649B"/>
    <w:rsid w:val="00BF70CC"/>
    <w:rsid w:val="00BF7550"/>
    <w:rsid w:val="00BF75E1"/>
    <w:rsid w:val="00BF7873"/>
    <w:rsid w:val="00BF7AF1"/>
    <w:rsid w:val="00C00AE6"/>
    <w:rsid w:val="00C01C4E"/>
    <w:rsid w:val="00C01E88"/>
    <w:rsid w:val="00C020C3"/>
    <w:rsid w:val="00C0440E"/>
    <w:rsid w:val="00C045F2"/>
    <w:rsid w:val="00C05019"/>
    <w:rsid w:val="00C054D8"/>
    <w:rsid w:val="00C062B0"/>
    <w:rsid w:val="00C07EEF"/>
    <w:rsid w:val="00C10E0B"/>
    <w:rsid w:val="00C11EEE"/>
    <w:rsid w:val="00C120CC"/>
    <w:rsid w:val="00C128BD"/>
    <w:rsid w:val="00C1317B"/>
    <w:rsid w:val="00C13726"/>
    <w:rsid w:val="00C13DD3"/>
    <w:rsid w:val="00C145EE"/>
    <w:rsid w:val="00C14A9E"/>
    <w:rsid w:val="00C14C4F"/>
    <w:rsid w:val="00C15222"/>
    <w:rsid w:val="00C15E8C"/>
    <w:rsid w:val="00C1675A"/>
    <w:rsid w:val="00C16856"/>
    <w:rsid w:val="00C16A02"/>
    <w:rsid w:val="00C1724C"/>
    <w:rsid w:val="00C2043C"/>
    <w:rsid w:val="00C20D00"/>
    <w:rsid w:val="00C226B0"/>
    <w:rsid w:val="00C228CF"/>
    <w:rsid w:val="00C243D3"/>
    <w:rsid w:val="00C24AFF"/>
    <w:rsid w:val="00C24EFD"/>
    <w:rsid w:val="00C24FAC"/>
    <w:rsid w:val="00C24FE8"/>
    <w:rsid w:val="00C25219"/>
    <w:rsid w:val="00C269CD"/>
    <w:rsid w:val="00C26D50"/>
    <w:rsid w:val="00C2790C"/>
    <w:rsid w:val="00C2794B"/>
    <w:rsid w:val="00C27D98"/>
    <w:rsid w:val="00C27DD1"/>
    <w:rsid w:val="00C27E7D"/>
    <w:rsid w:val="00C27FB1"/>
    <w:rsid w:val="00C3029F"/>
    <w:rsid w:val="00C321EF"/>
    <w:rsid w:val="00C32432"/>
    <w:rsid w:val="00C327DA"/>
    <w:rsid w:val="00C32C1A"/>
    <w:rsid w:val="00C33CA5"/>
    <w:rsid w:val="00C345B5"/>
    <w:rsid w:val="00C36116"/>
    <w:rsid w:val="00C3658B"/>
    <w:rsid w:val="00C36B56"/>
    <w:rsid w:val="00C36C04"/>
    <w:rsid w:val="00C370CF"/>
    <w:rsid w:val="00C37919"/>
    <w:rsid w:val="00C37EC9"/>
    <w:rsid w:val="00C40209"/>
    <w:rsid w:val="00C40296"/>
    <w:rsid w:val="00C402D9"/>
    <w:rsid w:val="00C40526"/>
    <w:rsid w:val="00C40759"/>
    <w:rsid w:val="00C40AEC"/>
    <w:rsid w:val="00C41356"/>
    <w:rsid w:val="00C41687"/>
    <w:rsid w:val="00C419F5"/>
    <w:rsid w:val="00C41A56"/>
    <w:rsid w:val="00C42803"/>
    <w:rsid w:val="00C42CEB"/>
    <w:rsid w:val="00C431E6"/>
    <w:rsid w:val="00C432CB"/>
    <w:rsid w:val="00C434BA"/>
    <w:rsid w:val="00C43572"/>
    <w:rsid w:val="00C43C53"/>
    <w:rsid w:val="00C4455E"/>
    <w:rsid w:val="00C455F9"/>
    <w:rsid w:val="00C45CD2"/>
    <w:rsid w:val="00C462E9"/>
    <w:rsid w:val="00C466CE"/>
    <w:rsid w:val="00C47004"/>
    <w:rsid w:val="00C47047"/>
    <w:rsid w:val="00C471E3"/>
    <w:rsid w:val="00C47A8E"/>
    <w:rsid w:val="00C47B6B"/>
    <w:rsid w:val="00C47D38"/>
    <w:rsid w:val="00C47E6B"/>
    <w:rsid w:val="00C50078"/>
    <w:rsid w:val="00C5032F"/>
    <w:rsid w:val="00C50474"/>
    <w:rsid w:val="00C506D0"/>
    <w:rsid w:val="00C50BC0"/>
    <w:rsid w:val="00C5116A"/>
    <w:rsid w:val="00C51F62"/>
    <w:rsid w:val="00C524DA"/>
    <w:rsid w:val="00C527E1"/>
    <w:rsid w:val="00C52B74"/>
    <w:rsid w:val="00C52E7B"/>
    <w:rsid w:val="00C538AE"/>
    <w:rsid w:val="00C53AB3"/>
    <w:rsid w:val="00C53B4E"/>
    <w:rsid w:val="00C5422E"/>
    <w:rsid w:val="00C549CE"/>
    <w:rsid w:val="00C57225"/>
    <w:rsid w:val="00C5776E"/>
    <w:rsid w:val="00C578E3"/>
    <w:rsid w:val="00C60D0E"/>
    <w:rsid w:val="00C6101E"/>
    <w:rsid w:val="00C6138E"/>
    <w:rsid w:val="00C6168C"/>
    <w:rsid w:val="00C62535"/>
    <w:rsid w:val="00C62D05"/>
    <w:rsid w:val="00C631D9"/>
    <w:rsid w:val="00C637F3"/>
    <w:rsid w:val="00C63EF5"/>
    <w:rsid w:val="00C64097"/>
    <w:rsid w:val="00C64A67"/>
    <w:rsid w:val="00C6514D"/>
    <w:rsid w:val="00C65481"/>
    <w:rsid w:val="00C65613"/>
    <w:rsid w:val="00C65642"/>
    <w:rsid w:val="00C66EDC"/>
    <w:rsid w:val="00C67872"/>
    <w:rsid w:val="00C679A8"/>
    <w:rsid w:val="00C701F9"/>
    <w:rsid w:val="00C709AB"/>
    <w:rsid w:val="00C70E86"/>
    <w:rsid w:val="00C71147"/>
    <w:rsid w:val="00C7187F"/>
    <w:rsid w:val="00C72233"/>
    <w:rsid w:val="00C727BD"/>
    <w:rsid w:val="00C72CD9"/>
    <w:rsid w:val="00C731B6"/>
    <w:rsid w:val="00C73301"/>
    <w:rsid w:val="00C73A81"/>
    <w:rsid w:val="00C746FD"/>
    <w:rsid w:val="00C7495F"/>
    <w:rsid w:val="00C74D92"/>
    <w:rsid w:val="00C75124"/>
    <w:rsid w:val="00C75C0D"/>
    <w:rsid w:val="00C760A7"/>
    <w:rsid w:val="00C76327"/>
    <w:rsid w:val="00C76999"/>
    <w:rsid w:val="00C7732E"/>
    <w:rsid w:val="00C776F7"/>
    <w:rsid w:val="00C77E35"/>
    <w:rsid w:val="00C8025A"/>
    <w:rsid w:val="00C8106C"/>
    <w:rsid w:val="00C81B98"/>
    <w:rsid w:val="00C81C81"/>
    <w:rsid w:val="00C81E7D"/>
    <w:rsid w:val="00C827D4"/>
    <w:rsid w:val="00C83616"/>
    <w:rsid w:val="00C83ACF"/>
    <w:rsid w:val="00C842CA"/>
    <w:rsid w:val="00C85182"/>
    <w:rsid w:val="00C85E45"/>
    <w:rsid w:val="00C860A7"/>
    <w:rsid w:val="00C86295"/>
    <w:rsid w:val="00C86E3E"/>
    <w:rsid w:val="00C87399"/>
    <w:rsid w:val="00C87905"/>
    <w:rsid w:val="00C902F4"/>
    <w:rsid w:val="00C907CF"/>
    <w:rsid w:val="00C9092F"/>
    <w:rsid w:val="00C90D06"/>
    <w:rsid w:val="00C91199"/>
    <w:rsid w:val="00C91C94"/>
    <w:rsid w:val="00C92441"/>
    <w:rsid w:val="00C927FC"/>
    <w:rsid w:val="00C93045"/>
    <w:rsid w:val="00C93972"/>
    <w:rsid w:val="00C93E32"/>
    <w:rsid w:val="00C9485A"/>
    <w:rsid w:val="00C94E9B"/>
    <w:rsid w:val="00C95B34"/>
    <w:rsid w:val="00C95E89"/>
    <w:rsid w:val="00C95E91"/>
    <w:rsid w:val="00C964CF"/>
    <w:rsid w:val="00C9682B"/>
    <w:rsid w:val="00C96913"/>
    <w:rsid w:val="00C97095"/>
    <w:rsid w:val="00C978D3"/>
    <w:rsid w:val="00CA0502"/>
    <w:rsid w:val="00CA050C"/>
    <w:rsid w:val="00CA0C47"/>
    <w:rsid w:val="00CA1644"/>
    <w:rsid w:val="00CA18A5"/>
    <w:rsid w:val="00CA1A02"/>
    <w:rsid w:val="00CA1C87"/>
    <w:rsid w:val="00CA2275"/>
    <w:rsid w:val="00CA334E"/>
    <w:rsid w:val="00CA372A"/>
    <w:rsid w:val="00CA4522"/>
    <w:rsid w:val="00CA5621"/>
    <w:rsid w:val="00CA70CA"/>
    <w:rsid w:val="00CA7190"/>
    <w:rsid w:val="00CB12C5"/>
    <w:rsid w:val="00CB1C90"/>
    <w:rsid w:val="00CB1E31"/>
    <w:rsid w:val="00CB1ED6"/>
    <w:rsid w:val="00CB2622"/>
    <w:rsid w:val="00CB264D"/>
    <w:rsid w:val="00CB2C41"/>
    <w:rsid w:val="00CB3249"/>
    <w:rsid w:val="00CB343C"/>
    <w:rsid w:val="00CB3E3C"/>
    <w:rsid w:val="00CB53D9"/>
    <w:rsid w:val="00CB5533"/>
    <w:rsid w:val="00CB5823"/>
    <w:rsid w:val="00CB583F"/>
    <w:rsid w:val="00CB671E"/>
    <w:rsid w:val="00CB67B9"/>
    <w:rsid w:val="00CB6A40"/>
    <w:rsid w:val="00CB6AA1"/>
    <w:rsid w:val="00CB6E22"/>
    <w:rsid w:val="00CC038E"/>
    <w:rsid w:val="00CC085D"/>
    <w:rsid w:val="00CC0AED"/>
    <w:rsid w:val="00CC1084"/>
    <w:rsid w:val="00CC12E9"/>
    <w:rsid w:val="00CC1719"/>
    <w:rsid w:val="00CC1A94"/>
    <w:rsid w:val="00CC1C06"/>
    <w:rsid w:val="00CC2690"/>
    <w:rsid w:val="00CC2963"/>
    <w:rsid w:val="00CC2D4F"/>
    <w:rsid w:val="00CC317C"/>
    <w:rsid w:val="00CC34E4"/>
    <w:rsid w:val="00CC3836"/>
    <w:rsid w:val="00CC39E4"/>
    <w:rsid w:val="00CC3AF1"/>
    <w:rsid w:val="00CC40C7"/>
    <w:rsid w:val="00CC4812"/>
    <w:rsid w:val="00CC5547"/>
    <w:rsid w:val="00CC56CA"/>
    <w:rsid w:val="00CC66A3"/>
    <w:rsid w:val="00CC69EE"/>
    <w:rsid w:val="00CC6A89"/>
    <w:rsid w:val="00CC6B15"/>
    <w:rsid w:val="00CC6E22"/>
    <w:rsid w:val="00CC7110"/>
    <w:rsid w:val="00CC760C"/>
    <w:rsid w:val="00CD005A"/>
    <w:rsid w:val="00CD0066"/>
    <w:rsid w:val="00CD0B2E"/>
    <w:rsid w:val="00CD0F10"/>
    <w:rsid w:val="00CD13FE"/>
    <w:rsid w:val="00CD1596"/>
    <w:rsid w:val="00CD1B3F"/>
    <w:rsid w:val="00CD28F3"/>
    <w:rsid w:val="00CD2A31"/>
    <w:rsid w:val="00CD30DA"/>
    <w:rsid w:val="00CD3BE9"/>
    <w:rsid w:val="00CD41BD"/>
    <w:rsid w:val="00CD43E8"/>
    <w:rsid w:val="00CD44B7"/>
    <w:rsid w:val="00CD4503"/>
    <w:rsid w:val="00CD4848"/>
    <w:rsid w:val="00CD4F57"/>
    <w:rsid w:val="00CD50F0"/>
    <w:rsid w:val="00CD5A64"/>
    <w:rsid w:val="00CD5DC1"/>
    <w:rsid w:val="00CD6FCE"/>
    <w:rsid w:val="00CD741E"/>
    <w:rsid w:val="00CD7ABC"/>
    <w:rsid w:val="00CE018E"/>
    <w:rsid w:val="00CE0515"/>
    <w:rsid w:val="00CE0E48"/>
    <w:rsid w:val="00CE1378"/>
    <w:rsid w:val="00CE1C14"/>
    <w:rsid w:val="00CE2083"/>
    <w:rsid w:val="00CE2C12"/>
    <w:rsid w:val="00CE33C0"/>
    <w:rsid w:val="00CE3A51"/>
    <w:rsid w:val="00CE3B05"/>
    <w:rsid w:val="00CE3ED3"/>
    <w:rsid w:val="00CE3F68"/>
    <w:rsid w:val="00CE5484"/>
    <w:rsid w:val="00CE5B1E"/>
    <w:rsid w:val="00CE5E57"/>
    <w:rsid w:val="00CE62D2"/>
    <w:rsid w:val="00CE63C4"/>
    <w:rsid w:val="00CE7138"/>
    <w:rsid w:val="00CE7149"/>
    <w:rsid w:val="00CE7C28"/>
    <w:rsid w:val="00CE7E57"/>
    <w:rsid w:val="00CF09F8"/>
    <w:rsid w:val="00CF0F50"/>
    <w:rsid w:val="00CF17ED"/>
    <w:rsid w:val="00CF203B"/>
    <w:rsid w:val="00CF24B4"/>
    <w:rsid w:val="00CF2775"/>
    <w:rsid w:val="00CF33A8"/>
    <w:rsid w:val="00CF3646"/>
    <w:rsid w:val="00CF3AAF"/>
    <w:rsid w:val="00CF3FA1"/>
    <w:rsid w:val="00CF4440"/>
    <w:rsid w:val="00CF5AC4"/>
    <w:rsid w:val="00CF72D9"/>
    <w:rsid w:val="00CF749D"/>
    <w:rsid w:val="00CF75B6"/>
    <w:rsid w:val="00D009D5"/>
    <w:rsid w:val="00D00BE2"/>
    <w:rsid w:val="00D01078"/>
    <w:rsid w:val="00D012C5"/>
    <w:rsid w:val="00D01BC6"/>
    <w:rsid w:val="00D0216A"/>
    <w:rsid w:val="00D02453"/>
    <w:rsid w:val="00D0271E"/>
    <w:rsid w:val="00D03409"/>
    <w:rsid w:val="00D03D78"/>
    <w:rsid w:val="00D04270"/>
    <w:rsid w:val="00D04BC1"/>
    <w:rsid w:val="00D04BDC"/>
    <w:rsid w:val="00D05836"/>
    <w:rsid w:val="00D0679C"/>
    <w:rsid w:val="00D069CA"/>
    <w:rsid w:val="00D07D88"/>
    <w:rsid w:val="00D07F03"/>
    <w:rsid w:val="00D07F29"/>
    <w:rsid w:val="00D113A6"/>
    <w:rsid w:val="00D11837"/>
    <w:rsid w:val="00D125E9"/>
    <w:rsid w:val="00D14482"/>
    <w:rsid w:val="00D15F1F"/>
    <w:rsid w:val="00D1602A"/>
    <w:rsid w:val="00D1738F"/>
    <w:rsid w:val="00D1772A"/>
    <w:rsid w:val="00D17E74"/>
    <w:rsid w:val="00D20256"/>
    <w:rsid w:val="00D208BE"/>
    <w:rsid w:val="00D208FE"/>
    <w:rsid w:val="00D20902"/>
    <w:rsid w:val="00D21579"/>
    <w:rsid w:val="00D216D3"/>
    <w:rsid w:val="00D22754"/>
    <w:rsid w:val="00D228A6"/>
    <w:rsid w:val="00D22B64"/>
    <w:rsid w:val="00D22C21"/>
    <w:rsid w:val="00D22C97"/>
    <w:rsid w:val="00D22DD7"/>
    <w:rsid w:val="00D23812"/>
    <w:rsid w:val="00D2383F"/>
    <w:rsid w:val="00D23DBD"/>
    <w:rsid w:val="00D23EC3"/>
    <w:rsid w:val="00D24AB2"/>
    <w:rsid w:val="00D25AB7"/>
    <w:rsid w:val="00D25D75"/>
    <w:rsid w:val="00D26974"/>
    <w:rsid w:val="00D26CD5"/>
    <w:rsid w:val="00D27041"/>
    <w:rsid w:val="00D2732F"/>
    <w:rsid w:val="00D27B70"/>
    <w:rsid w:val="00D27F50"/>
    <w:rsid w:val="00D301D4"/>
    <w:rsid w:val="00D306BE"/>
    <w:rsid w:val="00D309ED"/>
    <w:rsid w:val="00D3181F"/>
    <w:rsid w:val="00D320C9"/>
    <w:rsid w:val="00D32167"/>
    <w:rsid w:val="00D33630"/>
    <w:rsid w:val="00D3394C"/>
    <w:rsid w:val="00D33CCA"/>
    <w:rsid w:val="00D34266"/>
    <w:rsid w:val="00D3427C"/>
    <w:rsid w:val="00D345E8"/>
    <w:rsid w:val="00D34631"/>
    <w:rsid w:val="00D34F57"/>
    <w:rsid w:val="00D34FFF"/>
    <w:rsid w:val="00D354AB"/>
    <w:rsid w:val="00D36F1A"/>
    <w:rsid w:val="00D373AD"/>
    <w:rsid w:val="00D4005C"/>
    <w:rsid w:val="00D40EFD"/>
    <w:rsid w:val="00D431C3"/>
    <w:rsid w:val="00D434CC"/>
    <w:rsid w:val="00D4385D"/>
    <w:rsid w:val="00D43BA4"/>
    <w:rsid w:val="00D44751"/>
    <w:rsid w:val="00D44ACA"/>
    <w:rsid w:val="00D44C13"/>
    <w:rsid w:val="00D4665C"/>
    <w:rsid w:val="00D46B4E"/>
    <w:rsid w:val="00D46EF3"/>
    <w:rsid w:val="00D4796F"/>
    <w:rsid w:val="00D47FE6"/>
    <w:rsid w:val="00D50745"/>
    <w:rsid w:val="00D50F8E"/>
    <w:rsid w:val="00D50FE9"/>
    <w:rsid w:val="00D512AF"/>
    <w:rsid w:val="00D513A2"/>
    <w:rsid w:val="00D5178A"/>
    <w:rsid w:val="00D51BBE"/>
    <w:rsid w:val="00D51D2A"/>
    <w:rsid w:val="00D51E61"/>
    <w:rsid w:val="00D52007"/>
    <w:rsid w:val="00D5218E"/>
    <w:rsid w:val="00D52249"/>
    <w:rsid w:val="00D52759"/>
    <w:rsid w:val="00D5280F"/>
    <w:rsid w:val="00D52CBE"/>
    <w:rsid w:val="00D53B9A"/>
    <w:rsid w:val="00D54691"/>
    <w:rsid w:val="00D546F8"/>
    <w:rsid w:val="00D54F14"/>
    <w:rsid w:val="00D55729"/>
    <w:rsid w:val="00D5599F"/>
    <w:rsid w:val="00D56E9A"/>
    <w:rsid w:val="00D571A6"/>
    <w:rsid w:val="00D5771B"/>
    <w:rsid w:val="00D57EC1"/>
    <w:rsid w:val="00D6076D"/>
    <w:rsid w:val="00D60AC9"/>
    <w:rsid w:val="00D61845"/>
    <w:rsid w:val="00D620C6"/>
    <w:rsid w:val="00D6226A"/>
    <w:rsid w:val="00D62FA9"/>
    <w:rsid w:val="00D64AA2"/>
    <w:rsid w:val="00D64D8A"/>
    <w:rsid w:val="00D6639D"/>
    <w:rsid w:val="00D66500"/>
    <w:rsid w:val="00D66628"/>
    <w:rsid w:val="00D666C1"/>
    <w:rsid w:val="00D671FD"/>
    <w:rsid w:val="00D67291"/>
    <w:rsid w:val="00D678B7"/>
    <w:rsid w:val="00D6797D"/>
    <w:rsid w:val="00D67E3E"/>
    <w:rsid w:val="00D702A4"/>
    <w:rsid w:val="00D7071F"/>
    <w:rsid w:val="00D708C4"/>
    <w:rsid w:val="00D710FE"/>
    <w:rsid w:val="00D71300"/>
    <w:rsid w:val="00D71503"/>
    <w:rsid w:val="00D7194F"/>
    <w:rsid w:val="00D71BC6"/>
    <w:rsid w:val="00D721ED"/>
    <w:rsid w:val="00D737E8"/>
    <w:rsid w:val="00D73F09"/>
    <w:rsid w:val="00D74653"/>
    <w:rsid w:val="00D7481E"/>
    <w:rsid w:val="00D74CF0"/>
    <w:rsid w:val="00D75D57"/>
    <w:rsid w:val="00D7672D"/>
    <w:rsid w:val="00D76C27"/>
    <w:rsid w:val="00D77298"/>
    <w:rsid w:val="00D77B80"/>
    <w:rsid w:val="00D800B3"/>
    <w:rsid w:val="00D8026B"/>
    <w:rsid w:val="00D80402"/>
    <w:rsid w:val="00D805CD"/>
    <w:rsid w:val="00D80CEA"/>
    <w:rsid w:val="00D80DE7"/>
    <w:rsid w:val="00D80E34"/>
    <w:rsid w:val="00D816DD"/>
    <w:rsid w:val="00D81838"/>
    <w:rsid w:val="00D81B49"/>
    <w:rsid w:val="00D81C1E"/>
    <w:rsid w:val="00D81D7F"/>
    <w:rsid w:val="00D81F2C"/>
    <w:rsid w:val="00D82480"/>
    <w:rsid w:val="00D82ECA"/>
    <w:rsid w:val="00D82F3F"/>
    <w:rsid w:val="00D8305F"/>
    <w:rsid w:val="00D8316B"/>
    <w:rsid w:val="00D839A6"/>
    <w:rsid w:val="00D84657"/>
    <w:rsid w:val="00D85D3E"/>
    <w:rsid w:val="00D87CF4"/>
    <w:rsid w:val="00D90113"/>
    <w:rsid w:val="00D90600"/>
    <w:rsid w:val="00D90751"/>
    <w:rsid w:val="00D91DA9"/>
    <w:rsid w:val="00D91E2E"/>
    <w:rsid w:val="00D92B60"/>
    <w:rsid w:val="00D92F3E"/>
    <w:rsid w:val="00D932FB"/>
    <w:rsid w:val="00D93445"/>
    <w:rsid w:val="00D9566B"/>
    <w:rsid w:val="00D956BA"/>
    <w:rsid w:val="00D95B53"/>
    <w:rsid w:val="00D963DC"/>
    <w:rsid w:val="00D96411"/>
    <w:rsid w:val="00D964CB"/>
    <w:rsid w:val="00D9713E"/>
    <w:rsid w:val="00D97611"/>
    <w:rsid w:val="00D977DE"/>
    <w:rsid w:val="00DA007C"/>
    <w:rsid w:val="00DA0BB2"/>
    <w:rsid w:val="00DA0C8E"/>
    <w:rsid w:val="00DA1668"/>
    <w:rsid w:val="00DA16DB"/>
    <w:rsid w:val="00DA1810"/>
    <w:rsid w:val="00DA21C5"/>
    <w:rsid w:val="00DA3BDE"/>
    <w:rsid w:val="00DA4FD6"/>
    <w:rsid w:val="00DA51BD"/>
    <w:rsid w:val="00DA5A1A"/>
    <w:rsid w:val="00DA5B2D"/>
    <w:rsid w:val="00DA6240"/>
    <w:rsid w:val="00DA6595"/>
    <w:rsid w:val="00DA6EEE"/>
    <w:rsid w:val="00DA7AED"/>
    <w:rsid w:val="00DB0DB7"/>
    <w:rsid w:val="00DB13EB"/>
    <w:rsid w:val="00DB17E9"/>
    <w:rsid w:val="00DB1CF1"/>
    <w:rsid w:val="00DB1D96"/>
    <w:rsid w:val="00DB2370"/>
    <w:rsid w:val="00DB2E46"/>
    <w:rsid w:val="00DB4AB7"/>
    <w:rsid w:val="00DB4D0C"/>
    <w:rsid w:val="00DB4E39"/>
    <w:rsid w:val="00DB595C"/>
    <w:rsid w:val="00DB5A3E"/>
    <w:rsid w:val="00DB5A73"/>
    <w:rsid w:val="00DB5D69"/>
    <w:rsid w:val="00DB6EEF"/>
    <w:rsid w:val="00DB7A2B"/>
    <w:rsid w:val="00DB7EB4"/>
    <w:rsid w:val="00DB7EF6"/>
    <w:rsid w:val="00DC07DD"/>
    <w:rsid w:val="00DC0870"/>
    <w:rsid w:val="00DC0BB5"/>
    <w:rsid w:val="00DC0F2F"/>
    <w:rsid w:val="00DC1036"/>
    <w:rsid w:val="00DC10B0"/>
    <w:rsid w:val="00DC1817"/>
    <w:rsid w:val="00DC1941"/>
    <w:rsid w:val="00DC2151"/>
    <w:rsid w:val="00DC25FE"/>
    <w:rsid w:val="00DC2D0B"/>
    <w:rsid w:val="00DC363A"/>
    <w:rsid w:val="00DC48D7"/>
    <w:rsid w:val="00DC4E52"/>
    <w:rsid w:val="00DC5900"/>
    <w:rsid w:val="00DC5DA0"/>
    <w:rsid w:val="00DC5F32"/>
    <w:rsid w:val="00DC62A7"/>
    <w:rsid w:val="00DC6791"/>
    <w:rsid w:val="00DC70CA"/>
    <w:rsid w:val="00DC747B"/>
    <w:rsid w:val="00DC77D4"/>
    <w:rsid w:val="00DC7B10"/>
    <w:rsid w:val="00DD0EA7"/>
    <w:rsid w:val="00DD0F51"/>
    <w:rsid w:val="00DD1B3E"/>
    <w:rsid w:val="00DD1FCA"/>
    <w:rsid w:val="00DD27B6"/>
    <w:rsid w:val="00DD28B8"/>
    <w:rsid w:val="00DD2EFA"/>
    <w:rsid w:val="00DD419F"/>
    <w:rsid w:val="00DD45F9"/>
    <w:rsid w:val="00DD5179"/>
    <w:rsid w:val="00DD52AC"/>
    <w:rsid w:val="00DD55F7"/>
    <w:rsid w:val="00DD56A2"/>
    <w:rsid w:val="00DD56CE"/>
    <w:rsid w:val="00DD5AE3"/>
    <w:rsid w:val="00DD5FDA"/>
    <w:rsid w:val="00DD6584"/>
    <w:rsid w:val="00DD66D5"/>
    <w:rsid w:val="00DD6AF5"/>
    <w:rsid w:val="00DD6D5E"/>
    <w:rsid w:val="00DD773A"/>
    <w:rsid w:val="00DD7ACB"/>
    <w:rsid w:val="00DE027A"/>
    <w:rsid w:val="00DE045A"/>
    <w:rsid w:val="00DE06EA"/>
    <w:rsid w:val="00DE0EF5"/>
    <w:rsid w:val="00DE15AB"/>
    <w:rsid w:val="00DE1C03"/>
    <w:rsid w:val="00DE1D48"/>
    <w:rsid w:val="00DE2B83"/>
    <w:rsid w:val="00DE3AB0"/>
    <w:rsid w:val="00DE41B9"/>
    <w:rsid w:val="00DE4487"/>
    <w:rsid w:val="00DE457F"/>
    <w:rsid w:val="00DE4827"/>
    <w:rsid w:val="00DE4AE0"/>
    <w:rsid w:val="00DE4CA7"/>
    <w:rsid w:val="00DE61A5"/>
    <w:rsid w:val="00DE73BF"/>
    <w:rsid w:val="00DE7E9F"/>
    <w:rsid w:val="00DE7EE0"/>
    <w:rsid w:val="00DF175E"/>
    <w:rsid w:val="00DF316C"/>
    <w:rsid w:val="00DF34A3"/>
    <w:rsid w:val="00DF4138"/>
    <w:rsid w:val="00DF4726"/>
    <w:rsid w:val="00DF5E27"/>
    <w:rsid w:val="00DF602A"/>
    <w:rsid w:val="00DF71C5"/>
    <w:rsid w:val="00DF7690"/>
    <w:rsid w:val="00DF7739"/>
    <w:rsid w:val="00DF773C"/>
    <w:rsid w:val="00DF78D0"/>
    <w:rsid w:val="00E000EC"/>
    <w:rsid w:val="00E01172"/>
    <w:rsid w:val="00E02C8A"/>
    <w:rsid w:val="00E0365E"/>
    <w:rsid w:val="00E04E72"/>
    <w:rsid w:val="00E04EE8"/>
    <w:rsid w:val="00E05FBD"/>
    <w:rsid w:val="00E075D8"/>
    <w:rsid w:val="00E07C72"/>
    <w:rsid w:val="00E07D17"/>
    <w:rsid w:val="00E102DC"/>
    <w:rsid w:val="00E1059E"/>
    <w:rsid w:val="00E119C1"/>
    <w:rsid w:val="00E119C5"/>
    <w:rsid w:val="00E11C7B"/>
    <w:rsid w:val="00E132CE"/>
    <w:rsid w:val="00E13609"/>
    <w:rsid w:val="00E144D8"/>
    <w:rsid w:val="00E14770"/>
    <w:rsid w:val="00E14895"/>
    <w:rsid w:val="00E1545D"/>
    <w:rsid w:val="00E160FB"/>
    <w:rsid w:val="00E1706E"/>
    <w:rsid w:val="00E175FB"/>
    <w:rsid w:val="00E177CC"/>
    <w:rsid w:val="00E17F34"/>
    <w:rsid w:val="00E209A2"/>
    <w:rsid w:val="00E20A25"/>
    <w:rsid w:val="00E20BD8"/>
    <w:rsid w:val="00E20C0F"/>
    <w:rsid w:val="00E21035"/>
    <w:rsid w:val="00E2105B"/>
    <w:rsid w:val="00E22472"/>
    <w:rsid w:val="00E22AAC"/>
    <w:rsid w:val="00E230CF"/>
    <w:rsid w:val="00E24101"/>
    <w:rsid w:val="00E244FF"/>
    <w:rsid w:val="00E24746"/>
    <w:rsid w:val="00E24756"/>
    <w:rsid w:val="00E24A17"/>
    <w:rsid w:val="00E24A51"/>
    <w:rsid w:val="00E24B82"/>
    <w:rsid w:val="00E2515F"/>
    <w:rsid w:val="00E261A5"/>
    <w:rsid w:val="00E264E4"/>
    <w:rsid w:val="00E265B0"/>
    <w:rsid w:val="00E26B0E"/>
    <w:rsid w:val="00E26C1A"/>
    <w:rsid w:val="00E26E51"/>
    <w:rsid w:val="00E27294"/>
    <w:rsid w:val="00E305C5"/>
    <w:rsid w:val="00E30AAD"/>
    <w:rsid w:val="00E31347"/>
    <w:rsid w:val="00E31B31"/>
    <w:rsid w:val="00E3300A"/>
    <w:rsid w:val="00E3323C"/>
    <w:rsid w:val="00E33712"/>
    <w:rsid w:val="00E33946"/>
    <w:rsid w:val="00E33ADB"/>
    <w:rsid w:val="00E33DBF"/>
    <w:rsid w:val="00E340D1"/>
    <w:rsid w:val="00E3454B"/>
    <w:rsid w:val="00E346CF"/>
    <w:rsid w:val="00E348BD"/>
    <w:rsid w:val="00E3622B"/>
    <w:rsid w:val="00E36C0D"/>
    <w:rsid w:val="00E36EE1"/>
    <w:rsid w:val="00E370EF"/>
    <w:rsid w:val="00E3761D"/>
    <w:rsid w:val="00E3768E"/>
    <w:rsid w:val="00E378B1"/>
    <w:rsid w:val="00E40BC5"/>
    <w:rsid w:val="00E41009"/>
    <w:rsid w:val="00E42879"/>
    <w:rsid w:val="00E44308"/>
    <w:rsid w:val="00E448EC"/>
    <w:rsid w:val="00E449E0"/>
    <w:rsid w:val="00E466E2"/>
    <w:rsid w:val="00E4678C"/>
    <w:rsid w:val="00E46EC6"/>
    <w:rsid w:val="00E47C50"/>
    <w:rsid w:val="00E5014D"/>
    <w:rsid w:val="00E5127F"/>
    <w:rsid w:val="00E512FD"/>
    <w:rsid w:val="00E51510"/>
    <w:rsid w:val="00E51763"/>
    <w:rsid w:val="00E51DC6"/>
    <w:rsid w:val="00E522BD"/>
    <w:rsid w:val="00E5277F"/>
    <w:rsid w:val="00E5286B"/>
    <w:rsid w:val="00E52D1D"/>
    <w:rsid w:val="00E52EC1"/>
    <w:rsid w:val="00E53225"/>
    <w:rsid w:val="00E53A9E"/>
    <w:rsid w:val="00E541A3"/>
    <w:rsid w:val="00E5468F"/>
    <w:rsid w:val="00E54852"/>
    <w:rsid w:val="00E548AE"/>
    <w:rsid w:val="00E549AE"/>
    <w:rsid w:val="00E55BFA"/>
    <w:rsid w:val="00E55F3B"/>
    <w:rsid w:val="00E56064"/>
    <w:rsid w:val="00E5654E"/>
    <w:rsid w:val="00E57726"/>
    <w:rsid w:val="00E57ABD"/>
    <w:rsid w:val="00E60DD2"/>
    <w:rsid w:val="00E613B7"/>
    <w:rsid w:val="00E616C9"/>
    <w:rsid w:val="00E62024"/>
    <w:rsid w:val="00E62048"/>
    <w:rsid w:val="00E620B5"/>
    <w:rsid w:val="00E622C2"/>
    <w:rsid w:val="00E6284D"/>
    <w:rsid w:val="00E628A9"/>
    <w:rsid w:val="00E62AF4"/>
    <w:rsid w:val="00E63EB7"/>
    <w:rsid w:val="00E6492E"/>
    <w:rsid w:val="00E64CCE"/>
    <w:rsid w:val="00E64CDA"/>
    <w:rsid w:val="00E656C1"/>
    <w:rsid w:val="00E659D0"/>
    <w:rsid w:val="00E6671C"/>
    <w:rsid w:val="00E66984"/>
    <w:rsid w:val="00E66D9F"/>
    <w:rsid w:val="00E6746E"/>
    <w:rsid w:val="00E675DB"/>
    <w:rsid w:val="00E6795C"/>
    <w:rsid w:val="00E70074"/>
    <w:rsid w:val="00E701EF"/>
    <w:rsid w:val="00E70579"/>
    <w:rsid w:val="00E708FD"/>
    <w:rsid w:val="00E71220"/>
    <w:rsid w:val="00E71498"/>
    <w:rsid w:val="00E71C56"/>
    <w:rsid w:val="00E71E73"/>
    <w:rsid w:val="00E71E7E"/>
    <w:rsid w:val="00E71F49"/>
    <w:rsid w:val="00E7253D"/>
    <w:rsid w:val="00E7294B"/>
    <w:rsid w:val="00E72BD2"/>
    <w:rsid w:val="00E72F50"/>
    <w:rsid w:val="00E733FE"/>
    <w:rsid w:val="00E73C31"/>
    <w:rsid w:val="00E73D14"/>
    <w:rsid w:val="00E73D44"/>
    <w:rsid w:val="00E7442D"/>
    <w:rsid w:val="00E753B0"/>
    <w:rsid w:val="00E756D4"/>
    <w:rsid w:val="00E75C17"/>
    <w:rsid w:val="00E76C56"/>
    <w:rsid w:val="00E8035A"/>
    <w:rsid w:val="00E80E77"/>
    <w:rsid w:val="00E81A27"/>
    <w:rsid w:val="00E81A56"/>
    <w:rsid w:val="00E81B39"/>
    <w:rsid w:val="00E8208A"/>
    <w:rsid w:val="00E823B1"/>
    <w:rsid w:val="00E8329D"/>
    <w:rsid w:val="00E833A5"/>
    <w:rsid w:val="00E838B5"/>
    <w:rsid w:val="00E83971"/>
    <w:rsid w:val="00E8418C"/>
    <w:rsid w:val="00E855A7"/>
    <w:rsid w:val="00E86162"/>
    <w:rsid w:val="00E8626D"/>
    <w:rsid w:val="00E864D9"/>
    <w:rsid w:val="00E86D87"/>
    <w:rsid w:val="00E87106"/>
    <w:rsid w:val="00E8734E"/>
    <w:rsid w:val="00E90B49"/>
    <w:rsid w:val="00E90F68"/>
    <w:rsid w:val="00E9195C"/>
    <w:rsid w:val="00E91E78"/>
    <w:rsid w:val="00E92744"/>
    <w:rsid w:val="00E92745"/>
    <w:rsid w:val="00E93A4B"/>
    <w:rsid w:val="00E93FCF"/>
    <w:rsid w:val="00E94EB1"/>
    <w:rsid w:val="00E95841"/>
    <w:rsid w:val="00E96C51"/>
    <w:rsid w:val="00E96F5B"/>
    <w:rsid w:val="00E97676"/>
    <w:rsid w:val="00E97CF4"/>
    <w:rsid w:val="00EA0239"/>
    <w:rsid w:val="00EA074F"/>
    <w:rsid w:val="00EA182F"/>
    <w:rsid w:val="00EA1A53"/>
    <w:rsid w:val="00EA2EEF"/>
    <w:rsid w:val="00EA479E"/>
    <w:rsid w:val="00EA48B2"/>
    <w:rsid w:val="00EA4C24"/>
    <w:rsid w:val="00EA4EAD"/>
    <w:rsid w:val="00EA5175"/>
    <w:rsid w:val="00EA634A"/>
    <w:rsid w:val="00EA63F9"/>
    <w:rsid w:val="00EA6552"/>
    <w:rsid w:val="00EA691F"/>
    <w:rsid w:val="00EA6DB3"/>
    <w:rsid w:val="00EB0893"/>
    <w:rsid w:val="00EB1693"/>
    <w:rsid w:val="00EB1B01"/>
    <w:rsid w:val="00EB1C70"/>
    <w:rsid w:val="00EB303B"/>
    <w:rsid w:val="00EB3775"/>
    <w:rsid w:val="00EB3A62"/>
    <w:rsid w:val="00EB4435"/>
    <w:rsid w:val="00EB453A"/>
    <w:rsid w:val="00EB4C38"/>
    <w:rsid w:val="00EB52DE"/>
    <w:rsid w:val="00EB5539"/>
    <w:rsid w:val="00EB5F30"/>
    <w:rsid w:val="00EB6095"/>
    <w:rsid w:val="00EB67A1"/>
    <w:rsid w:val="00EB6F4D"/>
    <w:rsid w:val="00EB743C"/>
    <w:rsid w:val="00EB7610"/>
    <w:rsid w:val="00EB7BD4"/>
    <w:rsid w:val="00EB7FB0"/>
    <w:rsid w:val="00EC01C6"/>
    <w:rsid w:val="00EC0402"/>
    <w:rsid w:val="00EC0933"/>
    <w:rsid w:val="00EC167D"/>
    <w:rsid w:val="00EC1D85"/>
    <w:rsid w:val="00EC22E4"/>
    <w:rsid w:val="00EC28DE"/>
    <w:rsid w:val="00EC2DA3"/>
    <w:rsid w:val="00EC3ABF"/>
    <w:rsid w:val="00EC3B18"/>
    <w:rsid w:val="00EC3DC7"/>
    <w:rsid w:val="00EC41F6"/>
    <w:rsid w:val="00EC4790"/>
    <w:rsid w:val="00EC5130"/>
    <w:rsid w:val="00EC57A0"/>
    <w:rsid w:val="00EC59E5"/>
    <w:rsid w:val="00EC5BEA"/>
    <w:rsid w:val="00EC5CC9"/>
    <w:rsid w:val="00EC6040"/>
    <w:rsid w:val="00EC613C"/>
    <w:rsid w:val="00EC63A1"/>
    <w:rsid w:val="00EC675F"/>
    <w:rsid w:val="00EC77E5"/>
    <w:rsid w:val="00EC7E9E"/>
    <w:rsid w:val="00ED01E3"/>
    <w:rsid w:val="00ED0BC3"/>
    <w:rsid w:val="00ED0E44"/>
    <w:rsid w:val="00ED17E3"/>
    <w:rsid w:val="00ED1C8B"/>
    <w:rsid w:val="00ED2D80"/>
    <w:rsid w:val="00ED3C24"/>
    <w:rsid w:val="00ED425F"/>
    <w:rsid w:val="00ED4388"/>
    <w:rsid w:val="00ED4572"/>
    <w:rsid w:val="00ED4687"/>
    <w:rsid w:val="00ED4DDF"/>
    <w:rsid w:val="00ED5A51"/>
    <w:rsid w:val="00ED61BB"/>
    <w:rsid w:val="00ED663D"/>
    <w:rsid w:val="00ED7138"/>
    <w:rsid w:val="00ED76FD"/>
    <w:rsid w:val="00ED79A4"/>
    <w:rsid w:val="00ED7B6B"/>
    <w:rsid w:val="00EE0CE9"/>
    <w:rsid w:val="00EE157E"/>
    <w:rsid w:val="00EE1FFA"/>
    <w:rsid w:val="00EE3843"/>
    <w:rsid w:val="00EE38EC"/>
    <w:rsid w:val="00EE41E4"/>
    <w:rsid w:val="00EE4307"/>
    <w:rsid w:val="00EE533F"/>
    <w:rsid w:val="00EE5524"/>
    <w:rsid w:val="00EE5735"/>
    <w:rsid w:val="00EE5F7C"/>
    <w:rsid w:val="00EE68D5"/>
    <w:rsid w:val="00EE7498"/>
    <w:rsid w:val="00EE7E2E"/>
    <w:rsid w:val="00EF0623"/>
    <w:rsid w:val="00EF0B5D"/>
    <w:rsid w:val="00EF1210"/>
    <w:rsid w:val="00EF1642"/>
    <w:rsid w:val="00EF2065"/>
    <w:rsid w:val="00EF274E"/>
    <w:rsid w:val="00EF34B6"/>
    <w:rsid w:val="00EF37B9"/>
    <w:rsid w:val="00EF3967"/>
    <w:rsid w:val="00EF3D8A"/>
    <w:rsid w:val="00EF3F4A"/>
    <w:rsid w:val="00EF48B0"/>
    <w:rsid w:val="00EF5584"/>
    <w:rsid w:val="00EF5D7B"/>
    <w:rsid w:val="00EF6D70"/>
    <w:rsid w:val="00EF7A9F"/>
    <w:rsid w:val="00F0103E"/>
    <w:rsid w:val="00F016AE"/>
    <w:rsid w:val="00F0198A"/>
    <w:rsid w:val="00F02272"/>
    <w:rsid w:val="00F02885"/>
    <w:rsid w:val="00F02889"/>
    <w:rsid w:val="00F02C82"/>
    <w:rsid w:val="00F03D5D"/>
    <w:rsid w:val="00F03D80"/>
    <w:rsid w:val="00F03EE0"/>
    <w:rsid w:val="00F04538"/>
    <w:rsid w:val="00F04CA8"/>
    <w:rsid w:val="00F04E10"/>
    <w:rsid w:val="00F060A5"/>
    <w:rsid w:val="00F0615B"/>
    <w:rsid w:val="00F0648B"/>
    <w:rsid w:val="00F071D6"/>
    <w:rsid w:val="00F0729F"/>
    <w:rsid w:val="00F074DB"/>
    <w:rsid w:val="00F07FFC"/>
    <w:rsid w:val="00F109E4"/>
    <w:rsid w:val="00F10E47"/>
    <w:rsid w:val="00F10FDE"/>
    <w:rsid w:val="00F1119A"/>
    <w:rsid w:val="00F11352"/>
    <w:rsid w:val="00F1144F"/>
    <w:rsid w:val="00F1178C"/>
    <w:rsid w:val="00F11C8A"/>
    <w:rsid w:val="00F122BD"/>
    <w:rsid w:val="00F12E55"/>
    <w:rsid w:val="00F13113"/>
    <w:rsid w:val="00F1321C"/>
    <w:rsid w:val="00F1324F"/>
    <w:rsid w:val="00F13405"/>
    <w:rsid w:val="00F13690"/>
    <w:rsid w:val="00F13994"/>
    <w:rsid w:val="00F13AD1"/>
    <w:rsid w:val="00F13E81"/>
    <w:rsid w:val="00F13EA5"/>
    <w:rsid w:val="00F140E2"/>
    <w:rsid w:val="00F14462"/>
    <w:rsid w:val="00F14906"/>
    <w:rsid w:val="00F154A8"/>
    <w:rsid w:val="00F164E0"/>
    <w:rsid w:val="00F16EFF"/>
    <w:rsid w:val="00F174B1"/>
    <w:rsid w:val="00F1750B"/>
    <w:rsid w:val="00F17A2A"/>
    <w:rsid w:val="00F200B9"/>
    <w:rsid w:val="00F2029C"/>
    <w:rsid w:val="00F20597"/>
    <w:rsid w:val="00F2089E"/>
    <w:rsid w:val="00F209DD"/>
    <w:rsid w:val="00F20B4D"/>
    <w:rsid w:val="00F2153C"/>
    <w:rsid w:val="00F215FC"/>
    <w:rsid w:val="00F21B14"/>
    <w:rsid w:val="00F22896"/>
    <w:rsid w:val="00F234EE"/>
    <w:rsid w:val="00F23EF1"/>
    <w:rsid w:val="00F24343"/>
    <w:rsid w:val="00F243AF"/>
    <w:rsid w:val="00F248A3"/>
    <w:rsid w:val="00F252E4"/>
    <w:rsid w:val="00F256FC"/>
    <w:rsid w:val="00F25779"/>
    <w:rsid w:val="00F25F35"/>
    <w:rsid w:val="00F26C5B"/>
    <w:rsid w:val="00F26E8F"/>
    <w:rsid w:val="00F26EEA"/>
    <w:rsid w:val="00F27282"/>
    <w:rsid w:val="00F27407"/>
    <w:rsid w:val="00F27FEC"/>
    <w:rsid w:val="00F302EB"/>
    <w:rsid w:val="00F30379"/>
    <w:rsid w:val="00F308F9"/>
    <w:rsid w:val="00F31228"/>
    <w:rsid w:val="00F3187A"/>
    <w:rsid w:val="00F320DF"/>
    <w:rsid w:val="00F32908"/>
    <w:rsid w:val="00F32F4D"/>
    <w:rsid w:val="00F33047"/>
    <w:rsid w:val="00F339A3"/>
    <w:rsid w:val="00F33B08"/>
    <w:rsid w:val="00F34532"/>
    <w:rsid w:val="00F35AC9"/>
    <w:rsid w:val="00F367BE"/>
    <w:rsid w:val="00F36DD0"/>
    <w:rsid w:val="00F36DF5"/>
    <w:rsid w:val="00F36E38"/>
    <w:rsid w:val="00F37017"/>
    <w:rsid w:val="00F376F1"/>
    <w:rsid w:val="00F40A0F"/>
    <w:rsid w:val="00F40E11"/>
    <w:rsid w:val="00F4192C"/>
    <w:rsid w:val="00F41B04"/>
    <w:rsid w:val="00F4285B"/>
    <w:rsid w:val="00F42E7E"/>
    <w:rsid w:val="00F43521"/>
    <w:rsid w:val="00F435AF"/>
    <w:rsid w:val="00F44403"/>
    <w:rsid w:val="00F44494"/>
    <w:rsid w:val="00F45A80"/>
    <w:rsid w:val="00F45CA1"/>
    <w:rsid w:val="00F46E75"/>
    <w:rsid w:val="00F4707C"/>
    <w:rsid w:val="00F472C5"/>
    <w:rsid w:val="00F47B38"/>
    <w:rsid w:val="00F47E83"/>
    <w:rsid w:val="00F47EC8"/>
    <w:rsid w:val="00F50146"/>
    <w:rsid w:val="00F50D99"/>
    <w:rsid w:val="00F50F04"/>
    <w:rsid w:val="00F50F63"/>
    <w:rsid w:val="00F51573"/>
    <w:rsid w:val="00F51F97"/>
    <w:rsid w:val="00F520CC"/>
    <w:rsid w:val="00F529FC"/>
    <w:rsid w:val="00F52D3F"/>
    <w:rsid w:val="00F52D4A"/>
    <w:rsid w:val="00F5472A"/>
    <w:rsid w:val="00F548B8"/>
    <w:rsid w:val="00F54B6C"/>
    <w:rsid w:val="00F5516F"/>
    <w:rsid w:val="00F55452"/>
    <w:rsid w:val="00F55A51"/>
    <w:rsid w:val="00F560FD"/>
    <w:rsid w:val="00F561EB"/>
    <w:rsid w:val="00F5656E"/>
    <w:rsid w:val="00F565BD"/>
    <w:rsid w:val="00F5660C"/>
    <w:rsid w:val="00F56816"/>
    <w:rsid w:val="00F56CAD"/>
    <w:rsid w:val="00F60306"/>
    <w:rsid w:val="00F606A0"/>
    <w:rsid w:val="00F60767"/>
    <w:rsid w:val="00F6087D"/>
    <w:rsid w:val="00F60988"/>
    <w:rsid w:val="00F60AEF"/>
    <w:rsid w:val="00F6103A"/>
    <w:rsid w:val="00F611B6"/>
    <w:rsid w:val="00F61435"/>
    <w:rsid w:val="00F62207"/>
    <w:rsid w:val="00F623B0"/>
    <w:rsid w:val="00F627B4"/>
    <w:rsid w:val="00F62909"/>
    <w:rsid w:val="00F63173"/>
    <w:rsid w:val="00F632B0"/>
    <w:rsid w:val="00F63418"/>
    <w:rsid w:val="00F63583"/>
    <w:rsid w:val="00F637E6"/>
    <w:rsid w:val="00F63A2C"/>
    <w:rsid w:val="00F654AD"/>
    <w:rsid w:val="00F657C2"/>
    <w:rsid w:val="00F6613A"/>
    <w:rsid w:val="00F66D38"/>
    <w:rsid w:val="00F66EEA"/>
    <w:rsid w:val="00F673EC"/>
    <w:rsid w:val="00F678C6"/>
    <w:rsid w:val="00F6796D"/>
    <w:rsid w:val="00F67CB3"/>
    <w:rsid w:val="00F7039A"/>
    <w:rsid w:val="00F70503"/>
    <w:rsid w:val="00F70709"/>
    <w:rsid w:val="00F7091F"/>
    <w:rsid w:val="00F70A7C"/>
    <w:rsid w:val="00F70A81"/>
    <w:rsid w:val="00F711BB"/>
    <w:rsid w:val="00F7141B"/>
    <w:rsid w:val="00F71C0B"/>
    <w:rsid w:val="00F722EB"/>
    <w:rsid w:val="00F726F6"/>
    <w:rsid w:val="00F72895"/>
    <w:rsid w:val="00F7327B"/>
    <w:rsid w:val="00F733DA"/>
    <w:rsid w:val="00F734C4"/>
    <w:rsid w:val="00F735F7"/>
    <w:rsid w:val="00F736AA"/>
    <w:rsid w:val="00F7423D"/>
    <w:rsid w:val="00F7425B"/>
    <w:rsid w:val="00F746C8"/>
    <w:rsid w:val="00F74D41"/>
    <w:rsid w:val="00F75242"/>
    <w:rsid w:val="00F755CE"/>
    <w:rsid w:val="00F756D7"/>
    <w:rsid w:val="00F75AEE"/>
    <w:rsid w:val="00F75C6E"/>
    <w:rsid w:val="00F76464"/>
    <w:rsid w:val="00F7651D"/>
    <w:rsid w:val="00F768CD"/>
    <w:rsid w:val="00F76B3D"/>
    <w:rsid w:val="00F7736E"/>
    <w:rsid w:val="00F77F19"/>
    <w:rsid w:val="00F805A2"/>
    <w:rsid w:val="00F81286"/>
    <w:rsid w:val="00F81E6B"/>
    <w:rsid w:val="00F81FA8"/>
    <w:rsid w:val="00F82056"/>
    <w:rsid w:val="00F8214F"/>
    <w:rsid w:val="00F824E3"/>
    <w:rsid w:val="00F83070"/>
    <w:rsid w:val="00F8351A"/>
    <w:rsid w:val="00F83CB4"/>
    <w:rsid w:val="00F83E1F"/>
    <w:rsid w:val="00F84153"/>
    <w:rsid w:val="00F84397"/>
    <w:rsid w:val="00F84704"/>
    <w:rsid w:val="00F849CF"/>
    <w:rsid w:val="00F84B99"/>
    <w:rsid w:val="00F84C02"/>
    <w:rsid w:val="00F84FDA"/>
    <w:rsid w:val="00F85026"/>
    <w:rsid w:val="00F86BF2"/>
    <w:rsid w:val="00F87071"/>
    <w:rsid w:val="00F87C4B"/>
    <w:rsid w:val="00F901F4"/>
    <w:rsid w:val="00F90A22"/>
    <w:rsid w:val="00F911AC"/>
    <w:rsid w:val="00F91C69"/>
    <w:rsid w:val="00F91CE0"/>
    <w:rsid w:val="00F923F7"/>
    <w:rsid w:val="00F9245F"/>
    <w:rsid w:val="00F92B61"/>
    <w:rsid w:val="00F935D5"/>
    <w:rsid w:val="00F93690"/>
    <w:rsid w:val="00F93DE4"/>
    <w:rsid w:val="00F94377"/>
    <w:rsid w:val="00F94F00"/>
    <w:rsid w:val="00F95C3F"/>
    <w:rsid w:val="00F95E5B"/>
    <w:rsid w:val="00F95EBA"/>
    <w:rsid w:val="00F966B3"/>
    <w:rsid w:val="00F97439"/>
    <w:rsid w:val="00F97868"/>
    <w:rsid w:val="00F97C26"/>
    <w:rsid w:val="00FA01FC"/>
    <w:rsid w:val="00FA0275"/>
    <w:rsid w:val="00FA0BA3"/>
    <w:rsid w:val="00FA0EEC"/>
    <w:rsid w:val="00FA1153"/>
    <w:rsid w:val="00FA1189"/>
    <w:rsid w:val="00FA1841"/>
    <w:rsid w:val="00FA19BE"/>
    <w:rsid w:val="00FA1A44"/>
    <w:rsid w:val="00FA2C4C"/>
    <w:rsid w:val="00FA5203"/>
    <w:rsid w:val="00FA6199"/>
    <w:rsid w:val="00FA6668"/>
    <w:rsid w:val="00FA6B12"/>
    <w:rsid w:val="00FA730E"/>
    <w:rsid w:val="00FA74AE"/>
    <w:rsid w:val="00FA79F4"/>
    <w:rsid w:val="00FA7C93"/>
    <w:rsid w:val="00FA7D4D"/>
    <w:rsid w:val="00FB0EF3"/>
    <w:rsid w:val="00FB12CA"/>
    <w:rsid w:val="00FB1950"/>
    <w:rsid w:val="00FB1FBE"/>
    <w:rsid w:val="00FB2CBC"/>
    <w:rsid w:val="00FB5B3F"/>
    <w:rsid w:val="00FB6021"/>
    <w:rsid w:val="00FB6268"/>
    <w:rsid w:val="00FB62D2"/>
    <w:rsid w:val="00FB63B2"/>
    <w:rsid w:val="00FB6937"/>
    <w:rsid w:val="00FC0213"/>
    <w:rsid w:val="00FC03EA"/>
    <w:rsid w:val="00FC0612"/>
    <w:rsid w:val="00FC0B34"/>
    <w:rsid w:val="00FC1240"/>
    <w:rsid w:val="00FC16DF"/>
    <w:rsid w:val="00FC18DB"/>
    <w:rsid w:val="00FC1C95"/>
    <w:rsid w:val="00FC2486"/>
    <w:rsid w:val="00FC28D5"/>
    <w:rsid w:val="00FC34F3"/>
    <w:rsid w:val="00FC3D8B"/>
    <w:rsid w:val="00FC4898"/>
    <w:rsid w:val="00FC4D56"/>
    <w:rsid w:val="00FC5387"/>
    <w:rsid w:val="00FC5A3F"/>
    <w:rsid w:val="00FC69DD"/>
    <w:rsid w:val="00FC6AF2"/>
    <w:rsid w:val="00FC71C9"/>
    <w:rsid w:val="00FC72A7"/>
    <w:rsid w:val="00FC75D8"/>
    <w:rsid w:val="00FC7C1D"/>
    <w:rsid w:val="00FD00F1"/>
    <w:rsid w:val="00FD0E92"/>
    <w:rsid w:val="00FD0E93"/>
    <w:rsid w:val="00FD13C6"/>
    <w:rsid w:val="00FD1D12"/>
    <w:rsid w:val="00FD22EB"/>
    <w:rsid w:val="00FD23B5"/>
    <w:rsid w:val="00FD2DA6"/>
    <w:rsid w:val="00FD4D11"/>
    <w:rsid w:val="00FD4F4E"/>
    <w:rsid w:val="00FD5887"/>
    <w:rsid w:val="00FD6A1D"/>
    <w:rsid w:val="00FD6ED1"/>
    <w:rsid w:val="00FD6EEF"/>
    <w:rsid w:val="00FD78B1"/>
    <w:rsid w:val="00FE01AE"/>
    <w:rsid w:val="00FE0205"/>
    <w:rsid w:val="00FE02DA"/>
    <w:rsid w:val="00FE0317"/>
    <w:rsid w:val="00FE0A17"/>
    <w:rsid w:val="00FE0C84"/>
    <w:rsid w:val="00FE0CB5"/>
    <w:rsid w:val="00FE19BC"/>
    <w:rsid w:val="00FE1DDF"/>
    <w:rsid w:val="00FE2FAB"/>
    <w:rsid w:val="00FE56E8"/>
    <w:rsid w:val="00FE59EF"/>
    <w:rsid w:val="00FE6C01"/>
    <w:rsid w:val="00FE6CBE"/>
    <w:rsid w:val="00FE779C"/>
    <w:rsid w:val="00FF02EE"/>
    <w:rsid w:val="00FF0740"/>
    <w:rsid w:val="00FF0903"/>
    <w:rsid w:val="00FF0B77"/>
    <w:rsid w:val="00FF1819"/>
    <w:rsid w:val="00FF28DE"/>
    <w:rsid w:val="00FF346F"/>
    <w:rsid w:val="00FF3BF5"/>
    <w:rsid w:val="00FF4403"/>
    <w:rsid w:val="00FF4719"/>
    <w:rsid w:val="00FF4B06"/>
    <w:rsid w:val="00FF4C03"/>
    <w:rsid w:val="00FF51FF"/>
    <w:rsid w:val="00FF545A"/>
    <w:rsid w:val="00FF5967"/>
    <w:rsid w:val="00FF68A0"/>
    <w:rsid w:val="00FF7C5F"/>
    <w:rsid w:val="00FF7E0A"/>
    <w:rsid w:val="04D9224E"/>
    <w:rsid w:val="0762A7D8"/>
    <w:rsid w:val="0CFE4063"/>
    <w:rsid w:val="0EE9C7E8"/>
    <w:rsid w:val="167EE41C"/>
    <w:rsid w:val="1D57A764"/>
    <w:rsid w:val="219C3376"/>
    <w:rsid w:val="38217FB9"/>
    <w:rsid w:val="4B295BBA"/>
    <w:rsid w:val="538BD5AB"/>
    <w:rsid w:val="58336C49"/>
    <w:rsid w:val="5B1BA8FC"/>
    <w:rsid w:val="5B526712"/>
    <w:rsid w:val="63358FAA"/>
    <w:rsid w:val="67987B81"/>
    <w:rsid w:val="6EFF8B70"/>
    <w:rsid w:val="78F07D27"/>
  </w:rsids>
  <m:mathPr>
    <m:mathFont m:val="Cambria Math"/>
    <m:brkBin m:val="before"/>
    <m:brkBinSub m:val="--"/>
    <m:smallFrac m:val="0"/>
    <m:dispDef/>
    <m:lMargin m:val="0"/>
    <m:rMargin m:val="0"/>
    <m:defJc m:val="centerGroup"/>
    <m:wrapIndent m:val="1440"/>
    <m:intLim m:val="subSup"/>
    <m:naryLim m:val="undOvr"/>
  </m:mathPr>
  <w:themeFontLang w:val="es-HN"/>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2AE847D9"/>
  <w15:chartTrackingRefBased/>
  <w15:docId w15:val="{9979BE2E-D2B8-4BE1-A1D3-D5A876AAD6A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s-HN" w:eastAsia="en-US" w:bidi="ar-SA"/>
      </w:rPr>
    </w:rPrDefault>
    <w:pPrDefault>
      <w:pPr>
        <w:spacing w:after="160" w:line="259" w:lineRule="auto"/>
      </w:pPr>
    </w:pPrDefault>
  </w:docDefaults>
  <w:latentStyles w:defLockedState="0" w:defUIPriority="99" w:defSemiHidden="0" w:defUnhideWhenUsed="0" w:defQFormat="0" w:count="376">
    <w:lsdException w:name="Normal" w:uiPriority="1" w:qFormat="1"/>
    <w:lsdException w:name="heading 1" w:uiPriority="9" w:qFormat="1"/>
    <w:lsdException w:name="heading 2" w:semiHidden="1" w:uiPriority="1" w:unhideWhenUsed="1" w:qFormat="1"/>
    <w:lsdException w:name="heading 3" w:semiHidden="1" w:uiPriority="9" w:unhideWhenUsed="1" w:qFormat="1"/>
    <w:lsdException w:name="heading 4" w:semiHidden="1" w:uiPriority="1"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Portadas y Preliminares"/>
    <w:uiPriority w:val="1"/>
    <w:qFormat/>
    <w:rsid w:val="004334AB"/>
    <w:pPr>
      <w:widowControl w:val="0"/>
      <w:spacing w:after="0" w:line="240" w:lineRule="auto"/>
    </w:pPr>
    <w:rPr>
      <w:lang w:val="en-US"/>
    </w:rPr>
  </w:style>
  <w:style w:type="paragraph" w:styleId="Ttulo1">
    <w:name w:val="heading 1"/>
    <w:basedOn w:val="Normal"/>
    <w:next w:val="TextoPrincipal"/>
    <w:link w:val="Ttulo1Car"/>
    <w:uiPriority w:val="9"/>
    <w:qFormat/>
    <w:rsid w:val="00C52E7B"/>
    <w:pPr>
      <w:keepNext/>
      <w:keepLines/>
      <w:spacing w:before="240" w:after="240"/>
      <w:jc w:val="center"/>
      <w:outlineLvl w:val="0"/>
    </w:pPr>
    <w:rPr>
      <w:rFonts w:ascii="Times New Roman" w:eastAsiaTheme="majorEastAsia" w:hAnsi="Times New Roman" w:cs="Times New Roman"/>
      <w:b/>
      <w:sz w:val="28"/>
      <w:szCs w:val="28"/>
      <w:lang w:val="es-HN"/>
    </w:rPr>
  </w:style>
  <w:style w:type="paragraph" w:styleId="Ttulo2">
    <w:name w:val="heading 2"/>
    <w:basedOn w:val="Normal"/>
    <w:next w:val="TextoPrincipal"/>
    <w:link w:val="Ttulo2Car"/>
    <w:uiPriority w:val="1"/>
    <w:qFormat/>
    <w:rsid w:val="00D6639D"/>
    <w:pPr>
      <w:spacing w:after="120" w:line="360" w:lineRule="auto"/>
      <w:outlineLvl w:val="1"/>
    </w:pPr>
    <w:rPr>
      <w:rFonts w:ascii="Times New Roman" w:eastAsia="Times New Roman" w:hAnsi="Times New Roman"/>
      <w:b/>
      <w:bCs/>
      <w:sz w:val="24"/>
      <w:szCs w:val="32"/>
    </w:rPr>
  </w:style>
  <w:style w:type="paragraph" w:styleId="Ttulo3">
    <w:name w:val="heading 3"/>
    <w:basedOn w:val="Normal"/>
    <w:next w:val="TextoPrincipal"/>
    <w:link w:val="Ttulo3Car"/>
    <w:uiPriority w:val="9"/>
    <w:unhideWhenUsed/>
    <w:qFormat/>
    <w:rsid w:val="00D6639D"/>
    <w:pPr>
      <w:keepNext/>
      <w:keepLines/>
      <w:spacing w:before="40" w:after="120" w:line="360" w:lineRule="auto"/>
      <w:ind w:left="567"/>
      <w:outlineLvl w:val="2"/>
    </w:pPr>
    <w:rPr>
      <w:rFonts w:ascii="Times New Roman" w:eastAsiaTheme="majorEastAsia" w:hAnsi="Times New Roman" w:cstheme="majorBidi"/>
      <w:sz w:val="24"/>
      <w:szCs w:val="24"/>
    </w:rPr>
  </w:style>
  <w:style w:type="paragraph" w:styleId="Ttulo4">
    <w:name w:val="heading 4"/>
    <w:basedOn w:val="Normal"/>
    <w:next w:val="TextoPrincipal"/>
    <w:link w:val="Ttulo4Car"/>
    <w:uiPriority w:val="1"/>
    <w:qFormat/>
    <w:rsid w:val="00FF3BF5"/>
    <w:pPr>
      <w:spacing w:after="120" w:line="360" w:lineRule="auto"/>
      <w:ind w:left="1134"/>
      <w:outlineLvl w:val="3"/>
    </w:pPr>
    <w:rPr>
      <w:rFonts w:ascii="Times New Roman" w:eastAsia="Times New Roman" w:hAnsi="Times New Roman"/>
      <w:bCs/>
      <w:sz w:val="24"/>
      <w:szCs w:val="24"/>
    </w:rPr>
  </w:style>
  <w:style w:type="paragraph" w:styleId="Ttulo5">
    <w:name w:val="heading 5"/>
    <w:basedOn w:val="Normal"/>
    <w:next w:val="Normal"/>
    <w:link w:val="Ttulo5Car"/>
    <w:uiPriority w:val="9"/>
    <w:semiHidden/>
    <w:unhideWhenUsed/>
    <w:qFormat/>
    <w:rsid w:val="00957657"/>
    <w:pPr>
      <w:keepNext/>
      <w:keepLines/>
      <w:spacing w:before="40"/>
      <w:outlineLvl w:val="4"/>
    </w:pPr>
    <w:rPr>
      <w:rFonts w:asciiTheme="majorHAnsi" w:eastAsiaTheme="majorEastAsia" w:hAnsiTheme="majorHAnsi" w:cstheme="majorBidi"/>
      <w:color w:val="2E74B5" w:themeColor="accent1" w:themeShade="BF"/>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customStyle="1" w:styleId="Ttulo2Car">
    <w:name w:val="Título 2 Car"/>
    <w:basedOn w:val="Fuentedeprrafopredeter"/>
    <w:link w:val="Ttulo2"/>
    <w:uiPriority w:val="1"/>
    <w:rsid w:val="00D6639D"/>
    <w:rPr>
      <w:rFonts w:ascii="Times New Roman" w:eastAsia="Times New Roman" w:hAnsi="Times New Roman"/>
      <w:b/>
      <w:bCs/>
      <w:sz w:val="24"/>
      <w:szCs w:val="32"/>
      <w:lang w:val="en-US"/>
    </w:rPr>
  </w:style>
  <w:style w:type="character" w:customStyle="1" w:styleId="Ttulo4Car">
    <w:name w:val="Título 4 Car"/>
    <w:basedOn w:val="Fuentedeprrafopredeter"/>
    <w:link w:val="Ttulo4"/>
    <w:uiPriority w:val="1"/>
    <w:rsid w:val="00FF3BF5"/>
    <w:rPr>
      <w:rFonts w:ascii="Times New Roman" w:eastAsia="Times New Roman" w:hAnsi="Times New Roman"/>
      <w:bCs/>
      <w:sz w:val="24"/>
      <w:szCs w:val="24"/>
      <w:lang w:val="en-US"/>
    </w:rPr>
  </w:style>
  <w:style w:type="paragraph" w:styleId="Textoindependiente">
    <w:name w:val="Body Text"/>
    <w:basedOn w:val="Normal"/>
    <w:link w:val="TextoindependienteCar"/>
    <w:uiPriority w:val="1"/>
    <w:rsid w:val="007D5C9B"/>
    <w:pPr>
      <w:ind w:left="100" w:firstLine="566"/>
    </w:pPr>
    <w:rPr>
      <w:rFonts w:ascii="Times New Roman" w:eastAsia="Times New Roman" w:hAnsi="Times New Roman"/>
      <w:sz w:val="24"/>
      <w:szCs w:val="24"/>
    </w:rPr>
  </w:style>
  <w:style w:type="character" w:customStyle="1" w:styleId="TextoindependienteCar">
    <w:name w:val="Texto independiente Car"/>
    <w:basedOn w:val="Fuentedeprrafopredeter"/>
    <w:link w:val="Textoindependiente"/>
    <w:uiPriority w:val="1"/>
    <w:rsid w:val="007D5C9B"/>
    <w:rPr>
      <w:rFonts w:ascii="Times New Roman" w:eastAsia="Times New Roman" w:hAnsi="Times New Roman"/>
      <w:sz w:val="24"/>
      <w:szCs w:val="24"/>
      <w:lang w:val="en-US"/>
    </w:rPr>
  </w:style>
  <w:style w:type="paragraph" w:styleId="Prrafodelista">
    <w:name w:val="List Paragraph"/>
    <w:basedOn w:val="Normal"/>
    <w:uiPriority w:val="1"/>
    <w:rsid w:val="007D5C9B"/>
  </w:style>
  <w:style w:type="character" w:styleId="Refdecomentario">
    <w:name w:val="annotation reference"/>
    <w:basedOn w:val="Fuentedeprrafopredeter"/>
    <w:uiPriority w:val="99"/>
    <w:semiHidden/>
    <w:unhideWhenUsed/>
    <w:rsid w:val="007D5C9B"/>
    <w:rPr>
      <w:sz w:val="16"/>
      <w:szCs w:val="16"/>
    </w:rPr>
  </w:style>
  <w:style w:type="paragraph" w:styleId="Textocomentario">
    <w:name w:val="annotation text"/>
    <w:basedOn w:val="Normal"/>
    <w:link w:val="TextocomentarioCar"/>
    <w:uiPriority w:val="99"/>
    <w:unhideWhenUsed/>
    <w:rsid w:val="007D5C9B"/>
    <w:rPr>
      <w:sz w:val="20"/>
      <w:szCs w:val="20"/>
    </w:rPr>
  </w:style>
  <w:style w:type="character" w:customStyle="1" w:styleId="TextocomentarioCar">
    <w:name w:val="Texto comentario Car"/>
    <w:basedOn w:val="Fuentedeprrafopredeter"/>
    <w:link w:val="Textocomentario"/>
    <w:uiPriority w:val="99"/>
    <w:rsid w:val="007D5C9B"/>
    <w:rPr>
      <w:sz w:val="20"/>
      <w:szCs w:val="20"/>
      <w:lang w:val="en-US"/>
    </w:rPr>
  </w:style>
  <w:style w:type="paragraph" w:styleId="Asuntodelcomentario">
    <w:name w:val="annotation subject"/>
    <w:basedOn w:val="Textocomentario"/>
    <w:next w:val="Textocomentario"/>
    <w:link w:val="AsuntodelcomentarioCar"/>
    <w:uiPriority w:val="99"/>
    <w:semiHidden/>
    <w:unhideWhenUsed/>
    <w:rsid w:val="007D5C9B"/>
    <w:rPr>
      <w:b/>
      <w:bCs/>
    </w:rPr>
  </w:style>
  <w:style w:type="character" w:customStyle="1" w:styleId="AsuntodelcomentarioCar">
    <w:name w:val="Asunto del comentario Car"/>
    <w:basedOn w:val="TextocomentarioCar"/>
    <w:link w:val="Asuntodelcomentario"/>
    <w:uiPriority w:val="99"/>
    <w:semiHidden/>
    <w:rsid w:val="007D5C9B"/>
    <w:rPr>
      <w:b/>
      <w:bCs/>
      <w:sz w:val="20"/>
      <w:szCs w:val="20"/>
      <w:lang w:val="en-US"/>
    </w:rPr>
  </w:style>
  <w:style w:type="paragraph" w:styleId="Textodeglobo">
    <w:name w:val="Balloon Text"/>
    <w:basedOn w:val="Normal"/>
    <w:link w:val="TextodegloboCar"/>
    <w:uiPriority w:val="99"/>
    <w:semiHidden/>
    <w:unhideWhenUsed/>
    <w:rsid w:val="007D5C9B"/>
    <w:rPr>
      <w:rFonts w:ascii="Segoe UI" w:hAnsi="Segoe UI" w:cs="Segoe UI"/>
      <w:sz w:val="18"/>
      <w:szCs w:val="18"/>
    </w:rPr>
  </w:style>
  <w:style w:type="character" w:customStyle="1" w:styleId="TextodegloboCar">
    <w:name w:val="Texto de globo Car"/>
    <w:basedOn w:val="Fuentedeprrafopredeter"/>
    <w:link w:val="Textodeglobo"/>
    <w:uiPriority w:val="99"/>
    <w:semiHidden/>
    <w:rsid w:val="007D5C9B"/>
    <w:rPr>
      <w:rFonts w:ascii="Segoe UI" w:hAnsi="Segoe UI" w:cs="Segoe UI"/>
      <w:sz w:val="18"/>
      <w:szCs w:val="18"/>
      <w:lang w:val="en-US"/>
    </w:rPr>
  </w:style>
  <w:style w:type="paragraph" w:styleId="Encabezado">
    <w:name w:val="header"/>
    <w:basedOn w:val="Normal"/>
    <w:link w:val="EncabezadoCar"/>
    <w:uiPriority w:val="99"/>
    <w:unhideWhenUsed/>
    <w:rsid w:val="002313B9"/>
    <w:pPr>
      <w:tabs>
        <w:tab w:val="center" w:pos="4419"/>
        <w:tab w:val="right" w:pos="8838"/>
      </w:tabs>
    </w:pPr>
  </w:style>
  <w:style w:type="character" w:customStyle="1" w:styleId="EncabezadoCar">
    <w:name w:val="Encabezado Car"/>
    <w:basedOn w:val="Fuentedeprrafopredeter"/>
    <w:link w:val="Encabezado"/>
    <w:uiPriority w:val="99"/>
    <w:rsid w:val="002313B9"/>
    <w:rPr>
      <w:lang w:val="en-US"/>
    </w:rPr>
  </w:style>
  <w:style w:type="paragraph" w:styleId="Piedepgina">
    <w:name w:val="footer"/>
    <w:basedOn w:val="Normal"/>
    <w:link w:val="PiedepginaCar"/>
    <w:uiPriority w:val="99"/>
    <w:unhideWhenUsed/>
    <w:rsid w:val="002313B9"/>
    <w:pPr>
      <w:tabs>
        <w:tab w:val="center" w:pos="4419"/>
        <w:tab w:val="right" w:pos="8838"/>
      </w:tabs>
    </w:pPr>
  </w:style>
  <w:style w:type="character" w:customStyle="1" w:styleId="PiedepginaCar">
    <w:name w:val="Pie de página Car"/>
    <w:basedOn w:val="Fuentedeprrafopredeter"/>
    <w:link w:val="Piedepgina"/>
    <w:uiPriority w:val="99"/>
    <w:rsid w:val="002313B9"/>
    <w:rPr>
      <w:lang w:val="en-US"/>
    </w:rPr>
  </w:style>
  <w:style w:type="paragraph" w:customStyle="1" w:styleId="TextoPrincipal">
    <w:name w:val="Texto Principal"/>
    <w:basedOn w:val="Normal"/>
    <w:link w:val="TextoPrincipalCar"/>
    <w:uiPriority w:val="1"/>
    <w:qFormat/>
    <w:rsid w:val="006A683C"/>
    <w:pPr>
      <w:spacing w:after="120" w:line="360" w:lineRule="auto"/>
      <w:ind w:firstLine="720"/>
      <w:jc w:val="both"/>
    </w:pPr>
    <w:rPr>
      <w:rFonts w:ascii="Times New Roman" w:hAnsi="Times New Roman" w:cs="Times New Roman"/>
      <w:sz w:val="24"/>
      <w:szCs w:val="24"/>
      <w:lang w:val="es-HN"/>
    </w:rPr>
  </w:style>
  <w:style w:type="character" w:customStyle="1" w:styleId="Ttulo1Car">
    <w:name w:val="Título 1 Car"/>
    <w:basedOn w:val="Fuentedeprrafopredeter"/>
    <w:link w:val="Ttulo1"/>
    <w:uiPriority w:val="9"/>
    <w:rsid w:val="00C52E7B"/>
    <w:rPr>
      <w:rFonts w:ascii="Times New Roman" w:eastAsiaTheme="majorEastAsia" w:hAnsi="Times New Roman" w:cs="Times New Roman"/>
      <w:b/>
      <w:sz w:val="28"/>
      <w:szCs w:val="28"/>
    </w:rPr>
  </w:style>
  <w:style w:type="character" w:customStyle="1" w:styleId="TextoPrincipalCar">
    <w:name w:val="Texto Principal Car"/>
    <w:basedOn w:val="Fuentedeprrafopredeter"/>
    <w:link w:val="TextoPrincipal"/>
    <w:uiPriority w:val="1"/>
    <w:rsid w:val="006A683C"/>
    <w:rPr>
      <w:rFonts w:ascii="Times New Roman" w:hAnsi="Times New Roman" w:cs="Times New Roman"/>
      <w:sz w:val="24"/>
      <w:szCs w:val="24"/>
    </w:rPr>
  </w:style>
  <w:style w:type="character" w:customStyle="1" w:styleId="Ttulo3Car">
    <w:name w:val="Título 3 Car"/>
    <w:basedOn w:val="Fuentedeprrafopredeter"/>
    <w:link w:val="Ttulo3"/>
    <w:uiPriority w:val="9"/>
    <w:rsid w:val="00D6639D"/>
    <w:rPr>
      <w:rFonts w:ascii="Times New Roman" w:eastAsiaTheme="majorEastAsia" w:hAnsi="Times New Roman" w:cstheme="majorBidi"/>
      <w:sz w:val="24"/>
      <w:szCs w:val="24"/>
      <w:lang w:val="en-US"/>
    </w:rPr>
  </w:style>
  <w:style w:type="paragraph" w:customStyle="1" w:styleId="TtulodeFiguras">
    <w:name w:val="Título de Figuras"/>
    <w:basedOn w:val="TextoPrincipal"/>
    <w:link w:val="TtulodeFigurasCar"/>
    <w:uiPriority w:val="1"/>
    <w:qFormat/>
    <w:rsid w:val="005E4B7D"/>
    <w:pPr>
      <w:spacing w:line="240" w:lineRule="auto"/>
      <w:ind w:firstLine="0"/>
    </w:pPr>
    <w:rPr>
      <w:b/>
      <w:szCs w:val="22"/>
      <w:lang w:val="es-ES"/>
    </w:rPr>
  </w:style>
  <w:style w:type="paragraph" w:customStyle="1" w:styleId="FuentedeFigurasyTablas">
    <w:name w:val="Fuente de Figuras y Tablas"/>
    <w:basedOn w:val="TextoPrincipal"/>
    <w:link w:val="FuentedeFigurasyTablasCar"/>
    <w:uiPriority w:val="1"/>
    <w:qFormat/>
    <w:rsid w:val="00CA2275"/>
    <w:pPr>
      <w:spacing w:after="240" w:line="240" w:lineRule="auto"/>
      <w:ind w:firstLine="0"/>
    </w:pPr>
    <w:rPr>
      <w:sz w:val="22"/>
      <w:szCs w:val="22"/>
      <w:lang w:val="es-ES"/>
    </w:rPr>
  </w:style>
  <w:style w:type="character" w:customStyle="1" w:styleId="TtulodeFigurasCar">
    <w:name w:val="Título de Figuras Car"/>
    <w:basedOn w:val="TextoPrincipalCar"/>
    <w:link w:val="TtulodeFiguras"/>
    <w:uiPriority w:val="1"/>
    <w:rsid w:val="005E4B7D"/>
    <w:rPr>
      <w:rFonts w:ascii="Times New Roman" w:hAnsi="Times New Roman" w:cs="Times New Roman"/>
      <w:b/>
      <w:sz w:val="24"/>
      <w:szCs w:val="24"/>
      <w:lang w:val="es-ES"/>
    </w:rPr>
  </w:style>
  <w:style w:type="table" w:styleId="Tablaconcuadrcula">
    <w:name w:val="Table Grid"/>
    <w:basedOn w:val="Tablanormal"/>
    <w:uiPriority w:val="39"/>
    <w:rsid w:val="005E4B7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FuentedeFigurasyTablasCar">
    <w:name w:val="Fuente de Figuras y Tablas Car"/>
    <w:basedOn w:val="TextoPrincipalCar"/>
    <w:link w:val="FuentedeFigurasyTablas"/>
    <w:uiPriority w:val="1"/>
    <w:rsid w:val="00CA2275"/>
    <w:rPr>
      <w:rFonts w:ascii="Times New Roman" w:hAnsi="Times New Roman" w:cs="Times New Roman"/>
      <w:sz w:val="24"/>
      <w:szCs w:val="24"/>
      <w:lang w:val="es-ES"/>
    </w:rPr>
  </w:style>
  <w:style w:type="paragraph" w:customStyle="1" w:styleId="TtulodeTablas">
    <w:name w:val="Título de Tablas"/>
    <w:basedOn w:val="FuentedeFigurasyTablas"/>
    <w:link w:val="TtulodeTablasCar"/>
    <w:uiPriority w:val="1"/>
    <w:qFormat/>
    <w:rsid w:val="005E4B7D"/>
    <w:rPr>
      <w:b/>
      <w:sz w:val="24"/>
      <w:szCs w:val="24"/>
      <w:lang w:val="en-US"/>
    </w:rPr>
  </w:style>
  <w:style w:type="paragraph" w:customStyle="1" w:styleId="TextodeTablas">
    <w:name w:val="Texto de Tablas"/>
    <w:basedOn w:val="FuentedeFigurasyTablas"/>
    <w:link w:val="TextodeTablasCar"/>
    <w:uiPriority w:val="1"/>
    <w:qFormat/>
    <w:rsid w:val="005E4B7D"/>
    <w:pPr>
      <w:spacing w:after="0"/>
      <w:jc w:val="center"/>
    </w:pPr>
    <w:rPr>
      <w:sz w:val="20"/>
      <w:lang w:val="en-US"/>
    </w:rPr>
  </w:style>
  <w:style w:type="character" w:customStyle="1" w:styleId="TtulodeTablasCar">
    <w:name w:val="Título de Tablas Car"/>
    <w:basedOn w:val="FuentedeFigurasyTablasCar"/>
    <w:link w:val="TtulodeTablas"/>
    <w:uiPriority w:val="1"/>
    <w:rsid w:val="005E4B7D"/>
    <w:rPr>
      <w:rFonts w:ascii="Times New Roman" w:hAnsi="Times New Roman" w:cs="Times New Roman"/>
      <w:b/>
      <w:sz w:val="24"/>
      <w:szCs w:val="24"/>
      <w:lang w:val="en-US"/>
    </w:rPr>
  </w:style>
  <w:style w:type="paragraph" w:styleId="TtuloTDC">
    <w:name w:val="TOC Heading"/>
    <w:basedOn w:val="Ttulo1"/>
    <w:next w:val="Normal"/>
    <w:uiPriority w:val="39"/>
    <w:unhideWhenUsed/>
    <w:qFormat/>
    <w:rsid w:val="003F60B4"/>
    <w:pPr>
      <w:widowControl/>
      <w:spacing w:after="0" w:line="259" w:lineRule="auto"/>
      <w:jc w:val="left"/>
      <w:outlineLvl w:val="9"/>
    </w:pPr>
    <w:rPr>
      <w:rFonts w:asciiTheme="majorHAnsi" w:hAnsiTheme="majorHAnsi" w:cstheme="majorBidi"/>
      <w:b w:val="0"/>
      <w:color w:val="2E74B5" w:themeColor="accent1" w:themeShade="BF"/>
      <w:sz w:val="32"/>
      <w:szCs w:val="32"/>
      <w:lang w:eastAsia="es-HN"/>
    </w:rPr>
  </w:style>
  <w:style w:type="character" w:customStyle="1" w:styleId="TextodeTablasCar">
    <w:name w:val="Texto de Tablas Car"/>
    <w:basedOn w:val="FuentedeFigurasyTablasCar"/>
    <w:link w:val="TextodeTablas"/>
    <w:uiPriority w:val="1"/>
    <w:rsid w:val="005E4B7D"/>
    <w:rPr>
      <w:rFonts w:ascii="Times New Roman" w:hAnsi="Times New Roman" w:cs="Times New Roman"/>
      <w:sz w:val="20"/>
      <w:szCs w:val="24"/>
      <w:lang w:val="en-US"/>
    </w:rPr>
  </w:style>
  <w:style w:type="paragraph" w:styleId="TDC1">
    <w:name w:val="toc 1"/>
    <w:basedOn w:val="Normal"/>
    <w:next w:val="Normal"/>
    <w:autoRedefine/>
    <w:uiPriority w:val="39"/>
    <w:unhideWhenUsed/>
    <w:rsid w:val="003F60B4"/>
    <w:pPr>
      <w:spacing w:line="360" w:lineRule="auto"/>
    </w:pPr>
    <w:rPr>
      <w:rFonts w:ascii="Times New Roman" w:hAnsi="Times New Roman"/>
      <w:sz w:val="24"/>
    </w:rPr>
  </w:style>
  <w:style w:type="paragraph" w:styleId="TDC2">
    <w:name w:val="toc 2"/>
    <w:basedOn w:val="Normal"/>
    <w:next w:val="Normal"/>
    <w:autoRedefine/>
    <w:uiPriority w:val="39"/>
    <w:unhideWhenUsed/>
    <w:rsid w:val="003F60B4"/>
    <w:pPr>
      <w:spacing w:line="360" w:lineRule="auto"/>
      <w:ind w:left="221"/>
    </w:pPr>
    <w:rPr>
      <w:rFonts w:ascii="Times New Roman" w:hAnsi="Times New Roman"/>
      <w:sz w:val="24"/>
    </w:rPr>
  </w:style>
  <w:style w:type="paragraph" w:styleId="TDC3">
    <w:name w:val="toc 3"/>
    <w:basedOn w:val="Normal"/>
    <w:next w:val="Normal"/>
    <w:autoRedefine/>
    <w:uiPriority w:val="39"/>
    <w:unhideWhenUsed/>
    <w:rsid w:val="00E6492E"/>
    <w:pPr>
      <w:tabs>
        <w:tab w:val="left" w:pos="1320"/>
        <w:tab w:val="right" w:leader="dot" w:pos="9350"/>
      </w:tabs>
      <w:spacing w:line="360" w:lineRule="auto"/>
      <w:ind w:left="454"/>
    </w:pPr>
    <w:rPr>
      <w:rFonts w:ascii="Times New Roman" w:hAnsi="Times New Roman"/>
      <w:noProof/>
      <w:sz w:val="24"/>
      <w:lang w:val="es-HN"/>
    </w:rPr>
  </w:style>
  <w:style w:type="character" w:styleId="Hipervnculo">
    <w:name w:val="Hyperlink"/>
    <w:basedOn w:val="Fuentedeprrafopredeter"/>
    <w:uiPriority w:val="99"/>
    <w:unhideWhenUsed/>
    <w:rsid w:val="003F60B4"/>
    <w:rPr>
      <w:color w:val="0563C1" w:themeColor="hyperlink"/>
      <w:u w:val="single"/>
    </w:rPr>
  </w:style>
  <w:style w:type="paragraph" w:styleId="TDC4">
    <w:name w:val="toc 4"/>
    <w:basedOn w:val="Normal"/>
    <w:next w:val="Normal"/>
    <w:autoRedefine/>
    <w:uiPriority w:val="39"/>
    <w:unhideWhenUsed/>
    <w:rsid w:val="003F60B4"/>
    <w:pPr>
      <w:spacing w:line="360" w:lineRule="auto"/>
      <w:ind w:left="658"/>
    </w:pPr>
    <w:rPr>
      <w:rFonts w:ascii="Times New Roman" w:hAnsi="Times New Roman"/>
      <w:sz w:val="24"/>
    </w:rPr>
  </w:style>
  <w:style w:type="paragraph" w:customStyle="1" w:styleId="CitaTextualLarga">
    <w:name w:val="Cita Textual Larga"/>
    <w:aliases w:val="texto"/>
    <w:basedOn w:val="TextoPrincipal"/>
    <w:link w:val="CitaTextualLargaCar"/>
    <w:uiPriority w:val="1"/>
    <w:qFormat/>
    <w:rsid w:val="00C964CF"/>
    <w:pPr>
      <w:spacing w:line="240" w:lineRule="auto"/>
    </w:pPr>
    <w:rPr>
      <w:sz w:val="22"/>
      <w:szCs w:val="22"/>
    </w:rPr>
  </w:style>
  <w:style w:type="paragraph" w:customStyle="1" w:styleId="CitaLarga">
    <w:name w:val="Cita Larga"/>
    <w:basedOn w:val="CitaTextualLarga"/>
    <w:link w:val="CitaLargaCar"/>
    <w:uiPriority w:val="1"/>
    <w:qFormat/>
    <w:rsid w:val="00C964CF"/>
    <w:pPr>
      <w:ind w:left="680" w:firstLine="0"/>
    </w:pPr>
  </w:style>
  <w:style w:type="character" w:customStyle="1" w:styleId="CitaTextualLargaCar">
    <w:name w:val="Cita Textual Larga Car"/>
    <w:aliases w:val="texto Car"/>
    <w:basedOn w:val="TextoPrincipalCar"/>
    <w:link w:val="CitaTextualLarga"/>
    <w:uiPriority w:val="1"/>
    <w:rsid w:val="00C964CF"/>
    <w:rPr>
      <w:rFonts w:ascii="Times New Roman" w:hAnsi="Times New Roman" w:cs="Times New Roman"/>
      <w:sz w:val="24"/>
      <w:szCs w:val="24"/>
    </w:rPr>
  </w:style>
  <w:style w:type="character" w:customStyle="1" w:styleId="CitaLargaCar">
    <w:name w:val="Cita Larga Car"/>
    <w:basedOn w:val="CitaTextualLargaCar"/>
    <w:link w:val="CitaLarga"/>
    <w:uiPriority w:val="1"/>
    <w:rsid w:val="00C964CF"/>
    <w:rPr>
      <w:rFonts w:ascii="Times New Roman" w:hAnsi="Times New Roman" w:cs="Times New Roman"/>
      <w:sz w:val="24"/>
      <w:szCs w:val="24"/>
    </w:rPr>
  </w:style>
  <w:style w:type="character" w:customStyle="1" w:styleId="Ttulo5Car">
    <w:name w:val="Título 5 Car"/>
    <w:basedOn w:val="Fuentedeprrafopredeter"/>
    <w:link w:val="Ttulo5"/>
    <w:uiPriority w:val="9"/>
    <w:semiHidden/>
    <w:rsid w:val="00957657"/>
    <w:rPr>
      <w:rFonts w:asciiTheme="majorHAnsi" w:eastAsiaTheme="majorEastAsia" w:hAnsiTheme="majorHAnsi" w:cstheme="majorBidi"/>
      <w:color w:val="2E74B5" w:themeColor="accent1" w:themeShade="BF"/>
      <w:lang w:val="en-US"/>
    </w:rPr>
  </w:style>
  <w:style w:type="character" w:styleId="Mencinsinresolver">
    <w:name w:val="Unresolved Mention"/>
    <w:basedOn w:val="Fuentedeprrafopredeter"/>
    <w:uiPriority w:val="99"/>
    <w:semiHidden/>
    <w:unhideWhenUsed/>
    <w:rsid w:val="00A87475"/>
    <w:rPr>
      <w:color w:val="605E5C"/>
      <w:shd w:val="clear" w:color="auto" w:fill="E1DFDD"/>
    </w:rPr>
  </w:style>
  <w:style w:type="paragraph" w:styleId="Descripcin">
    <w:name w:val="caption"/>
    <w:basedOn w:val="Normal"/>
    <w:next w:val="Normal"/>
    <w:link w:val="DescripcinCar"/>
    <w:uiPriority w:val="35"/>
    <w:unhideWhenUsed/>
    <w:qFormat/>
    <w:rsid w:val="00C63EF5"/>
    <w:pPr>
      <w:spacing w:after="200"/>
    </w:pPr>
    <w:rPr>
      <w:i/>
      <w:iCs/>
      <w:color w:val="44546A" w:themeColor="text2"/>
      <w:sz w:val="18"/>
      <w:szCs w:val="18"/>
    </w:rPr>
  </w:style>
  <w:style w:type="paragraph" w:styleId="Sinespaciado">
    <w:name w:val="No Spacing"/>
    <w:link w:val="SinespaciadoCar"/>
    <w:uiPriority w:val="1"/>
    <w:qFormat/>
    <w:rsid w:val="00AA54DA"/>
    <w:pPr>
      <w:spacing w:before="100" w:after="0" w:line="240" w:lineRule="auto"/>
    </w:pPr>
    <w:rPr>
      <w:rFonts w:eastAsiaTheme="minorEastAsia"/>
      <w:sz w:val="20"/>
      <w:szCs w:val="20"/>
      <w:lang w:eastAsia="es-HN"/>
    </w:rPr>
  </w:style>
  <w:style w:type="character" w:customStyle="1" w:styleId="SinespaciadoCar">
    <w:name w:val="Sin espaciado Car"/>
    <w:basedOn w:val="Fuentedeprrafopredeter"/>
    <w:link w:val="Sinespaciado"/>
    <w:uiPriority w:val="1"/>
    <w:rsid w:val="00AA54DA"/>
    <w:rPr>
      <w:rFonts w:eastAsiaTheme="minorEastAsia"/>
      <w:sz w:val="20"/>
      <w:szCs w:val="20"/>
      <w:lang w:eastAsia="es-HN"/>
    </w:rPr>
  </w:style>
  <w:style w:type="character" w:styleId="Textoennegrita">
    <w:name w:val="Strong"/>
    <w:basedOn w:val="Fuentedeprrafopredeter"/>
    <w:uiPriority w:val="22"/>
    <w:qFormat/>
    <w:rsid w:val="003A0EC6"/>
    <w:rPr>
      <w:b/>
      <w:bCs/>
    </w:rPr>
  </w:style>
  <w:style w:type="character" w:styleId="CdigoHTML">
    <w:name w:val="HTML Code"/>
    <w:basedOn w:val="Fuentedeprrafopredeter"/>
    <w:uiPriority w:val="99"/>
    <w:semiHidden/>
    <w:unhideWhenUsed/>
    <w:rsid w:val="009E6FB1"/>
    <w:rPr>
      <w:rFonts w:ascii="Courier New" w:eastAsia="Times New Roman" w:hAnsi="Courier New" w:cs="Courier New"/>
      <w:sz w:val="20"/>
      <w:szCs w:val="20"/>
    </w:rPr>
  </w:style>
  <w:style w:type="paragraph" w:customStyle="1" w:styleId="Tabla">
    <w:name w:val="Tabla"/>
    <w:basedOn w:val="Descripcin"/>
    <w:link w:val="TablaCar"/>
    <w:uiPriority w:val="1"/>
    <w:qFormat/>
    <w:rsid w:val="003D18B9"/>
    <w:pPr>
      <w:keepNext/>
      <w:spacing w:line="360" w:lineRule="auto"/>
    </w:pPr>
    <w:rPr>
      <w:rFonts w:ascii="Times New Roman" w:hAnsi="Times New Roman"/>
      <w:color w:val="000000" w:themeColor="text1"/>
      <w:sz w:val="24"/>
    </w:rPr>
  </w:style>
  <w:style w:type="character" w:customStyle="1" w:styleId="DescripcinCar">
    <w:name w:val="Descripción Car"/>
    <w:basedOn w:val="Fuentedeprrafopredeter"/>
    <w:link w:val="Descripcin"/>
    <w:uiPriority w:val="35"/>
    <w:rsid w:val="003D18B9"/>
    <w:rPr>
      <w:i/>
      <w:iCs/>
      <w:color w:val="44546A" w:themeColor="text2"/>
      <w:sz w:val="18"/>
      <w:szCs w:val="18"/>
      <w:lang w:val="en-US"/>
    </w:rPr>
  </w:style>
  <w:style w:type="character" w:customStyle="1" w:styleId="TablaCar">
    <w:name w:val="Tabla Car"/>
    <w:basedOn w:val="DescripcinCar"/>
    <w:link w:val="Tabla"/>
    <w:uiPriority w:val="1"/>
    <w:rsid w:val="003D18B9"/>
    <w:rPr>
      <w:rFonts w:ascii="Times New Roman" w:hAnsi="Times New Roman"/>
      <w:i/>
      <w:iCs/>
      <w:color w:val="000000" w:themeColor="text1"/>
      <w:sz w:val="24"/>
      <w:szCs w:val="18"/>
      <w:lang w:val="en-US"/>
    </w:rPr>
  </w:style>
  <w:style w:type="paragraph" w:customStyle="1" w:styleId="Figuras">
    <w:name w:val="Figuras"/>
    <w:basedOn w:val="Descripcin"/>
    <w:link w:val="FigurasCar"/>
    <w:uiPriority w:val="1"/>
    <w:qFormat/>
    <w:rsid w:val="009A2208"/>
    <w:rPr>
      <w:rFonts w:ascii="Times New Roman" w:hAnsi="Times New Roman"/>
      <w:b/>
      <w:i w:val="0"/>
      <w:color w:val="auto"/>
      <w:sz w:val="24"/>
    </w:rPr>
  </w:style>
  <w:style w:type="character" w:customStyle="1" w:styleId="FigurasCar">
    <w:name w:val="Figuras Car"/>
    <w:basedOn w:val="DescripcinCar"/>
    <w:link w:val="Figuras"/>
    <w:uiPriority w:val="1"/>
    <w:rsid w:val="009A2208"/>
    <w:rPr>
      <w:rFonts w:ascii="Times New Roman" w:hAnsi="Times New Roman"/>
      <w:b/>
      <w:i w:val="0"/>
      <w:iCs/>
      <w:color w:val="44546A" w:themeColor="text2"/>
      <w:sz w:val="24"/>
      <w:szCs w:val="18"/>
      <w:lang w:val="en-US"/>
    </w:rPr>
  </w:style>
  <w:style w:type="character" w:customStyle="1" w:styleId="katex-mathml">
    <w:name w:val="katex-mathml"/>
    <w:basedOn w:val="Fuentedeprrafopredeter"/>
    <w:rsid w:val="00136426"/>
  </w:style>
  <w:style w:type="character" w:customStyle="1" w:styleId="mord">
    <w:name w:val="mord"/>
    <w:basedOn w:val="Fuentedeprrafopredeter"/>
    <w:rsid w:val="00136426"/>
  </w:style>
  <w:style w:type="character" w:customStyle="1" w:styleId="normaltextrun">
    <w:name w:val="normaltextrun"/>
    <w:basedOn w:val="Fuentedeprrafopredeter"/>
    <w:rsid w:val="000B52AF"/>
  </w:style>
  <w:style w:type="paragraph" w:customStyle="1" w:styleId="paragraph">
    <w:name w:val="paragraph"/>
    <w:basedOn w:val="Normal"/>
    <w:rsid w:val="004D49C8"/>
    <w:pPr>
      <w:widowControl/>
      <w:spacing w:before="100" w:beforeAutospacing="1" w:after="100" w:afterAutospacing="1"/>
    </w:pPr>
    <w:rPr>
      <w:rFonts w:ascii="Times New Roman" w:eastAsia="Times New Roman" w:hAnsi="Times New Roman" w:cs="Times New Roman"/>
      <w:sz w:val="24"/>
      <w:szCs w:val="24"/>
      <w:lang w:val="es-HN" w:eastAsia="es-HN"/>
    </w:rPr>
  </w:style>
  <w:style w:type="character" w:customStyle="1" w:styleId="eop">
    <w:name w:val="eop"/>
    <w:basedOn w:val="Fuentedeprrafopredeter"/>
    <w:rsid w:val="004D49C8"/>
  </w:style>
  <w:style w:type="character" w:customStyle="1" w:styleId="contentcontrolboundarysink">
    <w:name w:val="contentcontrolboundarysink"/>
    <w:basedOn w:val="Fuentedeprrafopredeter"/>
    <w:rsid w:val="004D49C8"/>
  </w:style>
  <w:style w:type="paragraph" w:styleId="Textonotapie">
    <w:name w:val="footnote text"/>
    <w:basedOn w:val="Normal"/>
    <w:link w:val="TextonotapieCar"/>
    <w:uiPriority w:val="99"/>
    <w:semiHidden/>
    <w:unhideWhenUsed/>
    <w:rsid w:val="00D977DE"/>
    <w:rPr>
      <w:sz w:val="20"/>
      <w:szCs w:val="20"/>
    </w:rPr>
  </w:style>
  <w:style w:type="character" w:customStyle="1" w:styleId="TextonotapieCar">
    <w:name w:val="Texto nota pie Car"/>
    <w:basedOn w:val="Fuentedeprrafopredeter"/>
    <w:link w:val="Textonotapie"/>
    <w:uiPriority w:val="99"/>
    <w:semiHidden/>
    <w:rsid w:val="00D977DE"/>
    <w:rPr>
      <w:sz w:val="20"/>
      <w:szCs w:val="20"/>
      <w:lang w:val="en-US"/>
    </w:rPr>
  </w:style>
  <w:style w:type="character" w:styleId="Refdenotaalpie">
    <w:name w:val="footnote reference"/>
    <w:basedOn w:val="Fuentedeprrafopredeter"/>
    <w:uiPriority w:val="99"/>
    <w:semiHidden/>
    <w:unhideWhenUsed/>
    <w:rsid w:val="00D977DE"/>
    <w:rPr>
      <w:vertAlign w:val="superscript"/>
    </w:rPr>
  </w:style>
  <w:style w:type="paragraph" w:styleId="NormalWeb">
    <w:name w:val="Normal (Web)"/>
    <w:basedOn w:val="Normal"/>
    <w:uiPriority w:val="99"/>
    <w:semiHidden/>
    <w:unhideWhenUsed/>
    <w:rsid w:val="001A0382"/>
    <w:pPr>
      <w:widowControl/>
      <w:spacing w:before="100" w:beforeAutospacing="1" w:after="100" w:afterAutospacing="1"/>
    </w:pPr>
    <w:rPr>
      <w:rFonts w:ascii="Times New Roman" w:eastAsia="Times New Roman" w:hAnsi="Times New Roman" w:cs="Times New Roman"/>
      <w:sz w:val="24"/>
      <w:szCs w:val="24"/>
      <w:lang w:val="es-HN" w:eastAsia="es-HN"/>
    </w:rPr>
  </w:style>
  <w:style w:type="character" w:customStyle="1" w:styleId="vlist-s">
    <w:name w:val="vlist-s"/>
    <w:basedOn w:val="Fuentedeprrafopredeter"/>
    <w:rsid w:val="001A0382"/>
  </w:style>
  <w:style w:type="character" w:customStyle="1" w:styleId="mrel">
    <w:name w:val="mrel"/>
    <w:basedOn w:val="Fuentedeprrafopredeter"/>
    <w:rsid w:val="001A0382"/>
  </w:style>
  <w:style w:type="character" w:customStyle="1" w:styleId="mbin">
    <w:name w:val="mbin"/>
    <w:basedOn w:val="Fuentedeprrafopredeter"/>
    <w:rsid w:val="001A0382"/>
  </w:style>
  <w:style w:type="character" w:customStyle="1" w:styleId="minner">
    <w:name w:val="minner"/>
    <w:basedOn w:val="Fuentedeprrafopredeter"/>
    <w:rsid w:val="001A0382"/>
  </w:style>
  <w:style w:type="character" w:customStyle="1" w:styleId="mpunct">
    <w:name w:val="mpunct"/>
    <w:basedOn w:val="Fuentedeprrafopredeter"/>
    <w:rsid w:val="001A0382"/>
  </w:style>
  <w:style w:type="paragraph" w:styleId="Bibliografa">
    <w:name w:val="Bibliography"/>
    <w:basedOn w:val="Normal"/>
    <w:next w:val="Normal"/>
    <w:uiPriority w:val="37"/>
    <w:unhideWhenUsed/>
    <w:rsid w:val="00FC75D8"/>
  </w:style>
  <w:style w:type="paragraph" w:styleId="TDC5">
    <w:name w:val="toc 5"/>
    <w:basedOn w:val="Normal"/>
    <w:next w:val="Normal"/>
    <w:autoRedefine/>
    <w:uiPriority w:val="39"/>
    <w:unhideWhenUsed/>
    <w:rsid w:val="00B34D27"/>
    <w:pPr>
      <w:widowControl/>
      <w:spacing w:after="100" w:line="259" w:lineRule="auto"/>
      <w:ind w:left="880"/>
    </w:pPr>
    <w:rPr>
      <w:rFonts w:eastAsiaTheme="minorEastAsia"/>
      <w:kern w:val="2"/>
      <w:lang w:val="es-HN" w:eastAsia="es-HN"/>
      <w14:ligatures w14:val="standardContextual"/>
    </w:rPr>
  </w:style>
  <w:style w:type="paragraph" w:styleId="TDC6">
    <w:name w:val="toc 6"/>
    <w:basedOn w:val="Normal"/>
    <w:next w:val="Normal"/>
    <w:autoRedefine/>
    <w:uiPriority w:val="39"/>
    <w:unhideWhenUsed/>
    <w:rsid w:val="00B34D27"/>
    <w:pPr>
      <w:widowControl/>
      <w:spacing w:after="100" w:line="259" w:lineRule="auto"/>
      <w:ind w:left="1100"/>
    </w:pPr>
    <w:rPr>
      <w:rFonts w:eastAsiaTheme="minorEastAsia"/>
      <w:kern w:val="2"/>
      <w:lang w:val="es-HN" w:eastAsia="es-HN"/>
      <w14:ligatures w14:val="standardContextual"/>
    </w:rPr>
  </w:style>
  <w:style w:type="paragraph" w:styleId="TDC7">
    <w:name w:val="toc 7"/>
    <w:basedOn w:val="Normal"/>
    <w:next w:val="Normal"/>
    <w:autoRedefine/>
    <w:uiPriority w:val="39"/>
    <w:unhideWhenUsed/>
    <w:rsid w:val="00B34D27"/>
    <w:pPr>
      <w:widowControl/>
      <w:spacing w:after="100" w:line="259" w:lineRule="auto"/>
      <w:ind w:left="1320"/>
    </w:pPr>
    <w:rPr>
      <w:rFonts w:eastAsiaTheme="minorEastAsia"/>
      <w:kern w:val="2"/>
      <w:lang w:val="es-HN" w:eastAsia="es-HN"/>
      <w14:ligatures w14:val="standardContextual"/>
    </w:rPr>
  </w:style>
  <w:style w:type="paragraph" w:styleId="TDC8">
    <w:name w:val="toc 8"/>
    <w:basedOn w:val="Normal"/>
    <w:next w:val="Normal"/>
    <w:autoRedefine/>
    <w:uiPriority w:val="39"/>
    <w:unhideWhenUsed/>
    <w:rsid w:val="00B34D27"/>
    <w:pPr>
      <w:widowControl/>
      <w:spacing w:after="100" w:line="259" w:lineRule="auto"/>
      <w:ind w:left="1540"/>
    </w:pPr>
    <w:rPr>
      <w:rFonts w:eastAsiaTheme="minorEastAsia"/>
      <w:kern w:val="2"/>
      <w:lang w:val="es-HN" w:eastAsia="es-HN"/>
      <w14:ligatures w14:val="standardContextual"/>
    </w:rPr>
  </w:style>
  <w:style w:type="paragraph" w:styleId="TDC9">
    <w:name w:val="toc 9"/>
    <w:basedOn w:val="Normal"/>
    <w:next w:val="Normal"/>
    <w:autoRedefine/>
    <w:uiPriority w:val="39"/>
    <w:unhideWhenUsed/>
    <w:rsid w:val="00B34D27"/>
    <w:pPr>
      <w:widowControl/>
      <w:spacing w:after="100" w:line="259" w:lineRule="auto"/>
      <w:ind w:left="1760"/>
    </w:pPr>
    <w:rPr>
      <w:rFonts w:eastAsiaTheme="minorEastAsia"/>
      <w:kern w:val="2"/>
      <w:lang w:val="es-HN" w:eastAsia="es-HN"/>
      <w14:ligatures w14:val="standardContextual"/>
    </w:rPr>
  </w:style>
  <w:style w:type="paragraph" w:styleId="Tabladeilustraciones">
    <w:name w:val="table of figures"/>
    <w:basedOn w:val="Normal"/>
    <w:next w:val="Normal"/>
    <w:uiPriority w:val="99"/>
    <w:unhideWhenUsed/>
    <w:rsid w:val="00FC6AF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5009597">
      <w:bodyDiv w:val="1"/>
      <w:marLeft w:val="0"/>
      <w:marRight w:val="0"/>
      <w:marTop w:val="0"/>
      <w:marBottom w:val="0"/>
      <w:divBdr>
        <w:top w:val="none" w:sz="0" w:space="0" w:color="auto"/>
        <w:left w:val="none" w:sz="0" w:space="0" w:color="auto"/>
        <w:bottom w:val="none" w:sz="0" w:space="0" w:color="auto"/>
        <w:right w:val="none" w:sz="0" w:space="0" w:color="auto"/>
      </w:divBdr>
    </w:div>
    <w:div w:id="20665369">
      <w:bodyDiv w:val="1"/>
      <w:marLeft w:val="0"/>
      <w:marRight w:val="0"/>
      <w:marTop w:val="0"/>
      <w:marBottom w:val="0"/>
      <w:divBdr>
        <w:top w:val="none" w:sz="0" w:space="0" w:color="auto"/>
        <w:left w:val="none" w:sz="0" w:space="0" w:color="auto"/>
        <w:bottom w:val="none" w:sz="0" w:space="0" w:color="auto"/>
        <w:right w:val="none" w:sz="0" w:space="0" w:color="auto"/>
      </w:divBdr>
    </w:div>
    <w:div w:id="23210405">
      <w:bodyDiv w:val="1"/>
      <w:marLeft w:val="0"/>
      <w:marRight w:val="0"/>
      <w:marTop w:val="0"/>
      <w:marBottom w:val="0"/>
      <w:divBdr>
        <w:top w:val="none" w:sz="0" w:space="0" w:color="auto"/>
        <w:left w:val="none" w:sz="0" w:space="0" w:color="auto"/>
        <w:bottom w:val="none" w:sz="0" w:space="0" w:color="auto"/>
        <w:right w:val="none" w:sz="0" w:space="0" w:color="auto"/>
      </w:divBdr>
    </w:div>
    <w:div w:id="29960174">
      <w:bodyDiv w:val="1"/>
      <w:marLeft w:val="0"/>
      <w:marRight w:val="0"/>
      <w:marTop w:val="0"/>
      <w:marBottom w:val="0"/>
      <w:divBdr>
        <w:top w:val="none" w:sz="0" w:space="0" w:color="auto"/>
        <w:left w:val="none" w:sz="0" w:space="0" w:color="auto"/>
        <w:bottom w:val="none" w:sz="0" w:space="0" w:color="auto"/>
        <w:right w:val="none" w:sz="0" w:space="0" w:color="auto"/>
      </w:divBdr>
    </w:div>
    <w:div w:id="35400052">
      <w:bodyDiv w:val="1"/>
      <w:marLeft w:val="0"/>
      <w:marRight w:val="0"/>
      <w:marTop w:val="0"/>
      <w:marBottom w:val="0"/>
      <w:divBdr>
        <w:top w:val="none" w:sz="0" w:space="0" w:color="auto"/>
        <w:left w:val="none" w:sz="0" w:space="0" w:color="auto"/>
        <w:bottom w:val="none" w:sz="0" w:space="0" w:color="auto"/>
        <w:right w:val="none" w:sz="0" w:space="0" w:color="auto"/>
      </w:divBdr>
    </w:div>
    <w:div w:id="41372689">
      <w:bodyDiv w:val="1"/>
      <w:marLeft w:val="0"/>
      <w:marRight w:val="0"/>
      <w:marTop w:val="0"/>
      <w:marBottom w:val="0"/>
      <w:divBdr>
        <w:top w:val="none" w:sz="0" w:space="0" w:color="auto"/>
        <w:left w:val="none" w:sz="0" w:space="0" w:color="auto"/>
        <w:bottom w:val="none" w:sz="0" w:space="0" w:color="auto"/>
        <w:right w:val="none" w:sz="0" w:space="0" w:color="auto"/>
      </w:divBdr>
    </w:div>
    <w:div w:id="45883857">
      <w:bodyDiv w:val="1"/>
      <w:marLeft w:val="0"/>
      <w:marRight w:val="0"/>
      <w:marTop w:val="0"/>
      <w:marBottom w:val="0"/>
      <w:divBdr>
        <w:top w:val="none" w:sz="0" w:space="0" w:color="auto"/>
        <w:left w:val="none" w:sz="0" w:space="0" w:color="auto"/>
        <w:bottom w:val="none" w:sz="0" w:space="0" w:color="auto"/>
        <w:right w:val="none" w:sz="0" w:space="0" w:color="auto"/>
      </w:divBdr>
    </w:div>
    <w:div w:id="47609610">
      <w:bodyDiv w:val="1"/>
      <w:marLeft w:val="0"/>
      <w:marRight w:val="0"/>
      <w:marTop w:val="0"/>
      <w:marBottom w:val="0"/>
      <w:divBdr>
        <w:top w:val="none" w:sz="0" w:space="0" w:color="auto"/>
        <w:left w:val="none" w:sz="0" w:space="0" w:color="auto"/>
        <w:bottom w:val="none" w:sz="0" w:space="0" w:color="auto"/>
        <w:right w:val="none" w:sz="0" w:space="0" w:color="auto"/>
      </w:divBdr>
    </w:div>
    <w:div w:id="55249929">
      <w:bodyDiv w:val="1"/>
      <w:marLeft w:val="0"/>
      <w:marRight w:val="0"/>
      <w:marTop w:val="0"/>
      <w:marBottom w:val="0"/>
      <w:divBdr>
        <w:top w:val="none" w:sz="0" w:space="0" w:color="auto"/>
        <w:left w:val="none" w:sz="0" w:space="0" w:color="auto"/>
        <w:bottom w:val="none" w:sz="0" w:space="0" w:color="auto"/>
        <w:right w:val="none" w:sz="0" w:space="0" w:color="auto"/>
      </w:divBdr>
    </w:div>
    <w:div w:id="55514175">
      <w:bodyDiv w:val="1"/>
      <w:marLeft w:val="0"/>
      <w:marRight w:val="0"/>
      <w:marTop w:val="0"/>
      <w:marBottom w:val="0"/>
      <w:divBdr>
        <w:top w:val="none" w:sz="0" w:space="0" w:color="auto"/>
        <w:left w:val="none" w:sz="0" w:space="0" w:color="auto"/>
        <w:bottom w:val="none" w:sz="0" w:space="0" w:color="auto"/>
        <w:right w:val="none" w:sz="0" w:space="0" w:color="auto"/>
      </w:divBdr>
    </w:div>
    <w:div w:id="55594145">
      <w:bodyDiv w:val="1"/>
      <w:marLeft w:val="0"/>
      <w:marRight w:val="0"/>
      <w:marTop w:val="0"/>
      <w:marBottom w:val="0"/>
      <w:divBdr>
        <w:top w:val="none" w:sz="0" w:space="0" w:color="auto"/>
        <w:left w:val="none" w:sz="0" w:space="0" w:color="auto"/>
        <w:bottom w:val="none" w:sz="0" w:space="0" w:color="auto"/>
        <w:right w:val="none" w:sz="0" w:space="0" w:color="auto"/>
      </w:divBdr>
    </w:div>
    <w:div w:id="64232990">
      <w:bodyDiv w:val="1"/>
      <w:marLeft w:val="0"/>
      <w:marRight w:val="0"/>
      <w:marTop w:val="0"/>
      <w:marBottom w:val="0"/>
      <w:divBdr>
        <w:top w:val="none" w:sz="0" w:space="0" w:color="auto"/>
        <w:left w:val="none" w:sz="0" w:space="0" w:color="auto"/>
        <w:bottom w:val="none" w:sz="0" w:space="0" w:color="auto"/>
        <w:right w:val="none" w:sz="0" w:space="0" w:color="auto"/>
      </w:divBdr>
    </w:div>
    <w:div w:id="69011198">
      <w:bodyDiv w:val="1"/>
      <w:marLeft w:val="0"/>
      <w:marRight w:val="0"/>
      <w:marTop w:val="0"/>
      <w:marBottom w:val="0"/>
      <w:divBdr>
        <w:top w:val="none" w:sz="0" w:space="0" w:color="auto"/>
        <w:left w:val="none" w:sz="0" w:space="0" w:color="auto"/>
        <w:bottom w:val="none" w:sz="0" w:space="0" w:color="auto"/>
        <w:right w:val="none" w:sz="0" w:space="0" w:color="auto"/>
      </w:divBdr>
    </w:div>
    <w:div w:id="74061101">
      <w:bodyDiv w:val="1"/>
      <w:marLeft w:val="0"/>
      <w:marRight w:val="0"/>
      <w:marTop w:val="0"/>
      <w:marBottom w:val="0"/>
      <w:divBdr>
        <w:top w:val="none" w:sz="0" w:space="0" w:color="auto"/>
        <w:left w:val="none" w:sz="0" w:space="0" w:color="auto"/>
        <w:bottom w:val="none" w:sz="0" w:space="0" w:color="auto"/>
        <w:right w:val="none" w:sz="0" w:space="0" w:color="auto"/>
      </w:divBdr>
    </w:div>
    <w:div w:id="83310374">
      <w:bodyDiv w:val="1"/>
      <w:marLeft w:val="0"/>
      <w:marRight w:val="0"/>
      <w:marTop w:val="0"/>
      <w:marBottom w:val="0"/>
      <w:divBdr>
        <w:top w:val="none" w:sz="0" w:space="0" w:color="auto"/>
        <w:left w:val="none" w:sz="0" w:space="0" w:color="auto"/>
        <w:bottom w:val="none" w:sz="0" w:space="0" w:color="auto"/>
        <w:right w:val="none" w:sz="0" w:space="0" w:color="auto"/>
      </w:divBdr>
    </w:div>
    <w:div w:id="83500615">
      <w:bodyDiv w:val="1"/>
      <w:marLeft w:val="0"/>
      <w:marRight w:val="0"/>
      <w:marTop w:val="0"/>
      <w:marBottom w:val="0"/>
      <w:divBdr>
        <w:top w:val="none" w:sz="0" w:space="0" w:color="auto"/>
        <w:left w:val="none" w:sz="0" w:space="0" w:color="auto"/>
        <w:bottom w:val="none" w:sz="0" w:space="0" w:color="auto"/>
        <w:right w:val="none" w:sz="0" w:space="0" w:color="auto"/>
      </w:divBdr>
    </w:div>
    <w:div w:id="105972289">
      <w:bodyDiv w:val="1"/>
      <w:marLeft w:val="0"/>
      <w:marRight w:val="0"/>
      <w:marTop w:val="0"/>
      <w:marBottom w:val="0"/>
      <w:divBdr>
        <w:top w:val="none" w:sz="0" w:space="0" w:color="auto"/>
        <w:left w:val="none" w:sz="0" w:space="0" w:color="auto"/>
        <w:bottom w:val="none" w:sz="0" w:space="0" w:color="auto"/>
        <w:right w:val="none" w:sz="0" w:space="0" w:color="auto"/>
      </w:divBdr>
    </w:div>
    <w:div w:id="111050372">
      <w:bodyDiv w:val="1"/>
      <w:marLeft w:val="0"/>
      <w:marRight w:val="0"/>
      <w:marTop w:val="0"/>
      <w:marBottom w:val="0"/>
      <w:divBdr>
        <w:top w:val="none" w:sz="0" w:space="0" w:color="auto"/>
        <w:left w:val="none" w:sz="0" w:space="0" w:color="auto"/>
        <w:bottom w:val="none" w:sz="0" w:space="0" w:color="auto"/>
        <w:right w:val="none" w:sz="0" w:space="0" w:color="auto"/>
      </w:divBdr>
    </w:div>
    <w:div w:id="114493030">
      <w:bodyDiv w:val="1"/>
      <w:marLeft w:val="0"/>
      <w:marRight w:val="0"/>
      <w:marTop w:val="0"/>
      <w:marBottom w:val="0"/>
      <w:divBdr>
        <w:top w:val="none" w:sz="0" w:space="0" w:color="auto"/>
        <w:left w:val="none" w:sz="0" w:space="0" w:color="auto"/>
        <w:bottom w:val="none" w:sz="0" w:space="0" w:color="auto"/>
        <w:right w:val="none" w:sz="0" w:space="0" w:color="auto"/>
      </w:divBdr>
    </w:div>
    <w:div w:id="123736358">
      <w:bodyDiv w:val="1"/>
      <w:marLeft w:val="0"/>
      <w:marRight w:val="0"/>
      <w:marTop w:val="0"/>
      <w:marBottom w:val="0"/>
      <w:divBdr>
        <w:top w:val="none" w:sz="0" w:space="0" w:color="auto"/>
        <w:left w:val="none" w:sz="0" w:space="0" w:color="auto"/>
        <w:bottom w:val="none" w:sz="0" w:space="0" w:color="auto"/>
        <w:right w:val="none" w:sz="0" w:space="0" w:color="auto"/>
      </w:divBdr>
    </w:div>
    <w:div w:id="128209363">
      <w:bodyDiv w:val="1"/>
      <w:marLeft w:val="0"/>
      <w:marRight w:val="0"/>
      <w:marTop w:val="0"/>
      <w:marBottom w:val="0"/>
      <w:divBdr>
        <w:top w:val="none" w:sz="0" w:space="0" w:color="auto"/>
        <w:left w:val="none" w:sz="0" w:space="0" w:color="auto"/>
        <w:bottom w:val="none" w:sz="0" w:space="0" w:color="auto"/>
        <w:right w:val="none" w:sz="0" w:space="0" w:color="auto"/>
      </w:divBdr>
    </w:div>
    <w:div w:id="130682499">
      <w:bodyDiv w:val="1"/>
      <w:marLeft w:val="0"/>
      <w:marRight w:val="0"/>
      <w:marTop w:val="0"/>
      <w:marBottom w:val="0"/>
      <w:divBdr>
        <w:top w:val="none" w:sz="0" w:space="0" w:color="auto"/>
        <w:left w:val="none" w:sz="0" w:space="0" w:color="auto"/>
        <w:bottom w:val="none" w:sz="0" w:space="0" w:color="auto"/>
        <w:right w:val="none" w:sz="0" w:space="0" w:color="auto"/>
      </w:divBdr>
    </w:div>
    <w:div w:id="131874865">
      <w:bodyDiv w:val="1"/>
      <w:marLeft w:val="0"/>
      <w:marRight w:val="0"/>
      <w:marTop w:val="0"/>
      <w:marBottom w:val="0"/>
      <w:divBdr>
        <w:top w:val="none" w:sz="0" w:space="0" w:color="auto"/>
        <w:left w:val="none" w:sz="0" w:space="0" w:color="auto"/>
        <w:bottom w:val="none" w:sz="0" w:space="0" w:color="auto"/>
        <w:right w:val="none" w:sz="0" w:space="0" w:color="auto"/>
      </w:divBdr>
    </w:div>
    <w:div w:id="132261065">
      <w:bodyDiv w:val="1"/>
      <w:marLeft w:val="0"/>
      <w:marRight w:val="0"/>
      <w:marTop w:val="0"/>
      <w:marBottom w:val="0"/>
      <w:divBdr>
        <w:top w:val="none" w:sz="0" w:space="0" w:color="auto"/>
        <w:left w:val="none" w:sz="0" w:space="0" w:color="auto"/>
        <w:bottom w:val="none" w:sz="0" w:space="0" w:color="auto"/>
        <w:right w:val="none" w:sz="0" w:space="0" w:color="auto"/>
      </w:divBdr>
    </w:div>
    <w:div w:id="149059288">
      <w:bodyDiv w:val="1"/>
      <w:marLeft w:val="0"/>
      <w:marRight w:val="0"/>
      <w:marTop w:val="0"/>
      <w:marBottom w:val="0"/>
      <w:divBdr>
        <w:top w:val="none" w:sz="0" w:space="0" w:color="auto"/>
        <w:left w:val="none" w:sz="0" w:space="0" w:color="auto"/>
        <w:bottom w:val="none" w:sz="0" w:space="0" w:color="auto"/>
        <w:right w:val="none" w:sz="0" w:space="0" w:color="auto"/>
      </w:divBdr>
    </w:div>
    <w:div w:id="155149924">
      <w:bodyDiv w:val="1"/>
      <w:marLeft w:val="0"/>
      <w:marRight w:val="0"/>
      <w:marTop w:val="0"/>
      <w:marBottom w:val="0"/>
      <w:divBdr>
        <w:top w:val="none" w:sz="0" w:space="0" w:color="auto"/>
        <w:left w:val="none" w:sz="0" w:space="0" w:color="auto"/>
        <w:bottom w:val="none" w:sz="0" w:space="0" w:color="auto"/>
        <w:right w:val="none" w:sz="0" w:space="0" w:color="auto"/>
      </w:divBdr>
    </w:div>
    <w:div w:id="157159876">
      <w:bodyDiv w:val="1"/>
      <w:marLeft w:val="0"/>
      <w:marRight w:val="0"/>
      <w:marTop w:val="0"/>
      <w:marBottom w:val="0"/>
      <w:divBdr>
        <w:top w:val="none" w:sz="0" w:space="0" w:color="auto"/>
        <w:left w:val="none" w:sz="0" w:space="0" w:color="auto"/>
        <w:bottom w:val="none" w:sz="0" w:space="0" w:color="auto"/>
        <w:right w:val="none" w:sz="0" w:space="0" w:color="auto"/>
      </w:divBdr>
    </w:div>
    <w:div w:id="161287943">
      <w:bodyDiv w:val="1"/>
      <w:marLeft w:val="0"/>
      <w:marRight w:val="0"/>
      <w:marTop w:val="0"/>
      <w:marBottom w:val="0"/>
      <w:divBdr>
        <w:top w:val="none" w:sz="0" w:space="0" w:color="auto"/>
        <w:left w:val="none" w:sz="0" w:space="0" w:color="auto"/>
        <w:bottom w:val="none" w:sz="0" w:space="0" w:color="auto"/>
        <w:right w:val="none" w:sz="0" w:space="0" w:color="auto"/>
      </w:divBdr>
    </w:div>
    <w:div w:id="163983399">
      <w:bodyDiv w:val="1"/>
      <w:marLeft w:val="0"/>
      <w:marRight w:val="0"/>
      <w:marTop w:val="0"/>
      <w:marBottom w:val="0"/>
      <w:divBdr>
        <w:top w:val="none" w:sz="0" w:space="0" w:color="auto"/>
        <w:left w:val="none" w:sz="0" w:space="0" w:color="auto"/>
        <w:bottom w:val="none" w:sz="0" w:space="0" w:color="auto"/>
        <w:right w:val="none" w:sz="0" w:space="0" w:color="auto"/>
      </w:divBdr>
    </w:div>
    <w:div w:id="164639474">
      <w:bodyDiv w:val="1"/>
      <w:marLeft w:val="0"/>
      <w:marRight w:val="0"/>
      <w:marTop w:val="0"/>
      <w:marBottom w:val="0"/>
      <w:divBdr>
        <w:top w:val="none" w:sz="0" w:space="0" w:color="auto"/>
        <w:left w:val="none" w:sz="0" w:space="0" w:color="auto"/>
        <w:bottom w:val="none" w:sz="0" w:space="0" w:color="auto"/>
        <w:right w:val="none" w:sz="0" w:space="0" w:color="auto"/>
      </w:divBdr>
    </w:div>
    <w:div w:id="170992207">
      <w:bodyDiv w:val="1"/>
      <w:marLeft w:val="0"/>
      <w:marRight w:val="0"/>
      <w:marTop w:val="0"/>
      <w:marBottom w:val="0"/>
      <w:divBdr>
        <w:top w:val="none" w:sz="0" w:space="0" w:color="auto"/>
        <w:left w:val="none" w:sz="0" w:space="0" w:color="auto"/>
        <w:bottom w:val="none" w:sz="0" w:space="0" w:color="auto"/>
        <w:right w:val="none" w:sz="0" w:space="0" w:color="auto"/>
      </w:divBdr>
    </w:div>
    <w:div w:id="171918078">
      <w:bodyDiv w:val="1"/>
      <w:marLeft w:val="0"/>
      <w:marRight w:val="0"/>
      <w:marTop w:val="0"/>
      <w:marBottom w:val="0"/>
      <w:divBdr>
        <w:top w:val="none" w:sz="0" w:space="0" w:color="auto"/>
        <w:left w:val="none" w:sz="0" w:space="0" w:color="auto"/>
        <w:bottom w:val="none" w:sz="0" w:space="0" w:color="auto"/>
        <w:right w:val="none" w:sz="0" w:space="0" w:color="auto"/>
      </w:divBdr>
    </w:div>
    <w:div w:id="181942381">
      <w:bodyDiv w:val="1"/>
      <w:marLeft w:val="0"/>
      <w:marRight w:val="0"/>
      <w:marTop w:val="0"/>
      <w:marBottom w:val="0"/>
      <w:divBdr>
        <w:top w:val="none" w:sz="0" w:space="0" w:color="auto"/>
        <w:left w:val="none" w:sz="0" w:space="0" w:color="auto"/>
        <w:bottom w:val="none" w:sz="0" w:space="0" w:color="auto"/>
        <w:right w:val="none" w:sz="0" w:space="0" w:color="auto"/>
      </w:divBdr>
    </w:div>
    <w:div w:id="182911614">
      <w:bodyDiv w:val="1"/>
      <w:marLeft w:val="0"/>
      <w:marRight w:val="0"/>
      <w:marTop w:val="0"/>
      <w:marBottom w:val="0"/>
      <w:divBdr>
        <w:top w:val="none" w:sz="0" w:space="0" w:color="auto"/>
        <w:left w:val="none" w:sz="0" w:space="0" w:color="auto"/>
        <w:bottom w:val="none" w:sz="0" w:space="0" w:color="auto"/>
        <w:right w:val="none" w:sz="0" w:space="0" w:color="auto"/>
      </w:divBdr>
    </w:div>
    <w:div w:id="185288468">
      <w:bodyDiv w:val="1"/>
      <w:marLeft w:val="0"/>
      <w:marRight w:val="0"/>
      <w:marTop w:val="0"/>
      <w:marBottom w:val="0"/>
      <w:divBdr>
        <w:top w:val="none" w:sz="0" w:space="0" w:color="auto"/>
        <w:left w:val="none" w:sz="0" w:space="0" w:color="auto"/>
        <w:bottom w:val="none" w:sz="0" w:space="0" w:color="auto"/>
        <w:right w:val="none" w:sz="0" w:space="0" w:color="auto"/>
      </w:divBdr>
    </w:div>
    <w:div w:id="191769581">
      <w:bodyDiv w:val="1"/>
      <w:marLeft w:val="0"/>
      <w:marRight w:val="0"/>
      <w:marTop w:val="0"/>
      <w:marBottom w:val="0"/>
      <w:divBdr>
        <w:top w:val="none" w:sz="0" w:space="0" w:color="auto"/>
        <w:left w:val="none" w:sz="0" w:space="0" w:color="auto"/>
        <w:bottom w:val="none" w:sz="0" w:space="0" w:color="auto"/>
        <w:right w:val="none" w:sz="0" w:space="0" w:color="auto"/>
      </w:divBdr>
    </w:div>
    <w:div w:id="201484068">
      <w:bodyDiv w:val="1"/>
      <w:marLeft w:val="0"/>
      <w:marRight w:val="0"/>
      <w:marTop w:val="0"/>
      <w:marBottom w:val="0"/>
      <w:divBdr>
        <w:top w:val="none" w:sz="0" w:space="0" w:color="auto"/>
        <w:left w:val="none" w:sz="0" w:space="0" w:color="auto"/>
        <w:bottom w:val="none" w:sz="0" w:space="0" w:color="auto"/>
        <w:right w:val="none" w:sz="0" w:space="0" w:color="auto"/>
      </w:divBdr>
    </w:div>
    <w:div w:id="216474592">
      <w:bodyDiv w:val="1"/>
      <w:marLeft w:val="0"/>
      <w:marRight w:val="0"/>
      <w:marTop w:val="0"/>
      <w:marBottom w:val="0"/>
      <w:divBdr>
        <w:top w:val="none" w:sz="0" w:space="0" w:color="auto"/>
        <w:left w:val="none" w:sz="0" w:space="0" w:color="auto"/>
        <w:bottom w:val="none" w:sz="0" w:space="0" w:color="auto"/>
        <w:right w:val="none" w:sz="0" w:space="0" w:color="auto"/>
      </w:divBdr>
    </w:div>
    <w:div w:id="217328541">
      <w:bodyDiv w:val="1"/>
      <w:marLeft w:val="0"/>
      <w:marRight w:val="0"/>
      <w:marTop w:val="0"/>
      <w:marBottom w:val="0"/>
      <w:divBdr>
        <w:top w:val="none" w:sz="0" w:space="0" w:color="auto"/>
        <w:left w:val="none" w:sz="0" w:space="0" w:color="auto"/>
        <w:bottom w:val="none" w:sz="0" w:space="0" w:color="auto"/>
        <w:right w:val="none" w:sz="0" w:space="0" w:color="auto"/>
      </w:divBdr>
    </w:div>
    <w:div w:id="220943456">
      <w:bodyDiv w:val="1"/>
      <w:marLeft w:val="0"/>
      <w:marRight w:val="0"/>
      <w:marTop w:val="0"/>
      <w:marBottom w:val="0"/>
      <w:divBdr>
        <w:top w:val="none" w:sz="0" w:space="0" w:color="auto"/>
        <w:left w:val="none" w:sz="0" w:space="0" w:color="auto"/>
        <w:bottom w:val="none" w:sz="0" w:space="0" w:color="auto"/>
        <w:right w:val="none" w:sz="0" w:space="0" w:color="auto"/>
      </w:divBdr>
    </w:div>
    <w:div w:id="225647413">
      <w:bodyDiv w:val="1"/>
      <w:marLeft w:val="0"/>
      <w:marRight w:val="0"/>
      <w:marTop w:val="0"/>
      <w:marBottom w:val="0"/>
      <w:divBdr>
        <w:top w:val="none" w:sz="0" w:space="0" w:color="auto"/>
        <w:left w:val="none" w:sz="0" w:space="0" w:color="auto"/>
        <w:bottom w:val="none" w:sz="0" w:space="0" w:color="auto"/>
        <w:right w:val="none" w:sz="0" w:space="0" w:color="auto"/>
      </w:divBdr>
    </w:div>
    <w:div w:id="226108748">
      <w:bodyDiv w:val="1"/>
      <w:marLeft w:val="0"/>
      <w:marRight w:val="0"/>
      <w:marTop w:val="0"/>
      <w:marBottom w:val="0"/>
      <w:divBdr>
        <w:top w:val="none" w:sz="0" w:space="0" w:color="auto"/>
        <w:left w:val="none" w:sz="0" w:space="0" w:color="auto"/>
        <w:bottom w:val="none" w:sz="0" w:space="0" w:color="auto"/>
        <w:right w:val="none" w:sz="0" w:space="0" w:color="auto"/>
      </w:divBdr>
    </w:div>
    <w:div w:id="228227766">
      <w:bodyDiv w:val="1"/>
      <w:marLeft w:val="0"/>
      <w:marRight w:val="0"/>
      <w:marTop w:val="0"/>
      <w:marBottom w:val="0"/>
      <w:divBdr>
        <w:top w:val="none" w:sz="0" w:space="0" w:color="auto"/>
        <w:left w:val="none" w:sz="0" w:space="0" w:color="auto"/>
        <w:bottom w:val="none" w:sz="0" w:space="0" w:color="auto"/>
        <w:right w:val="none" w:sz="0" w:space="0" w:color="auto"/>
      </w:divBdr>
      <w:divsChild>
        <w:div w:id="1317102357">
          <w:marLeft w:val="0"/>
          <w:marRight w:val="0"/>
          <w:marTop w:val="0"/>
          <w:marBottom w:val="0"/>
          <w:divBdr>
            <w:top w:val="single" w:sz="2" w:space="0" w:color="D9D9E3"/>
            <w:left w:val="single" w:sz="2" w:space="0" w:color="D9D9E3"/>
            <w:bottom w:val="single" w:sz="2" w:space="0" w:color="D9D9E3"/>
            <w:right w:val="single" w:sz="2" w:space="0" w:color="D9D9E3"/>
          </w:divBdr>
          <w:divsChild>
            <w:div w:id="217017053">
              <w:marLeft w:val="0"/>
              <w:marRight w:val="0"/>
              <w:marTop w:val="0"/>
              <w:marBottom w:val="0"/>
              <w:divBdr>
                <w:top w:val="single" w:sz="2" w:space="0" w:color="D9D9E3"/>
                <w:left w:val="single" w:sz="2" w:space="0" w:color="D9D9E3"/>
                <w:bottom w:val="single" w:sz="2" w:space="0" w:color="D9D9E3"/>
                <w:right w:val="single" w:sz="2" w:space="0" w:color="D9D9E3"/>
              </w:divBdr>
              <w:divsChild>
                <w:div w:id="372198639">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 w:id="1423067628">
          <w:marLeft w:val="0"/>
          <w:marRight w:val="0"/>
          <w:marTop w:val="0"/>
          <w:marBottom w:val="0"/>
          <w:divBdr>
            <w:top w:val="single" w:sz="2" w:space="0" w:color="D9D9E3"/>
            <w:left w:val="single" w:sz="2" w:space="0" w:color="D9D9E3"/>
            <w:bottom w:val="single" w:sz="2" w:space="0" w:color="D9D9E3"/>
            <w:right w:val="single" w:sz="2" w:space="0" w:color="D9D9E3"/>
          </w:divBdr>
          <w:divsChild>
            <w:div w:id="1811246647">
              <w:marLeft w:val="0"/>
              <w:marRight w:val="0"/>
              <w:marTop w:val="0"/>
              <w:marBottom w:val="0"/>
              <w:divBdr>
                <w:top w:val="single" w:sz="2" w:space="0" w:color="D9D9E3"/>
                <w:left w:val="single" w:sz="2" w:space="0" w:color="D9D9E3"/>
                <w:bottom w:val="single" w:sz="2" w:space="0" w:color="D9D9E3"/>
                <w:right w:val="single" w:sz="2" w:space="0" w:color="D9D9E3"/>
              </w:divBdr>
              <w:divsChild>
                <w:div w:id="1912688141">
                  <w:marLeft w:val="0"/>
                  <w:marRight w:val="0"/>
                  <w:marTop w:val="0"/>
                  <w:marBottom w:val="0"/>
                  <w:divBdr>
                    <w:top w:val="single" w:sz="2" w:space="0" w:color="D9D9E3"/>
                    <w:left w:val="single" w:sz="2" w:space="0" w:color="D9D9E3"/>
                    <w:bottom w:val="single" w:sz="2" w:space="0" w:color="D9D9E3"/>
                    <w:right w:val="single" w:sz="2" w:space="0" w:color="D9D9E3"/>
                  </w:divBdr>
                  <w:divsChild>
                    <w:div w:id="502284132">
                      <w:marLeft w:val="0"/>
                      <w:marRight w:val="0"/>
                      <w:marTop w:val="0"/>
                      <w:marBottom w:val="0"/>
                      <w:divBdr>
                        <w:top w:val="single" w:sz="2" w:space="0" w:color="D9D9E3"/>
                        <w:left w:val="single" w:sz="2" w:space="0" w:color="D9D9E3"/>
                        <w:bottom w:val="single" w:sz="2" w:space="0" w:color="D9D9E3"/>
                        <w:right w:val="single" w:sz="2" w:space="0" w:color="D9D9E3"/>
                      </w:divBdr>
                      <w:divsChild>
                        <w:div w:id="1073503663">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 w:id="229584161">
      <w:bodyDiv w:val="1"/>
      <w:marLeft w:val="0"/>
      <w:marRight w:val="0"/>
      <w:marTop w:val="0"/>
      <w:marBottom w:val="0"/>
      <w:divBdr>
        <w:top w:val="none" w:sz="0" w:space="0" w:color="auto"/>
        <w:left w:val="none" w:sz="0" w:space="0" w:color="auto"/>
        <w:bottom w:val="none" w:sz="0" w:space="0" w:color="auto"/>
        <w:right w:val="none" w:sz="0" w:space="0" w:color="auto"/>
      </w:divBdr>
    </w:div>
    <w:div w:id="234055878">
      <w:bodyDiv w:val="1"/>
      <w:marLeft w:val="0"/>
      <w:marRight w:val="0"/>
      <w:marTop w:val="0"/>
      <w:marBottom w:val="0"/>
      <w:divBdr>
        <w:top w:val="none" w:sz="0" w:space="0" w:color="auto"/>
        <w:left w:val="none" w:sz="0" w:space="0" w:color="auto"/>
        <w:bottom w:val="none" w:sz="0" w:space="0" w:color="auto"/>
        <w:right w:val="none" w:sz="0" w:space="0" w:color="auto"/>
      </w:divBdr>
    </w:div>
    <w:div w:id="234239412">
      <w:bodyDiv w:val="1"/>
      <w:marLeft w:val="0"/>
      <w:marRight w:val="0"/>
      <w:marTop w:val="0"/>
      <w:marBottom w:val="0"/>
      <w:divBdr>
        <w:top w:val="none" w:sz="0" w:space="0" w:color="auto"/>
        <w:left w:val="none" w:sz="0" w:space="0" w:color="auto"/>
        <w:bottom w:val="none" w:sz="0" w:space="0" w:color="auto"/>
        <w:right w:val="none" w:sz="0" w:space="0" w:color="auto"/>
      </w:divBdr>
    </w:div>
    <w:div w:id="235479711">
      <w:bodyDiv w:val="1"/>
      <w:marLeft w:val="0"/>
      <w:marRight w:val="0"/>
      <w:marTop w:val="0"/>
      <w:marBottom w:val="0"/>
      <w:divBdr>
        <w:top w:val="none" w:sz="0" w:space="0" w:color="auto"/>
        <w:left w:val="none" w:sz="0" w:space="0" w:color="auto"/>
        <w:bottom w:val="none" w:sz="0" w:space="0" w:color="auto"/>
        <w:right w:val="none" w:sz="0" w:space="0" w:color="auto"/>
      </w:divBdr>
    </w:div>
    <w:div w:id="237056942">
      <w:bodyDiv w:val="1"/>
      <w:marLeft w:val="0"/>
      <w:marRight w:val="0"/>
      <w:marTop w:val="0"/>
      <w:marBottom w:val="0"/>
      <w:divBdr>
        <w:top w:val="none" w:sz="0" w:space="0" w:color="auto"/>
        <w:left w:val="none" w:sz="0" w:space="0" w:color="auto"/>
        <w:bottom w:val="none" w:sz="0" w:space="0" w:color="auto"/>
        <w:right w:val="none" w:sz="0" w:space="0" w:color="auto"/>
      </w:divBdr>
    </w:div>
    <w:div w:id="250747561">
      <w:bodyDiv w:val="1"/>
      <w:marLeft w:val="0"/>
      <w:marRight w:val="0"/>
      <w:marTop w:val="0"/>
      <w:marBottom w:val="0"/>
      <w:divBdr>
        <w:top w:val="none" w:sz="0" w:space="0" w:color="auto"/>
        <w:left w:val="none" w:sz="0" w:space="0" w:color="auto"/>
        <w:bottom w:val="none" w:sz="0" w:space="0" w:color="auto"/>
        <w:right w:val="none" w:sz="0" w:space="0" w:color="auto"/>
      </w:divBdr>
    </w:div>
    <w:div w:id="254481672">
      <w:bodyDiv w:val="1"/>
      <w:marLeft w:val="0"/>
      <w:marRight w:val="0"/>
      <w:marTop w:val="0"/>
      <w:marBottom w:val="0"/>
      <w:divBdr>
        <w:top w:val="none" w:sz="0" w:space="0" w:color="auto"/>
        <w:left w:val="none" w:sz="0" w:space="0" w:color="auto"/>
        <w:bottom w:val="none" w:sz="0" w:space="0" w:color="auto"/>
        <w:right w:val="none" w:sz="0" w:space="0" w:color="auto"/>
      </w:divBdr>
    </w:div>
    <w:div w:id="254753792">
      <w:bodyDiv w:val="1"/>
      <w:marLeft w:val="0"/>
      <w:marRight w:val="0"/>
      <w:marTop w:val="0"/>
      <w:marBottom w:val="0"/>
      <w:divBdr>
        <w:top w:val="none" w:sz="0" w:space="0" w:color="auto"/>
        <w:left w:val="none" w:sz="0" w:space="0" w:color="auto"/>
        <w:bottom w:val="none" w:sz="0" w:space="0" w:color="auto"/>
        <w:right w:val="none" w:sz="0" w:space="0" w:color="auto"/>
      </w:divBdr>
    </w:div>
    <w:div w:id="255134309">
      <w:bodyDiv w:val="1"/>
      <w:marLeft w:val="0"/>
      <w:marRight w:val="0"/>
      <w:marTop w:val="0"/>
      <w:marBottom w:val="0"/>
      <w:divBdr>
        <w:top w:val="none" w:sz="0" w:space="0" w:color="auto"/>
        <w:left w:val="none" w:sz="0" w:space="0" w:color="auto"/>
        <w:bottom w:val="none" w:sz="0" w:space="0" w:color="auto"/>
        <w:right w:val="none" w:sz="0" w:space="0" w:color="auto"/>
      </w:divBdr>
    </w:div>
    <w:div w:id="258954465">
      <w:bodyDiv w:val="1"/>
      <w:marLeft w:val="0"/>
      <w:marRight w:val="0"/>
      <w:marTop w:val="0"/>
      <w:marBottom w:val="0"/>
      <w:divBdr>
        <w:top w:val="none" w:sz="0" w:space="0" w:color="auto"/>
        <w:left w:val="none" w:sz="0" w:space="0" w:color="auto"/>
        <w:bottom w:val="none" w:sz="0" w:space="0" w:color="auto"/>
        <w:right w:val="none" w:sz="0" w:space="0" w:color="auto"/>
      </w:divBdr>
    </w:div>
    <w:div w:id="265307182">
      <w:bodyDiv w:val="1"/>
      <w:marLeft w:val="0"/>
      <w:marRight w:val="0"/>
      <w:marTop w:val="0"/>
      <w:marBottom w:val="0"/>
      <w:divBdr>
        <w:top w:val="none" w:sz="0" w:space="0" w:color="auto"/>
        <w:left w:val="none" w:sz="0" w:space="0" w:color="auto"/>
        <w:bottom w:val="none" w:sz="0" w:space="0" w:color="auto"/>
        <w:right w:val="none" w:sz="0" w:space="0" w:color="auto"/>
      </w:divBdr>
    </w:div>
    <w:div w:id="266620109">
      <w:bodyDiv w:val="1"/>
      <w:marLeft w:val="0"/>
      <w:marRight w:val="0"/>
      <w:marTop w:val="0"/>
      <w:marBottom w:val="0"/>
      <w:divBdr>
        <w:top w:val="none" w:sz="0" w:space="0" w:color="auto"/>
        <w:left w:val="none" w:sz="0" w:space="0" w:color="auto"/>
        <w:bottom w:val="none" w:sz="0" w:space="0" w:color="auto"/>
        <w:right w:val="none" w:sz="0" w:space="0" w:color="auto"/>
      </w:divBdr>
    </w:div>
    <w:div w:id="272902183">
      <w:bodyDiv w:val="1"/>
      <w:marLeft w:val="0"/>
      <w:marRight w:val="0"/>
      <w:marTop w:val="0"/>
      <w:marBottom w:val="0"/>
      <w:divBdr>
        <w:top w:val="none" w:sz="0" w:space="0" w:color="auto"/>
        <w:left w:val="none" w:sz="0" w:space="0" w:color="auto"/>
        <w:bottom w:val="none" w:sz="0" w:space="0" w:color="auto"/>
        <w:right w:val="none" w:sz="0" w:space="0" w:color="auto"/>
      </w:divBdr>
    </w:div>
    <w:div w:id="282421570">
      <w:bodyDiv w:val="1"/>
      <w:marLeft w:val="0"/>
      <w:marRight w:val="0"/>
      <w:marTop w:val="0"/>
      <w:marBottom w:val="0"/>
      <w:divBdr>
        <w:top w:val="none" w:sz="0" w:space="0" w:color="auto"/>
        <w:left w:val="none" w:sz="0" w:space="0" w:color="auto"/>
        <w:bottom w:val="none" w:sz="0" w:space="0" w:color="auto"/>
        <w:right w:val="none" w:sz="0" w:space="0" w:color="auto"/>
      </w:divBdr>
    </w:div>
    <w:div w:id="286549951">
      <w:bodyDiv w:val="1"/>
      <w:marLeft w:val="0"/>
      <w:marRight w:val="0"/>
      <w:marTop w:val="0"/>
      <w:marBottom w:val="0"/>
      <w:divBdr>
        <w:top w:val="none" w:sz="0" w:space="0" w:color="auto"/>
        <w:left w:val="none" w:sz="0" w:space="0" w:color="auto"/>
        <w:bottom w:val="none" w:sz="0" w:space="0" w:color="auto"/>
        <w:right w:val="none" w:sz="0" w:space="0" w:color="auto"/>
      </w:divBdr>
    </w:div>
    <w:div w:id="287854303">
      <w:bodyDiv w:val="1"/>
      <w:marLeft w:val="0"/>
      <w:marRight w:val="0"/>
      <w:marTop w:val="0"/>
      <w:marBottom w:val="0"/>
      <w:divBdr>
        <w:top w:val="none" w:sz="0" w:space="0" w:color="auto"/>
        <w:left w:val="none" w:sz="0" w:space="0" w:color="auto"/>
        <w:bottom w:val="none" w:sz="0" w:space="0" w:color="auto"/>
        <w:right w:val="none" w:sz="0" w:space="0" w:color="auto"/>
      </w:divBdr>
    </w:div>
    <w:div w:id="296952302">
      <w:bodyDiv w:val="1"/>
      <w:marLeft w:val="0"/>
      <w:marRight w:val="0"/>
      <w:marTop w:val="0"/>
      <w:marBottom w:val="0"/>
      <w:divBdr>
        <w:top w:val="none" w:sz="0" w:space="0" w:color="auto"/>
        <w:left w:val="none" w:sz="0" w:space="0" w:color="auto"/>
        <w:bottom w:val="none" w:sz="0" w:space="0" w:color="auto"/>
        <w:right w:val="none" w:sz="0" w:space="0" w:color="auto"/>
      </w:divBdr>
    </w:div>
    <w:div w:id="298650546">
      <w:bodyDiv w:val="1"/>
      <w:marLeft w:val="0"/>
      <w:marRight w:val="0"/>
      <w:marTop w:val="0"/>
      <w:marBottom w:val="0"/>
      <w:divBdr>
        <w:top w:val="none" w:sz="0" w:space="0" w:color="auto"/>
        <w:left w:val="none" w:sz="0" w:space="0" w:color="auto"/>
        <w:bottom w:val="none" w:sz="0" w:space="0" w:color="auto"/>
        <w:right w:val="none" w:sz="0" w:space="0" w:color="auto"/>
      </w:divBdr>
    </w:div>
    <w:div w:id="311522213">
      <w:bodyDiv w:val="1"/>
      <w:marLeft w:val="0"/>
      <w:marRight w:val="0"/>
      <w:marTop w:val="0"/>
      <w:marBottom w:val="0"/>
      <w:divBdr>
        <w:top w:val="none" w:sz="0" w:space="0" w:color="auto"/>
        <w:left w:val="none" w:sz="0" w:space="0" w:color="auto"/>
        <w:bottom w:val="none" w:sz="0" w:space="0" w:color="auto"/>
        <w:right w:val="none" w:sz="0" w:space="0" w:color="auto"/>
      </w:divBdr>
    </w:div>
    <w:div w:id="323510180">
      <w:bodyDiv w:val="1"/>
      <w:marLeft w:val="0"/>
      <w:marRight w:val="0"/>
      <w:marTop w:val="0"/>
      <w:marBottom w:val="0"/>
      <w:divBdr>
        <w:top w:val="none" w:sz="0" w:space="0" w:color="auto"/>
        <w:left w:val="none" w:sz="0" w:space="0" w:color="auto"/>
        <w:bottom w:val="none" w:sz="0" w:space="0" w:color="auto"/>
        <w:right w:val="none" w:sz="0" w:space="0" w:color="auto"/>
      </w:divBdr>
    </w:div>
    <w:div w:id="333338592">
      <w:bodyDiv w:val="1"/>
      <w:marLeft w:val="0"/>
      <w:marRight w:val="0"/>
      <w:marTop w:val="0"/>
      <w:marBottom w:val="0"/>
      <w:divBdr>
        <w:top w:val="none" w:sz="0" w:space="0" w:color="auto"/>
        <w:left w:val="none" w:sz="0" w:space="0" w:color="auto"/>
        <w:bottom w:val="none" w:sz="0" w:space="0" w:color="auto"/>
        <w:right w:val="none" w:sz="0" w:space="0" w:color="auto"/>
      </w:divBdr>
    </w:div>
    <w:div w:id="354966218">
      <w:bodyDiv w:val="1"/>
      <w:marLeft w:val="0"/>
      <w:marRight w:val="0"/>
      <w:marTop w:val="0"/>
      <w:marBottom w:val="0"/>
      <w:divBdr>
        <w:top w:val="none" w:sz="0" w:space="0" w:color="auto"/>
        <w:left w:val="none" w:sz="0" w:space="0" w:color="auto"/>
        <w:bottom w:val="none" w:sz="0" w:space="0" w:color="auto"/>
        <w:right w:val="none" w:sz="0" w:space="0" w:color="auto"/>
      </w:divBdr>
    </w:div>
    <w:div w:id="382096453">
      <w:bodyDiv w:val="1"/>
      <w:marLeft w:val="0"/>
      <w:marRight w:val="0"/>
      <w:marTop w:val="0"/>
      <w:marBottom w:val="0"/>
      <w:divBdr>
        <w:top w:val="none" w:sz="0" w:space="0" w:color="auto"/>
        <w:left w:val="none" w:sz="0" w:space="0" w:color="auto"/>
        <w:bottom w:val="none" w:sz="0" w:space="0" w:color="auto"/>
        <w:right w:val="none" w:sz="0" w:space="0" w:color="auto"/>
      </w:divBdr>
    </w:div>
    <w:div w:id="384909612">
      <w:bodyDiv w:val="1"/>
      <w:marLeft w:val="0"/>
      <w:marRight w:val="0"/>
      <w:marTop w:val="0"/>
      <w:marBottom w:val="0"/>
      <w:divBdr>
        <w:top w:val="none" w:sz="0" w:space="0" w:color="auto"/>
        <w:left w:val="none" w:sz="0" w:space="0" w:color="auto"/>
        <w:bottom w:val="none" w:sz="0" w:space="0" w:color="auto"/>
        <w:right w:val="none" w:sz="0" w:space="0" w:color="auto"/>
      </w:divBdr>
    </w:div>
    <w:div w:id="386759737">
      <w:bodyDiv w:val="1"/>
      <w:marLeft w:val="0"/>
      <w:marRight w:val="0"/>
      <w:marTop w:val="0"/>
      <w:marBottom w:val="0"/>
      <w:divBdr>
        <w:top w:val="none" w:sz="0" w:space="0" w:color="auto"/>
        <w:left w:val="none" w:sz="0" w:space="0" w:color="auto"/>
        <w:bottom w:val="none" w:sz="0" w:space="0" w:color="auto"/>
        <w:right w:val="none" w:sz="0" w:space="0" w:color="auto"/>
      </w:divBdr>
    </w:div>
    <w:div w:id="389161010">
      <w:bodyDiv w:val="1"/>
      <w:marLeft w:val="0"/>
      <w:marRight w:val="0"/>
      <w:marTop w:val="0"/>
      <w:marBottom w:val="0"/>
      <w:divBdr>
        <w:top w:val="none" w:sz="0" w:space="0" w:color="auto"/>
        <w:left w:val="none" w:sz="0" w:space="0" w:color="auto"/>
        <w:bottom w:val="none" w:sz="0" w:space="0" w:color="auto"/>
        <w:right w:val="none" w:sz="0" w:space="0" w:color="auto"/>
      </w:divBdr>
    </w:div>
    <w:div w:id="400106371">
      <w:bodyDiv w:val="1"/>
      <w:marLeft w:val="0"/>
      <w:marRight w:val="0"/>
      <w:marTop w:val="0"/>
      <w:marBottom w:val="0"/>
      <w:divBdr>
        <w:top w:val="none" w:sz="0" w:space="0" w:color="auto"/>
        <w:left w:val="none" w:sz="0" w:space="0" w:color="auto"/>
        <w:bottom w:val="none" w:sz="0" w:space="0" w:color="auto"/>
        <w:right w:val="none" w:sz="0" w:space="0" w:color="auto"/>
      </w:divBdr>
    </w:div>
    <w:div w:id="402147874">
      <w:bodyDiv w:val="1"/>
      <w:marLeft w:val="0"/>
      <w:marRight w:val="0"/>
      <w:marTop w:val="0"/>
      <w:marBottom w:val="0"/>
      <w:divBdr>
        <w:top w:val="none" w:sz="0" w:space="0" w:color="auto"/>
        <w:left w:val="none" w:sz="0" w:space="0" w:color="auto"/>
        <w:bottom w:val="none" w:sz="0" w:space="0" w:color="auto"/>
        <w:right w:val="none" w:sz="0" w:space="0" w:color="auto"/>
      </w:divBdr>
    </w:div>
    <w:div w:id="403571879">
      <w:bodyDiv w:val="1"/>
      <w:marLeft w:val="0"/>
      <w:marRight w:val="0"/>
      <w:marTop w:val="0"/>
      <w:marBottom w:val="0"/>
      <w:divBdr>
        <w:top w:val="none" w:sz="0" w:space="0" w:color="auto"/>
        <w:left w:val="none" w:sz="0" w:space="0" w:color="auto"/>
        <w:bottom w:val="none" w:sz="0" w:space="0" w:color="auto"/>
        <w:right w:val="none" w:sz="0" w:space="0" w:color="auto"/>
      </w:divBdr>
    </w:div>
    <w:div w:id="406802360">
      <w:bodyDiv w:val="1"/>
      <w:marLeft w:val="0"/>
      <w:marRight w:val="0"/>
      <w:marTop w:val="0"/>
      <w:marBottom w:val="0"/>
      <w:divBdr>
        <w:top w:val="none" w:sz="0" w:space="0" w:color="auto"/>
        <w:left w:val="none" w:sz="0" w:space="0" w:color="auto"/>
        <w:bottom w:val="none" w:sz="0" w:space="0" w:color="auto"/>
        <w:right w:val="none" w:sz="0" w:space="0" w:color="auto"/>
      </w:divBdr>
      <w:divsChild>
        <w:div w:id="2036299245">
          <w:marLeft w:val="0"/>
          <w:marRight w:val="0"/>
          <w:marTop w:val="0"/>
          <w:marBottom w:val="0"/>
          <w:divBdr>
            <w:top w:val="none" w:sz="0" w:space="0" w:color="auto"/>
            <w:left w:val="none" w:sz="0" w:space="0" w:color="auto"/>
            <w:bottom w:val="none" w:sz="0" w:space="0" w:color="auto"/>
            <w:right w:val="none" w:sz="0" w:space="0" w:color="auto"/>
          </w:divBdr>
        </w:div>
        <w:div w:id="568268068">
          <w:marLeft w:val="0"/>
          <w:marRight w:val="0"/>
          <w:marTop w:val="0"/>
          <w:marBottom w:val="0"/>
          <w:divBdr>
            <w:top w:val="none" w:sz="0" w:space="0" w:color="auto"/>
            <w:left w:val="none" w:sz="0" w:space="0" w:color="auto"/>
            <w:bottom w:val="none" w:sz="0" w:space="0" w:color="auto"/>
            <w:right w:val="none" w:sz="0" w:space="0" w:color="auto"/>
          </w:divBdr>
        </w:div>
        <w:div w:id="321472249">
          <w:marLeft w:val="0"/>
          <w:marRight w:val="0"/>
          <w:marTop w:val="0"/>
          <w:marBottom w:val="0"/>
          <w:divBdr>
            <w:top w:val="none" w:sz="0" w:space="0" w:color="auto"/>
            <w:left w:val="none" w:sz="0" w:space="0" w:color="auto"/>
            <w:bottom w:val="none" w:sz="0" w:space="0" w:color="auto"/>
            <w:right w:val="none" w:sz="0" w:space="0" w:color="auto"/>
          </w:divBdr>
        </w:div>
        <w:div w:id="1795176696">
          <w:marLeft w:val="0"/>
          <w:marRight w:val="0"/>
          <w:marTop w:val="0"/>
          <w:marBottom w:val="0"/>
          <w:divBdr>
            <w:top w:val="none" w:sz="0" w:space="0" w:color="auto"/>
            <w:left w:val="none" w:sz="0" w:space="0" w:color="auto"/>
            <w:bottom w:val="none" w:sz="0" w:space="0" w:color="auto"/>
            <w:right w:val="none" w:sz="0" w:space="0" w:color="auto"/>
          </w:divBdr>
        </w:div>
        <w:div w:id="263806636">
          <w:marLeft w:val="0"/>
          <w:marRight w:val="0"/>
          <w:marTop w:val="0"/>
          <w:marBottom w:val="0"/>
          <w:divBdr>
            <w:top w:val="none" w:sz="0" w:space="0" w:color="auto"/>
            <w:left w:val="none" w:sz="0" w:space="0" w:color="auto"/>
            <w:bottom w:val="none" w:sz="0" w:space="0" w:color="auto"/>
            <w:right w:val="none" w:sz="0" w:space="0" w:color="auto"/>
          </w:divBdr>
        </w:div>
        <w:div w:id="499202871">
          <w:marLeft w:val="0"/>
          <w:marRight w:val="0"/>
          <w:marTop w:val="0"/>
          <w:marBottom w:val="0"/>
          <w:divBdr>
            <w:top w:val="none" w:sz="0" w:space="0" w:color="auto"/>
            <w:left w:val="none" w:sz="0" w:space="0" w:color="auto"/>
            <w:bottom w:val="none" w:sz="0" w:space="0" w:color="auto"/>
            <w:right w:val="none" w:sz="0" w:space="0" w:color="auto"/>
          </w:divBdr>
        </w:div>
        <w:div w:id="863908487">
          <w:marLeft w:val="0"/>
          <w:marRight w:val="0"/>
          <w:marTop w:val="0"/>
          <w:marBottom w:val="0"/>
          <w:divBdr>
            <w:top w:val="none" w:sz="0" w:space="0" w:color="auto"/>
            <w:left w:val="none" w:sz="0" w:space="0" w:color="auto"/>
            <w:bottom w:val="none" w:sz="0" w:space="0" w:color="auto"/>
            <w:right w:val="none" w:sz="0" w:space="0" w:color="auto"/>
          </w:divBdr>
        </w:div>
        <w:div w:id="2017075502">
          <w:marLeft w:val="0"/>
          <w:marRight w:val="0"/>
          <w:marTop w:val="0"/>
          <w:marBottom w:val="0"/>
          <w:divBdr>
            <w:top w:val="none" w:sz="0" w:space="0" w:color="auto"/>
            <w:left w:val="none" w:sz="0" w:space="0" w:color="auto"/>
            <w:bottom w:val="none" w:sz="0" w:space="0" w:color="auto"/>
            <w:right w:val="none" w:sz="0" w:space="0" w:color="auto"/>
          </w:divBdr>
        </w:div>
        <w:div w:id="1945305132">
          <w:marLeft w:val="0"/>
          <w:marRight w:val="0"/>
          <w:marTop w:val="0"/>
          <w:marBottom w:val="0"/>
          <w:divBdr>
            <w:top w:val="none" w:sz="0" w:space="0" w:color="auto"/>
            <w:left w:val="none" w:sz="0" w:space="0" w:color="auto"/>
            <w:bottom w:val="none" w:sz="0" w:space="0" w:color="auto"/>
            <w:right w:val="none" w:sz="0" w:space="0" w:color="auto"/>
          </w:divBdr>
        </w:div>
        <w:div w:id="615409572">
          <w:marLeft w:val="0"/>
          <w:marRight w:val="0"/>
          <w:marTop w:val="0"/>
          <w:marBottom w:val="0"/>
          <w:divBdr>
            <w:top w:val="none" w:sz="0" w:space="0" w:color="auto"/>
            <w:left w:val="none" w:sz="0" w:space="0" w:color="auto"/>
            <w:bottom w:val="none" w:sz="0" w:space="0" w:color="auto"/>
            <w:right w:val="none" w:sz="0" w:space="0" w:color="auto"/>
          </w:divBdr>
        </w:div>
      </w:divsChild>
    </w:div>
    <w:div w:id="408044020">
      <w:bodyDiv w:val="1"/>
      <w:marLeft w:val="0"/>
      <w:marRight w:val="0"/>
      <w:marTop w:val="0"/>
      <w:marBottom w:val="0"/>
      <w:divBdr>
        <w:top w:val="none" w:sz="0" w:space="0" w:color="auto"/>
        <w:left w:val="none" w:sz="0" w:space="0" w:color="auto"/>
        <w:bottom w:val="none" w:sz="0" w:space="0" w:color="auto"/>
        <w:right w:val="none" w:sz="0" w:space="0" w:color="auto"/>
      </w:divBdr>
    </w:div>
    <w:div w:id="411048942">
      <w:bodyDiv w:val="1"/>
      <w:marLeft w:val="0"/>
      <w:marRight w:val="0"/>
      <w:marTop w:val="0"/>
      <w:marBottom w:val="0"/>
      <w:divBdr>
        <w:top w:val="none" w:sz="0" w:space="0" w:color="auto"/>
        <w:left w:val="none" w:sz="0" w:space="0" w:color="auto"/>
        <w:bottom w:val="none" w:sz="0" w:space="0" w:color="auto"/>
        <w:right w:val="none" w:sz="0" w:space="0" w:color="auto"/>
      </w:divBdr>
    </w:div>
    <w:div w:id="411780150">
      <w:bodyDiv w:val="1"/>
      <w:marLeft w:val="0"/>
      <w:marRight w:val="0"/>
      <w:marTop w:val="0"/>
      <w:marBottom w:val="0"/>
      <w:divBdr>
        <w:top w:val="none" w:sz="0" w:space="0" w:color="auto"/>
        <w:left w:val="none" w:sz="0" w:space="0" w:color="auto"/>
        <w:bottom w:val="none" w:sz="0" w:space="0" w:color="auto"/>
        <w:right w:val="none" w:sz="0" w:space="0" w:color="auto"/>
      </w:divBdr>
    </w:div>
    <w:div w:id="422607332">
      <w:bodyDiv w:val="1"/>
      <w:marLeft w:val="0"/>
      <w:marRight w:val="0"/>
      <w:marTop w:val="0"/>
      <w:marBottom w:val="0"/>
      <w:divBdr>
        <w:top w:val="none" w:sz="0" w:space="0" w:color="auto"/>
        <w:left w:val="none" w:sz="0" w:space="0" w:color="auto"/>
        <w:bottom w:val="none" w:sz="0" w:space="0" w:color="auto"/>
        <w:right w:val="none" w:sz="0" w:space="0" w:color="auto"/>
      </w:divBdr>
    </w:div>
    <w:div w:id="426855242">
      <w:bodyDiv w:val="1"/>
      <w:marLeft w:val="0"/>
      <w:marRight w:val="0"/>
      <w:marTop w:val="0"/>
      <w:marBottom w:val="0"/>
      <w:divBdr>
        <w:top w:val="none" w:sz="0" w:space="0" w:color="auto"/>
        <w:left w:val="none" w:sz="0" w:space="0" w:color="auto"/>
        <w:bottom w:val="none" w:sz="0" w:space="0" w:color="auto"/>
        <w:right w:val="none" w:sz="0" w:space="0" w:color="auto"/>
      </w:divBdr>
    </w:div>
    <w:div w:id="427047486">
      <w:bodyDiv w:val="1"/>
      <w:marLeft w:val="0"/>
      <w:marRight w:val="0"/>
      <w:marTop w:val="0"/>
      <w:marBottom w:val="0"/>
      <w:divBdr>
        <w:top w:val="none" w:sz="0" w:space="0" w:color="auto"/>
        <w:left w:val="none" w:sz="0" w:space="0" w:color="auto"/>
        <w:bottom w:val="none" w:sz="0" w:space="0" w:color="auto"/>
        <w:right w:val="none" w:sz="0" w:space="0" w:color="auto"/>
      </w:divBdr>
    </w:div>
    <w:div w:id="435903053">
      <w:bodyDiv w:val="1"/>
      <w:marLeft w:val="0"/>
      <w:marRight w:val="0"/>
      <w:marTop w:val="0"/>
      <w:marBottom w:val="0"/>
      <w:divBdr>
        <w:top w:val="none" w:sz="0" w:space="0" w:color="auto"/>
        <w:left w:val="none" w:sz="0" w:space="0" w:color="auto"/>
        <w:bottom w:val="none" w:sz="0" w:space="0" w:color="auto"/>
        <w:right w:val="none" w:sz="0" w:space="0" w:color="auto"/>
      </w:divBdr>
    </w:div>
    <w:div w:id="438376315">
      <w:bodyDiv w:val="1"/>
      <w:marLeft w:val="0"/>
      <w:marRight w:val="0"/>
      <w:marTop w:val="0"/>
      <w:marBottom w:val="0"/>
      <w:divBdr>
        <w:top w:val="none" w:sz="0" w:space="0" w:color="auto"/>
        <w:left w:val="none" w:sz="0" w:space="0" w:color="auto"/>
        <w:bottom w:val="none" w:sz="0" w:space="0" w:color="auto"/>
        <w:right w:val="none" w:sz="0" w:space="0" w:color="auto"/>
      </w:divBdr>
    </w:div>
    <w:div w:id="456685261">
      <w:bodyDiv w:val="1"/>
      <w:marLeft w:val="0"/>
      <w:marRight w:val="0"/>
      <w:marTop w:val="0"/>
      <w:marBottom w:val="0"/>
      <w:divBdr>
        <w:top w:val="none" w:sz="0" w:space="0" w:color="auto"/>
        <w:left w:val="none" w:sz="0" w:space="0" w:color="auto"/>
        <w:bottom w:val="none" w:sz="0" w:space="0" w:color="auto"/>
        <w:right w:val="none" w:sz="0" w:space="0" w:color="auto"/>
      </w:divBdr>
    </w:div>
    <w:div w:id="456992070">
      <w:bodyDiv w:val="1"/>
      <w:marLeft w:val="0"/>
      <w:marRight w:val="0"/>
      <w:marTop w:val="0"/>
      <w:marBottom w:val="0"/>
      <w:divBdr>
        <w:top w:val="none" w:sz="0" w:space="0" w:color="auto"/>
        <w:left w:val="none" w:sz="0" w:space="0" w:color="auto"/>
        <w:bottom w:val="none" w:sz="0" w:space="0" w:color="auto"/>
        <w:right w:val="none" w:sz="0" w:space="0" w:color="auto"/>
      </w:divBdr>
    </w:div>
    <w:div w:id="469831004">
      <w:bodyDiv w:val="1"/>
      <w:marLeft w:val="0"/>
      <w:marRight w:val="0"/>
      <w:marTop w:val="0"/>
      <w:marBottom w:val="0"/>
      <w:divBdr>
        <w:top w:val="none" w:sz="0" w:space="0" w:color="auto"/>
        <w:left w:val="none" w:sz="0" w:space="0" w:color="auto"/>
        <w:bottom w:val="none" w:sz="0" w:space="0" w:color="auto"/>
        <w:right w:val="none" w:sz="0" w:space="0" w:color="auto"/>
      </w:divBdr>
    </w:div>
    <w:div w:id="471143060">
      <w:bodyDiv w:val="1"/>
      <w:marLeft w:val="0"/>
      <w:marRight w:val="0"/>
      <w:marTop w:val="0"/>
      <w:marBottom w:val="0"/>
      <w:divBdr>
        <w:top w:val="none" w:sz="0" w:space="0" w:color="auto"/>
        <w:left w:val="none" w:sz="0" w:space="0" w:color="auto"/>
        <w:bottom w:val="none" w:sz="0" w:space="0" w:color="auto"/>
        <w:right w:val="none" w:sz="0" w:space="0" w:color="auto"/>
      </w:divBdr>
    </w:div>
    <w:div w:id="472405948">
      <w:bodyDiv w:val="1"/>
      <w:marLeft w:val="0"/>
      <w:marRight w:val="0"/>
      <w:marTop w:val="0"/>
      <w:marBottom w:val="0"/>
      <w:divBdr>
        <w:top w:val="none" w:sz="0" w:space="0" w:color="auto"/>
        <w:left w:val="none" w:sz="0" w:space="0" w:color="auto"/>
        <w:bottom w:val="none" w:sz="0" w:space="0" w:color="auto"/>
        <w:right w:val="none" w:sz="0" w:space="0" w:color="auto"/>
      </w:divBdr>
    </w:div>
    <w:div w:id="473638726">
      <w:bodyDiv w:val="1"/>
      <w:marLeft w:val="0"/>
      <w:marRight w:val="0"/>
      <w:marTop w:val="0"/>
      <w:marBottom w:val="0"/>
      <w:divBdr>
        <w:top w:val="none" w:sz="0" w:space="0" w:color="auto"/>
        <w:left w:val="none" w:sz="0" w:space="0" w:color="auto"/>
        <w:bottom w:val="none" w:sz="0" w:space="0" w:color="auto"/>
        <w:right w:val="none" w:sz="0" w:space="0" w:color="auto"/>
      </w:divBdr>
    </w:div>
    <w:div w:id="474379041">
      <w:bodyDiv w:val="1"/>
      <w:marLeft w:val="0"/>
      <w:marRight w:val="0"/>
      <w:marTop w:val="0"/>
      <w:marBottom w:val="0"/>
      <w:divBdr>
        <w:top w:val="none" w:sz="0" w:space="0" w:color="auto"/>
        <w:left w:val="none" w:sz="0" w:space="0" w:color="auto"/>
        <w:bottom w:val="none" w:sz="0" w:space="0" w:color="auto"/>
        <w:right w:val="none" w:sz="0" w:space="0" w:color="auto"/>
      </w:divBdr>
    </w:div>
    <w:div w:id="484469768">
      <w:bodyDiv w:val="1"/>
      <w:marLeft w:val="0"/>
      <w:marRight w:val="0"/>
      <w:marTop w:val="0"/>
      <w:marBottom w:val="0"/>
      <w:divBdr>
        <w:top w:val="none" w:sz="0" w:space="0" w:color="auto"/>
        <w:left w:val="none" w:sz="0" w:space="0" w:color="auto"/>
        <w:bottom w:val="none" w:sz="0" w:space="0" w:color="auto"/>
        <w:right w:val="none" w:sz="0" w:space="0" w:color="auto"/>
      </w:divBdr>
    </w:div>
    <w:div w:id="500318991">
      <w:bodyDiv w:val="1"/>
      <w:marLeft w:val="0"/>
      <w:marRight w:val="0"/>
      <w:marTop w:val="0"/>
      <w:marBottom w:val="0"/>
      <w:divBdr>
        <w:top w:val="none" w:sz="0" w:space="0" w:color="auto"/>
        <w:left w:val="none" w:sz="0" w:space="0" w:color="auto"/>
        <w:bottom w:val="none" w:sz="0" w:space="0" w:color="auto"/>
        <w:right w:val="none" w:sz="0" w:space="0" w:color="auto"/>
      </w:divBdr>
    </w:div>
    <w:div w:id="504903620">
      <w:bodyDiv w:val="1"/>
      <w:marLeft w:val="0"/>
      <w:marRight w:val="0"/>
      <w:marTop w:val="0"/>
      <w:marBottom w:val="0"/>
      <w:divBdr>
        <w:top w:val="none" w:sz="0" w:space="0" w:color="auto"/>
        <w:left w:val="none" w:sz="0" w:space="0" w:color="auto"/>
        <w:bottom w:val="none" w:sz="0" w:space="0" w:color="auto"/>
        <w:right w:val="none" w:sz="0" w:space="0" w:color="auto"/>
      </w:divBdr>
    </w:div>
    <w:div w:id="509956129">
      <w:bodyDiv w:val="1"/>
      <w:marLeft w:val="0"/>
      <w:marRight w:val="0"/>
      <w:marTop w:val="0"/>
      <w:marBottom w:val="0"/>
      <w:divBdr>
        <w:top w:val="none" w:sz="0" w:space="0" w:color="auto"/>
        <w:left w:val="none" w:sz="0" w:space="0" w:color="auto"/>
        <w:bottom w:val="none" w:sz="0" w:space="0" w:color="auto"/>
        <w:right w:val="none" w:sz="0" w:space="0" w:color="auto"/>
      </w:divBdr>
    </w:div>
    <w:div w:id="512501475">
      <w:bodyDiv w:val="1"/>
      <w:marLeft w:val="0"/>
      <w:marRight w:val="0"/>
      <w:marTop w:val="0"/>
      <w:marBottom w:val="0"/>
      <w:divBdr>
        <w:top w:val="none" w:sz="0" w:space="0" w:color="auto"/>
        <w:left w:val="none" w:sz="0" w:space="0" w:color="auto"/>
        <w:bottom w:val="none" w:sz="0" w:space="0" w:color="auto"/>
        <w:right w:val="none" w:sz="0" w:space="0" w:color="auto"/>
      </w:divBdr>
    </w:div>
    <w:div w:id="516234726">
      <w:bodyDiv w:val="1"/>
      <w:marLeft w:val="0"/>
      <w:marRight w:val="0"/>
      <w:marTop w:val="0"/>
      <w:marBottom w:val="0"/>
      <w:divBdr>
        <w:top w:val="none" w:sz="0" w:space="0" w:color="auto"/>
        <w:left w:val="none" w:sz="0" w:space="0" w:color="auto"/>
        <w:bottom w:val="none" w:sz="0" w:space="0" w:color="auto"/>
        <w:right w:val="none" w:sz="0" w:space="0" w:color="auto"/>
      </w:divBdr>
    </w:div>
    <w:div w:id="522745240">
      <w:bodyDiv w:val="1"/>
      <w:marLeft w:val="0"/>
      <w:marRight w:val="0"/>
      <w:marTop w:val="0"/>
      <w:marBottom w:val="0"/>
      <w:divBdr>
        <w:top w:val="none" w:sz="0" w:space="0" w:color="auto"/>
        <w:left w:val="none" w:sz="0" w:space="0" w:color="auto"/>
        <w:bottom w:val="none" w:sz="0" w:space="0" w:color="auto"/>
        <w:right w:val="none" w:sz="0" w:space="0" w:color="auto"/>
      </w:divBdr>
    </w:div>
    <w:div w:id="529152522">
      <w:bodyDiv w:val="1"/>
      <w:marLeft w:val="0"/>
      <w:marRight w:val="0"/>
      <w:marTop w:val="0"/>
      <w:marBottom w:val="0"/>
      <w:divBdr>
        <w:top w:val="none" w:sz="0" w:space="0" w:color="auto"/>
        <w:left w:val="none" w:sz="0" w:space="0" w:color="auto"/>
        <w:bottom w:val="none" w:sz="0" w:space="0" w:color="auto"/>
        <w:right w:val="none" w:sz="0" w:space="0" w:color="auto"/>
      </w:divBdr>
    </w:div>
    <w:div w:id="531579731">
      <w:bodyDiv w:val="1"/>
      <w:marLeft w:val="0"/>
      <w:marRight w:val="0"/>
      <w:marTop w:val="0"/>
      <w:marBottom w:val="0"/>
      <w:divBdr>
        <w:top w:val="none" w:sz="0" w:space="0" w:color="auto"/>
        <w:left w:val="none" w:sz="0" w:space="0" w:color="auto"/>
        <w:bottom w:val="none" w:sz="0" w:space="0" w:color="auto"/>
        <w:right w:val="none" w:sz="0" w:space="0" w:color="auto"/>
      </w:divBdr>
    </w:div>
    <w:div w:id="549656706">
      <w:bodyDiv w:val="1"/>
      <w:marLeft w:val="0"/>
      <w:marRight w:val="0"/>
      <w:marTop w:val="0"/>
      <w:marBottom w:val="0"/>
      <w:divBdr>
        <w:top w:val="none" w:sz="0" w:space="0" w:color="auto"/>
        <w:left w:val="none" w:sz="0" w:space="0" w:color="auto"/>
        <w:bottom w:val="none" w:sz="0" w:space="0" w:color="auto"/>
        <w:right w:val="none" w:sz="0" w:space="0" w:color="auto"/>
      </w:divBdr>
    </w:div>
    <w:div w:id="557403629">
      <w:bodyDiv w:val="1"/>
      <w:marLeft w:val="0"/>
      <w:marRight w:val="0"/>
      <w:marTop w:val="0"/>
      <w:marBottom w:val="0"/>
      <w:divBdr>
        <w:top w:val="none" w:sz="0" w:space="0" w:color="auto"/>
        <w:left w:val="none" w:sz="0" w:space="0" w:color="auto"/>
        <w:bottom w:val="none" w:sz="0" w:space="0" w:color="auto"/>
        <w:right w:val="none" w:sz="0" w:space="0" w:color="auto"/>
      </w:divBdr>
    </w:div>
    <w:div w:id="564098700">
      <w:bodyDiv w:val="1"/>
      <w:marLeft w:val="0"/>
      <w:marRight w:val="0"/>
      <w:marTop w:val="0"/>
      <w:marBottom w:val="0"/>
      <w:divBdr>
        <w:top w:val="none" w:sz="0" w:space="0" w:color="auto"/>
        <w:left w:val="none" w:sz="0" w:space="0" w:color="auto"/>
        <w:bottom w:val="none" w:sz="0" w:space="0" w:color="auto"/>
        <w:right w:val="none" w:sz="0" w:space="0" w:color="auto"/>
      </w:divBdr>
    </w:div>
    <w:div w:id="564339716">
      <w:bodyDiv w:val="1"/>
      <w:marLeft w:val="0"/>
      <w:marRight w:val="0"/>
      <w:marTop w:val="0"/>
      <w:marBottom w:val="0"/>
      <w:divBdr>
        <w:top w:val="none" w:sz="0" w:space="0" w:color="auto"/>
        <w:left w:val="none" w:sz="0" w:space="0" w:color="auto"/>
        <w:bottom w:val="none" w:sz="0" w:space="0" w:color="auto"/>
        <w:right w:val="none" w:sz="0" w:space="0" w:color="auto"/>
      </w:divBdr>
    </w:div>
    <w:div w:id="565602603">
      <w:bodyDiv w:val="1"/>
      <w:marLeft w:val="0"/>
      <w:marRight w:val="0"/>
      <w:marTop w:val="0"/>
      <w:marBottom w:val="0"/>
      <w:divBdr>
        <w:top w:val="none" w:sz="0" w:space="0" w:color="auto"/>
        <w:left w:val="none" w:sz="0" w:space="0" w:color="auto"/>
        <w:bottom w:val="none" w:sz="0" w:space="0" w:color="auto"/>
        <w:right w:val="none" w:sz="0" w:space="0" w:color="auto"/>
      </w:divBdr>
    </w:div>
    <w:div w:id="567155622">
      <w:bodyDiv w:val="1"/>
      <w:marLeft w:val="0"/>
      <w:marRight w:val="0"/>
      <w:marTop w:val="0"/>
      <w:marBottom w:val="0"/>
      <w:divBdr>
        <w:top w:val="none" w:sz="0" w:space="0" w:color="auto"/>
        <w:left w:val="none" w:sz="0" w:space="0" w:color="auto"/>
        <w:bottom w:val="none" w:sz="0" w:space="0" w:color="auto"/>
        <w:right w:val="none" w:sz="0" w:space="0" w:color="auto"/>
      </w:divBdr>
    </w:div>
    <w:div w:id="567611161">
      <w:bodyDiv w:val="1"/>
      <w:marLeft w:val="0"/>
      <w:marRight w:val="0"/>
      <w:marTop w:val="0"/>
      <w:marBottom w:val="0"/>
      <w:divBdr>
        <w:top w:val="none" w:sz="0" w:space="0" w:color="auto"/>
        <w:left w:val="none" w:sz="0" w:space="0" w:color="auto"/>
        <w:bottom w:val="none" w:sz="0" w:space="0" w:color="auto"/>
        <w:right w:val="none" w:sz="0" w:space="0" w:color="auto"/>
      </w:divBdr>
    </w:div>
    <w:div w:id="575480558">
      <w:bodyDiv w:val="1"/>
      <w:marLeft w:val="0"/>
      <w:marRight w:val="0"/>
      <w:marTop w:val="0"/>
      <w:marBottom w:val="0"/>
      <w:divBdr>
        <w:top w:val="none" w:sz="0" w:space="0" w:color="auto"/>
        <w:left w:val="none" w:sz="0" w:space="0" w:color="auto"/>
        <w:bottom w:val="none" w:sz="0" w:space="0" w:color="auto"/>
        <w:right w:val="none" w:sz="0" w:space="0" w:color="auto"/>
      </w:divBdr>
    </w:div>
    <w:div w:id="577715813">
      <w:bodyDiv w:val="1"/>
      <w:marLeft w:val="0"/>
      <w:marRight w:val="0"/>
      <w:marTop w:val="0"/>
      <w:marBottom w:val="0"/>
      <w:divBdr>
        <w:top w:val="none" w:sz="0" w:space="0" w:color="auto"/>
        <w:left w:val="none" w:sz="0" w:space="0" w:color="auto"/>
        <w:bottom w:val="none" w:sz="0" w:space="0" w:color="auto"/>
        <w:right w:val="none" w:sz="0" w:space="0" w:color="auto"/>
      </w:divBdr>
    </w:div>
    <w:div w:id="580139433">
      <w:bodyDiv w:val="1"/>
      <w:marLeft w:val="0"/>
      <w:marRight w:val="0"/>
      <w:marTop w:val="0"/>
      <w:marBottom w:val="0"/>
      <w:divBdr>
        <w:top w:val="none" w:sz="0" w:space="0" w:color="auto"/>
        <w:left w:val="none" w:sz="0" w:space="0" w:color="auto"/>
        <w:bottom w:val="none" w:sz="0" w:space="0" w:color="auto"/>
        <w:right w:val="none" w:sz="0" w:space="0" w:color="auto"/>
      </w:divBdr>
    </w:div>
    <w:div w:id="584458134">
      <w:bodyDiv w:val="1"/>
      <w:marLeft w:val="0"/>
      <w:marRight w:val="0"/>
      <w:marTop w:val="0"/>
      <w:marBottom w:val="0"/>
      <w:divBdr>
        <w:top w:val="none" w:sz="0" w:space="0" w:color="auto"/>
        <w:left w:val="none" w:sz="0" w:space="0" w:color="auto"/>
        <w:bottom w:val="none" w:sz="0" w:space="0" w:color="auto"/>
        <w:right w:val="none" w:sz="0" w:space="0" w:color="auto"/>
      </w:divBdr>
    </w:div>
    <w:div w:id="586695440">
      <w:bodyDiv w:val="1"/>
      <w:marLeft w:val="0"/>
      <w:marRight w:val="0"/>
      <w:marTop w:val="0"/>
      <w:marBottom w:val="0"/>
      <w:divBdr>
        <w:top w:val="none" w:sz="0" w:space="0" w:color="auto"/>
        <w:left w:val="none" w:sz="0" w:space="0" w:color="auto"/>
        <w:bottom w:val="none" w:sz="0" w:space="0" w:color="auto"/>
        <w:right w:val="none" w:sz="0" w:space="0" w:color="auto"/>
      </w:divBdr>
    </w:div>
    <w:div w:id="590091605">
      <w:bodyDiv w:val="1"/>
      <w:marLeft w:val="0"/>
      <w:marRight w:val="0"/>
      <w:marTop w:val="0"/>
      <w:marBottom w:val="0"/>
      <w:divBdr>
        <w:top w:val="none" w:sz="0" w:space="0" w:color="auto"/>
        <w:left w:val="none" w:sz="0" w:space="0" w:color="auto"/>
        <w:bottom w:val="none" w:sz="0" w:space="0" w:color="auto"/>
        <w:right w:val="none" w:sz="0" w:space="0" w:color="auto"/>
      </w:divBdr>
    </w:div>
    <w:div w:id="591622966">
      <w:bodyDiv w:val="1"/>
      <w:marLeft w:val="0"/>
      <w:marRight w:val="0"/>
      <w:marTop w:val="0"/>
      <w:marBottom w:val="0"/>
      <w:divBdr>
        <w:top w:val="none" w:sz="0" w:space="0" w:color="auto"/>
        <w:left w:val="none" w:sz="0" w:space="0" w:color="auto"/>
        <w:bottom w:val="none" w:sz="0" w:space="0" w:color="auto"/>
        <w:right w:val="none" w:sz="0" w:space="0" w:color="auto"/>
      </w:divBdr>
    </w:div>
    <w:div w:id="593515811">
      <w:bodyDiv w:val="1"/>
      <w:marLeft w:val="0"/>
      <w:marRight w:val="0"/>
      <w:marTop w:val="0"/>
      <w:marBottom w:val="0"/>
      <w:divBdr>
        <w:top w:val="none" w:sz="0" w:space="0" w:color="auto"/>
        <w:left w:val="none" w:sz="0" w:space="0" w:color="auto"/>
        <w:bottom w:val="none" w:sz="0" w:space="0" w:color="auto"/>
        <w:right w:val="none" w:sz="0" w:space="0" w:color="auto"/>
      </w:divBdr>
    </w:div>
    <w:div w:id="596793779">
      <w:bodyDiv w:val="1"/>
      <w:marLeft w:val="0"/>
      <w:marRight w:val="0"/>
      <w:marTop w:val="0"/>
      <w:marBottom w:val="0"/>
      <w:divBdr>
        <w:top w:val="none" w:sz="0" w:space="0" w:color="auto"/>
        <w:left w:val="none" w:sz="0" w:space="0" w:color="auto"/>
        <w:bottom w:val="none" w:sz="0" w:space="0" w:color="auto"/>
        <w:right w:val="none" w:sz="0" w:space="0" w:color="auto"/>
      </w:divBdr>
    </w:div>
    <w:div w:id="622542048">
      <w:bodyDiv w:val="1"/>
      <w:marLeft w:val="0"/>
      <w:marRight w:val="0"/>
      <w:marTop w:val="0"/>
      <w:marBottom w:val="0"/>
      <w:divBdr>
        <w:top w:val="none" w:sz="0" w:space="0" w:color="auto"/>
        <w:left w:val="none" w:sz="0" w:space="0" w:color="auto"/>
        <w:bottom w:val="none" w:sz="0" w:space="0" w:color="auto"/>
        <w:right w:val="none" w:sz="0" w:space="0" w:color="auto"/>
      </w:divBdr>
    </w:div>
    <w:div w:id="627006094">
      <w:bodyDiv w:val="1"/>
      <w:marLeft w:val="0"/>
      <w:marRight w:val="0"/>
      <w:marTop w:val="0"/>
      <w:marBottom w:val="0"/>
      <w:divBdr>
        <w:top w:val="none" w:sz="0" w:space="0" w:color="auto"/>
        <w:left w:val="none" w:sz="0" w:space="0" w:color="auto"/>
        <w:bottom w:val="none" w:sz="0" w:space="0" w:color="auto"/>
        <w:right w:val="none" w:sz="0" w:space="0" w:color="auto"/>
      </w:divBdr>
    </w:div>
    <w:div w:id="630020362">
      <w:bodyDiv w:val="1"/>
      <w:marLeft w:val="0"/>
      <w:marRight w:val="0"/>
      <w:marTop w:val="0"/>
      <w:marBottom w:val="0"/>
      <w:divBdr>
        <w:top w:val="none" w:sz="0" w:space="0" w:color="auto"/>
        <w:left w:val="none" w:sz="0" w:space="0" w:color="auto"/>
        <w:bottom w:val="none" w:sz="0" w:space="0" w:color="auto"/>
        <w:right w:val="none" w:sz="0" w:space="0" w:color="auto"/>
      </w:divBdr>
    </w:div>
    <w:div w:id="635839208">
      <w:bodyDiv w:val="1"/>
      <w:marLeft w:val="0"/>
      <w:marRight w:val="0"/>
      <w:marTop w:val="0"/>
      <w:marBottom w:val="0"/>
      <w:divBdr>
        <w:top w:val="none" w:sz="0" w:space="0" w:color="auto"/>
        <w:left w:val="none" w:sz="0" w:space="0" w:color="auto"/>
        <w:bottom w:val="none" w:sz="0" w:space="0" w:color="auto"/>
        <w:right w:val="none" w:sz="0" w:space="0" w:color="auto"/>
      </w:divBdr>
    </w:div>
    <w:div w:id="649141978">
      <w:bodyDiv w:val="1"/>
      <w:marLeft w:val="0"/>
      <w:marRight w:val="0"/>
      <w:marTop w:val="0"/>
      <w:marBottom w:val="0"/>
      <w:divBdr>
        <w:top w:val="none" w:sz="0" w:space="0" w:color="auto"/>
        <w:left w:val="none" w:sz="0" w:space="0" w:color="auto"/>
        <w:bottom w:val="none" w:sz="0" w:space="0" w:color="auto"/>
        <w:right w:val="none" w:sz="0" w:space="0" w:color="auto"/>
      </w:divBdr>
    </w:div>
    <w:div w:id="651953230">
      <w:bodyDiv w:val="1"/>
      <w:marLeft w:val="0"/>
      <w:marRight w:val="0"/>
      <w:marTop w:val="0"/>
      <w:marBottom w:val="0"/>
      <w:divBdr>
        <w:top w:val="none" w:sz="0" w:space="0" w:color="auto"/>
        <w:left w:val="none" w:sz="0" w:space="0" w:color="auto"/>
        <w:bottom w:val="none" w:sz="0" w:space="0" w:color="auto"/>
        <w:right w:val="none" w:sz="0" w:space="0" w:color="auto"/>
      </w:divBdr>
    </w:div>
    <w:div w:id="657074078">
      <w:bodyDiv w:val="1"/>
      <w:marLeft w:val="0"/>
      <w:marRight w:val="0"/>
      <w:marTop w:val="0"/>
      <w:marBottom w:val="0"/>
      <w:divBdr>
        <w:top w:val="none" w:sz="0" w:space="0" w:color="auto"/>
        <w:left w:val="none" w:sz="0" w:space="0" w:color="auto"/>
        <w:bottom w:val="none" w:sz="0" w:space="0" w:color="auto"/>
        <w:right w:val="none" w:sz="0" w:space="0" w:color="auto"/>
      </w:divBdr>
    </w:div>
    <w:div w:id="660742197">
      <w:bodyDiv w:val="1"/>
      <w:marLeft w:val="0"/>
      <w:marRight w:val="0"/>
      <w:marTop w:val="0"/>
      <w:marBottom w:val="0"/>
      <w:divBdr>
        <w:top w:val="none" w:sz="0" w:space="0" w:color="auto"/>
        <w:left w:val="none" w:sz="0" w:space="0" w:color="auto"/>
        <w:bottom w:val="none" w:sz="0" w:space="0" w:color="auto"/>
        <w:right w:val="none" w:sz="0" w:space="0" w:color="auto"/>
      </w:divBdr>
    </w:div>
    <w:div w:id="660894012">
      <w:bodyDiv w:val="1"/>
      <w:marLeft w:val="0"/>
      <w:marRight w:val="0"/>
      <w:marTop w:val="0"/>
      <w:marBottom w:val="0"/>
      <w:divBdr>
        <w:top w:val="none" w:sz="0" w:space="0" w:color="auto"/>
        <w:left w:val="none" w:sz="0" w:space="0" w:color="auto"/>
        <w:bottom w:val="none" w:sz="0" w:space="0" w:color="auto"/>
        <w:right w:val="none" w:sz="0" w:space="0" w:color="auto"/>
      </w:divBdr>
      <w:divsChild>
        <w:div w:id="404767294">
          <w:marLeft w:val="0"/>
          <w:marRight w:val="0"/>
          <w:marTop w:val="0"/>
          <w:marBottom w:val="0"/>
          <w:divBdr>
            <w:top w:val="none" w:sz="0" w:space="0" w:color="auto"/>
            <w:left w:val="none" w:sz="0" w:space="0" w:color="auto"/>
            <w:bottom w:val="none" w:sz="0" w:space="0" w:color="auto"/>
            <w:right w:val="none" w:sz="0" w:space="0" w:color="auto"/>
          </w:divBdr>
          <w:divsChild>
            <w:div w:id="868952404">
              <w:marLeft w:val="0"/>
              <w:marRight w:val="0"/>
              <w:marTop w:val="0"/>
              <w:marBottom w:val="0"/>
              <w:divBdr>
                <w:top w:val="none" w:sz="0" w:space="0" w:color="auto"/>
                <w:left w:val="none" w:sz="0" w:space="0" w:color="auto"/>
                <w:bottom w:val="none" w:sz="0" w:space="0" w:color="auto"/>
                <w:right w:val="none" w:sz="0" w:space="0" w:color="auto"/>
              </w:divBdr>
            </w:div>
            <w:div w:id="73284827">
              <w:marLeft w:val="0"/>
              <w:marRight w:val="0"/>
              <w:marTop w:val="0"/>
              <w:marBottom w:val="0"/>
              <w:divBdr>
                <w:top w:val="none" w:sz="0" w:space="0" w:color="auto"/>
                <w:left w:val="none" w:sz="0" w:space="0" w:color="auto"/>
                <w:bottom w:val="none" w:sz="0" w:space="0" w:color="auto"/>
                <w:right w:val="none" w:sz="0" w:space="0" w:color="auto"/>
              </w:divBdr>
            </w:div>
            <w:div w:id="683165482">
              <w:marLeft w:val="0"/>
              <w:marRight w:val="0"/>
              <w:marTop w:val="0"/>
              <w:marBottom w:val="0"/>
              <w:divBdr>
                <w:top w:val="none" w:sz="0" w:space="0" w:color="auto"/>
                <w:left w:val="none" w:sz="0" w:space="0" w:color="auto"/>
                <w:bottom w:val="none" w:sz="0" w:space="0" w:color="auto"/>
                <w:right w:val="none" w:sz="0" w:space="0" w:color="auto"/>
              </w:divBdr>
            </w:div>
            <w:div w:id="638150127">
              <w:marLeft w:val="0"/>
              <w:marRight w:val="0"/>
              <w:marTop w:val="0"/>
              <w:marBottom w:val="0"/>
              <w:divBdr>
                <w:top w:val="none" w:sz="0" w:space="0" w:color="auto"/>
                <w:left w:val="none" w:sz="0" w:space="0" w:color="auto"/>
                <w:bottom w:val="none" w:sz="0" w:space="0" w:color="auto"/>
                <w:right w:val="none" w:sz="0" w:space="0" w:color="auto"/>
              </w:divBdr>
            </w:div>
          </w:divsChild>
        </w:div>
        <w:div w:id="166750520">
          <w:marLeft w:val="0"/>
          <w:marRight w:val="0"/>
          <w:marTop w:val="0"/>
          <w:marBottom w:val="0"/>
          <w:divBdr>
            <w:top w:val="none" w:sz="0" w:space="0" w:color="auto"/>
            <w:left w:val="none" w:sz="0" w:space="0" w:color="auto"/>
            <w:bottom w:val="none" w:sz="0" w:space="0" w:color="auto"/>
            <w:right w:val="none" w:sz="0" w:space="0" w:color="auto"/>
          </w:divBdr>
          <w:divsChild>
            <w:div w:id="494882272">
              <w:marLeft w:val="0"/>
              <w:marRight w:val="0"/>
              <w:marTop w:val="0"/>
              <w:marBottom w:val="0"/>
              <w:divBdr>
                <w:top w:val="none" w:sz="0" w:space="0" w:color="auto"/>
                <w:left w:val="none" w:sz="0" w:space="0" w:color="auto"/>
                <w:bottom w:val="none" w:sz="0" w:space="0" w:color="auto"/>
                <w:right w:val="none" w:sz="0" w:space="0" w:color="auto"/>
              </w:divBdr>
            </w:div>
            <w:div w:id="635451797">
              <w:marLeft w:val="0"/>
              <w:marRight w:val="0"/>
              <w:marTop w:val="0"/>
              <w:marBottom w:val="0"/>
              <w:divBdr>
                <w:top w:val="none" w:sz="0" w:space="0" w:color="auto"/>
                <w:left w:val="none" w:sz="0" w:space="0" w:color="auto"/>
                <w:bottom w:val="none" w:sz="0" w:space="0" w:color="auto"/>
                <w:right w:val="none" w:sz="0" w:space="0" w:color="auto"/>
              </w:divBdr>
            </w:div>
            <w:div w:id="675612355">
              <w:marLeft w:val="0"/>
              <w:marRight w:val="0"/>
              <w:marTop w:val="0"/>
              <w:marBottom w:val="0"/>
              <w:divBdr>
                <w:top w:val="none" w:sz="0" w:space="0" w:color="auto"/>
                <w:left w:val="none" w:sz="0" w:space="0" w:color="auto"/>
                <w:bottom w:val="none" w:sz="0" w:space="0" w:color="auto"/>
                <w:right w:val="none" w:sz="0" w:space="0" w:color="auto"/>
              </w:divBdr>
            </w:div>
            <w:div w:id="2132088374">
              <w:marLeft w:val="0"/>
              <w:marRight w:val="0"/>
              <w:marTop w:val="0"/>
              <w:marBottom w:val="0"/>
              <w:divBdr>
                <w:top w:val="none" w:sz="0" w:space="0" w:color="auto"/>
                <w:left w:val="none" w:sz="0" w:space="0" w:color="auto"/>
                <w:bottom w:val="none" w:sz="0" w:space="0" w:color="auto"/>
                <w:right w:val="none" w:sz="0" w:space="0" w:color="auto"/>
              </w:divBdr>
            </w:div>
            <w:div w:id="867959570">
              <w:marLeft w:val="0"/>
              <w:marRight w:val="0"/>
              <w:marTop w:val="0"/>
              <w:marBottom w:val="0"/>
              <w:divBdr>
                <w:top w:val="none" w:sz="0" w:space="0" w:color="auto"/>
                <w:left w:val="none" w:sz="0" w:space="0" w:color="auto"/>
                <w:bottom w:val="none" w:sz="0" w:space="0" w:color="auto"/>
                <w:right w:val="none" w:sz="0" w:space="0" w:color="auto"/>
              </w:divBdr>
            </w:div>
            <w:div w:id="1581061562">
              <w:marLeft w:val="0"/>
              <w:marRight w:val="0"/>
              <w:marTop w:val="0"/>
              <w:marBottom w:val="0"/>
              <w:divBdr>
                <w:top w:val="none" w:sz="0" w:space="0" w:color="auto"/>
                <w:left w:val="none" w:sz="0" w:space="0" w:color="auto"/>
                <w:bottom w:val="none" w:sz="0" w:space="0" w:color="auto"/>
                <w:right w:val="none" w:sz="0" w:space="0" w:color="auto"/>
              </w:divBdr>
            </w:div>
            <w:div w:id="862864657">
              <w:marLeft w:val="0"/>
              <w:marRight w:val="0"/>
              <w:marTop w:val="0"/>
              <w:marBottom w:val="0"/>
              <w:divBdr>
                <w:top w:val="none" w:sz="0" w:space="0" w:color="auto"/>
                <w:left w:val="none" w:sz="0" w:space="0" w:color="auto"/>
                <w:bottom w:val="none" w:sz="0" w:space="0" w:color="auto"/>
                <w:right w:val="none" w:sz="0" w:space="0" w:color="auto"/>
              </w:divBdr>
            </w:div>
            <w:div w:id="759104963">
              <w:marLeft w:val="0"/>
              <w:marRight w:val="0"/>
              <w:marTop w:val="0"/>
              <w:marBottom w:val="0"/>
              <w:divBdr>
                <w:top w:val="none" w:sz="0" w:space="0" w:color="auto"/>
                <w:left w:val="none" w:sz="0" w:space="0" w:color="auto"/>
                <w:bottom w:val="none" w:sz="0" w:space="0" w:color="auto"/>
                <w:right w:val="none" w:sz="0" w:space="0" w:color="auto"/>
              </w:divBdr>
            </w:div>
            <w:div w:id="4798822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61851937">
      <w:bodyDiv w:val="1"/>
      <w:marLeft w:val="0"/>
      <w:marRight w:val="0"/>
      <w:marTop w:val="0"/>
      <w:marBottom w:val="0"/>
      <w:divBdr>
        <w:top w:val="none" w:sz="0" w:space="0" w:color="auto"/>
        <w:left w:val="none" w:sz="0" w:space="0" w:color="auto"/>
        <w:bottom w:val="none" w:sz="0" w:space="0" w:color="auto"/>
        <w:right w:val="none" w:sz="0" w:space="0" w:color="auto"/>
      </w:divBdr>
    </w:div>
    <w:div w:id="661930046">
      <w:bodyDiv w:val="1"/>
      <w:marLeft w:val="0"/>
      <w:marRight w:val="0"/>
      <w:marTop w:val="0"/>
      <w:marBottom w:val="0"/>
      <w:divBdr>
        <w:top w:val="none" w:sz="0" w:space="0" w:color="auto"/>
        <w:left w:val="none" w:sz="0" w:space="0" w:color="auto"/>
        <w:bottom w:val="none" w:sz="0" w:space="0" w:color="auto"/>
        <w:right w:val="none" w:sz="0" w:space="0" w:color="auto"/>
      </w:divBdr>
    </w:div>
    <w:div w:id="670523234">
      <w:bodyDiv w:val="1"/>
      <w:marLeft w:val="0"/>
      <w:marRight w:val="0"/>
      <w:marTop w:val="0"/>
      <w:marBottom w:val="0"/>
      <w:divBdr>
        <w:top w:val="none" w:sz="0" w:space="0" w:color="auto"/>
        <w:left w:val="none" w:sz="0" w:space="0" w:color="auto"/>
        <w:bottom w:val="none" w:sz="0" w:space="0" w:color="auto"/>
        <w:right w:val="none" w:sz="0" w:space="0" w:color="auto"/>
      </w:divBdr>
    </w:div>
    <w:div w:id="672805626">
      <w:bodyDiv w:val="1"/>
      <w:marLeft w:val="0"/>
      <w:marRight w:val="0"/>
      <w:marTop w:val="0"/>
      <w:marBottom w:val="0"/>
      <w:divBdr>
        <w:top w:val="none" w:sz="0" w:space="0" w:color="auto"/>
        <w:left w:val="none" w:sz="0" w:space="0" w:color="auto"/>
        <w:bottom w:val="none" w:sz="0" w:space="0" w:color="auto"/>
        <w:right w:val="none" w:sz="0" w:space="0" w:color="auto"/>
      </w:divBdr>
    </w:div>
    <w:div w:id="698821866">
      <w:bodyDiv w:val="1"/>
      <w:marLeft w:val="0"/>
      <w:marRight w:val="0"/>
      <w:marTop w:val="0"/>
      <w:marBottom w:val="0"/>
      <w:divBdr>
        <w:top w:val="none" w:sz="0" w:space="0" w:color="auto"/>
        <w:left w:val="none" w:sz="0" w:space="0" w:color="auto"/>
        <w:bottom w:val="none" w:sz="0" w:space="0" w:color="auto"/>
        <w:right w:val="none" w:sz="0" w:space="0" w:color="auto"/>
      </w:divBdr>
    </w:div>
    <w:div w:id="701437063">
      <w:bodyDiv w:val="1"/>
      <w:marLeft w:val="0"/>
      <w:marRight w:val="0"/>
      <w:marTop w:val="0"/>
      <w:marBottom w:val="0"/>
      <w:divBdr>
        <w:top w:val="none" w:sz="0" w:space="0" w:color="auto"/>
        <w:left w:val="none" w:sz="0" w:space="0" w:color="auto"/>
        <w:bottom w:val="none" w:sz="0" w:space="0" w:color="auto"/>
        <w:right w:val="none" w:sz="0" w:space="0" w:color="auto"/>
      </w:divBdr>
    </w:div>
    <w:div w:id="716467193">
      <w:bodyDiv w:val="1"/>
      <w:marLeft w:val="0"/>
      <w:marRight w:val="0"/>
      <w:marTop w:val="0"/>
      <w:marBottom w:val="0"/>
      <w:divBdr>
        <w:top w:val="none" w:sz="0" w:space="0" w:color="auto"/>
        <w:left w:val="none" w:sz="0" w:space="0" w:color="auto"/>
        <w:bottom w:val="none" w:sz="0" w:space="0" w:color="auto"/>
        <w:right w:val="none" w:sz="0" w:space="0" w:color="auto"/>
      </w:divBdr>
    </w:div>
    <w:div w:id="720905747">
      <w:bodyDiv w:val="1"/>
      <w:marLeft w:val="0"/>
      <w:marRight w:val="0"/>
      <w:marTop w:val="0"/>
      <w:marBottom w:val="0"/>
      <w:divBdr>
        <w:top w:val="none" w:sz="0" w:space="0" w:color="auto"/>
        <w:left w:val="none" w:sz="0" w:space="0" w:color="auto"/>
        <w:bottom w:val="none" w:sz="0" w:space="0" w:color="auto"/>
        <w:right w:val="none" w:sz="0" w:space="0" w:color="auto"/>
      </w:divBdr>
    </w:div>
    <w:div w:id="723796673">
      <w:bodyDiv w:val="1"/>
      <w:marLeft w:val="0"/>
      <w:marRight w:val="0"/>
      <w:marTop w:val="0"/>
      <w:marBottom w:val="0"/>
      <w:divBdr>
        <w:top w:val="none" w:sz="0" w:space="0" w:color="auto"/>
        <w:left w:val="none" w:sz="0" w:space="0" w:color="auto"/>
        <w:bottom w:val="none" w:sz="0" w:space="0" w:color="auto"/>
        <w:right w:val="none" w:sz="0" w:space="0" w:color="auto"/>
      </w:divBdr>
    </w:div>
    <w:div w:id="733746091">
      <w:bodyDiv w:val="1"/>
      <w:marLeft w:val="0"/>
      <w:marRight w:val="0"/>
      <w:marTop w:val="0"/>
      <w:marBottom w:val="0"/>
      <w:divBdr>
        <w:top w:val="none" w:sz="0" w:space="0" w:color="auto"/>
        <w:left w:val="none" w:sz="0" w:space="0" w:color="auto"/>
        <w:bottom w:val="none" w:sz="0" w:space="0" w:color="auto"/>
        <w:right w:val="none" w:sz="0" w:space="0" w:color="auto"/>
      </w:divBdr>
    </w:div>
    <w:div w:id="735737933">
      <w:bodyDiv w:val="1"/>
      <w:marLeft w:val="0"/>
      <w:marRight w:val="0"/>
      <w:marTop w:val="0"/>
      <w:marBottom w:val="0"/>
      <w:divBdr>
        <w:top w:val="none" w:sz="0" w:space="0" w:color="auto"/>
        <w:left w:val="none" w:sz="0" w:space="0" w:color="auto"/>
        <w:bottom w:val="none" w:sz="0" w:space="0" w:color="auto"/>
        <w:right w:val="none" w:sz="0" w:space="0" w:color="auto"/>
      </w:divBdr>
    </w:div>
    <w:div w:id="743603043">
      <w:bodyDiv w:val="1"/>
      <w:marLeft w:val="0"/>
      <w:marRight w:val="0"/>
      <w:marTop w:val="0"/>
      <w:marBottom w:val="0"/>
      <w:divBdr>
        <w:top w:val="none" w:sz="0" w:space="0" w:color="auto"/>
        <w:left w:val="none" w:sz="0" w:space="0" w:color="auto"/>
        <w:bottom w:val="none" w:sz="0" w:space="0" w:color="auto"/>
        <w:right w:val="none" w:sz="0" w:space="0" w:color="auto"/>
      </w:divBdr>
    </w:div>
    <w:div w:id="761486269">
      <w:bodyDiv w:val="1"/>
      <w:marLeft w:val="0"/>
      <w:marRight w:val="0"/>
      <w:marTop w:val="0"/>
      <w:marBottom w:val="0"/>
      <w:divBdr>
        <w:top w:val="none" w:sz="0" w:space="0" w:color="auto"/>
        <w:left w:val="none" w:sz="0" w:space="0" w:color="auto"/>
        <w:bottom w:val="none" w:sz="0" w:space="0" w:color="auto"/>
        <w:right w:val="none" w:sz="0" w:space="0" w:color="auto"/>
      </w:divBdr>
    </w:div>
    <w:div w:id="764496070">
      <w:bodyDiv w:val="1"/>
      <w:marLeft w:val="0"/>
      <w:marRight w:val="0"/>
      <w:marTop w:val="0"/>
      <w:marBottom w:val="0"/>
      <w:divBdr>
        <w:top w:val="none" w:sz="0" w:space="0" w:color="auto"/>
        <w:left w:val="none" w:sz="0" w:space="0" w:color="auto"/>
        <w:bottom w:val="none" w:sz="0" w:space="0" w:color="auto"/>
        <w:right w:val="none" w:sz="0" w:space="0" w:color="auto"/>
      </w:divBdr>
    </w:div>
    <w:div w:id="766268470">
      <w:bodyDiv w:val="1"/>
      <w:marLeft w:val="0"/>
      <w:marRight w:val="0"/>
      <w:marTop w:val="0"/>
      <w:marBottom w:val="0"/>
      <w:divBdr>
        <w:top w:val="none" w:sz="0" w:space="0" w:color="auto"/>
        <w:left w:val="none" w:sz="0" w:space="0" w:color="auto"/>
        <w:bottom w:val="none" w:sz="0" w:space="0" w:color="auto"/>
        <w:right w:val="none" w:sz="0" w:space="0" w:color="auto"/>
      </w:divBdr>
    </w:div>
    <w:div w:id="768741593">
      <w:bodyDiv w:val="1"/>
      <w:marLeft w:val="0"/>
      <w:marRight w:val="0"/>
      <w:marTop w:val="0"/>
      <w:marBottom w:val="0"/>
      <w:divBdr>
        <w:top w:val="none" w:sz="0" w:space="0" w:color="auto"/>
        <w:left w:val="none" w:sz="0" w:space="0" w:color="auto"/>
        <w:bottom w:val="none" w:sz="0" w:space="0" w:color="auto"/>
        <w:right w:val="none" w:sz="0" w:space="0" w:color="auto"/>
      </w:divBdr>
    </w:div>
    <w:div w:id="778376008">
      <w:bodyDiv w:val="1"/>
      <w:marLeft w:val="0"/>
      <w:marRight w:val="0"/>
      <w:marTop w:val="0"/>
      <w:marBottom w:val="0"/>
      <w:divBdr>
        <w:top w:val="none" w:sz="0" w:space="0" w:color="auto"/>
        <w:left w:val="none" w:sz="0" w:space="0" w:color="auto"/>
        <w:bottom w:val="none" w:sz="0" w:space="0" w:color="auto"/>
        <w:right w:val="none" w:sz="0" w:space="0" w:color="auto"/>
      </w:divBdr>
    </w:div>
    <w:div w:id="794912646">
      <w:bodyDiv w:val="1"/>
      <w:marLeft w:val="0"/>
      <w:marRight w:val="0"/>
      <w:marTop w:val="0"/>
      <w:marBottom w:val="0"/>
      <w:divBdr>
        <w:top w:val="none" w:sz="0" w:space="0" w:color="auto"/>
        <w:left w:val="none" w:sz="0" w:space="0" w:color="auto"/>
        <w:bottom w:val="none" w:sz="0" w:space="0" w:color="auto"/>
        <w:right w:val="none" w:sz="0" w:space="0" w:color="auto"/>
      </w:divBdr>
    </w:div>
    <w:div w:id="795762234">
      <w:bodyDiv w:val="1"/>
      <w:marLeft w:val="0"/>
      <w:marRight w:val="0"/>
      <w:marTop w:val="0"/>
      <w:marBottom w:val="0"/>
      <w:divBdr>
        <w:top w:val="none" w:sz="0" w:space="0" w:color="auto"/>
        <w:left w:val="none" w:sz="0" w:space="0" w:color="auto"/>
        <w:bottom w:val="none" w:sz="0" w:space="0" w:color="auto"/>
        <w:right w:val="none" w:sz="0" w:space="0" w:color="auto"/>
      </w:divBdr>
    </w:div>
    <w:div w:id="797916336">
      <w:bodyDiv w:val="1"/>
      <w:marLeft w:val="0"/>
      <w:marRight w:val="0"/>
      <w:marTop w:val="0"/>
      <w:marBottom w:val="0"/>
      <w:divBdr>
        <w:top w:val="none" w:sz="0" w:space="0" w:color="auto"/>
        <w:left w:val="none" w:sz="0" w:space="0" w:color="auto"/>
        <w:bottom w:val="none" w:sz="0" w:space="0" w:color="auto"/>
        <w:right w:val="none" w:sz="0" w:space="0" w:color="auto"/>
      </w:divBdr>
    </w:div>
    <w:div w:id="798761700">
      <w:bodyDiv w:val="1"/>
      <w:marLeft w:val="0"/>
      <w:marRight w:val="0"/>
      <w:marTop w:val="0"/>
      <w:marBottom w:val="0"/>
      <w:divBdr>
        <w:top w:val="none" w:sz="0" w:space="0" w:color="auto"/>
        <w:left w:val="none" w:sz="0" w:space="0" w:color="auto"/>
        <w:bottom w:val="none" w:sz="0" w:space="0" w:color="auto"/>
        <w:right w:val="none" w:sz="0" w:space="0" w:color="auto"/>
      </w:divBdr>
    </w:div>
    <w:div w:id="799349847">
      <w:bodyDiv w:val="1"/>
      <w:marLeft w:val="0"/>
      <w:marRight w:val="0"/>
      <w:marTop w:val="0"/>
      <w:marBottom w:val="0"/>
      <w:divBdr>
        <w:top w:val="none" w:sz="0" w:space="0" w:color="auto"/>
        <w:left w:val="none" w:sz="0" w:space="0" w:color="auto"/>
        <w:bottom w:val="none" w:sz="0" w:space="0" w:color="auto"/>
        <w:right w:val="none" w:sz="0" w:space="0" w:color="auto"/>
      </w:divBdr>
    </w:div>
    <w:div w:id="812597983">
      <w:bodyDiv w:val="1"/>
      <w:marLeft w:val="0"/>
      <w:marRight w:val="0"/>
      <w:marTop w:val="0"/>
      <w:marBottom w:val="0"/>
      <w:divBdr>
        <w:top w:val="none" w:sz="0" w:space="0" w:color="auto"/>
        <w:left w:val="none" w:sz="0" w:space="0" w:color="auto"/>
        <w:bottom w:val="none" w:sz="0" w:space="0" w:color="auto"/>
        <w:right w:val="none" w:sz="0" w:space="0" w:color="auto"/>
      </w:divBdr>
    </w:div>
    <w:div w:id="815798314">
      <w:bodyDiv w:val="1"/>
      <w:marLeft w:val="0"/>
      <w:marRight w:val="0"/>
      <w:marTop w:val="0"/>
      <w:marBottom w:val="0"/>
      <w:divBdr>
        <w:top w:val="none" w:sz="0" w:space="0" w:color="auto"/>
        <w:left w:val="none" w:sz="0" w:space="0" w:color="auto"/>
        <w:bottom w:val="none" w:sz="0" w:space="0" w:color="auto"/>
        <w:right w:val="none" w:sz="0" w:space="0" w:color="auto"/>
      </w:divBdr>
    </w:div>
    <w:div w:id="817497904">
      <w:bodyDiv w:val="1"/>
      <w:marLeft w:val="0"/>
      <w:marRight w:val="0"/>
      <w:marTop w:val="0"/>
      <w:marBottom w:val="0"/>
      <w:divBdr>
        <w:top w:val="none" w:sz="0" w:space="0" w:color="auto"/>
        <w:left w:val="none" w:sz="0" w:space="0" w:color="auto"/>
        <w:bottom w:val="none" w:sz="0" w:space="0" w:color="auto"/>
        <w:right w:val="none" w:sz="0" w:space="0" w:color="auto"/>
      </w:divBdr>
    </w:div>
    <w:div w:id="819736826">
      <w:bodyDiv w:val="1"/>
      <w:marLeft w:val="0"/>
      <w:marRight w:val="0"/>
      <w:marTop w:val="0"/>
      <w:marBottom w:val="0"/>
      <w:divBdr>
        <w:top w:val="none" w:sz="0" w:space="0" w:color="auto"/>
        <w:left w:val="none" w:sz="0" w:space="0" w:color="auto"/>
        <w:bottom w:val="none" w:sz="0" w:space="0" w:color="auto"/>
        <w:right w:val="none" w:sz="0" w:space="0" w:color="auto"/>
      </w:divBdr>
    </w:div>
    <w:div w:id="826019068">
      <w:bodyDiv w:val="1"/>
      <w:marLeft w:val="0"/>
      <w:marRight w:val="0"/>
      <w:marTop w:val="0"/>
      <w:marBottom w:val="0"/>
      <w:divBdr>
        <w:top w:val="none" w:sz="0" w:space="0" w:color="auto"/>
        <w:left w:val="none" w:sz="0" w:space="0" w:color="auto"/>
        <w:bottom w:val="none" w:sz="0" w:space="0" w:color="auto"/>
        <w:right w:val="none" w:sz="0" w:space="0" w:color="auto"/>
      </w:divBdr>
    </w:div>
    <w:div w:id="830023639">
      <w:bodyDiv w:val="1"/>
      <w:marLeft w:val="0"/>
      <w:marRight w:val="0"/>
      <w:marTop w:val="0"/>
      <w:marBottom w:val="0"/>
      <w:divBdr>
        <w:top w:val="none" w:sz="0" w:space="0" w:color="auto"/>
        <w:left w:val="none" w:sz="0" w:space="0" w:color="auto"/>
        <w:bottom w:val="none" w:sz="0" w:space="0" w:color="auto"/>
        <w:right w:val="none" w:sz="0" w:space="0" w:color="auto"/>
      </w:divBdr>
    </w:div>
    <w:div w:id="830217803">
      <w:bodyDiv w:val="1"/>
      <w:marLeft w:val="0"/>
      <w:marRight w:val="0"/>
      <w:marTop w:val="0"/>
      <w:marBottom w:val="0"/>
      <w:divBdr>
        <w:top w:val="none" w:sz="0" w:space="0" w:color="auto"/>
        <w:left w:val="none" w:sz="0" w:space="0" w:color="auto"/>
        <w:bottom w:val="none" w:sz="0" w:space="0" w:color="auto"/>
        <w:right w:val="none" w:sz="0" w:space="0" w:color="auto"/>
      </w:divBdr>
    </w:div>
    <w:div w:id="830758066">
      <w:bodyDiv w:val="1"/>
      <w:marLeft w:val="0"/>
      <w:marRight w:val="0"/>
      <w:marTop w:val="0"/>
      <w:marBottom w:val="0"/>
      <w:divBdr>
        <w:top w:val="none" w:sz="0" w:space="0" w:color="auto"/>
        <w:left w:val="none" w:sz="0" w:space="0" w:color="auto"/>
        <w:bottom w:val="none" w:sz="0" w:space="0" w:color="auto"/>
        <w:right w:val="none" w:sz="0" w:space="0" w:color="auto"/>
      </w:divBdr>
    </w:div>
    <w:div w:id="830949371">
      <w:bodyDiv w:val="1"/>
      <w:marLeft w:val="0"/>
      <w:marRight w:val="0"/>
      <w:marTop w:val="0"/>
      <w:marBottom w:val="0"/>
      <w:divBdr>
        <w:top w:val="none" w:sz="0" w:space="0" w:color="auto"/>
        <w:left w:val="none" w:sz="0" w:space="0" w:color="auto"/>
        <w:bottom w:val="none" w:sz="0" w:space="0" w:color="auto"/>
        <w:right w:val="none" w:sz="0" w:space="0" w:color="auto"/>
      </w:divBdr>
    </w:div>
    <w:div w:id="832767313">
      <w:bodyDiv w:val="1"/>
      <w:marLeft w:val="0"/>
      <w:marRight w:val="0"/>
      <w:marTop w:val="0"/>
      <w:marBottom w:val="0"/>
      <w:divBdr>
        <w:top w:val="none" w:sz="0" w:space="0" w:color="auto"/>
        <w:left w:val="none" w:sz="0" w:space="0" w:color="auto"/>
        <w:bottom w:val="none" w:sz="0" w:space="0" w:color="auto"/>
        <w:right w:val="none" w:sz="0" w:space="0" w:color="auto"/>
      </w:divBdr>
    </w:div>
    <w:div w:id="837231419">
      <w:bodyDiv w:val="1"/>
      <w:marLeft w:val="0"/>
      <w:marRight w:val="0"/>
      <w:marTop w:val="0"/>
      <w:marBottom w:val="0"/>
      <w:divBdr>
        <w:top w:val="none" w:sz="0" w:space="0" w:color="auto"/>
        <w:left w:val="none" w:sz="0" w:space="0" w:color="auto"/>
        <w:bottom w:val="none" w:sz="0" w:space="0" w:color="auto"/>
        <w:right w:val="none" w:sz="0" w:space="0" w:color="auto"/>
      </w:divBdr>
    </w:div>
    <w:div w:id="837690950">
      <w:bodyDiv w:val="1"/>
      <w:marLeft w:val="0"/>
      <w:marRight w:val="0"/>
      <w:marTop w:val="0"/>
      <w:marBottom w:val="0"/>
      <w:divBdr>
        <w:top w:val="none" w:sz="0" w:space="0" w:color="auto"/>
        <w:left w:val="none" w:sz="0" w:space="0" w:color="auto"/>
        <w:bottom w:val="none" w:sz="0" w:space="0" w:color="auto"/>
        <w:right w:val="none" w:sz="0" w:space="0" w:color="auto"/>
      </w:divBdr>
    </w:div>
    <w:div w:id="840463604">
      <w:bodyDiv w:val="1"/>
      <w:marLeft w:val="0"/>
      <w:marRight w:val="0"/>
      <w:marTop w:val="0"/>
      <w:marBottom w:val="0"/>
      <w:divBdr>
        <w:top w:val="none" w:sz="0" w:space="0" w:color="auto"/>
        <w:left w:val="none" w:sz="0" w:space="0" w:color="auto"/>
        <w:bottom w:val="none" w:sz="0" w:space="0" w:color="auto"/>
        <w:right w:val="none" w:sz="0" w:space="0" w:color="auto"/>
      </w:divBdr>
    </w:div>
    <w:div w:id="841430751">
      <w:bodyDiv w:val="1"/>
      <w:marLeft w:val="0"/>
      <w:marRight w:val="0"/>
      <w:marTop w:val="0"/>
      <w:marBottom w:val="0"/>
      <w:divBdr>
        <w:top w:val="none" w:sz="0" w:space="0" w:color="auto"/>
        <w:left w:val="none" w:sz="0" w:space="0" w:color="auto"/>
        <w:bottom w:val="none" w:sz="0" w:space="0" w:color="auto"/>
        <w:right w:val="none" w:sz="0" w:space="0" w:color="auto"/>
      </w:divBdr>
    </w:div>
    <w:div w:id="843126889">
      <w:bodyDiv w:val="1"/>
      <w:marLeft w:val="0"/>
      <w:marRight w:val="0"/>
      <w:marTop w:val="0"/>
      <w:marBottom w:val="0"/>
      <w:divBdr>
        <w:top w:val="none" w:sz="0" w:space="0" w:color="auto"/>
        <w:left w:val="none" w:sz="0" w:space="0" w:color="auto"/>
        <w:bottom w:val="none" w:sz="0" w:space="0" w:color="auto"/>
        <w:right w:val="none" w:sz="0" w:space="0" w:color="auto"/>
      </w:divBdr>
    </w:div>
    <w:div w:id="844906991">
      <w:bodyDiv w:val="1"/>
      <w:marLeft w:val="0"/>
      <w:marRight w:val="0"/>
      <w:marTop w:val="0"/>
      <w:marBottom w:val="0"/>
      <w:divBdr>
        <w:top w:val="none" w:sz="0" w:space="0" w:color="auto"/>
        <w:left w:val="none" w:sz="0" w:space="0" w:color="auto"/>
        <w:bottom w:val="none" w:sz="0" w:space="0" w:color="auto"/>
        <w:right w:val="none" w:sz="0" w:space="0" w:color="auto"/>
      </w:divBdr>
    </w:div>
    <w:div w:id="849174180">
      <w:bodyDiv w:val="1"/>
      <w:marLeft w:val="0"/>
      <w:marRight w:val="0"/>
      <w:marTop w:val="0"/>
      <w:marBottom w:val="0"/>
      <w:divBdr>
        <w:top w:val="none" w:sz="0" w:space="0" w:color="auto"/>
        <w:left w:val="none" w:sz="0" w:space="0" w:color="auto"/>
        <w:bottom w:val="none" w:sz="0" w:space="0" w:color="auto"/>
        <w:right w:val="none" w:sz="0" w:space="0" w:color="auto"/>
      </w:divBdr>
    </w:div>
    <w:div w:id="849759772">
      <w:bodyDiv w:val="1"/>
      <w:marLeft w:val="0"/>
      <w:marRight w:val="0"/>
      <w:marTop w:val="0"/>
      <w:marBottom w:val="0"/>
      <w:divBdr>
        <w:top w:val="none" w:sz="0" w:space="0" w:color="auto"/>
        <w:left w:val="none" w:sz="0" w:space="0" w:color="auto"/>
        <w:bottom w:val="none" w:sz="0" w:space="0" w:color="auto"/>
        <w:right w:val="none" w:sz="0" w:space="0" w:color="auto"/>
      </w:divBdr>
    </w:div>
    <w:div w:id="855000172">
      <w:bodyDiv w:val="1"/>
      <w:marLeft w:val="0"/>
      <w:marRight w:val="0"/>
      <w:marTop w:val="0"/>
      <w:marBottom w:val="0"/>
      <w:divBdr>
        <w:top w:val="none" w:sz="0" w:space="0" w:color="auto"/>
        <w:left w:val="none" w:sz="0" w:space="0" w:color="auto"/>
        <w:bottom w:val="none" w:sz="0" w:space="0" w:color="auto"/>
        <w:right w:val="none" w:sz="0" w:space="0" w:color="auto"/>
      </w:divBdr>
    </w:div>
    <w:div w:id="857080900">
      <w:bodyDiv w:val="1"/>
      <w:marLeft w:val="0"/>
      <w:marRight w:val="0"/>
      <w:marTop w:val="0"/>
      <w:marBottom w:val="0"/>
      <w:divBdr>
        <w:top w:val="none" w:sz="0" w:space="0" w:color="auto"/>
        <w:left w:val="none" w:sz="0" w:space="0" w:color="auto"/>
        <w:bottom w:val="none" w:sz="0" w:space="0" w:color="auto"/>
        <w:right w:val="none" w:sz="0" w:space="0" w:color="auto"/>
      </w:divBdr>
    </w:div>
    <w:div w:id="858590735">
      <w:bodyDiv w:val="1"/>
      <w:marLeft w:val="0"/>
      <w:marRight w:val="0"/>
      <w:marTop w:val="0"/>
      <w:marBottom w:val="0"/>
      <w:divBdr>
        <w:top w:val="none" w:sz="0" w:space="0" w:color="auto"/>
        <w:left w:val="none" w:sz="0" w:space="0" w:color="auto"/>
        <w:bottom w:val="none" w:sz="0" w:space="0" w:color="auto"/>
        <w:right w:val="none" w:sz="0" w:space="0" w:color="auto"/>
      </w:divBdr>
    </w:div>
    <w:div w:id="867794218">
      <w:bodyDiv w:val="1"/>
      <w:marLeft w:val="0"/>
      <w:marRight w:val="0"/>
      <w:marTop w:val="0"/>
      <w:marBottom w:val="0"/>
      <w:divBdr>
        <w:top w:val="none" w:sz="0" w:space="0" w:color="auto"/>
        <w:left w:val="none" w:sz="0" w:space="0" w:color="auto"/>
        <w:bottom w:val="none" w:sz="0" w:space="0" w:color="auto"/>
        <w:right w:val="none" w:sz="0" w:space="0" w:color="auto"/>
      </w:divBdr>
    </w:div>
    <w:div w:id="870806974">
      <w:bodyDiv w:val="1"/>
      <w:marLeft w:val="0"/>
      <w:marRight w:val="0"/>
      <w:marTop w:val="0"/>
      <w:marBottom w:val="0"/>
      <w:divBdr>
        <w:top w:val="none" w:sz="0" w:space="0" w:color="auto"/>
        <w:left w:val="none" w:sz="0" w:space="0" w:color="auto"/>
        <w:bottom w:val="none" w:sz="0" w:space="0" w:color="auto"/>
        <w:right w:val="none" w:sz="0" w:space="0" w:color="auto"/>
      </w:divBdr>
    </w:div>
    <w:div w:id="873739228">
      <w:bodyDiv w:val="1"/>
      <w:marLeft w:val="0"/>
      <w:marRight w:val="0"/>
      <w:marTop w:val="0"/>
      <w:marBottom w:val="0"/>
      <w:divBdr>
        <w:top w:val="none" w:sz="0" w:space="0" w:color="auto"/>
        <w:left w:val="none" w:sz="0" w:space="0" w:color="auto"/>
        <w:bottom w:val="none" w:sz="0" w:space="0" w:color="auto"/>
        <w:right w:val="none" w:sz="0" w:space="0" w:color="auto"/>
      </w:divBdr>
    </w:div>
    <w:div w:id="879561313">
      <w:bodyDiv w:val="1"/>
      <w:marLeft w:val="0"/>
      <w:marRight w:val="0"/>
      <w:marTop w:val="0"/>
      <w:marBottom w:val="0"/>
      <w:divBdr>
        <w:top w:val="none" w:sz="0" w:space="0" w:color="auto"/>
        <w:left w:val="none" w:sz="0" w:space="0" w:color="auto"/>
        <w:bottom w:val="none" w:sz="0" w:space="0" w:color="auto"/>
        <w:right w:val="none" w:sz="0" w:space="0" w:color="auto"/>
      </w:divBdr>
    </w:div>
    <w:div w:id="883760593">
      <w:bodyDiv w:val="1"/>
      <w:marLeft w:val="0"/>
      <w:marRight w:val="0"/>
      <w:marTop w:val="0"/>
      <w:marBottom w:val="0"/>
      <w:divBdr>
        <w:top w:val="none" w:sz="0" w:space="0" w:color="auto"/>
        <w:left w:val="none" w:sz="0" w:space="0" w:color="auto"/>
        <w:bottom w:val="none" w:sz="0" w:space="0" w:color="auto"/>
        <w:right w:val="none" w:sz="0" w:space="0" w:color="auto"/>
      </w:divBdr>
    </w:div>
    <w:div w:id="885215952">
      <w:bodyDiv w:val="1"/>
      <w:marLeft w:val="0"/>
      <w:marRight w:val="0"/>
      <w:marTop w:val="0"/>
      <w:marBottom w:val="0"/>
      <w:divBdr>
        <w:top w:val="none" w:sz="0" w:space="0" w:color="auto"/>
        <w:left w:val="none" w:sz="0" w:space="0" w:color="auto"/>
        <w:bottom w:val="none" w:sz="0" w:space="0" w:color="auto"/>
        <w:right w:val="none" w:sz="0" w:space="0" w:color="auto"/>
      </w:divBdr>
    </w:div>
    <w:div w:id="890769650">
      <w:bodyDiv w:val="1"/>
      <w:marLeft w:val="0"/>
      <w:marRight w:val="0"/>
      <w:marTop w:val="0"/>
      <w:marBottom w:val="0"/>
      <w:divBdr>
        <w:top w:val="none" w:sz="0" w:space="0" w:color="auto"/>
        <w:left w:val="none" w:sz="0" w:space="0" w:color="auto"/>
        <w:bottom w:val="none" w:sz="0" w:space="0" w:color="auto"/>
        <w:right w:val="none" w:sz="0" w:space="0" w:color="auto"/>
      </w:divBdr>
    </w:div>
    <w:div w:id="891580034">
      <w:bodyDiv w:val="1"/>
      <w:marLeft w:val="0"/>
      <w:marRight w:val="0"/>
      <w:marTop w:val="0"/>
      <w:marBottom w:val="0"/>
      <w:divBdr>
        <w:top w:val="none" w:sz="0" w:space="0" w:color="auto"/>
        <w:left w:val="none" w:sz="0" w:space="0" w:color="auto"/>
        <w:bottom w:val="none" w:sz="0" w:space="0" w:color="auto"/>
        <w:right w:val="none" w:sz="0" w:space="0" w:color="auto"/>
      </w:divBdr>
    </w:div>
    <w:div w:id="891814530">
      <w:bodyDiv w:val="1"/>
      <w:marLeft w:val="0"/>
      <w:marRight w:val="0"/>
      <w:marTop w:val="0"/>
      <w:marBottom w:val="0"/>
      <w:divBdr>
        <w:top w:val="none" w:sz="0" w:space="0" w:color="auto"/>
        <w:left w:val="none" w:sz="0" w:space="0" w:color="auto"/>
        <w:bottom w:val="none" w:sz="0" w:space="0" w:color="auto"/>
        <w:right w:val="none" w:sz="0" w:space="0" w:color="auto"/>
      </w:divBdr>
    </w:div>
    <w:div w:id="892816533">
      <w:bodyDiv w:val="1"/>
      <w:marLeft w:val="0"/>
      <w:marRight w:val="0"/>
      <w:marTop w:val="0"/>
      <w:marBottom w:val="0"/>
      <w:divBdr>
        <w:top w:val="none" w:sz="0" w:space="0" w:color="auto"/>
        <w:left w:val="none" w:sz="0" w:space="0" w:color="auto"/>
        <w:bottom w:val="none" w:sz="0" w:space="0" w:color="auto"/>
        <w:right w:val="none" w:sz="0" w:space="0" w:color="auto"/>
      </w:divBdr>
    </w:div>
    <w:div w:id="917783765">
      <w:bodyDiv w:val="1"/>
      <w:marLeft w:val="0"/>
      <w:marRight w:val="0"/>
      <w:marTop w:val="0"/>
      <w:marBottom w:val="0"/>
      <w:divBdr>
        <w:top w:val="none" w:sz="0" w:space="0" w:color="auto"/>
        <w:left w:val="none" w:sz="0" w:space="0" w:color="auto"/>
        <w:bottom w:val="none" w:sz="0" w:space="0" w:color="auto"/>
        <w:right w:val="none" w:sz="0" w:space="0" w:color="auto"/>
      </w:divBdr>
    </w:div>
    <w:div w:id="918517501">
      <w:bodyDiv w:val="1"/>
      <w:marLeft w:val="0"/>
      <w:marRight w:val="0"/>
      <w:marTop w:val="0"/>
      <w:marBottom w:val="0"/>
      <w:divBdr>
        <w:top w:val="none" w:sz="0" w:space="0" w:color="auto"/>
        <w:left w:val="none" w:sz="0" w:space="0" w:color="auto"/>
        <w:bottom w:val="none" w:sz="0" w:space="0" w:color="auto"/>
        <w:right w:val="none" w:sz="0" w:space="0" w:color="auto"/>
      </w:divBdr>
    </w:div>
    <w:div w:id="930118038">
      <w:bodyDiv w:val="1"/>
      <w:marLeft w:val="0"/>
      <w:marRight w:val="0"/>
      <w:marTop w:val="0"/>
      <w:marBottom w:val="0"/>
      <w:divBdr>
        <w:top w:val="none" w:sz="0" w:space="0" w:color="auto"/>
        <w:left w:val="none" w:sz="0" w:space="0" w:color="auto"/>
        <w:bottom w:val="none" w:sz="0" w:space="0" w:color="auto"/>
        <w:right w:val="none" w:sz="0" w:space="0" w:color="auto"/>
      </w:divBdr>
    </w:div>
    <w:div w:id="930162332">
      <w:bodyDiv w:val="1"/>
      <w:marLeft w:val="0"/>
      <w:marRight w:val="0"/>
      <w:marTop w:val="0"/>
      <w:marBottom w:val="0"/>
      <w:divBdr>
        <w:top w:val="none" w:sz="0" w:space="0" w:color="auto"/>
        <w:left w:val="none" w:sz="0" w:space="0" w:color="auto"/>
        <w:bottom w:val="none" w:sz="0" w:space="0" w:color="auto"/>
        <w:right w:val="none" w:sz="0" w:space="0" w:color="auto"/>
      </w:divBdr>
    </w:div>
    <w:div w:id="936324779">
      <w:bodyDiv w:val="1"/>
      <w:marLeft w:val="0"/>
      <w:marRight w:val="0"/>
      <w:marTop w:val="0"/>
      <w:marBottom w:val="0"/>
      <w:divBdr>
        <w:top w:val="none" w:sz="0" w:space="0" w:color="auto"/>
        <w:left w:val="none" w:sz="0" w:space="0" w:color="auto"/>
        <w:bottom w:val="none" w:sz="0" w:space="0" w:color="auto"/>
        <w:right w:val="none" w:sz="0" w:space="0" w:color="auto"/>
      </w:divBdr>
    </w:div>
    <w:div w:id="939138727">
      <w:bodyDiv w:val="1"/>
      <w:marLeft w:val="0"/>
      <w:marRight w:val="0"/>
      <w:marTop w:val="0"/>
      <w:marBottom w:val="0"/>
      <w:divBdr>
        <w:top w:val="none" w:sz="0" w:space="0" w:color="auto"/>
        <w:left w:val="none" w:sz="0" w:space="0" w:color="auto"/>
        <w:bottom w:val="none" w:sz="0" w:space="0" w:color="auto"/>
        <w:right w:val="none" w:sz="0" w:space="0" w:color="auto"/>
      </w:divBdr>
    </w:div>
    <w:div w:id="939337577">
      <w:bodyDiv w:val="1"/>
      <w:marLeft w:val="0"/>
      <w:marRight w:val="0"/>
      <w:marTop w:val="0"/>
      <w:marBottom w:val="0"/>
      <w:divBdr>
        <w:top w:val="none" w:sz="0" w:space="0" w:color="auto"/>
        <w:left w:val="none" w:sz="0" w:space="0" w:color="auto"/>
        <w:bottom w:val="none" w:sz="0" w:space="0" w:color="auto"/>
        <w:right w:val="none" w:sz="0" w:space="0" w:color="auto"/>
      </w:divBdr>
    </w:div>
    <w:div w:id="941643445">
      <w:bodyDiv w:val="1"/>
      <w:marLeft w:val="0"/>
      <w:marRight w:val="0"/>
      <w:marTop w:val="0"/>
      <w:marBottom w:val="0"/>
      <w:divBdr>
        <w:top w:val="none" w:sz="0" w:space="0" w:color="auto"/>
        <w:left w:val="none" w:sz="0" w:space="0" w:color="auto"/>
        <w:bottom w:val="none" w:sz="0" w:space="0" w:color="auto"/>
        <w:right w:val="none" w:sz="0" w:space="0" w:color="auto"/>
      </w:divBdr>
    </w:div>
    <w:div w:id="943149600">
      <w:bodyDiv w:val="1"/>
      <w:marLeft w:val="0"/>
      <w:marRight w:val="0"/>
      <w:marTop w:val="0"/>
      <w:marBottom w:val="0"/>
      <w:divBdr>
        <w:top w:val="none" w:sz="0" w:space="0" w:color="auto"/>
        <w:left w:val="none" w:sz="0" w:space="0" w:color="auto"/>
        <w:bottom w:val="none" w:sz="0" w:space="0" w:color="auto"/>
        <w:right w:val="none" w:sz="0" w:space="0" w:color="auto"/>
      </w:divBdr>
    </w:div>
    <w:div w:id="948897583">
      <w:bodyDiv w:val="1"/>
      <w:marLeft w:val="0"/>
      <w:marRight w:val="0"/>
      <w:marTop w:val="0"/>
      <w:marBottom w:val="0"/>
      <w:divBdr>
        <w:top w:val="none" w:sz="0" w:space="0" w:color="auto"/>
        <w:left w:val="none" w:sz="0" w:space="0" w:color="auto"/>
        <w:bottom w:val="none" w:sz="0" w:space="0" w:color="auto"/>
        <w:right w:val="none" w:sz="0" w:space="0" w:color="auto"/>
      </w:divBdr>
    </w:div>
    <w:div w:id="950162141">
      <w:bodyDiv w:val="1"/>
      <w:marLeft w:val="0"/>
      <w:marRight w:val="0"/>
      <w:marTop w:val="0"/>
      <w:marBottom w:val="0"/>
      <w:divBdr>
        <w:top w:val="none" w:sz="0" w:space="0" w:color="auto"/>
        <w:left w:val="none" w:sz="0" w:space="0" w:color="auto"/>
        <w:bottom w:val="none" w:sz="0" w:space="0" w:color="auto"/>
        <w:right w:val="none" w:sz="0" w:space="0" w:color="auto"/>
      </w:divBdr>
    </w:div>
    <w:div w:id="950357475">
      <w:bodyDiv w:val="1"/>
      <w:marLeft w:val="0"/>
      <w:marRight w:val="0"/>
      <w:marTop w:val="0"/>
      <w:marBottom w:val="0"/>
      <w:divBdr>
        <w:top w:val="none" w:sz="0" w:space="0" w:color="auto"/>
        <w:left w:val="none" w:sz="0" w:space="0" w:color="auto"/>
        <w:bottom w:val="none" w:sz="0" w:space="0" w:color="auto"/>
        <w:right w:val="none" w:sz="0" w:space="0" w:color="auto"/>
      </w:divBdr>
    </w:div>
    <w:div w:id="961616067">
      <w:bodyDiv w:val="1"/>
      <w:marLeft w:val="0"/>
      <w:marRight w:val="0"/>
      <w:marTop w:val="0"/>
      <w:marBottom w:val="0"/>
      <w:divBdr>
        <w:top w:val="none" w:sz="0" w:space="0" w:color="auto"/>
        <w:left w:val="none" w:sz="0" w:space="0" w:color="auto"/>
        <w:bottom w:val="none" w:sz="0" w:space="0" w:color="auto"/>
        <w:right w:val="none" w:sz="0" w:space="0" w:color="auto"/>
      </w:divBdr>
    </w:div>
    <w:div w:id="961810806">
      <w:bodyDiv w:val="1"/>
      <w:marLeft w:val="0"/>
      <w:marRight w:val="0"/>
      <w:marTop w:val="0"/>
      <w:marBottom w:val="0"/>
      <w:divBdr>
        <w:top w:val="none" w:sz="0" w:space="0" w:color="auto"/>
        <w:left w:val="none" w:sz="0" w:space="0" w:color="auto"/>
        <w:bottom w:val="none" w:sz="0" w:space="0" w:color="auto"/>
        <w:right w:val="none" w:sz="0" w:space="0" w:color="auto"/>
      </w:divBdr>
    </w:div>
    <w:div w:id="963803594">
      <w:bodyDiv w:val="1"/>
      <w:marLeft w:val="0"/>
      <w:marRight w:val="0"/>
      <w:marTop w:val="0"/>
      <w:marBottom w:val="0"/>
      <w:divBdr>
        <w:top w:val="none" w:sz="0" w:space="0" w:color="auto"/>
        <w:left w:val="none" w:sz="0" w:space="0" w:color="auto"/>
        <w:bottom w:val="none" w:sz="0" w:space="0" w:color="auto"/>
        <w:right w:val="none" w:sz="0" w:space="0" w:color="auto"/>
      </w:divBdr>
    </w:div>
    <w:div w:id="970597092">
      <w:bodyDiv w:val="1"/>
      <w:marLeft w:val="0"/>
      <w:marRight w:val="0"/>
      <w:marTop w:val="0"/>
      <w:marBottom w:val="0"/>
      <w:divBdr>
        <w:top w:val="none" w:sz="0" w:space="0" w:color="auto"/>
        <w:left w:val="none" w:sz="0" w:space="0" w:color="auto"/>
        <w:bottom w:val="none" w:sz="0" w:space="0" w:color="auto"/>
        <w:right w:val="none" w:sz="0" w:space="0" w:color="auto"/>
      </w:divBdr>
    </w:div>
    <w:div w:id="976687418">
      <w:bodyDiv w:val="1"/>
      <w:marLeft w:val="0"/>
      <w:marRight w:val="0"/>
      <w:marTop w:val="0"/>
      <w:marBottom w:val="0"/>
      <w:divBdr>
        <w:top w:val="none" w:sz="0" w:space="0" w:color="auto"/>
        <w:left w:val="none" w:sz="0" w:space="0" w:color="auto"/>
        <w:bottom w:val="none" w:sz="0" w:space="0" w:color="auto"/>
        <w:right w:val="none" w:sz="0" w:space="0" w:color="auto"/>
      </w:divBdr>
    </w:div>
    <w:div w:id="977304124">
      <w:bodyDiv w:val="1"/>
      <w:marLeft w:val="0"/>
      <w:marRight w:val="0"/>
      <w:marTop w:val="0"/>
      <w:marBottom w:val="0"/>
      <w:divBdr>
        <w:top w:val="none" w:sz="0" w:space="0" w:color="auto"/>
        <w:left w:val="none" w:sz="0" w:space="0" w:color="auto"/>
        <w:bottom w:val="none" w:sz="0" w:space="0" w:color="auto"/>
        <w:right w:val="none" w:sz="0" w:space="0" w:color="auto"/>
      </w:divBdr>
    </w:div>
    <w:div w:id="989405080">
      <w:bodyDiv w:val="1"/>
      <w:marLeft w:val="0"/>
      <w:marRight w:val="0"/>
      <w:marTop w:val="0"/>
      <w:marBottom w:val="0"/>
      <w:divBdr>
        <w:top w:val="none" w:sz="0" w:space="0" w:color="auto"/>
        <w:left w:val="none" w:sz="0" w:space="0" w:color="auto"/>
        <w:bottom w:val="none" w:sz="0" w:space="0" w:color="auto"/>
        <w:right w:val="none" w:sz="0" w:space="0" w:color="auto"/>
      </w:divBdr>
    </w:div>
    <w:div w:id="997541780">
      <w:bodyDiv w:val="1"/>
      <w:marLeft w:val="0"/>
      <w:marRight w:val="0"/>
      <w:marTop w:val="0"/>
      <w:marBottom w:val="0"/>
      <w:divBdr>
        <w:top w:val="none" w:sz="0" w:space="0" w:color="auto"/>
        <w:left w:val="none" w:sz="0" w:space="0" w:color="auto"/>
        <w:bottom w:val="none" w:sz="0" w:space="0" w:color="auto"/>
        <w:right w:val="none" w:sz="0" w:space="0" w:color="auto"/>
      </w:divBdr>
    </w:div>
    <w:div w:id="1003582875">
      <w:bodyDiv w:val="1"/>
      <w:marLeft w:val="0"/>
      <w:marRight w:val="0"/>
      <w:marTop w:val="0"/>
      <w:marBottom w:val="0"/>
      <w:divBdr>
        <w:top w:val="none" w:sz="0" w:space="0" w:color="auto"/>
        <w:left w:val="none" w:sz="0" w:space="0" w:color="auto"/>
        <w:bottom w:val="none" w:sz="0" w:space="0" w:color="auto"/>
        <w:right w:val="none" w:sz="0" w:space="0" w:color="auto"/>
      </w:divBdr>
    </w:div>
    <w:div w:id="1005548872">
      <w:bodyDiv w:val="1"/>
      <w:marLeft w:val="0"/>
      <w:marRight w:val="0"/>
      <w:marTop w:val="0"/>
      <w:marBottom w:val="0"/>
      <w:divBdr>
        <w:top w:val="none" w:sz="0" w:space="0" w:color="auto"/>
        <w:left w:val="none" w:sz="0" w:space="0" w:color="auto"/>
        <w:bottom w:val="none" w:sz="0" w:space="0" w:color="auto"/>
        <w:right w:val="none" w:sz="0" w:space="0" w:color="auto"/>
      </w:divBdr>
    </w:div>
    <w:div w:id="1009334410">
      <w:bodyDiv w:val="1"/>
      <w:marLeft w:val="0"/>
      <w:marRight w:val="0"/>
      <w:marTop w:val="0"/>
      <w:marBottom w:val="0"/>
      <w:divBdr>
        <w:top w:val="none" w:sz="0" w:space="0" w:color="auto"/>
        <w:left w:val="none" w:sz="0" w:space="0" w:color="auto"/>
        <w:bottom w:val="none" w:sz="0" w:space="0" w:color="auto"/>
        <w:right w:val="none" w:sz="0" w:space="0" w:color="auto"/>
      </w:divBdr>
    </w:div>
    <w:div w:id="1013994948">
      <w:bodyDiv w:val="1"/>
      <w:marLeft w:val="0"/>
      <w:marRight w:val="0"/>
      <w:marTop w:val="0"/>
      <w:marBottom w:val="0"/>
      <w:divBdr>
        <w:top w:val="none" w:sz="0" w:space="0" w:color="auto"/>
        <w:left w:val="none" w:sz="0" w:space="0" w:color="auto"/>
        <w:bottom w:val="none" w:sz="0" w:space="0" w:color="auto"/>
        <w:right w:val="none" w:sz="0" w:space="0" w:color="auto"/>
      </w:divBdr>
    </w:div>
    <w:div w:id="1014579317">
      <w:bodyDiv w:val="1"/>
      <w:marLeft w:val="0"/>
      <w:marRight w:val="0"/>
      <w:marTop w:val="0"/>
      <w:marBottom w:val="0"/>
      <w:divBdr>
        <w:top w:val="none" w:sz="0" w:space="0" w:color="auto"/>
        <w:left w:val="none" w:sz="0" w:space="0" w:color="auto"/>
        <w:bottom w:val="none" w:sz="0" w:space="0" w:color="auto"/>
        <w:right w:val="none" w:sz="0" w:space="0" w:color="auto"/>
      </w:divBdr>
    </w:div>
    <w:div w:id="1015695133">
      <w:bodyDiv w:val="1"/>
      <w:marLeft w:val="0"/>
      <w:marRight w:val="0"/>
      <w:marTop w:val="0"/>
      <w:marBottom w:val="0"/>
      <w:divBdr>
        <w:top w:val="none" w:sz="0" w:space="0" w:color="auto"/>
        <w:left w:val="none" w:sz="0" w:space="0" w:color="auto"/>
        <w:bottom w:val="none" w:sz="0" w:space="0" w:color="auto"/>
        <w:right w:val="none" w:sz="0" w:space="0" w:color="auto"/>
      </w:divBdr>
    </w:div>
    <w:div w:id="1018311269">
      <w:bodyDiv w:val="1"/>
      <w:marLeft w:val="0"/>
      <w:marRight w:val="0"/>
      <w:marTop w:val="0"/>
      <w:marBottom w:val="0"/>
      <w:divBdr>
        <w:top w:val="none" w:sz="0" w:space="0" w:color="auto"/>
        <w:left w:val="none" w:sz="0" w:space="0" w:color="auto"/>
        <w:bottom w:val="none" w:sz="0" w:space="0" w:color="auto"/>
        <w:right w:val="none" w:sz="0" w:space="0" w:color="auto"/>
      </w:divBdr>
    </w:div>
    <w:div w:id="1022173175">
      <w:bodyDiv w:val="1"/>
      <w:marLeft w:val="0"/>
      <w:marRight w:val="0"/>
      <w:marTop w:val="0"/>
      <w:marBottom w:val="0"/>
      <w:divBdr>
        <w:top w:val="none" w:sz="0" w:space="0" w:color="auto"/>
        <w:left w:val="none" w:sz="0" w:space="0" w:color="auto"/>
        <w:bottom w:val="none" w:sz="0" w:space="0" w:color="auto"/>
        <w:right w:val="none" w:sz="0" w:space="0" w:color="auto"/>
      </w:divBdr>
    </w:div>
    <w:div w:id="1023092666">
      <w:bodyDiv w:val="1"/>
      <w:marLeft w:val="0"/>
      <w:marRight w:val="0"/>
      <w:marTop w:val="0"/>
      <w:marBottom w:val="0"/>
      <w:divBdr>
        <w:top w:val="none" w:sz="0" w:space="0" w:color="auto"/>
        <w:left w:val="none" w:sz="0" w:space="0" w:color="auto"/>
        <w:bottom w:val="none" w:sz="0" w:space="0" w:color="auto"/>
        <w:right w:val="none" w:sz="0" w:space="0" w:color="auto"/>
      </w:divBdr>
    </w:div>
    <w:div w:id="1026753353">
      <w:bodyDiv w:val="1"/>
      <w:marLeft w:val="0"/>
      <w:marRight w:val="0"/>
      <w:marTop w:val="0"/>
      <w:marBottom w:val="0"/>
      <w:divBdr>
        <w:top w:val="none" w:sz="0" w:space="0" w:color="auto"/>
        <w:left w:val="none" w:sz="0" w:space="0" w:color="auto"/>
        <w:bottom w:val="none" w:sz="0" w:space="0" w:color="auto"/>
        <w:right w:val="none" w:sz="0" w:space="0" w:color="auto"/>
      </w:divBdr>
    </w:div>
    <w:div w:id="1029255027">
      <w:bodyDiv w:val="1"/>
      <w:marLeft w:val="0"/>
      <w:marRight w:val="0"/>
      <w:marTop w:val="0"/>
      <w:marBottom w:val="0"/>
      <w:divBdr>
        <w:top w:val="none" w:sz="0" w:space="0" w:color="auto"/>
        <w:left w:val="none" w:sz="0" w:space="0" w:color="auto"/>
        <w:bottom w:val="none" w:sz="0" w:space="0" w:color="auto"/>
        <w:right w:val="none" w:sz="0" w:space="0" w:color="auto"/>
      </w:divBdr>
    </w:div>
    <w:div w:id="1032417477">
      <w:bodyDiv w:val="1"/>
      <w:marLeft w:val="0"/>
      <w:marRight w:val="0"/>
      <w:marTop w:val="0"/>
      <w:marBottom w:val="0"/>
      <w:divBdr>
        <w:top w:val="none" w:sz="0" w:space="0" w:color="auto"/>
        <w:left w:val="none" w:sz="0" w:space="0" w:color="auto"/>
        <w:bottom w:val="none" w:sz="0" w:space="0" w:color="auto"/>
        <w:right w:val="none" w:sz="0" w:space="0" w:color="auto"/>
      </w:divBdr>
    </w:div>
    <w:div w:id="1033114325">
      <w:bodyDiv w:val="1"/>
      <w:marLeft w:val="0"/>
      <w:marRight w:val="0"/>
      <w:marTop w:val="0"/>
      <w:marBottom w:val="0"/>
      <w:divBdr>
        <w:top w:val="none" w:sz="0" w:space="0" w:color="auto"/>
        <w:left w:val="none" w:sz="0" w:space="0" w:color="auto"/>
        <w:bottom w:val="none" w:sz="0" w:space="0" w:color="auto"/>
        <w:right w:val="none" w:sz="0" w:space="0" w:color="auto"/>
      </w:divBdr>
    </w:div>
    <w:div w:id="1034496900">
      <w:bodyDiv w:val="1"/>
      <w:marLeft w:val="0"/>
      <w:marRight w:val="0"/>
      <w:marTop w:val="0"/>
      <w:marBottom w:val="0"/>
      <w:divBdr>
        <w:top w:val="none" w:sz="0" w:space="0" w:color="auto"/>
        <w:left w:val="none" w:sz="0" w:space="0" w:color="auto"/>
        <w:bottom w:val="none" w:sz="0" w:space="0" w:color="auto"/>
        <w:right w:val="none" w:sz="0" w:space="0" w:color="auto"/>
      </w:divBdr>
    </w:div>
    <w:div w:id="1039629461">
      <w:bodyDiv w:val="1"/>
      <w:marLeft w:val="0"/>
      <w:marRight w:val="0"/>
      <w:marTop w:val="0"/>
      <w:marBottom w:val="0"/>
      <w:divBdr>
        <w:top w:val="none" w:sz="0" w:space="0" w:color="auto"/>
        <w:left w:val="none" w:sz="0" w:space="0" w:color="auto"/>
        <w:bottom w:val="none" w:sz="0" w:space="0" w:color="auto"/>
        <w:right w:val="none" w:sz="0" w:space="0" w:color="auto"/>
      </w:divBdr>
    </w:div>
    <w:div w:id="1042487170">
      <w:bodyDiv w:val="1"/>
      <w:marLeft w:val="0"/>
      <w:marRight w:val="0"/>
      <w:marTop w:val="0"/>
      <w:marBottom w:val="0"/>
      <w:divBdr>
        <w:top w:val="none" w:sz="0" w:space="0" w:color="auto"/>
        <w:left w:val="none" w:sz="0" w:space="0" w:color="auto"/>
        <w:bottom w:val="none" w:sz="0" w:space="0" w:color="auto"/>
        <w:right w:val="none" w:sz="0" w:space="0" w:color="auto"/>
      </w:divBdr>
    </w:div>
    <w:div w:id="1045714250">
      <w:bodyDiv w:val="1"/>
      <w:marLeft w:val="0"/>
      <w:marRight w:val="0"/>
      <w:marTop w:val="0"/>
      <w:marBottom w:val="0"/>
      <w:divBdr>
        <w:top w:val="none" w:sz="0" w:space="0" w:color="auto"/>
        <w:left w:val="none" w:sz="0" w:space="0" w:color="auto"/>
        <w:bottom w:val="none" w:sz="0" w:space="0" w:color="auto"/>
        <w:right w:val="none" w:sz="0" w:space="0" w:color="auto"/>
      </w:divBdr>
    </w:div>
    <w:div w:id="1046415401">
      <w:bodyDiv w:val="1"/>
      <w:marLeft w:val="0"/>
      <w:marRight w:val="0"/>
      <w:marTop w:val="0"/>
      <w:marBottom w:val="0"/>
      <w:divBdr>
        <w:top w:val="none" w:sz="0" w:space="0" w:color="auto"/>
        <w:left w:val="none" w:sz="0" w:space="0" w:color="auto"/>
        <w:bottom w:val="none" w:sz="0" w:space="0" w:color="auto"/>
        <w:right w:val="none" w:sz="0" w:space="0" w:color="auto"/>
      </w:divBdr>
    </w:div>
    <w:div w:id="1054042435">
      <w:bodyDiv w:val="1"/>
      <w:marLeft w:val="0"/>
      <w:marRight w:val="0"/>
      <w:marTop w:val="0"/>
      <w:marBottom w:val="0"/>
      <w:divBdr>
        <w:top w:val="none" w:sz="0" w:space="0" w:color="auto"/>
        <w:left w:val="none" w:sz="0" w:space="0" w:color="auto"/>
        <w:bottom w:val="none" w:sz="0" w:space="0" w:color="auto"/>
        <w:right w:val="none" w:sz="0" w:space="0" w:color="auto"/>
      </w:divBdr>
    </w:div>
    <w:div w:id="1060130836">
      <w:bodyDiv w:val="1"/>
      <w:marLeft w:val="0"/>
      <w:marRight w:val="0"/>
      <w:marTop w:val="0"/>
      <w:marBottom w:val="0"/>
      <w:divBdr>
        <w:top w:val="none" w:sz="0" w:space="0" w:color="auto"/>
        <w:left w:val="none" w:sz="0" w:space="0" w:color="auto"/>
        <w:bottom w:val="none" w:sz="0" w:space="0" w:color="auto"/>
        <w:right w:val="none" w:sz="0" w:space="0" w:color="auto"/>
      </w:divBdr>
    </w:div>
    <w:div w:id="1071584403">
      <w:bodyDiv w:val="1"/>
      <w:marLeft w:val="0"/>
      <w:marRight w:val="0"/>
      <w:marTop w:val="0"/>
      <w:marBottom w:val="0"/>
      <w:divBdr>
        <w:top w:val="none" w:sz="0" w:space="0" w:color="auto"/>
        <w:left w:val="none" w:sz="0" w:space="0" w:color="auto"/>
        <w:bottom w:val="none" w:sz="0" w:space="0" w:color="auto"/>
        <w:right w:val="none" w:sz="0" w:space="0" w:color="auto"/>
      </w:divBdr>
    </w:div>
    <w:div w:id="1076391297">
      <w:bodyDiv w:val="1"/>
      <w:marLeft w:val="0"/>
      <w:marRight w:val="0"/>
      <w:marTop w:val="0"/>
      <w:marBottom w:val="0"/>
      <w:divBdr>
        <w:top w:val="none" w:sz="0" w:space="0" w:color="auto"/>
        <w:left w:val="none" w:sz="0" w:space="0" w:color="auto"/>
        <w:bottom w:val="none" w:sz="0" w:space="0" w:color="auto"/>
        <w:right w:val="none" w:sz="0" w:space="0" w:color="auto"/>
      </w:divBdr>
    </w:div>
    <w:div w:id="1077360294">
      <w:bodyDiv w:val="1"/>
      <w:marLeft w:val="0"/>
      <w:marRight w:val="0"/>
      <w:marTop w:val="0"/>
      <w:marBottom w:val="0"/>
      <w:divBdr>
        <w:top w:val="none" w:sz="0" w:space="0" w:color="auto"/>
        <w:left w:val="none" w:sz="0" w:space="0" w:color="auto"/>
        <w:bottom w:val="none" w:sz="0" w:space="0" w:color="auto"/>
        <w:right w:val="none" w:sz="0" w:space="0" w:color="auto"/>
      </w:divBdr>
    </w:div>
    <w:div w:id="1084759311">
      <w:bodyDiv w:val="1"/>
      <w:marLeft w:val="0"/>
      <w:marRight w:val="0"/>
      <w:marTop w:val="0"/>
      <w:marBottom w:val="0"/>
      <w:divBdr>
        <w:top w:val="none" w:sz="0" w:space="0" w:color="auto"/>
        <w:left w:val="none" w:sz="0" w:space="0" w:color="auto"/>
        <w:bottom w:val="none" w:sz="0" w:space="0" w:color="auto"/>
        <w:right w:val="none" w:sz="0" w:space="0" w:color="auto"/>
      </w:divBdr>
    </w:div>
    <w:div w:id="1093238177">
      <w:bodyDiv w:val="1"/>
      <w:marLeft w:val="0"/>
      <w:marRight w:val="0"/>
      <w:marTop w:val="0"/>
      <w:marBottom w:val="0"/>
      <w:divBdr>
        <w:top w:val="none" w:sz="0" w:space="0" w:color="auto"/>
        <w:left w:val="none" w:sz="0" w:space="0" w:color="auto"/>
        <w:bottom w:val="none" w:sz="0" w:space="0" w:color="auto"/>
        <w:right w:val="none" w:sz="0" w:space="0" w:color="auto"/>
      </w:divBdr>
    </w:div>
    <w:div w:id="1093547505">
      <w:bodyDiv w:val="1"/>
      <w:marLeft w:val="0"/>
      <w:marRight w:val="0"/>
      <w:marTop w:val="0"/>
      <w:marBottom w:val="0"/>
      <w:divBdr>
        <w:top w:val="none" w:sz="0" w:space="0" w:color="auto"/>
        <w:left w:val="none" w:sz="0" w:space="0" w:color="auto"/>
        <w:bottom w:val="none" w:sz="0" w:space="0" w:color="auto"/>
        <w:right w:val="none" w:sz="0" w:space="0" w:color="auto"/>
      </w:divBdr>
    </w:div>
    <w:div w:id="1104687901">
      <w:bodyDiv w:val="1"/>
      <w:marLeft w:val="0"/>
      <w:marRight w:val="0"/>
      <w:marTop w:val="0"/>
      <w:marBottom w:val="0"/>
      <w:divBdr>
        <w:top w:val="none" w:sz="0" w:space="0" w:color="auto"/>
        <w:left w:val="none" w:sz="0" w:space="0" w:color="auto"/>
        <w:bottom w:val="none" w:sz="0" w:space="0" w:color="auto"/>
        <w:right w:val="none" w:sz="0" w:space="0" w:color="auto"/>
      </w:divBdr>
    </w:div>
    <w:div w:id="1109666632">
      <w:bodyDiv w:val="1"/>
      <w:marLeft w:val="0"/>
      <w:marRight w:val="0"/>
      <w:marTop w:val="0"/>
      <w:marBottom w:val="0"/>
      <w:divBdr>
        <w:top w:val="none" w:sz="0" w:space="0" w:color="auto"/>
        <w:left w:val="none" w:sz="0" w:space="0" w:color="auto"/>
        <w:bottom w:val="none" w:sz="0" w:space="0" w:color="auto"/>
        <w:right w:val="none" w:sz="0" w:space="0" w:color="auto"/>
      </w:divBdr>
    </w:div>
    <w:div w:id="1119228617">
      <w:bodyDiv w:val="1"/>
      <w:marLeft w:val="0"/>
      <w:marRight w:val="0"/>
      <w:marTop w:val="0"/>
      <w:marBottom w:val="0"/>
      <w:divBdr>
        <w:top w:val="none" w:sz="0" w:space="0" w:color="auto"/>
        <w:left w:val="none" w:sz="0" w:space="0" w:color="auto"/>
        <w:bottom w:val="none" w:sz="0" w:space="0" w:color="auto"/>
        <w:right w:val="none" w:sz="0" w:space="0" w:color="auto"/>
      </w:divBdr>
    </w:div>
    <w:div w:id="1132098113">
      <w:bodyDiv w:val="1"/>
      <w:marLeft w:val="0"/>
      <w:marRight w:val="0"/>
      <w:marTop w:val="0"/>
      <w:marBottom w:val="0"/>
      <w:divBdr>
        <w:top w:val="none" w:sz="0" w:space="0" w:color="auto"/>
        <w:left w:val="none" w:sz="0" w:space="0" w:color="auto"/>
        <w:bottom w:val="none" w:sz="0" w:space="0" w:color="auto"/>
        <w:right w:val="none" w:sz="0" w:space="0" w:color="auto"/>
      </w:divBdr>
    </w:div>
    <w:div w:id="1135298706">
      <w:bodyDiv w:val="1"/>
      <w:marLeft w:val="0"/>
      <w:marRight w:val="0"/>
      <w:marTop w:val="0"/>
      <w:marBottom w:val="0"/>
      <w:divBdr>
        <w:top w:val="none" w:sz="0" w:space="0" w:color="auto"/>
        <w:left w:val="none" w:sz="0" w:space="0" w:color="auto"/>
        <w:bottom w:val="none" w:sz="0" w:space="0" w:color="auto"/>
        <w:right w:val="none" w:sz="0" w:space="0" w:color="auto"/>
      </w:divBdr>
    </w:div>
    <w:div w:id="1136487418">
      <w:bodyDiv w:val="1"/>
      <w:marLeft w:val="0"/>
      <w:marRight w:val="0"/>
      <w:marTop w:val="0"/>
      <w:marBottom w:val="0"/>
      <w:divBdr>
        <w:top w:val="none" w:sz="0" w:space="0" w:color="auto"/>
        <w:left w:val="none" w:sz="0" w:space="0" w:color="auto"/>
        <w:bottom w:val="none" w:sz="0" w:space="0" w:color="auto"/>
        <w:right w:val="none" w:sz="0" w:space="0" w:color="auto"/>
      </w:divBdr>
    </w:div>
    <w:div w:id="1137337901">
      <w:bodyDiv w:val="1"/>
      <w:marLeft w:val="0"/>
      <w:marRight w:val="0"/>
      <w:marTop w:val="0"/>
      <w:marBottom w:val="0"/>
      <w:divBdr>
        <w:top w:val="none" w:sz="0" w:space="0" w:color="auto"/>
        <w:left w:val="none" w:sz="0" w:space="0" w:color="auto"/>
        <w:bottom w:val="none" w:sz="0" w:space="0" w:color="auto"/>
        <w:right w:val="none" w:sz="0" w:space="0" w:color="auto"/>
      </w:divBdr>
    </w:div>
    <w:div w:id="1141734173">
      <w:bodyDiv w:val="1"/>
      <w:marLeft w:val="0"/>
      <w:marRight w:val="0"/>
      <w:marTop w:val="0"/>
      <w:marBottom w:val="0"/>
      <w:divBdr>
        <w:top w:val="none" w:sz="0" w:space="0" w:color="auto"/>
        <w:left w:val="none" w:sz="0" w:space="0" w:color="auto"/>
        <w:bottom w:val="none" w:sz="0" w:space="0" w:color="auto"/>
        <w:right w:val="none" w:sz="0" w:space="0" w:color="auto"/>
      </w:divBdr>
    </w:div>
    <w:div w:id="1152526151">
      <w:bodyDiv w:val="1"/>
      <w:marLeft w:val="0"/>
      <w:marRight w:val="0"/>
      <w:marTop w:val="0"/>
      <w:marBottom w:val="0"/>
      <w:divBdr>
        <w:top w:val="none" w:sz="0" w:space="0" w:color="auto"/>
        <w:left w:val="none" w:sz="0" w:space="0" w:color="auto"/>
        <w:bottom w:val="none" w:sz="0" w:space="0" w:color="auto"/>
        <w:right w:val="none" w:sz="0" w:space="0" w:color="auto"/>
      </w:divBdr>
    </w:div>
    <w:div w:id="1155532124">
      <w:bodyDiv w:val="1"/>
      <w:marLeft w:val="0"/>
      <w:marRight w:val="0"/>
      <w:marTop w:val="0"/>
      <w:marBottom w:val="0"/>
      <w:divBdr>
        <w:top w:val="none" w:sz="0" w:space="0" w:color="auto"/>
        <w:left w:val="none" w:sz="0" w:space="0" w:color="auto"/>
        <w:bottom w:val="none" w:sz="0" w:space="0" w:color="auto"/>
        <w:right w:val="none" w:sz="0" w:space="0" w:color="auto"/>
      </w:divBdr>
    </w:div>
    <w:div w:id="1159540034">
      <w:bodyDiv w:val="1"/>
      <w:marLeft w:val="0"/>
      <w:marRight w:val="0"/>
      <w:marTop w:val="0"/>
      <w:marBottom w:val="0"/>
      <w:divBdr>
        <w:top w:val="none" w:sz="0" w:space="0" w:color="auto"/>
        <w:left w:val="none" w:sz="0" w:space="0" w:color="auto"/>
        <w:bottom w:val="none" w:sz="0" w:space="0" w:color="auto"/>
        <w:right w:val="none" w:sz="0" w:space="0" w:color="auto"/>
      </w:divBdr>
    </w:div>
    <w:div w:id="1159888367">
      <w:bodyDiv w:val="1"/>
      <w:marLeft w:val="0"/>
      <w:marRight w:val="0"/>
      <w:marTop w:val="0"/>
      <w:marBottom w:val="0"/>
      <w:divBdr>
        <w:top w:val="none" w:sz="0" w:space="0" w:color="auto"/>
        <w:left w:val="none" w:sz="0" w:space="0" w:color="auto"/>
        <w:bottom w:val="none" w:sz="0" w:space="0" w:color="auto"/>
        <w:right w:val="none" w:sz="0" w:space="0" w:color="auto"/>
      </w:divBdr>
    </w:div>
    <w:div w:id="1160195940">
      <w:bodyDiv w:val="1"/>
      <w:marLeft w:val="0"/>
      <w:marRight w:val="0"/>
      <w:marTop w:val="0"/>
      <w:marBottom w:val="0"/>
      <w:divBdr>
        <w:top w:val="none" w:sz="0" w:space="0" w:color="auto"/>
        <w:left w:val="none" w:sz="0" w:space="0" w:color="auto"/>
        <w:bottom w:val="none" w:sz="0" w:space="0" w:color="auto"/>
        <w:right w:val="none" w:sz="0" w:space="0" w:color="auto"/>
      </w:divBdr>
    </w:div>
    <w:div w:id="1166090820">
      <w:bodyDiv w:val="1"/>
      <w:marLeft w:val="0"/>
      <w:marRight w:val="0"/>
      <w:marTop w:val="0"/>
      <w:marBottom w:val="0"/>
      <w:divBdr>
        <w:top w:val="none" w:sz="0" w:space="0" w:color="auto"/>
        <w:left w:val="none" w:sz="0" w:space="0" w:color="auto"/>
        <w:bottom w:val="none" w:sz="0" w:space="0" w:color="auto"/>
        <w:right w:val="none" w:sz="0" w:space="0" w:color="auto"/>
      </w:divBdr>
    </w:div>
    <w:div w:id="1172794999">
      <w:bodyDiv w:val="1"/>
      <w:marLeft w:val="0"/>
      <w:marRight w:val="0"/>
      <w:marTop w:val="0"/>
      <w:marBottom w:val="0"/>
      <w:divBdr>
        <w:top w:val="none" w:sz="0" w:space="0" w:color="auto"/>
        <w:left w:val="none" w:sz="0" w:space="0" w:color="auto"/>
        <w:bottom w:val="none" w:sz="0" w:space="0" w:color="auto"/>
        <w:right w:val="none" w:sz="0" w:space="0" w:color="auto"/>
      </w:divBdr>
    </w:div>
    <w:div w:id="1173257242">
      <w:bodyDiv w:val="1"/>
      <w:marLeft w:val="0"/>
      <w:marRight w:val="0"/>
      <w:marTop w:val="0"/>
      <w:marBottom w:val="0"/>
      <w:divBdr>
        <w:top w:val="none" w:sz="0" w:space="0" w:color="auto"/>
        <w:left w:val="none" w:sz="0" w:space="0" w:color="auto"/>
        <w:bottom w:val="none" w:sz="0" w:space="0" w:color="auto"/>
        <w:right w:val="none" w:sz="0" w:space="0" w:color="auto"/>
      </w:divBdr>
    </w:div>
    <w:div w:id="1181427761">
      <w:bodyDiv w:val="1"/>
      <w:marLeft w:val="0"/>
      <w:marRight w:val="0"/>
      <w:marTop w:val="0"/>
      <w:marBottom w:val="0"/>
      <w:divBdr>
        <w:top w:val="none" w:sz="0" w:space="0" w:color="auto"/>
        <w:left w:val="none" w:sz="0" w:space="0" w:color="auto"/>
        <w:bottom w:val="none" w:sz="0" w:space="0" w:color="auto"/>
        <w:right w:val="none" w:sz="0" w:space="0" w:color="auto"/>
      </w:divBdr>
    </w:div>
    <w:div w:id="1185823037">
      <w:bodyDiv w:val="1"/>
      <w:marLeft w:val="0"/>
      <w:marRight w:val="0"/>
      <w:marTop w:val="0"/>
      <w:marBottom w:val="0"/>
      <w:divBdr>
        <w:top w:val="none" w:sz="0" w:space="0" w:color="auto"/>
        <w:left w:val="none" w:sz="0" w:space="0" w:color="auto"/>
        <w:bottom w:val="none" w:sz="0" w:space="0" w:color="auto"/>
        <w:right w:val="none" w:sz="0" w:space="0" w:color="auto"/>
      </w:divBdr>
    </w:div>
    <w:div w:id="1187136181">
      <w:bodyDiv w:val="1"/>
      <w:marLeft w:val="0"/>
      <w:marRight w:val="0"/>
      <w:marTop w:val="0"/>
      <w:marBottom w:val="0"/>
      <w:divBdr>
        <w:top w:val="none" w:sz="0" w:space="0" w:color="auto"/>
        <w:left w:val="none" w:sz="0" w:space="0" w:color="auto"/>
        <w:bottom w:val="none" w:sz="0" w:space="0" w:color="auto"/>
        <w:right w:val="none" w:sz="0" w:space="0" w:color="auto"/>
      </w:divBdr>
    </w:div>
    <w:div w:id="1190025146">
      <w:bodyDiv w:val="1"/>
      <w:marLeft w:val="0"/>
      <w:marRight w:val="0"/>
      <w:marTop w:val="0"/>
      <w:marBottom w:val="0"/>
      <w:divBdr>
        <w:top w:val="none" w:sz="0" w:space="0" w:color="auto"/>
        <w:left w:val="none" w:sz="0" w:space="0" w:color="auto"/>
        <w:bottom w:val="none" w:sz="0" w:space="0" w:color="auto"/>
        <w:right w:val="none" w:sz="0" w:space="0" w:color="auto"/>
      </w:divBdr>
    </w:div>
    <w:div w:id="1195195496">
      <w:bodyDiv w:val="1"/>
      <w:marLeft w:val="0"/>
      <w:marRight w:val="0"/>
      <w:marTop w:val="0"/>
      <w:marBottom w:val="0"/>
      <w:divBdr>
        <w:top w:val="none" w:sz="0" w:space="0" w:color="auto"/>
        <w:left w:val="none" w:sz="0" w:space="0" w:color="auto"/>
        <w:bottom w:val="none" w:sz="0" w:space="0" w:color="auto"/>
        <w:right w:val="none" w:sz="0" w:space="0" w:color="auto"/>
      </w:divBdr>
    </w:div>
    <w:div w:id="1207137548">
      <w:bodyDiv w:val="1"/>
      <w:marLeft w:val="0"/>
      <w:marRight w:val="0"/>
      <w:marTop w:val="0"/>
      <w:marBottom w:val="0"/>
      <w:divBdr>
        <w:top w:val="none" w:sz="0" w:space="0" w:color="auto"/>
        <w:left w:val="none" w:sz="0" w:space="0" w:color="auto"/>
        <w:bottom w:val="none" w:sz="0" w:space="0" w:color="auto"/>
        <w:right w:val="none" w:sz="0" w:space="0" w:color="auto"/>
      </w:divBdr>
    </w:div>
    <w:div w:id="1210611076">
      <w:bodyDiv w:val="1"/>
      <w:marLeft w:val="0"/>
      <w:marRight w:val="0"/>
      <w:marTop w:val="0"/>
      <w:marBottom w:val="0"/>
      <w:divBdr>
        <w:top w:val="none" w:sz="0" w:space="0" w:color="auto"/>
        <w:left w:val="none" w:sz="0" w:space="0" w:color="auto"/>
        <w:bottom w:val="none" w:sz="0" w:space="0" w:color="auto"/>
        <w:right w:val="none" w:sz="0" w:space="0" w:color="auto"/>
      </w:divBdr>
    </w:div>
    <w:div w:id="1211530203">
      <w:bodyDiv w:val="1"/>
      <w:marLeft w:val="0"/>
      <w:marRight w:val="0"/>
      <w:marTop w:val="0"/>
      <w:marBottom w:val="0"/>
      <w:divBdr>
        <w:top w:val="none" w:sz="0" w:space="0" w:color="auto"/>
        <w:left w:val="none" w:sz="0" w:space="0" w:color="auto"/>
        <w:bottom w:val="none" w:sz="0" w:space="0" w:color="auto"/>
        <w:right w:val="none" w:sz="0" w:space="0" w:color="auto"/>
      </w:divBdr>
    </w:div>
    <w:div w:id="1211720607">
      <w:bodyDiv w:val="1"/>
      <w:marLeft w:val="0"/>
      <w:marRight w:val="0"/>
      <w:marTop w:val="0"/>
      <w:marBottom w:val="0"/>
      <w:divBdr>
        <w:top w:val="none" w:sz="0" w:space="0" w:color="auto"/>
        <w:left w:val="none" w:sz="0" w:space="0" w:color="auto"/>
        <w:bottom w:val="none" w:sz="0" w:space="0" w:color="auto"/>
        <w:right w:val="none" w:sz="0" w:space="0" w:color="auto"/>
      </w:divBdr>
    </w:div>
    <w:div w:id="1213686727">
      <w:bodyDiv w:val="1"/>
      <w:marLeft w:val="0"/>
      <w:marRight w:val="0"/>
      <w:marTop w:val="0"/>
      <w:marBottom w:val="0"/>
      <w:divBdr>
        <w:top w:val="none" w:sz="0" w:space="0" w:color="auto"/>
        <w:left w:val="none" w:sz="0" w:space="0" w:color="auto"/>
        <w:bottom w:val="none" w:sz="0" w:space="0" w:color="auto"/>
        <w:right w:val="none" w:sz="0" w:space="0" w:color="auto"/>
      </w:divBdr>
    </w:div>
    <w:div w:id="1217206310">
      <w:bodyDiv w:val="1"/>
      <w:marLeft w:val="0"/>
      <w:marRight w:val="0"/>
      <w:marTop w:val="0"/>
      <w:marBottom w:val="0"/>
      <w:divBdr>
        <w:top w:val="none" w:sz="0" w:space="0" w:color="auto"/>
        <w:left w:val="none" w:sz="0" w:space="0" w:color="auto"/>
        <w:bottom w:val="none" w:sz="0" w:space="0" w:color="auto"/>
        <w:right w:val="none" w:sz="0" w:space="0" w:color="auto"/>
      </w:divBdr>
    </w:div>
    <w:div w:id="1217667606">
      <w:bodyDiv w:val="1"/>
      <w:marLeft w:val="0"/>
      <w:marRight w:val="0"/>
      <w:marTop w:val="0"/>
      <w:marBottom w:val="0"/>
      <w:divBdr>
        <w:top w:val="none" w:sz="0" w:space="0" w:color="auto"/>
        <w:left w:val="none" w:sz="0" w:space="0" w:color="auto"/>
        <w:bottom w:val="none" w:sz="0" w:space="0" w:color="auto"/>
        <w:right w:val="none" w:sz="0" w:space="0" w:color="auto"/>
      </w:divBdr>
    </w:div>
    <w:div w:id="1220704763">
      <w:bodyDiv w:val="1"/>
      <w:marLeft w:val="0"/>
      <w:marRight w:val="0"/>
      <w:marTop w:val="0"/>
      <w:marBottom w:val="0"/>
      <w:divBdr>
        <w:top w:val="none" w:sz="0" w:space="0" w:color="auto"/>
        <w:left w:val="none" w:sz="0" w:space="0" w:color="auto"/>
        <w:bottom w:val="none" w:sz="0" w:space="0" w:color="auto"/>
        <w:right w:val="none" w:sz="0" w:space="0" w:color="auto"/>
      </w:divBdr>
    </w:div>
    <w:div w:id="1224944696">
      <w:bodyDiv w:val="1"/>
      <w:marLeft w:val="0"/>
      <w:marRight w:val="0"/>
      <w:marTop w:val="0"/>
      <w:marBottom w:val="0"/>
      <w:divBdr>
        <w:top w:val="none" w:sz="0" w:space="0" w:color="auto"/>
        <w:left w:val="none" w:sz="0" w:space="0" w:color="auto"/>
        <w:bottom w:val="none" w:sz="0" w:space="0" w:color="auto"/>
        <w:right w:val="none" w:sz="0" w:space="0" w:color="auto"/>
      </w:divBdr>
    </w:div>
    <w:div w:id="1243220582">
      <w:bodyDiv w:val="1"/>
      <w:marLeft w:val="0"/>
      <w:marRight w:val="0"/>
      <w:marTop w:val="0"/>
      <w:marBottom w:val="0"/>
      <w:divBdr>
        <w:top w:val="none" w:sz="0" w:space="0" w:color="auto"/>
        <w:left w:val="none" w:sz="0" w:space="0" w:color="auto"/>
        <w:bottom w:val="none" w:sz="0" w:space="0" w:color="auto"/>
        <w:right w:val="none" w:sz="0" w:space="0" w:color="auto"/>
      </w:divBdr>
    </w:div>
    <w:div w:id="1249777448">
      <w:bodyDiv w:val="1"/>
      <w:marLeft w:val="0"/>
      <w:marRight w:val="0"/>
      <w:marTop w:val="0"/>
      <w:marBottom w:val="0"/>
      <w:divBdr>
        <w:top w:val="none" w:sz="0" w:space="0" w:color="auto"/>
        <w:left w:val="none" w:sz="0" w:space="0" w:color="auto"/>
        <w:bottom w:val="none" w:sz="0" w:space="0" w:color="auto"/>
        <w:right w:val="none" w:sz="0" w:space="0" w:color="auto"/>
      </w:divBdr>
    </w:div>
    <w:div w:id="1261403091">
      <w:bodyDiv w:val="1"/>
      <w:marLeft w:val="0"/>
      <w:marRight w:val="0"/>
      <w:marTop w:val="0"/>
      <w:marBottom w:val="0"/>
      <w:divBdr>
        <w:top w:val="none" w:sz="0" w:space="0" w:color="auto"/>
        <w:left w:val="none" w:sz="0" w:space="0" w:color="auto"/>
        <w:bottom w:val="none" w:sz="0" w:space="0" w:color="auto"/>
        <w:right w:val="none" w:sz="0" w:space="0" w:color="auto"/>
      </w:divBdr>
    </w:div>
    <w:div w:id="1262759716">
      <w:bodyDiv w:val="1"/>
      <w:marLeft w:val="0"/>
      <w:marRight w:val="0"/>
      <w:marTop w:val="0"/>
      <w:marBottom w:val="0"/>
      <w:divBdr>
        <w:top w:val="none" w:sz="0" w:space="0" w:color="auto"/>
        <w:left w:val="none" w:sz="0" w:space="0" w:color="auto"/>
        <w:bottom w:val="none" w:sz="0" w:space="0" w:color="auto"/>
        <w:right w:val="none" w:sz="0" w:space="0" w:color="auto"/>
      </w:divBdr>
    </w:div>
    <w:div w:id="1266842021">
      <w:bodyDiv w:val="1"/>
      <w:marLeft w:val="0"/>
      <w:marRight w:val="0"/>
      <w:marTop w:val="0"/>
      <w:marBottom w:val="0"/>
      <w:divBdr>
        <w:top w:val="none" w:sz="0" w:space="0" w:color="auto"/>
        <w:left w:val="none" w:sz="0" w:space="0" w:color="auto"/>
        <w:bottom w:val="none" w:sz="0" w:space="0" w:color="auto"/>
        <w:right w:val="none" w:sz="0" w:space="0" w:color="auto"/>
      </w:divBdr>
    </w:div>
    <w:div w:id="1277984161">
      <w:bodyDiv w:val="1"/>
      <w:marLeft w:val="0"/>
      <w:marRight w:val="0"/>
      <w:marTop w:val="0"/>
      <w:marBottom w:val="0"/>
      <w:divBdr>
        <w:top w:val="none" w:sz="0" w:space="0" w:color="auto"/>
        <w:left w:val="none" w:sz="0" w:space="0" w:color="auto"/>
        <w:bottom w:val="none" w:sz="0" w:space="0" w:color="auto"/>
        <w:right w:val="none" w:sz="0" w:space="0" w:color="auto"/>
      </w:divBdr>
    </w:div>
    <w:div w:id="1289362047">
      <w:bodyDiv w:val="1"/>
      <w:marLeft w:val="0"/>
      <w:marRight w:val="0"/>
      <w:marTop w:val="0"/>
      <w:marBottom w:val="0"/>
      <w:divBdr>
        <w:top w:val="none" w:sz="0" w:space="0" w:color="auto"/>
        <w:left w:val="none" w:sz="0" w:space="0" w:color="auto"/>
        <w:bottom w:val="none" w:sz="0" w:space="0" w:color="auto"/>
        <w:right w:val="none" w:sz="0" w:space="0" w:color="auto"/>
      </w:divBdr>
    </w:div>
    <w:div w:id="1290236483">
      <w:bodyDiv w:val="1"/>
      <w:marLeft w:val="0"/>
      <w:marRight w:val="0"/>
      <w:marTop w:val="0"/>
      <w:marBottom w:val="0"/>
      <w:divBdr>
        <w:top w:val="none" w:sz="0" w:space="0" w:color="auto"/>
        <w:left w:val="none" w:sz="0" w:space="0" w:color="auto"/>
        <w:bottom w:val="none" w:sz="0" w:space="0" w:color="auto"/>
        <w:right w:val="none" w:sz="0" w:space="0" w:color="auto"/>
      </w:divBdr>
    </w:div>
    <w:div w:id="1296258461">
      <w:bodyDiv w:val="1"/>
      <w:marLeft w:val="0"/>
      <w:marRight w:val="0"/>
      <w:marTop w:val="0"/>
      <w:marBottom w:val="0"/>
      <w:divBdr>
        <w:top w:val="none" w:sz="0" w:space="0" w:color="auto"/>
        <w:left w:val="none" w:sz="0" w:space="0" w:color="auto"/>
        <w:bottom w:val="none" w:sz="0" w:space="0" w:color="auto"/>
        <w:right w:val="none" w:sz="0" w:space="0" w:color="auto"/>
      </w:divBdr>
    </w:div>
    <w:div w:id="1312322369">
      <w:bodyDiv w:val="1"/>
      <w:marLeft w:val="0"/>
      <w:marRight w:val="0"/>
      <w:marTop w:val="0"/>
      <w:marBottom w:val="0"/>
      <w:divBdr>
        <w:top w:val="none" w:sz="0" w:space="0" w:color="auto"/>
        <w:left w:val="none" w:sz="0" w:space="0" w:color="auto"/>
        <w:bottom w:val="none" w:sz="0" w:space="0" w:color="auto"/>
        <w:right w:val="none" w:sz="0" w:space="0" w:color="auto"/>
      </w:divBdr>
    </w:div>
    <w:div w:id="1312833180">
      <w:bodyDiv w:val="1"/>
      <w:marLeft w:val="0"/>
      <w:marRight w:val="0"/>
      <w:marTop w:val="0"/>
      <w:marBottom w:val="0"/>
      <w:divBdr>
        <w:top w:val="none" w:sz="0" w:space="0" w:color="auto"/>
        <w:left w:val="none" w:sz="0" w:space="0" w:color="auto"/>
        <w:bottom w:val="none" w:sz="0" w:space="0" w:color="auto"/>
        <w:right w:val="none" w:sz="0" w:space="0" w:color="auto"/>
      </w:divBdr>
    </w:div>
    <w:div w:id="1317952736">
      <w:bodyDiv w:val="1"/>
      <w:marLeft w:val="0"/>
      <w:marRight w:val="0"/>
      <w:marTop w:val="0"/>
      <w:marBottom w:val="0"/>
      <w:divBdr>
        <w:top w:val="none" w:sz="0" w:space="0" w:color="auto"/>
        <w:left w:val="none" w:sz="0" w:space="0" w:color="auto"/>
        <w:bottom w:val="none" w:sz="0" w:space="0" w:color="auto"/>
        <w:right w:val="none" w:sz="0" w:space="0" w:color="auto"/>
      </w:divBdr>
    </w:div>
    <w:div w:id="1319457706">
      <w:bodyDiv w:val="1"/>
      <w:marLeft w:val="0"/>
      <w:marRight w:val="0"/>
      <w:marTop w:val="0"/>
      <w:marBottom w:val="0"/>
      <w:divBdr>
        <w:top w:val="none" w:sz="0" w:space="0" w:color="auto"/>
        <w:left w:val="none" w:sz="0" w:space="0" w:color="auto"/>
        <w:bottom w:val="none" w:sz="0" w:space="0" w:color="auto"/>
        <w:right w:val="none" w:sz="0" w:space="0" w:color="auto"/>
      </w:divBdr>
    </w:div>
    <w:div w:id="1329558946">
      <w:bodyDiv w:val="1"/>
      <w:marLeft w:val="0"/>
      <w:marRight w:val="0"/>
      <w:marTop w:val="0"/>
      <w:marBottom w:val="0"/>
      <w:divBdr>
        <w:top w:val="none" w:sz="0" w:space="0" w:color="auto"/>
        <w:left w:val="none" w:sz="0" w:space="0" w:color="auto"/>
        <w:bottom w:val="none" w:sz="0" w:space="0" w:color="auto"/>
        <w:right w:val="none" w:sz="0" w:space="0" w:color="auto"/>
      </w:divBdr>
    </w:div>
    <w:div w:id="1342583641">
      <w:bodyDiv w:val="1"/>
      <w:marLeft w:val="0"/>
      <w:marRight w:val="0"/>
      <w:marTop w:val="0"/>
      <w:marBottom w:val="0"/>
      <w:divBdr>
        <w:top w:val="none" w:sz="0" w:space="0" w:color="auto"/>
        <w:left w:val="none" w:sz="0" w:space="0" w:color="auto"/>
        <w:bottom w:val="none" w:sz="0" w:space="0" w:color="auto"/>
        <w:right w:val="none" w:sz="0" w:space="0" w:color="auto"/>
      </w:divBdr>
    </w:div>
    <w:div w:id="1349943273">
      <w:bodyDiv w:val="1"/>
      <w:marLeft w:val="0"/>
      <w:marRight w:val="0"/>
      <w:marTop w:val="0"/>
      <w:marBottom w:val="0"/>
      <w:divBdr>
        <w:top w:val="none" w:sz="0" w:space="0" w:color="auto"/>
        <w:left w:val="none" w:sz="0" w:space="0" w:color="auto"/>
        <w:bottom w:val="none" w:sz="0" w:space="0" w:color="auto"/>
        <w:right w:val="none" w:sz="0" w:space="0" w:color="auto"/>
      </w:divBdr>
    </w:div>
    <w:div w:id="1367101223">
      <w:bodyDiv w:val="1"/>
      <w:marLeft w:val="0"/>
      <w:marRight w:val="0"/>
      <w:marTop w:val="0"/>
      <w:marBottom w:val="0"/>
      <w:divBdr>
        <w:top w:val="none" w:sz="0" w:space="0" w:color="auto"/>
        <w:left w:val="none" w:sz="0" w:space="0" w:color="auto"/>
        <w:bottom w:val="none" w:sz="0" w:space="0" w:color="auto"/>
        <w:right w:val="none" w:sz="0" w:space="0" w:color="auto"/>
      </w:divBdr>
    </w:div>
    <w:div w:id="1368290801">
      <w:bodyDiv w:val="1"/>
      <w:marLeft w:val="0"/>
      <w:marRight w:val="0"/>
      <w:marTop w:val="0"/>
      <w:marBottom w:val="0"/>
      <w:divBdr>
        <w:top w:val="none" w:sz="0" w:space="0" w:color="auto"/>
        <w:left w:val="none" w:sz="0" w:space="0" w:color="auto"/>
        <w:bottom w:val="none" w:sz="0" w:space="0" w:color="auto"/>
        <w:right w:val="none" w:sz="0" w:space="0" w:color="auto"/>
      </w:divBdr>
    </w:div>
    <w:div w:id="1372877372">
      <w:bodyDiv w:val="1"/>
      <w:marLeft w:val="0"/>
      <w:marRight w:val="0"/>
      <w:marTop w:val="0"/>
      <w:marBottom w:val="0"/>
      <w:divBdr>
        <w:top w:val="none" w:sz="0" w:space="0" w:color="auto"/>
        <w:left w:val="none" w:sz="0" w:space="0" w:color="auto"/>
        <w:bottom w:val="none" w:sz="0" w:space="0" w:color="auto"/>
        <w:right w:val="none" w:sz="0" w:space="0" w:color="auto"/>
      </w:divBdr>
    </w:div>
    <w:div w:id="1374846844">
      <w:bodyDiv w:val="1"/>
      <w:marLeft w:val="0"/>
      <w:marRight w:val="0"/>
      <w:marTop w:val="0"/>
      <w:marBottom w:val="0"/>
      <w:divBdr>
        <w:top w:val="none" w:sz="0" w:space="0" w:color="auto"/>
        <w:left w:val="none" w:sz="0" w:space="0" w:color="auto"/>
        <w:bottom w:val="none" w:sz="0" w:space="0" w:color="auto"/>
        <w:right w:val="none" w:sz="0" w:space="0" w:color="auto"/>
      </w:divBdr>
    </w:div>
    <w:div w:id="1382553640">
      <w:bodyDiv w:val="1"/>
      <w:marLeft w:val="0"/>
      <w:marRight w:val="0"/>
      <w:marTop w:val="0"/>
      <w:marBottom w:val="0"/>
      <w:divBdr>
        <w:top w:val="none" w:sz="0" w:space="0" w:color="auto"/>
        <w:left w:val="none" w:sz="0" w:space="0" w:color="auto"/>
        <w:bottom w:val="none" w:sz="0" w:space="0" w:color="auto"/>
        <w:right w:val="none" w:sz="0" w:space="0" w:color="auto"/>
      </w:divBdr>
    </w:div>
    <w:div w:id="1384019739">
      <w:bodyDiv w:val="1"/>
      <w:marLeft w:val="0"/>
      <w:marRight w:val="0"/>
      <w:marTop w:val="0"/>
      <w:marBottom w:val="0"/>
      <w:divBdr>
        <w:top w:val="none" w:sz="0" w:space="0" w:color="auto"/>
        <w:left w:val="none" w:sz="0" w:space="0" w:color="auto"/>
        <w:bottom w:val="none" w:sz="0" w:space="0" w:color="auto"/>
        <w:right w:val="none" w:sz="0" w:space="0" w:color="auto"/>
      </w:divBdr>
    </w:div>
    <w:div w:id="1387147145">
      <w:bodyDiv w:val="1"/>
      <w:marLeft w:val="0"/>
      <w:marRight w:val="0"/>
      <w:marTop w:val="0"/>
      <w:marBottom w:val="0"/>
      <w:divBdr>
        <w:top w:val="none" w:sz="0" w:space="0" w:color="auto"/>
        <w:left w:val="none" w:sz="0" w:space="0" w:color="auto"/>
        <w:bottom w:val="none" w:sz="0" w:space="0" w:color="auto"/>
        <w:right w:val="none" w:sz="0" w:space="0" w:color="auto"/>
      </w:divBdr>
    </w:div>
    <w:div w:id="1394112228">
      <w:bodyDiv w:val="1"/>
      <w:marLeft w:val="0"/>
      <w:marRight w:val="0"/>
      <w:marTop w:val="0"/>
      <w:marBottom w:val="0"/>
      <w:divBdr>
        <w:top w:val="none" w:sz="0" w:space="0" w:color="auto"/>
        <w:left w:val="none" w:sz="0" w:space="0" w:color="auto"/>
        <w:bottom w:val="none" w:sz="0" w:space="0" w:color="auto"/>
        <w:right w:val="none" w:sz="0" w:space="0" w:color="auto"/>
      </w:divBdr>
    </w:div>
    <w:div w:id="1394230580">
      <w:bodyDiv w:val="1"/>
      <w:marLeft w:val="0"/>
      <w:marRight w:val="0"/>
      <w:marTop w:val="0"/>
      <w:marBottom w:val="0"/>
      <w:divBdr>
        <w:top w:val="none" w:sz="0" w:space="0" w:color="auto"/>
        <w:left w:val="none" w:sz="0" w:space="0" w:color="auto"/>
        <w:bottom w:val="none" w:sz="0" w:space="0" w:color="auto"/>
        <w:right w:val="none" w:sz="0" w:space="0" w:color="auto"/>
      </w:divBdr>
    </w:div>
    <w:div w:id="1395658751">
      <w:bodyDiv w:val="1"/>
      <w:marLeft w:val="0"/>
      <w:marRight w:val="0"/>
      <w:marTop w:val="0"/>
      <w:marBottom w:val="0"/>
      <w:divBdr>
        <w:top w:val="none" w:sz="0" w:space="0" w:color="auto"/>
        <w:left w:val="none" w:sz="0" w:space="0" w:color="auto"/>
        <w:bottom w:val="none" w:sz="0" w:space="0" w:color="auto"/>
        <w:right w:val="none" w:sz="0" w:space="0" w:color="auto"/>
      </w:divBdr>
    </w:div>
    <w:div w:id="1399089403">
      <w:bodyDiv w:val="1"/>
      <w:marLeft w:val="0"/>
      <w:marRight w:val="0"/>
      <w:marTop w:val="0"/>
      <w:marBottom w:val="0"/>
      <w:divBdr>
        <w:top w:val="none" w:sz="0" w:space="0" w:color="auto"/>
        <w:left w:val="none" w:sz="0" w:space="0" w:color="auto"/>
        <w:bottom w:val="none" w:sz="0" w:space="0" w:color="auto"/>
        <w:right w:val="none" w:sz="0" w:space="0" w:color="auto"/>
      </w:divBdr>
    </w:div>
    <w:div w:id="1400010625">
      <w:bodyDiv w:val="1"/>
      <w:marLeft w:val="0"/>
      <w:marRight w:val="0"/>
      <w:marTop w:val="0"/>
      <w:marBottom w:val="0"/>
      <w:divBdr>
        <w:top w:val="none" w:sz="0" w:space="0" w:color="auto"/>
        <w:left w:val="none" w:sz="0" w:space="0" w:color="auto"/>
        <w:bottom w:val="none" w:sz="0" w:space="0" w:color="auto"/>
        <w:right w:val="none" w:sz="0" w:space="0" w:color="auto"/>
      </w:divBdr>
    </w:div>
    <w:div w:id="1401908567">
      <w:bodyDiv w:val="1"/>
      <w:marLeft w:val="0"/>
      <w:marRight w:val="0"/>
      <w:marTop w:val="0"/>
      <w:marBottom w:val="0"/>
      <w:divBdr>
        <w:top w:val="none" w:sz="0" w:space="0" w:color="auto"/>
        <w:left w:val="none" w:sz="0" w:space="0" w:color="auto"/>
        <w:bottom w:val="none" w:sz="0" w:space="0" w:color="auto"/>
        <w:right w:val="none" w:sz="0" w:space="0" w:color="auto"/>
      </w:divBdr>
    </w:div>
    <w:div w:id="1402483975">
      <w:bodyDiv w:val="1"/>
      <w:marLeft w:val="0"/>
      <w:marRight w:val="0"/>
      <w:marTop w:val="0"/>
      <w:marBottom w:val="0"/>
      <w:divBdr>
        <w:top w:val="none" w:sz="0" w:space="0" w:color="auto"/>
        <w:left w:val="none" w:sz="0" w:space="0" w:color="auto"/>
        <w:bottom w:val="none" w:sz="0" w:space="0" w:color="auto"/>
        <w:right w:val="none" w:sz="0" w:space="0" w:color="auto"/>
      </w:divBdr>
    </w:div>
    <w:div w:id="1404642620">
      <w:bodyDiv w:val="1"/>
      <w:marLeft w:val="0"/>
      <w:marRight w:val="0"/>
      <w:marTop w:val="0"/>
      <w:marBottom w:val="0"/>
      <w:divBdr>
        <w:top w:val="none" w:sz="0" w:space="0" w:color="auto"/>
        <w:left w:val="none" w:sz="0" w:space="0" w:color="auto"/>
        <w:bottom w:val="none" w:sz="0" w:space="0" w:color="auto"/>
        <w:right w:val="none" w:sz="0" w:space="0" w:color="auto"/>
      </w:divBdr>
    </w:div>
    <w:div w:id="1414623336">
      <w:bodyDiv w:val="1"/>
      <w:marLeft w:val="0"/>
      <w:marRight w:val="0"/>
      <w:marTop w:val="0"/>
      <w:marBottom w:val="0"/>
      <w:divBdr>
        <w:top w:val="none" w:sz="0" w:space="0" w:color="auto"/>
        <w:left w:val="none" w:sz="0" w:space="0" w:color="auto"/>
        <w:bottom w:val="none" w:sz="0" w:space="0" w:color="auto"/>
        <w:right w:val="none" w:sz="0" w:space="0" w:color="auto"/>
      </w:divBdr>
    </w:div>
    <w:div w:id="1415323356">
      <w:bodyDiv w:val="1"/>
      <w:marLeft w:val="0"/>
      <w:marRight w:val="0"/>
      <w:marTop w:val="0"/>
      <w:marBottom w:val="0"/>
      <w:divBdr>
        <w:top w:val="none" w:sz="0" w:space="0" w:color="auto"/>
        <w:left w:val="none" w:sz="0" w:space="0" w:color="auto"/>
        <w:bottom w:val="none" w:sz="0" w:space="0" w:color="auto"/>
        <w:right w:val="none" w:sz="0" w:space="0" w:color="auto"/>
      </w:divBdr>
    </w:div>
    <w:div w:id="1421365663">
      <w:bodyDiv w:val="1"/>
      <w:marLeft w:val="0"/>
      <w:marRight w:val="0"/>
      <w:marTop w:val="0"/>
      <w:marBottom w:val="0"/>
      <w:divBdr>
        <w:top w:val="none" w:sz="0" w:space="0" w:color="auto"/>
        <w:left w:val="none" w:sz="0" w:space="0" w:color="auto"/>
        <w:bottom w:val="none" w:sz="0" w:space="0" w:color="auto"/>
        <w:right w:val="none" w:sz="0" w:space="0" w:color="auto"/>
      </w:divBdr>
    </w:div>
    <w:div w:id="1421872493">
      <w:bodyDiv w:val="1"/>
      <w:marLeft w:val="0"/>
      <w:marRight w:val="0"/>
      <w:marTop w:val="0"/>
      <w:marBottom w:val="0"/>
      <w:divBdr>
        <w:top w:val="none" w:sz="0" w:space="0" w:color="auto"/>
        <w:left w:val="none" w:sz="0" w:space="0" w:color="auto"/>
        <w:bottom w:val="none" w:sz="0" w:space="0" w:color="auto"/>
        <w:right w:val="none" w:sz="0" w:space="0" w:color="auto"/>
      </w:divBdr>
    </w:div>
    <w:div w:id="1421952701">
      <w:bodyDiv w:val="1"/>
      <w:marLeft w:val="0"/>
      <w:marRight w:val="0"/>
      <w:marTop w:val="0"/>
      <w:marBottom w:val="0"/>
      <w:divBdr>
        <w:top w:val="none" w:sz="0" w:space="0" w:color="auto"/>
        <w:left w:val="none" w:sz="0" w:space="0" w:color="auto"/>
        <w:bottom w:val="none" w:sz="0" w:space="0" w:color="auto"/>
        <w:right w:val="none" w:sz="0" w:space="0" w:color="auto"/>
      </w:divBdr>
    </w:div>
    <w:div w:id="1427382461">
      <w:bodyDiv w:val="1"/>
      <w:marLeft w:val="0"/>
      <w:marRight w:val="0"/>
      <w:marTop w:val="0"/>
      <w:marBottom w:val="0"/>
      <w:divBdr>
        <w:top w:val="none" w:sz="0" w:space="0" w:color="auto"/>
        <w:left w:val="none" w:sz="0" w:space="0" w:color="auto"/>
        <w:bottom w:val="none" w:sz="0" w:space="0" w:color="auto"/>
        <w:right w:val="none" w:sz="0" w:space="0" w:color="auto"/>
      </w:divBdr>
    </w:div>
    <w:div w:id="1453014567">
      <w:bodyDiv w:val="1"/>
      <w:marLeft w:val="0"/>
      <w:marRight w:val="0"/>
      <w:marTop w:val="0"/>
      <w:marBottom w:val="0"/>
      <w:divBdr>
        <w:top w:val="none" w:sz="0" w:space="0" w:color="auto"/>
        <w:left w:val="none" w:sz="0" w:space="0" w:color="auto"/>
        <w:bottom w:val="none" w:sz="0" w:space="0" w:color="auto"/>
        <w:right w:val="none" w:sz="0" w:space="0" w:color="auto"/>
      </w:divBdr>
    </w:div>
    <w:div w:id="1464814617">
      <w:bodyDiv w:val="1"/>
      <w:marLeft w:val="0"/>
      <w:marRight w:val="0"/>
      <w:marTop w:val="0"/>
      <w:marBottom w:val="0"/>
      <w:divBdr>
        <w:top w:val="none" w:sz="0" w:space="0" w:color="auto"/>
        <w:left w:val="none" w:sz="0" w:space="0" w:color="auto"/>
        <w:bottom w:val="none" w:sz="0" w:space="0" w:color="auto"/>
        <w:right w:val="none" w:sz="0" w:space="0" w:color="auto"/>
      </w:divBdr>
    </w:div>
    <w:div w:id="1474978400">
      <w:bodyDiv w:val="1"/>
      <w:marLeft w:val="0"/>
      <w:marRight w:val="0"/>
      <w:marTop w:val="0"/>
      <w:marBottom w:val="0"/>
      <w:divBdr>
        <w:top w:val="none" w:sz="0" w:space="0" w:color="auto"/>
        <w:left w:val="none" w:sz="0" w:space="0" w:color="auto"/>
        <w:bottom w:val="none" w:sz="0" w:space="0" w:color="auto"/>
        <w:right w:val="none" w:sz="0" w:space="0" w:color="auto"/>
      </w:divBdr>
    </w:div>
    <w:div w:id="1477987919">
      <w:bodyDiv w:val="1"/>
      <w:marLeft w:val="0"/>
      <w:marRight w:val="0"/>
      <w:marTop w:val="0"/>
      <w:marBottom w:val="0"/>
      <w:divBdr>
        <w:top w:val="none" w:sz="0" w:space="0" w:color="auto"/>
        <w:left w:val="none" w:sz="0" w:space="0" w:color="auto"/>
        <w:bottom w:val="none" w:sz="0" w:space="0" w:color="auto"/>
        <w:right w:val="none" w:sz="0" w:space="0" w:color="auto"/>
      </w:divBdr>
    </w:div>
    <w:div w:id="1484008866">
      <w:bodyDiv w:val="1"/>
      <w:marLeft w:val="0"/>
      <w:marRight w:val="0"/>
      <w:marTop w:val="0"/>
      <w:marBottom w:val="0"/>
      <w:divBdr>
        <w:top w:val="none" w:sz="0" w:space="0" w:color="auto"/>
        <w:left w:val="none" w:sz="0" w:space="0" w:color="auto"/>
        <w:bottom w:val="none" w:sz="0" w:space="0" w:color="auto"/>
        <w:right w:val="none" w:sz="0" w:space="0" w:color="auto"/>
      </w:divBdr>
    </w:div>
    <w:div w:id="1490903243">
      <w:bodyDiv w:val="1"/>
      <w:marLeft w:val="0"/>
      <w:marRight w:val="0"/>
      <w:marTop w:val="0"/>
      <w:marBottom w:val="0"/>
      <w:divBdr>
        <w:top w:val="none" w:sz="0" w:space="0" w:color="auto"/>
        <w:left w:val="none" w:sz="0" w:space="0" w:color="auto"/>
        <w:bottom w:val="none" w:sz="0" w:space="0" w:color="auto"/>
        <w:right w:val="none" w:sz="0" w:space="0" w:color="auto"/>
      </w:divBdr>
    </w:div>
    <w:div w:id="1493793554">
      <w:bodyDiv w:val="1"/>
      <w:marLeft w:val="0"/>
      <w:marRight w:val="0"/>
      <w:marTop w:val="0"/>
      <w:marBottom w:val="0"/>
      <w:divBdr>
        <w:top w:val="none" w:sz="0" w:space="0" w:color="auto"/>
        <w:left w:val="none" w:sz="0" w:space="0" w:color="auto"/>
        <w:bottom w:val="none" w:sz="0" w:space="0" w:color="auto"/>
        <w:right w:val="none" w:sz="0" w:space="0" w:color="auto"/>
      </w:divBdr>
    </w:div>
    <w:div w:id="1497498677">
      <w:bodyDiv w:val="1"/>
      <w:marLeft w:val="0"/>
      <w:marRight w:val="0"/>
      <w:marTop w:val="0"/>
      <w:marBottom w:val="0"/>
      <w:divBdr>
        <w:top w:val="none" w:sz="0" w:space="0" w:color="auto"/>
        <w:left w:val="none" w:sz="0" w:space="0" w:color="auto"/>
        <w:bottom w:val="none" w:sz="0" w:space="0" w:color="auto"/>
        <w:right w:val="none" w:sz="0" w:space="0" w:color="auto"/>
      </w:divBdr>
    </w:div>
    <w:div w:id="1510023812">
      <w:bodyDiv w:val="1"/>
      <w:marLeft w:val="0"/>
      <w:marRight w:val="0"/>
      <w:marTop w:val="0"/>
      <w:marBottom w:val="0"/>
      <w:divBdr>
        <w:top w:val="none" w:sz="0" w:space="0" w:color="auto"/>
        <w:left w:val="none" w:sz="0" w:space="0" w:color="auto"/>
        <w:bottom w:val="none" w:sz="0" w:space="0" w:color="auto"/>
        <w:right w:val="none" w:sz="0" w:space="0" w:color="auto"/>
      </w:divBdr>
    </w:div>
    <w:div w:id="1527522854">
      <w:bodyDiv w:val="1"/>
      <w:marLeft w:val="0"/>
      <w:marRight w:val="0"/>
      <w:marTop w:val="0"/>
      <w:marBottom w:val="0"/>
      <w:divBdr>
        <w:top w:val="none" w:sz="0" w:space="0" w:color="auto"/>
        <w:left w:val="none" w:sz="0" w:space="0" w:color="auto"/>
        <w:bottom w:val="none" w:sz="0" w:space="0" w:color="auto"/>
        <w:right w:val="none" w:sz="0" w:space="0" w:color="auto"/>
      </w:divBdr>
    </w:div>
    <w:div w:id="1529835974">
      <w:bodyDiv w:val="1"/>
      <w:marLeft w:val="0"/>
      <w:marRight w:val="0"/>
      <w:marTop w:val="0"/>
      <w:marBottom w:val="0"/>
      <w:divBdr>
        <w:top w:val="none" w:sz="0" w:space="0" w:color="auto"/>
        <w:left w:val="none" w:sz="0" w:space="0" w:color="auto"/>
        <w:bottom w:val="none" w:sz="0" w:space="0" w:color="auto"/>
        <w:right w:val="none" w:sz="0" w:space="0" w:color="auto"/>
      </w:divBdr>
    </w:div>
    <w:div w:id="1543395521">
      <w:bodyDiv w:val="1"/>
      <w:marLeft w:val="0"/>
      <w:marRight w:val="0"/>
      <w:marTop w:val="0"/>
      <w:marBottom w:val="0"/>
      <w:divBdr>
        <w:top w:val="none" w:sz="0" w:space="0" w:color="auto"/>
        <w:left w:val="none" w:sz="0" w:space="0" w:color="auto"/>
        <w:bottom w:val="none" w:sz="0" w:space="0" w:color="auto"/>
        <w:right w:val="none" w:sz="0" w:space="0" w:color="auto"/>
      </w:divBdr>
    </w:div>
    <w:div w:id="1550799298">
      <w:bodyDiv w:val="1"/>
      <w:marLeft w:val="0"/>
      <w:marRight w:val="0"/>
      <w:marTop w:val="0"/>
      <w:marBottom w:val="0"/>
      <w:divBdr>
        <w:top w:val="none" w:sz="0" w:space="0" w:color="auto"/>
        <w:left w:val="none" w:sz="0" w:space="0" w:color="auto"/>
        <w:bottom w:val="none" w:sz="0" w:space="0" w:color="auto"/>
        <w:right w:val="none" w:sz="0" w:space="0" w:color="auto"/>
      </w:divBdr>
    </w:div>
    <w:div w:id="1552033035">
      <w:bodyDiv w:val="1"/>
      <w:marLeft w:val="0"/>
      <w:marRight w:val="0"/>
      <w:marTop w:val="0"/>
      <w:marBottom w:val="0"/>
      <w:divBdr>
        <w:top w:val="none" w:sz="0" w:space="0" w:color="auto"/>
        <w:left w:val="none" w:sz="0" w:space="0" w:color="auto"/>
        <w:bottom w:val="none" w:sz="0" w:space="0" w:color="auto"/>
        <w:right w:val="none" w:sz="0" w:space="0" w:color="auto"/>
      </w:divBdr>
    </w:div>
    <w:div w:id="1557081213">
      <w:bodyDiv w:val="1"/>
      <w:marLeft w:val="0"/>
      <w:marRight w:val="0"/>
      <w:marTop w:val="0"/>
      <w:marBottom w:val="0"/>
      <w:divBdr>
        <w:top w:val="none" w:sz="0" w:space="0" w:color="auto"/>
        <w:left w:val="none" w:sz="0" w:space="0" w:color="auto"/>
        <w:bottom w:val="none" w:sz="0" w:space="0" w:color="auto"/>
        <w:right w:val="none" w:sz="0" w:space="0" w:color="auto"/>
      </w:divBdr>
    </w:div>
    <w:div w:id="1560172246">
      <w:bodyDiv w:val="1"/>
      <w:marLeft w:val="0"/>
      <w:marRight w:val="0"/>
      <w:marTop w:val="0"/>
      <w:marBottom w:val="0"/>
      <w:divBdr>
        <w:top w:val="none" w:sz="0" w:space="0" w:color="auto"/>
        <w:left w:val="none" w:sz="0" w:space="0" w:color="auto"/>
        <w:bottom w:val="none" w:sz="0" w:space="0" w:color="auto"/>
        <w:right w:val="none" w:sz="0" w:space="0" w:color="auto"/>
      </w:divBdr>
    </w:div>
    <w:div w:id="1566257653">
      <w:bodyDiv w:val="1"/>
      <w:marLeft w:val="0"/>
      <w:marRight w:val="0"/>
      <w:marTop w:val="0"/>
      <w:marBottom w:val="0"/>
      <w:divBdr>
        <w:top w:val="none" w:sz="0" w:space="0" w:color="auto"/>
        <w:left w:val="none" w:sz="0" w:space="0" w:color="auto"/>
        <w:bottom w:val="none" w:sz="0" w:space="0" w:color="auto"/>
        <w:right w:val="none" w:sz="0" w:space="0" w:color="auto"/>
      </w:divBdr>
    </w:div>
    <w:div w:id="1569916913">
      <w:bodyDiv w:val="1"/>
      <w:marLeft w:val="0"/>
      <w:marRight w:val="0"/>
      <w:marTop w:val="0"/>
      <w:marBottom w:val="0"/>
      <w:divBdr>
        <w:top w:val="none" w:sz="0" w:space="0" w:color="auto"/>
        <w:left w:val="none" w:sz="0" w:space="0" w:color="auto"/>
        <w:bottom w:val="none" w:sz="0" w:space="0" w:color="auto"/>
        <w:right w:val="none" w:sz="0" w:space="0" w:color="auto"/>
      </w:divBdr>
    </w:div>
    <w:div w:id="1570993532">
      <w:bodyDiv w:val="1"/>
      <w:marLeft w:val="0"/>
      <w:marRight w:val="0"/>
      <w:marTop w:val="0"/>
      <w:marBottom w:val="0"/>
      <w:divBdr>
        <w:top w:val="none" w:sz="0" w:space="0" w:color="auto"/>
        <w:left w:val="none" w:sz="0" w:space="0" w:color="auto"/>
        <w:bottom w:val="none" w:sz="0" w:space="0" w:color="auto"/>
        <w:right w:val="none" w:sz="0" w:space="0" w:color="auto"/>
      </w:divBdr>
    </w:div>
    <w:div w:id="1574972198">
      <w:bodyDiv w:val="1"/>
      <w:marLeft w:val="0"/>
      <w:marRight w:val="0"/>
      <w:marTop w:val="0"/>
      <w:marBottom w:val="0"/>
      <w:divBdr>
        <w:top w:val="none" w:sz="0" w:space="0" w:color="auto"/>
        <w:left w:val="none" w:sz="0" w:space="0" w:color="auto"/>
        <w:bottom w:val="none" w:sz="0" w:space="0" w:color="auto"/>
        <w:right w:val="none" w:sz="0" w:space="0" w:color="auto"/>
      </w:divBdr>
    </w:div>
    <w:div w:id="1576891642">
      <w:bodyDiv w:val="1"/>
      <w:marLeft w:val="0"/>
      <w:marRight w:val="0"/>
      <w:marTop w:val="0"/>
      <w:marBottom w:val="0"/>
      <w:divBdr>
        <w:top w:val="none" w:sz="0" w:space="0" w:color="auto"/>
        <w:left w:val="none" w:sz="0" w:space="0" w:color="auto"/>
        <w:bottom w:val="none" w:sz="0" w:space="0" w:color="auto"/>
        <w:right w:val="none" w:sz="0" w:space="0" w:color="auto"/>
      </w:divBdr>
    </w:div>
    <w:div w:id="1578049408">
      <w:bodyDiv w:val="1"/>
      <w:marLeft w:val="0"/>
      <w:marRight w:val="0"/>
      <w:marTop w:val="0"/>
      <w:marBottom w:val="0"/>
      <w:divBdr>
        <w:top w:val="none" w:sz="0" w:space="0" w:color="auto"/>
        <w:left w:val="none" w:sz="0" w:space="0" w:color="auto"/>
        <w:bottom w:val="none" w:sz="0" w:space="0" w:color="auto"/>
        <w:right w:val="none" w:sz="0" w:space="0" w:color="auto"/>
      </w:divBdr>
    </w:div>
    <w:div w:id="1581400393">
      <w:bodyDiv w:val="1"/>
      <w:marLeft w:val="0"/>
      <w:marRight w:val="0"/>
      <w:marTop w:val="0"/>
      <w:marBottom w:val="0"/>
      <w:divBdr>
        <w:top w:val="none" w:sz="0" w:space="0" w:color="auto"/>
        <w:left w:val="none" w:sz="0" w:space="0" w:color="auto"/>
        <w:bottom w:val="none" w:sz="0" w:space="0" w:color="auto"/>
        <w:right w:val="none" w:sz="0" w:space="0" w:color="auto"/>
      </w:divBdr>
    </w:div>
    <w:div w:id="1602837263">
      <w:bodyDiv w:val="1"/>
      <w:marLeft w:val="0"/>
      <w:marRight w:val="0"/>
      <w:marTop w:val="0"/>
      <w:marBottom w:val="0"/>
      <w:divBdr>
        <w:top w:val="none" w:sz="0" w:space="0" w:color="auto"/>
        <w:left w:val="none" w:sz="0" w:space="0" w:color="auto"/>
        <w:bottom w:val="none" w:sz="0" w:space="0" w:color="auto"/>
        <w:right w:val="none" w:sz="0" w:space="0" w:color="auto"/>
      </w:divBdr>
    </w:div>
    <w:div w:id="1613630796">
      <w:bodyDiv w:val="1"/>
      <w:marLeft w:val="0"/>
      <w:marRight w:val="0"/>
      <w:marTop w:val="0"/>
      <w:marBottom w:val="0"/>
      <w:divBdr>
        <w:top w:val="none" w:sz="0" w:space="0" w:color="auto"/>
        <w:left w:val="none" w:sz="0" w:space="0" w:color="auto"/>
        <w:bottom w:val="none" w:sz="0" w:space="0" w:color="auto"/>
        <w:right w:val="none" w:sz="0" w:space="0" w:color="auto"/>
      </w:divBdr>
    </w:div>
    <w:div w:id="1615791555">
      <w:bodyDiv w:val="1"/>
      <w:marLeft w:val="0"/>
      <w:marRight w:val="0"/>
      <w:marTop w:val="0"/>
      <w:marBottom w:val="0"/>
      <w:divBdr>
        <w:top w:val="none" w:sz="0" w:space="0" w:color="auto"/>
        <w:left w:val="none" w:sz="0" w:space="0" w:color="auto"/>
        <w:bottom w:val="none" w:sz="0" w:space="0" w:color="auto"/>
        <w:right w:val="none" w:sz="0" w:space="0" w:color="auto"/>
      </w:divBdr>
    </w:div>
    <w:div w:id="1618947918">
      <w:bodyDiv w:val="1"/>
      <w:marLeft w:val="0"/>
      <w:marRight w:val="0"/>
      <w:marTop w:val="0"/>
      <w:marBottom w:val="0"/>
      <w:divBdr>
        <w:top w:val="none" w:sz="0" w:space="0" w:color="auto"/>
        <w:left w:val="none" w:sz="0" w:space="0" w:color="auto"/>
        <w:bottom w:val="none" w:sz="0" w:space="0" w:color="auto"/>
        <w:right w:val="none" w:sz="0" w:space="0" w:color="auto"/>
      </w:divBdr>
    </w:div>
    <w:div w:id="1626155907">
      <w:bodyDiv w:val="1"/>
      <w:marLeft w:val="0"/>
      <w:marRight w:val="0"/>
      <w:marTop w:val="0"/>
      <w:marBottom w:val="0"/>
      <w:divBdr>
        <w:top w:val="none" w:sz="0" w:space="0" w:color="auto"/>
        <w:left w:val="none" w:sz="0" w:space="0" w:color="auto"/>
        <w:bottom w:val="none" w:sz="0" w:space="0" w:color="auto"/>
        <w:right w:val="none" w:sz="0" w:space="0" w:color="auto"/>
      </w:divBdr>
    </w:div>
    <w:div w:id="1653559103">
      <w:bodyDiv w:val="1"/>
      <w:marLeft w:val="0"/>
      <w:marRight w:val="0"/>
      <w:marTop w:val="0"/>
      <w:marBottom w:val="0"/>
      <w:divBdr>
        <w:top w:val="none" w:sz="0" w:space="0" w:color="auto"/>
        <w:left w:val="none" w:sz="0" w:space="0" w:color="auto"/>
        <w:bottom w:val="none" w:sz="0" w:space="0" w:color="auto"/>
        <w:right w:val="none" w:sz="0" w:space="0" w:color="auto"/>
      </w:divBdr>
    </w:div>
    <w:div w:id="1656452185">
      <w:bodyDiv w:val="1"/>
      <w:marLeft w:val="0"/>
      <w:marRight w:val="0"/>
      <w:marTop w:val="0"/>
      <w:marBottom w:val="0"/>
      <w:divBdr>
        <w:top w:val="none" w:sz="0" w:space="0" w:color="auto"/>
        <w:left w:val="none" w:sz="0" w:space="0" w:color="auto"/>
        <w:bottom w:val="none" w:sz="0" w:space="0" w:color="auto"/>
        <w:right w:val="none" w:sz="0" w:space="0" w:color="auto"/>
      </w:divBdr>
    </w:div>
    <w:div w:id="1662929772">
      <w:bodyDiv w:val="1"/>
      <w:marLeft w:val="0"/>
      <w:marRight w:val="0"/>
      <w:marTop w:val="0"/>
      <w:marBottom w:val="0"/>
      <w:divBdr>
        <w:top w:val="none" w:sz="0" w:space="0" w:color="auto"/>
        <w:left w:val="none" w:sz="0" w:space="0" w:color="auto"/>
        <w:bottom w:val="none" w:sz="0" w:space="0" w:color="auto"/>
        <w:right w:val="none" w:sz="0" w:space="0" w:color="auto"/>
      </w:divBdr>
    </w:div>
    <w:div w:id="1668512212">
      <w:bodyDiv w:val="1"/>
      <w:marLeft w:val="0"/>
      <w:marRight w:val="0"/>
      <w:marTop w:val="0"/>
      <w:marBottom w:val="0"/>
      <w:divBdr>
        <w:top w:val="none" w:sz="0" w:space="0" w:color="auto"/>
        <w:left w:val="none" w:sz="0" w:space="0" w:color="auto"/>
        <w:bottom w:val="none" w:sz="0" w:space="0" w:color="auto"/>
        <w:right w:val="none" w:sz="0" w:space="0" w:color="auto"/>
      </w:divBdr>
    </w:div>
    <w:div w:id="1681735563">
      <w:bodyDiv w:val="1"/>
      <w:marLeft w:val="0"/>
      <w:marRight w:val="0"/>
      <w:marTop w:val="0"/>
      <w:marBottom w:val="0"/>
      <w:divBdr>
        <w:top w:val="none" w:sz="0" w:space="0" w:color="auto"/>
        <w:left w:val="none" w:sz="0" w:space="0" w:color="auto"/>
        <w:bottom w:val="none" w:sz="0" w:space="0" w:color="auto"/>
        <w:right w:val="none" w:sz="0" w:space="0" w:color="auto"/>
      </w:divBdr>
    </w:div>
    <w:div w:id="1686056619">
      <w:bodyDiv w:val="1"/>
      <w:marLeft w:val="0"/>
      <w:marRight w:val="0"/>
      <w:marTop w:val="0"/>
      <w:marBottom w:val="0"/>
      <w:divBdr>
        <w:top w:val="none" w:sz="0" w:space="0" w:color="auto"/>
        <w:left w:val="none" w:sz="0" w:space="0" w:color="auto"/>
        <w:bottom w:val="none" w:sz="0" w:space="0" w:color="auto"/>
        <w:right w:val="none" w:sz="0" w:space="0" w:color="auto"/>
      </w:divBdr>
    </w:div>
    <w:div w:id="1686206571">
      <w:bodyDiv w:val="1"/>
      <w:marLeft w:val="0"/>
      <w:marRight w:val="0"/>
      <w:marTop w:val="0"/>
      <w:marBottom w:val="0"/>
      <w:divBdr>
        <w:top w:val="none" w:sz="0" w:space="0" w:color="auto"/>
        <w:left w:val="none" w:sz="0" w:space="0" w:color="auto"/>
        <w:bottom w:val="none" w:sz="0" w:space="0" w:color="auto"/>
        <w:right w:val="none" w:sz="0" w:space="0" w:color="auto"/>
      </w:divBdr>
    </w:div>
    <w:div w:id="1686904461">
      <w:bodyDiv w:val="1"/>
      <w:marLeft w:val="0"/>
      <w:marRight w:val="0"/>
      <w:marTop w:val="0"/>
      <w:marBottom w:val="0"/>
      <w:divBdr>
        <w:top w:val="none" w:sz="0" w:space="0" w:color="auto"/>
        <w:left w:val="none" w:sz="0" w:space="0" w:color="auto"/>
        <w:bottom w:val="none" w:sz="0" w:space="0" w:color="auto"/>
        <w:right w:val="none" w:sz="0" w:space="0" w:color="auto"/>
      </w:divBdr>
    </w:div>
    <w:div w:id="1698696671">
      <w:bodyDiv w:val="1"/>
      <w:marLeft w:val="0"/>
      <w:marRight w:val="0"/>
      <w:marTop w:val="0"/>
      <w:marBottom w:val="0"/>
      <w:divBdr>
        <w:top w:val="none" w:sz="0" w:space="0" w:color="auto"/>
        <w:left w:val="none" w:sz="0" w:space="0" w:color="auto"/>
        <w:bottom w:val="none" w:sz="0" w:space="0" w:color="auto"/>
        <w:right w:val="none" w:sz="0" w:space="0" w:color="auto"/>
      </w:divBdr>
    </w:div>
    <w:div w:id="1707217956">
      <w:bodyDiv w:val="1"/>
      <w:marLeft w:val="0"/>
      <w:marRight w:val="0"/>
      <w:marTop w:val="0"/>
      <w:marBottom w:val="0"/>
      <w:divBdr>
        <w:top w:val="none" w:sz="0" w:space="0" w:color="auto"/>
        <w:left w:val="none" w:sz="0" w:space="0" w:color="auto"/>
        <w:bottom w:val="none" w:sz="0" w:space="0" w:color="auto"/>
        <w:right w:val="none" w:sz="0" w:space="0" w:color="auto"/>
      </w:divBdr>
    </w:div>
    <w:div w:id="1713378961">
      <w:bodyDiv w:val="1"/>
      <w:marLeft w:val="0"/>
      <w:marRight w:val="0"/>
      <w:marTop w:val="0"/>
      <w:marBottom w:val="0"/>
      <w:divBdr>
        <w:top w:val="none" w:sz="0" w:space="0" w:color="auto"/>
        <w:left w:val="none" w:sz="0" w:space="0" w:color="auto"/>
        <w:bottom w:val="none" w:sz="0" w:space="0" w:color="auto"/>
        <w:right w:val="none" w:sz="0" w:space="0" w:color="auto"/>
      </w:divBdr>
    </w:div>
    <w:div w:id="1717193512">
      <w:bodyDiv w:val="1"/>
      <w:marLeft w:val="0"/>
      <w:marRight w:val="0"/>
      <w:marTop w:val="0"/>
      <w:marBottom w:val="0"/>
      <w:divBdr>
        <w:top w:val="none" w:sz="0" w:space="0" w:color="auto"/>
        <w:left w:val="none" w:sz="0" w:space="0" w:color="auto"/>
        <w:bottom w:val="none" w:sz="0" w:space="0" w:color="auto"/>
        <w:right w:val="none" w:sz="0" w:space="0" w:color="auto"/>
      </w:divBdr>
    </w:div>
    <w:div w:id="1719738385">
      <w:bodyDiv w:val="1"/>
      <w:marLeft w:val="0"/>
      <w:marRight w:val="0"/>
      <w:marTop w:val="0"/>
      <w:marBottom w:val="0"/>
      <w:divBdr>
        <w:top w:val="none" w:sz="0" w:space="0" w:color="auto"/>
        <w:left w:val="none" w:sz="0" w:space="0" w:color="auto"/>
        <w:bottom w:val="none" w:sz="0" w:space="0" w:color="auto"/>
        <w:right w:val="none" w:sz="0" w:space="0" w:color="auto"/>
      </w:divBdr>
    </w:div>
    <w:div w:id="1721317216">
      <w:bodyDiv w:val="1"/>
      <w:marLeft w:val="0"/>
      <w:marRight w:val="0"/>
      <w:marTop w:val="0"/>
      <w:marBottom w:val="0"/>
      <w:divBdr>
        <w:top w:val="none" w:sz="0" w:space="0" w:color="auto"/>
        <w:left w:val="none" w:sz="0" w:space="0" w:color="auto"/>
        <w:bottom w:val="none" w:sz="0" w:space="0" w:color="auto"/>
        <w:right w:val="none" w:sz="0" w:space="0" w:color="auto"/>
      </w:divBdr>
    </w:div>
    <w:div w:id="1721593183">
      <w:bodyDiv w:val="1"/>
      <w:marLeft w:val="0"/>
      <w:marRight w:val="0"/>
      <w:marTop w:val="0"/>
      <w:marBottom w:val="0"/>
      <w:divBdr>
        <w:top w:val="none" w:sz="0" w:space="0" w:color="auto"/>
        <w:left w:val="none" w:sz="0" w:space="0" w:color="auto"/>
        <w:bottom w:val="none" w:sz="0" w:space="0" w:color="auto"/>
        <w:right w:val="none" w:sz="0" w:space="0" w:color="auto"/>
      </w:divBdr>
    </w:div>
    <w:div w:id="1727097280">
      <w:bodyDiv w:val="1"/>
      <w:marLeft w:val="0"/>
      <w:marRight w:val="0"/>
      <w:marTop w:val="0"/>
      <w:marBottom w:val="0"/>
      <w:divBdr>
        <w:top w:val="none" w:sz="0" w:space="0" w:color="auto"/>
        <w:left w:val="none" w:sz="0" w:space="0" w:color="auto"/>
        <w:bottom w:val="none" w:sz="0" w:space="0" w:color="auto"/>
        <w:right w:val="none" w:sz="0" w:space="0" w:color="auto"/>
      </w:divBdr>
    </w:div>
    <w:div w:id="1734505143">
      <w:bodyDiv w:val="1"/>
      <w:marLeft w:val="0"/>
      <w:marRight w:val="0"/>
      <w:marTop w:val="0"/>
      <w:marBottom w:val="0"/>
      <w:divBdr>
        <w:top w:val="none" w:sz="0" w:space="0" w:color="auto"/>
        <w:left w:val="none" w:sz="0" w:space="0" w:color="auto"/>
        <w:bottom w:val="none" w:sz="0" w:space="0" w:color="auto"/>
        <w:right w:val="none" w:sz="0" w:space="0" w:color="auto"/>
      </w:divBdr>
    </w:div>
    <w:div w:id="1735737651">
      <w:bodyDiv w:val="1"/>
      <w:marLeft w:val="0"/>
      <w:marRight w:val="0"/>
      <w:marTop w:val="0"/>
      <w:marBottom w:val="0"/>
      <w:divBdr>
        <w:top w:val="none" w:sz="0" w:space="0" w:color="auto"/>
        <w:left w:val="none" w:sz="0" w:space="0" w:color="auto"/>
        <w:bottom w:val="none" w:sz="0" w:space="0" w:color="auto"/>
        <w:right w:val="none" w:sz="0" w:space="0" w:color="auto"/>
      </w:divBdr>
    </w:div>
    <w:div w:id="1752700256">
      <w:bodyDiv w:val="1"/>
      <w:marLeft w:val="0"/>
      <w:marRight w:val="0"/>
      <w:marTop w:val="0"/>
      <w:marBottom w:val="0"/>
      <w:divBdr>
        <w:top w:val="none" w:sz="0" w:space="0" w:color="auto"/>
        <w:left w:val="none" w:sz="0" w:space="0" w:color="auto"/>
        <w:bottom w:val="none" w:sz="0" w:space="0" w:color="auto"/>
        <w:right w:val="none" w:sz="0" w:space="0" w:color="auto"/>
      </w:divBdr>
    </w:div>
    <w:div w:id="1754669742">
      <w:bodyDiv w:val="1"/>
      <w:marLeft w:val="0"/>
      <w:marRight w:val="0"/>
      <w:marTop w:val="0"/>
      <w:marBottom w:val="0"/>
      <w:divBdr>
        <w:top w:val="none" w:sz="0" w:space="0" w:color="auto"/>
        <w:left w:val="none" w:sz="0" w:space="0" w:color="auto"/>
        <w:bottom w:val="none" w:sz="0" w:space="0" w:color="auto"/>
        <w:right w:val="none" w:sz="0" w:space="0" w:color="auto"/>
      </w:divBdr>
    </w:div>
    <w:div w:id="1761368745">
      <w:bodyDiv w:val="1"/>
      <w:marLeft w:val="0"/>
      <w:marRight w:val="0"/>
      <w:marTop w:val="0"/>
      <w:marBottom w:val="0"/>
      <w:divBdr>
        <w:top w:val="none" w:sz="0" w:space="0" w:color="auto"/>
        <w:left w:val="none" w:sz="0" w:space="0" w:color="auto"/>
        <w:bottom w:val="none" w:sz="0" w:space="0" w:color="auto"/>
        <w:right w:val="none" w:sz="0" w:space="0" w:color="auto"/>
      </w:divBdr>
    </w:div>
    <w:div w:id="1764522666">
      <w:bodyDiv w:val="1"/>
      <w:marLeft w:val="0"/>
      <w:marRight w:val="0"/>
      <w:marTop w:val="0"/>
      <w:marBottom w:val="0"/>
      <w:divBdr>
        <w:top w:val="none" w:sz="0" w:space="0" w:color="auto"/>
        <w:left w:val="none" w:sz="0" w:space="0" w:color="auto"/>
        <w:bottom w:val="none" w:sz="0" w:space="0" w:color="auto"/>
        <w:right w:val="none" w:sz="0" w:space="0" w:color="auto"/>
      </w:divBdr>
    </w:div>
    <w:div w:id="1765417932">
      <w:bodyDiv w:val="1"/>
      <w:marLeft w:val="0"/>
      <w:marRight w:val="0"/>
      <w:marTop w:val="0"/>
      <w:marBottom w:val="0"/>
      <w:divBdr>
        <w:top w:val="none" w:sz="0" w:space="0" w:color="auto"/>
        <w:left w:val="none" w:sz="0" w:space="0" w:color="auto"/>
        <w:bottom w:val="none" w:sz="0" w:space="0" w:color="auto"/>
        <w:right w:val="none" w:sz="0" w:space="0" w:color="auto"/>
      </w:divBdr>
    </w:div>
    <w:div w:id="1781955042">
      <w:bodyDiv w:val="1"/>
      <w:marLeft w:val="0"/>
      <w:marRight w:val="0"/>
      <w:marTop w:val="0"/>
      <w:marBottom w:val="0"/>
      <w:divBdr>
        <w:top w:val="none" w:sz="0" w:space="0" w:color="auto"/>
        <w:left w:val="none" w:sz="0" w:space="0" w:color="auto"/>
        <w:bottom w:val="none" w:sz="0" w:space="0" w:color="auto"/>
        <w:right w:val="none" w:sz="0" w:space="0" w:color="auto"/>
      </w:divBdr>
    </w:div>
    <w:div w:id="1787694857">
      <w:bodyDiv w:val="1"/>
      <w:marLeft w:val="0"/>
      <w:marRight w:val="0"/>
      <w:marTop w:val="0"/>
      <w:marBottom w:val="0"/>
      <w:divBdr>
        <w:top w:val="none" w:sz="0" w:space="0" w:color="auto"/>
        <w:left w:val="none" w:sz="0" w:space="0" w:color="auto"/>
        <w:bottom w:val="none" w:sz="0" w:space="0" w:color="auto"/>
        <w:right w:val="none" w:sz="0" w:space="0" w:color="auto"/>
      </w:divBdr>
    </w:div>
    <w:div w:id="1789423238">
      <w:bodyDiv w:val="1"/>
      <w:marLeft w:val="0"/>
      <w:marRight w:val="0"/>
      <w:marTop w:val="0"/>
      <w:marBottom w:val="0"/>
      <w:divBdr>
        <w:top w:val="none" w:sz="0" w:space="0" w:color="auto"/>
        <w:left w:val="none" w:sz="0" w:space="0" w:color="auto"/>
        <w:bottom w:val="none" w:sz="0" w:space="0" w:color="auto"/>
        <w:right w:val="none" w:sz="0" w:space="0" w:color="auto"/>
      </w:divBdr>
    </w:div>
    <w:div w:id="1789544325">
      <w:bodyDiv w:val="1"/>
      <w:marLeft w:val="0"/>
      <w:marRight w:val="0"/>
      <w:marTop w:val="0"/>
      <w:marBottom w:val="0"/>
      <w:divBdr>
        <w:top w:val="none" w:sz="0" w:space="0" w:color="auto"/>
        <w:left w:val="none" w:sz="0" w:space="0" w:color="auto"/>
        <w:bottom w:val="none" w:sz="0" w:space="0" w:color="auto"/>
        <w:right w:val="none" w:sz="0" w:space="0" w:color="auto"/>
      </w:divBdr>
    </w:div>
    <w:div w:id="1809667263">
      <w:bodyDiv w:val="1"/>
      <w:marLeft w:val="0"/>
      <w:marRight w:val="0"/>
      <w:marTop w:val="0"/>
      <w:marBottom w:val="0"/>
      <w:divBdr>
        <w:top w:val="none" w:sz="0" w:space="0" w:color="auto"/>
        <w:left w:val="none" w:sz="0" w:space="0" w:color="auto"/>
        <w:bottom w:val="none" w:sz="0" w:space="0" w:color="auto"/>
        <w:right w:val="none" w:sz="0" w:space="0" w:color="auto"/>
      </w:divBdr>
    </w:div>
    <w:div w:id="1810593237">
      <w:bodyDiv w:val="1"/>
      <w:marLeft w:val="0"/>
      <w:marRight w:val="0"/>
      <w:marTop w:val="0"/>
      <w:marBottom w:val="0"/>
      <w:divBdr>
        <w:top w:val="none" w:sz="0" w:space="0" w:color="auto"/>
        <w:left w:val="none" w:sz="0" w:space="0" w:color="auto"/>
        <w:bottom w:val="none" w:sz="0" w:space="0" w:color="auto"/>
        <w:right w:val="none" w:sz="0" w:space="0" w:color="auto"/>
      </w:divBdr>
    </w:div>
    <w:div w:id="1812626284">
      <w:bodyDiv w:val="1"/>
      <w:marLeft w:val="0"/>
      <w:marRight w:val="0"/>
      <w:marTop w:val="0"/>
      <w:marBottom w:val="0"/>
      <w:divBdr>
        <w:top w:val="none" w:sz="0" w:space="0" w:color="auto"/>
        <w:left w:val="none" w:sz="0" w:space="0" w:color="auto"/>
        <w:bottom w:val="none" w:sz="0" w:space="0" w:color="auto"/>
        <w:right w:val="none" w:sz="0" w:space="0" w:color="auto"/>
      </w:divBdr>
    </w:div>
    <w:div w:id="1814178323">
      <w:bodyDiv w:val="1"/>
      <w:marLeft w:val="0"/>
      <w:marRight w:val="0"/>
      <w:marTop w:val="0"/>
      <w:marBottom w:val="0"/>
      <w:divBdr>
        <w:top w:val="none" w:sz="0" w:space="0" w:color="auto"/>
        <w:left w:val="none" w:sz="0" w:space="0" w:color="auto"/>
        <w:bottom w:val="none" w:sz="0" w:space="0" w:color="auto"/>
        <w:right w:val="none" w:sz="0" w:space="0" w:color="auto"/>
      </w:divBdr>
    </w:div>
    <w:div w:id="1814981332">
      <w:bodyDiv w:val="1"/>
      <w:marLeft w:val="0"/>
      <w:marRight w:val="0"/>
      <w:marTop w:val="0"/>
      <w:marBottom w:val="0"/>
      <w:divBdr>
        <w:top w:val="none" w:sz="0" w:space="0" w:color="auto"/>
        <w:left w:val="none" w:sz="0" w:space="0" w:color="auto"/>
        <w:bottom w:val="none" w:sz="0" w:space="0" w:color="auto"/>
        <w:right w:val="none" w:sz="0" w:space="0" w:color="auto"/>
      </w:divBdr>
    </w:div>
    <w:div w:id="1817718381">
      <w:bodyDiv w:val="1"/>
      <w:marLeft w:val="0"/>
      <w:marRight w:val="0"/>
      <w:marTop w:val="0"/>
      <w:marBottom w:val="0"/>
      <w:divBdr>
        <w:top w:val="none" w:sz="0" w:space="0" w:color="auto"/>
        <w:left w:val="none" w:sz="0" w:space="0" w:color="auto"/>
        <w:bottom w:val="none" w:sz="0" w:space="0" w:color="auto"/>
        <w:right w:val="none" w:sz="0" w:space="0" w:color="auto"/>
      </w:divBdr>
    </w:div>
    <w:div w:id="1818765954">
      <w:bodyDiv w:val="1"/>
      <w:marLeft w:val="0"/>
      <w:marRight w:val="0"/>
      <w:marTop w:val="0"/>
      <w:marBottom w:val="0"/>
      <w:divBdr>
        <w:top w:val="none" w:sz="0" w:space="0" w:color="auto"/>
        <w:left w:val="none" w:sz="0" w:space="0" w:color="auto"/>
        <w:bottom w:val="none" w:sz="0" w:space="0" w:color="auto"/>
        <w:right w:val="none" w:sz="0" w:space="0" w:color="auto"/>
      </w:divBdr>
    </w:div>
    <w:div w:id="1819297622">
      <w:bodyDiv w:val="1"/>
      <w:marLeft w:val="0"/>
      <w:marRight w:val="0"/>
      <w:marTop w:val="0"/>
      <w:marBottom w:val="0"/>
      <w:divBdr>
        <w:top w:val="none" w:sz="0" w:space="0" w:color="auto"/>
        <w:left w:val="none" w:sz="0" w:space="0" w:color="auto"/>
        <w:bottom w:val="none" w:sz="0" w:space="0" w:color="auto"/>
        <w:right w:val="none" w:sz="0" w:space="0" w:color="auto"/>
      </w:divBdr>
    </w:div>
    <w:div w:id="1820070177">
      <w:bodyDiv w:val="1"/>
      <w:marLeft w:val="0"/>
      <w:marRight w:val="0"/>
      <w:marTop w:val="0"/>
      <w:marBottom w:val="0"/>
      <w:divBdr>
        <w:top w:val="none" w:sz="0" w:space="0" w:color="auto"/>
        <w:left w:val="none" w:sz="0" w:space="0" w:color="auto"/>
        <w:bottom w:val="none" w:sz="0" w:space="0" w:color="auto"/>
        <w:right w:val="none" w:sz="0" w:space="0" w:color="auto"/>
      </w:divBdr>
    </w:div>
    <w:div w:id="1821339314">
      <w:bodyDiv w:val="1"/>
      <w:marLeft w:val="0"/>
      <w:marRight w:val="0"/>
      <w:marTop w:val="0"/>
      <w:marBottom w:val="0"/>
      <w:divBdr>
        <w:top w:val="none" w:sz="0" w:space="0" w:color="auto"/>
        <w:left w:val="none" w:sz="0" w:space="0" w:color="auto"/>
        <w:bottom w:val="none" w:sz="0" w:space="0" w:color="auto"/>
        <w:right w:val="none" w:sz="0" w:space="0" w:color="auto"/>
      </w:divBdr>
    </w:div>
    <w:div w:id="1821537869">
      <w:bodyDiv w:val="1"/>
      <w:marLeft w:val="0"/>
      <w:marRight w:val="0"/>
      <w:marTop w:val="0"/>
      <w:marBottom w:val="0"/>
      <w:divBdr>
        <w:top w:val="none" w:sz="0" w:space="0" w:color="auto"/>
        <w:left w:val="none" w:sz="0" w:space="0" w:color="auto"/>
        <w:bottom w:val="none" w:sz="0" w:space="0" w:color="auto"/>
        <w:right w:val="none" w:sz="0" w:space="0" w:color="auto"/>
      </w:divBdr>
    </w:div>
    <w:div w:id="1822189604">
      <w:bodyDiv w:val="1"/>
      <w:marLeft w:val="0"/>
      <w:marRight w:val="0"/>
      <w:marTop w:val="0"/>
      <w:marBottom w:val="0"/>
      <w:divBdr>
        <w:top w:val="none" w:sz="0" w:space="0" w:color="auto"/>
        <w:left w:val="none" w:sz="0" w:space="0" w:color="auto"/>
        <w:bottom w:val="none" w:sz="0" w:space="0" w:color="auto"/>
        <w:right w:val="none" w:sz="0" w:space="0" w:color="auto"/>
      </w:divBdr>
    </w:div>
    <w:div w:id="1822454331">
      <w:bodyDiv w:val="1"/>
      <w:marLeft w:val="0"/>
      <w:marRight w:val="0"/>
      <w:marTop w:val="0"/>
      <w:marBottom w:val="0"/>
      <w:divBdr>
        <w:top w:val="none" w:sz="0" w:space="0" w:color="auto"/>
        <w:left w:val="none" w:sz="0" w:space="0" w:color="auto"/>
        <w:bottom w:val="none" w:sz="0" w:space="0" w:color="auto"/>
        <w:right w:val="none" w:sz="0" w:space="0" w:color="auto"/>
      </w:divBdr>
    </w:div>
    <w:div w:id="1824007983">
      <w:bodyDiv w:val="1"/>
      <w:marLeft w:val="0"/>
      <w:marRight w:val="0"/>
      <w:marTop w:val="0"/>
      <w:marBottom w:val="0"/>
      <w:divBdr>
        <w:top w:val="none" w:sz="0" w:space="0" w:color="auto"/>
        <w:left w:val="none" w:sz="0" w:space="0" w:color="auto"/>
        <w:bottom w:val="none" w:sz="0" w:space="0" w:color="auto"/>
        <w:right w:val="none" w:sz="0" w:space="0" w:color="auto"/>
      </w:divBdr>
    </w:div>
    <w:div w:id="1826819833">
      <w:bodyDiv w:val="1"/>
      <w:marLeft w:val="0"/>
      <w:marRight w:val="0"/>
      <w:marTop w:val="0"/>
      <w:marBottom w:val="0"/>
      <w:divBdr>
        <w:top w:val="none" w:sz="0" w:space="0" w:color="auto"/>
        <w:left w:val="none" w:sz="0" w:space="0" w:color="auto"/>
        <w:bottom w:val="none" w:sz="0" w:space="0" w:color="auto"/>
        <w:right w:val="none" w:sz="0" w:space="0" w:color="auto"/>
      </w:divBdr>
    </w:div>
    <w:div w:id="1845509057">
      <w:bodyDiv w:val="1"/>
      <w:marLeft w:val="0"/>
      <w:marRight w:val="0"/>
      <w:marTop w:val="0"/>
      <w:marBottom w:val="0"/>
      <w:divBdr>
        <w:top w:val="none" w:sz="0" w:space="0" w:color="auto"/>
        <w:left w:val="none" w:sz="0" w:space="0" w:color="auto"/>
        <w:bottom w:val="none" w:sz="0" w:space="0" w:color="auto"/>
        <w:right w:val="none" w:sz="0" w:space="0" w:color="auto"/>
      </w:divBdr>
    </w:div>
    <w:div w:id="1854804408">
      <w:bodyDiv w:val="1"/>
      <w:marLeft w:val="0"/>
      <w:marRight w:val="0"/>
      <w:marTop w:val="0"/>
      <w:marBottom w:val="0"/>
      <w:divBdr>
        <w:top w:val="none" w:sz="0" w:space="0" w:color="auto"/>
        <w:left w:val="none" w:sz="0" w:space="0" w:color="auto"/>
        <w:bottom w:val="none" w:sz="0" w:space="0" w:color="auto"/>
        <w:right w:val="none" w:sz="0" w:space="0" w:color="auto"/>
      </w:divBdr>
    </w:div>
    <w:div w:id="1869566185">
      <w:bodyDiv w:val="1"/>
      <w:marLeft w:val="0"/>
      <w:marRight w:val="0"/>
      <w:marTop w:val="0"/>
      <w:marBottom w:val="0"/>
      <w:divBdr>
        <w:top w:val="none" w:sz="0" w:space="0" w:color="auto"/>
        <w:left w:val="none" w:sz="0" w:space="0" w:color="auto"/>
        <w:bottom w:val="none" w:sz="0" w:space="0" w:color="auto"/>
        <w:right w:val="none" w:sz="0" w:space="0" w:color="auto"/>
      </w:divBdr>
    </w:div>
    <w:div w:id="1871991442">
      <w:bodyDiv w:val="1"/>
      <w:marLeft w:val="0"/>
      <w:marRight w:val="0"/>
      <w:marTop w:val="0"/>
      <w:marBottom w:val="0"/>
      <w:divBdr>
        <w:top w:val="none" w:sz="0" w:space="0" w:color="auto"/>
        <w:left w:val="none" w:sz="0" w:space="0" w:color="auto"/>
        <w:bottom w:val="none" w:sz="0" w:space="0" w:color="auto"/>
        <w:right w:val="none" w:sz="0" w:space="0" w:color="auto"/>
      </w:divBdr>
    </w:div>
    <w:div w:id="1875731702">
      <w:bodyDiv w:val="1"/>
      <w:marLeft w:val="0"/>
      <w:marRight w:val="0"/>
      <w:marTop w:val="0"/>
      <w:marBottom w:val="0"/>
      <w:divBdr>
        <w:top w:val="none" w:sz="0" w:space="0" w:color="auto"/>
        <w:left w:val="none" w:sz="0" w:space="0" w:color="auto"/>
        <w:bottom w:val="none" w:sz="0" w:space="0" w:color="auto"/>
        <w:right w:val="none" w:sz="0" w:space="0" w:color="auto"/>
      </w:divBdr>
    </w:div>
    <w:div w:id="1888375382">
      <w:bodyDiv w:val="1"/>
      <w:marLeft w:val="0"/>
      <w:marRight w:val="0"/>
      <w:marTop w:val="0"/>
      <w:marBottom w:val="0"/>
      <w:divBdr>
        <w:top w:val="none" w:sz="0" w:space="0" w:color="auto"/>
        <w:left w:val="none" w:sz="0" w:space="0" w:color="auto"/>
        <w:bottom w:val="none" w:sz="0" w:space="0" w:color="auto"/>
        <w:right w:val="none" w:sz="0" w:space="0" w:color="auto"/>
      </w:divBdr>
    </w:div>
    <w:div w:id="1889486999">
      <w:bodyDiv w:val="1"/>
      <w:marLeft w:val="0"/>
      <w:marRight w:val="0"/>
      <w:marTop w:val="0"/>
      <w:marBottom w:val="0"/>
      <w:divBdr>
        <w:top w:val="none" w:sz="0" w:space="0" w:color="auto"/>
        <w:left w:val="none" w:sz="0" w:space="0" w:color="auto"/>
        <w:bottom w:val="none" w:sz="0" w:space="0" w:color="auto"/>
        <w:right w:val="none" w:sz="0" w:space="0" w:color="auto"/>
      </w:divBdr>
    </w:div>
    <w:div w:id="1895964360">
      <w:bodyDiv w:val="1"/>
      <w:marLeft w:val="0"/>
      <w:marRight w:val="0"/>
      <w:marTop w:val="0"/>
      <w:marBottom w:val="0"/>
      <w:divBdr>
        <w:top w:val="none" w:sz="0" w:space="0" w:color="auto"/>
        <w:left w:val="none" w:sz="0" w:space="0" w:color="auto"/>
        <w:bottom w:val="none" w:sz="0" w:space="0" w:color="auto"/>
        <w:right w:val="none" w:sz="0" w:space="0" w:color="auto"/>
      </w:divBdr>
    </w:div>
    <w:div w:id="1896240312">
      <w:bodyDiv w:val="1"/>
      <w:marLeft w:val="0"/>
      <w:marRight w:val="0"/>
      <w:marTop w:val="0"/>
      <w:marBottom w:val="0"/>
      <w:divBdr>
        <w:top w:val="none" w:sz="0" w:space="0" w:color="auto"/>
        <w:left w:val="none" w:sz="0" w:space="0" w:color="auto"/>
        <w:bottom w:val="none" w:sz="0" w:space="0" w:color="auto"/>
        <w:right w:val="none" w:sz="0" w:space="0" w:color="auto"/>
      </w:divBdr>
    </w:div>
    <w:div w:id="1899706803">
      <w:bodyDiv w:val="1"/>
      <w:marLeft w:val="0"/>
      <w:marRight w:val="0"/>
      <w:marTop w:val="0"/>
      <w:marBottom w:val="0"/>
      <w:divBdr>
        <w:top w:val="none" w:sz="0" w:space="0" w:color="auto"/>
        <w:left w:val="none" w:sz="0" w:space="0" w:color="auto"/>
        <w:bottom w:val="none" w:sz="0" w:space="0" w:color="auto"/>
        <w:right w:val="none" w:sz="0" w:space="0" w:color="auto"/>
      </w:divBdr>
    </w:div>
    <w:div w:id="1907763274">
      <w:bodyDiv w:val="1"/>
      <w:marLeft w:val="0"/>
      <w:marRight w:val="0"/>
      <w:marTop w:val="0"/>
      <w:marBottom w:val="0"/>
      <w:divBdr>
        <w:top w:val="none" w:sz="0" w:space="0" w:color="auto"/>
        <w:left w:val="none" w:sz="0" w:space="0" w:color="auto"/>
        <w:bottom w:val="none" w:sz="0" w:space="0" w:color="auto"/>
        <w:right w:val="none" w:sz="0" w:space="0" w:color="auto"/>
      </w:divBdr>
    </w:div>
    <w:div w:id="1907958722">
      <w:bodyDiv w:val="1"/>
      <w:marLeft w:val="0"/>
      <w:marRight w:val="0"/>
      <w:marTop w:val="0"/>
      <w:marBottom w:val="0"/>
      <w:divBdr>
        <w:top w:val="none" w:sz="0" w:space="0" w:color="auto"/>
        <w:left w:val="none" w:sz="0" w:space="0" w:color="auto"/>
        <w:bottom w:val="none" w:sz="0" w:space="0" w:color="auto"/>
        <w:right w:val="none" w:sz="0" w:space="0" w:color="auto"/>
      </w:divBdr>
    </w:div>
    <w:div w:id="1917519378">
      <w:bodyDiv w:val="1"/>
      <w:marLeft w:val="0"/>
      <w:marRight w:val="0"/>
      <w:marTop w:val="0"/>
      <w:marBottom w:val="0"/>
      <w:divBdr>
        <w:top w:val="none" w:sz="0" w:space="0" w:color="auto"/>
        <w:left w:val="none" w:sz="0" w:space="0" w:color="auto"/>
        <w:bottom w:val="none" w:sz="0" w:space="0" w:color="auto"/>
        <w:right w:val="none" w:sz="0" w:space="0" w:color="auto"/>
      </w:divBdr>
    </w:div>
    <w:div w:id="1920359868">
      <w:bodyDiv w:val="1"/>
      <w:marLeft w:val="0"/>
      <w:marRight w:val="0"/>
      <w:marTop w:val="0"/>
      <w:marBottom w:val="0"/>
      <w:divBdr>
        <w:top w:val="none" w:sz="0" w:space="0" w:color="auto"/>
        <w:left w:val="none" w:sz="0" w:space="0" w:color="auto"/>
        <w:bottom w:val="none" w:sz="0" w:space="0" w:color="auto"/>
        <w:right w:val="none" w:sz="0" w:space="0" w:color="auto"/>
      </w:divBdr>
    </w:div>
    <w:div w:id="1920408480">
      <w:bodyDiv w:val="1"/>
      <w:marLeft w:val="0"/>
      <w:marRight w:val="0"/>
      <w:marTop w:val="0"/>
      <w:marBottom w:val="0"/>
      <w:divBdr>
        <w:top w:val="none" w:sz="0" w:space="0" w:color="auto"/>
        <w:left w:val="none" w:sz="0" w:space="0" w:color="auto"/>
        <w:bottom w:val="none" w:sz="0" w:space="0" w:color="auto"/>
        <w:right w:val="none" w:sz="0" w:space="0" w:color="auto"/>
      </w:divBdr>
    </w:div>
    <w:div w:id="1926449123">
      <w:bodyDiv w:val="1"/>
      <w:marLeft w:val="0"/>
      <w:marRight w:val="0"/>
      <w:marTop w:val="0"/>
      <w:marBottom w:val="0"/>
      <w:divBdr>
        <w:top w:val="none" w:sz="0" w:space="0" w:color="auto"/>
        <w:left w:val="none" w:sz="0" w:space="0" w:color="auto"/>
        <w:bottom w:val="none" w:sz="0" w:space="0" w:color="auto"/>
        <w:right w:val="none" w:sz="0" w:space="0" w:color="auto"/>
      </w:divBdr>
    </w:div>
    <w:div w:id="1929073445">
      <w:bodyDiv w:val="1"/>
      <w:marLeft w:val="0"/>
      <w:marRight w:val="0"/>
      <w:marTop w:val="0"/>
      <w:marBottom w:val="0"/>
      <w:divBdr>
        <w:top w:val="none" w:sz="0" w:space="0" w:color="auto"/>
        <w:left w:val="none" w:sz="0" w:space="0" w:color="auto"/>
        <w:bottom w:val="none" w:sz="0" w:space="0" w:color="auto"/>
        <w:right w:val="none" w:sz="0" w:space="0" w:color="auto"/>
      </w:divBdr>
    </w:div>
    <w:div w:id="1934320851">
      <w:bodyDiv w:val="1"/>
      <w:marLeft w:val="0"/>
      <w:marRight w:val="0"/>
      <w:marTop w:val="0"/>
      <w:marBottom w:val="0"/>
      <w:divBdr>
        <w:top w:val="none" w:sz="0" w:space="0" w:color="auto"/>
        <w:left w:val="none" w:sz="0" w:space="0" w:color="auto"/>
        <w:bottom w:val="none" w:sz="0" w:space="0" w:color="auto"/>
        <w:right w:val="none" w:sz="0" w:space="0" w:color="auto"/>
      </w:divBdr>
    </w:div>
    <w:div w:id="1939824926">
      <w:bodyDiv w:val="1"/>
      <w:marLeft w:val="0"/>
      <w:marRight w:val="0"/>
      <w:marTop w:val="0"/>
      <w:marBottom w:val="0"/>
      <w:divBdr>
        <w:top w:val="none" w:sz="0" w:space="0" w:color="auto"/>
        <w:left w:val="none" w:sz="0" w:space="0" w:color="auto"/>
        <w:bottom w:val="none" w:sz="0" w:space="0" w:color="auto"/>
        <w:right w:val="none" w:sz="0" w:space="0" w:color="auto"/>
      </w:divBdr>
    </w:div>
    <w:div w:id="1944457378">
      <w:bodyDiv w:val="1"/>
      <w:marLeft w:val="0"/>
      <w:marRight w:val="0"/>
      <w:marTop w:val="0"/>
      <w:marBottom w:val="0"/>
      <w:divBdr>
        <w:top w:val="none" w:sz="0" w:space="0" w:color="auto"/>
        <w:left w:val="none" w:sz="0" w:space="0" w:color="auto"/>
        <w:bottom w:val="none" w:sz="0" w:space="0" w:color="auto"/>
        <w:right w:val="none" w:sz="0" w:space="0" w:color="auto"/>
      </w:divBdr>
    </w:div>
    <w:div w:id="1954558320">
      <w:bodyDiv w:val="1"/>
      <w:marLeft w:val="0"/>
      <w:marRight w:val="0"/>
      <w:marTop w:val="0"/>
      <w:marBottom w:val="0"/>
      <w:divBdr>
        <w:top w:val="none" w:sz="0" w:space="0" w:color="auto"/>
        <w:left w:val="none" w:sz="0" w:space="0" w:color="auto"/>
        <w:bottom w:val="none" w:sz="0" w:space="0" w:color="auto"/>
        <w:right w:val="none" w:sz="0" w:space="0" w:color="auto"/>
      </w:divBdr>
    </w:div>
    <w:div w:id="1959943099">
      <w:bodyDiv w:val="1"/>
      <w:marLeft w:val="0"/>
      <w:marRight w:val="0"/>
      <w:marTop w:val="0"/>
      <w:marBottom w:val="0"/>
      <w:divBdr>
        <w:top w:val="none" w:sz="0" w:space="0" w:color="auto"/>
        <w:left w:val="none" w:sz="0" w:space="0" w:color="auto"/>
        <w:bottom w:val="none" w:sz="0" w:space="0" w:color="auto"/>
        <w:right w:val="none" w:sz="0" w:space="0" w:color="auto"/>
      </w:divBdr>
    </w:div>
    <w:div w:id="1969697231">
      <w:bodyDiv w:val="1"/>
      <w:marLeft w:val="0"/>
      <w:marRight w:val="0"/>
      <w:marTop w:val="0"/>
      <w:marBottom w:val="0"/>
      <w:divBdr>
        <w:top w:val="none" w:sz="0" w:space="0" w:color="auto"/>
        <w:left w:val="none" w:sz="0" w:space="0" w:color="auto"/>
        <w:bottom w:val="none" w:sz="0" w:space="0" w:color="auto"/>
        <w:right w:val="none" w:sz="0" w:space="0" w:color="auto"/>
      </w:divBdr>
    </w:div>
    <w:div w:id="1971014969">
      <w:bodyDiv w:val="1"/>
      <w:marLeft w:val="0"/>
      <w:marRight w:val="0"/>
      <w:marTop w:val="0"/>
      <w:marBottom w:val="0"/>
      <w:divBdr>
        <w:top w:val="none" w:sz="0" w:space="0" w:color="auto"/>
        <w:left w:val="none" w:sz="0" w:space="0" w:color="auto"/>
        <w:bottom w:val="none" w:sz="0" w:space="0" w:color="auto"/>
        <w:right w:val="none" w:sz="0" w:space="0" w:color="auto"/>
      </w:divBdr>
    </w:div>
    <w:div w:id="1972397412">
      <w:bodyDiv w:val="1"/>
      <w:marLeft w:val="0"/>
      <w:marRight w:val="0"/>
      <w:marTop w:val="0"/>
      <w:marBottom w:val="0"/>
      <w:divBdr>
        <w:top w:val="none" w:sz="0" w:space="0" w:color="auto"/>
        <w:left w:val="none" w:sz="0" w:space="0" w:color="auto"/>
        <w:bottom w:val="none" w:sz="0" w:space="0" w:color="auto"/>
        <w:right w:val="none" w:sz="0" w:space="0" w:color="auto"/>
      </w:divBdr>
    </w:div>
    <w:div w:id="1974867595">
      <w:bodyDiv w:val="1"/>
      <w:marLeft w:val="0"/>
      <w:marRight w:val="0"/>
      <w:marTop w:val="0"/>
      <w:marBottom w:val="0"/>
      <w:divBdr>
        <w:top w:val="none" w:sz="0" w:space="0" w:color="auto"/>
        <w:left w:val="none" w:sz="0" w:space="0" w:color="auto"/>
        <w:bottom w:val="none" w:sz="0" w:space="0" w:color="auto"/>
        <w:right w:val="none" w:sz="0" w:space="0" w:color="auto"/>
      </w:divBdr>
    </w:div>
    <w:div w:id="1977177754">
      <w:bodyDiv w:val="1"/>
      <w:marLeft w:val="0"/>
      <w:marRight w:val="0"/>
      <w:marTop w:val="0"/>
      <w:marBottom w:val="0"/>
      <w:divBdr>
        <w:top w:val="none" w:sz="0" w:space="0" w:color="auto"/>
        <w:left w:val="none" w:sz="0" w:space="0" w:color="auto"/>
        <w:bottom w:val="none" w:sz="0" w:space="0" w:color="auto"/>
        <w:right w:val="none" w:sz="0" w:space="0" w:color="auto"/>
      </w:divBdr>
    </w:div>
    <w:div w:id="1978609179">
      <w:bodyDiv w:val="1"/>
      <w:marLeft w:val="0"/>
      <w:marRight w:val="0"/>
      <w:marTop w:val="0"/>
      <w:marBottom w:val="0"/>
      <w:divBdr>
        <w:top w:val="none" w:sz="0" w:space="0" w:color="auto"/>
        <w:left w:val="none" w:sz="0" w:space="0" w:color="auto"/>
        <w:bottom w:val="none" w:sz="0" w:space="0" w:color="auto"/>
        <w:right w:val="none" w:sz="0" w:space="0" w:color="auto"/>
      </w:divBdr>
    </w:div>
    <w:div w:id="1989479088">
      <w:bodyDiv w:val="1"/>
      <w:marLeft w:val="0"/>
      <w:marRight w:val="0"/>
      <w:marTop w:val="0"/>
      <w:marBottom w:val="0"/>
      <w:divBdr>
        <w:top w:val="none" w:sz="0" w:space="0" w:color="auto"/>
        <w:left w:val="none" w:sz="0" w:space="0" w:color="auto"/>
        <w:bottom w:val="none" w:sz="0" w:space="0" w:color="auto"/>
        <w:right w:val="none" w:sz="0" w:space="0" w:color="auto"/>
      </w:divBdr>
    </w:div>
    <w:div w:id="1997955721">
      <w:bodyDiv w:val="1"/>
      <w:marLeft w:val="0"/>
      <w:marRight w:val="0"/>
      <w:marTop w:val="0"/>
      <w:marBottom w:val="0"/>
      <w:divBdr>
        <w:top w:val="none" w:sz="0" w:space="0" w:color="auto"/>
        <w:left w:val="none" w:sz="0" w:space="0" w:color="auto"/>
        <w:bottom w:val="none" w:sz="0" w:space="0" w:color="auto"/>
        <w:right w:val="none" w:sz="0" w:space="0" w:color="auto"/>
      </w:divBdr>
    </w:div>
    <w:div w:id="2002728837">
      <w:bodyDiv w:val="1"/>
      <w:marLeft w:val="0"/>
      <w:marRight w:val="0"/>
      <w:marTop w:val="0"/>
      <w:marBottom w:val="0"/>
      <w:divBdr>
        <w:top w:val="none" w:sz="0" w:space="0" w:color="auto"/>
        <w:left w:val="none" w:sz="0" w:space="0" w:color="auto"/>
        <w:bottom w:val="none" w:sz="0" w:space="0" w:color="auto"/>
        <w:right w:val="none" w:sz="0" w:space="0" w:color="auto"/>
      </w:divBdr>
    </w:div>
    <w:div w:id="2013795040">
      <w:bodyDiv w:val="1"/>
      <w:marLeft w:val="0"/>
      <w:marRight w:val="0"/>
      <w:marTop w:val="0"/>
      <w:marBottom w:val="0"/>
      <w:divBdr>
        <w:top w:val="none" w:sz="0" w:space="0" w:color="auto"/>
        <w:left w:val="none" w:sz="0" w:space="0" w:color="auto"/>
        <w:bottom w:val="none" w:sz="0" w:space="0" w:color="auto"/>
        <w:right w:val="none" w:sz="0" w:space="0" w:color="auto"/>
      </w:divBdr>
    </w:div>
    <w:div w:id="2018730984">
      <w:bodyDiv w:val="1"/>
      <w:marLeft w:val="0"/>
      <w:marRight w:val="0"/>
      <w:marTop w:val="0"/>
      <w:marBottom w:val="0"/>
      <w:divBdr>
        <w:top w:val="none" w:sz="0" w:space="0" w:color="auto"/>
        <w:left w:val="none" w:sz="0" w:space="0" w:color="auto"/>
        <w:bottom w:val="none" w:sz="0" w:space="0" w:color="auto"/>
        <w:right w:val="none" w:sz="0" w:space="0" w:color="auto"/>
      </w:divBdr>
    </w:div>
    <w:div w:id="2024621284">
      <w:bodyDiv w:val="1"/>
      <w:marLeft w:val="0"/>
      <w:marRight w:val="0"/>
      <w:marTop w:val="0"/>
      <w:marBottom w:val="0"/>
      <w:divBdr>
        <w:top w:val="none" w:sz="0" w:space="0" w:color="auto"/>
        <w:left w:val="none" w:sz="0" w:space="0" w:color="auto"/>
        <w:bottom w:val="none" w:sz="0" w:space="0" w:color="auto"/>
        <w:right w:val="none" w:sz="0" w:space="0" w:color="auto"/>
      </w:divBdr>
    </w:div>
    <w:div w:id="2027322403">
      <w:bodyDiv w:val="1"/>
      <w:marLeft w:val="0"/>
      <w:marRight w:val="0"/>
      <w:marTop w:val="0"/>
      <w:marBottom w:val="0"/>
      <w:divBdr>
        <w:top w:val="none" w:sz="0" w:space="0" w:color="auto"/>
        <w:left w:val="none" w:sz="0" w:space="0" w:color="auto"/>
        <w:bottom w:val="none" w:sz="0" w:space="0" w:color="auto"/>
        <w:right w:val="none" w:sz="0" w:space="0" w:color="auto"/>
      </w:divBdr>
    </w:div>
    <w:div w:id="2029675292">
      <w:bodyDiv w:val="1"/>
      <w:marLeft w:val="0"/>
      <w:marRight w:val="0"/>
      <w:marTop w:val="0"/>
      <w:marBottom w:val="0"/>
      <w:divBdr>
        <w:top w:val="none" w:sz="0" w:space="0" w:color="auto"/>
        <w:left w:val="none" w:sz="0" w:space="0" w:color="auto"/>
        <w:bottom w:val="none" w:sz="0" w:space="0" w:color="auto"/>
        <w:right w:val="none" w:sz="0" w:space="0" w:color="auto"/>
      </w:divBdr>
    </w:div>
    <w:div w:id="2031026942">
      <w:bodyDiv w:val="1"/>
      <w:marLeft w:val="0"/>
      <w:marRight w:val="0"/>
      <w:marTop w:val="0"/>
      <w:marBottom w:val="0"/>
      <w:divBdr>
        <w:top w:val="none" w:sz="0" w:space="0" w:color="auto"/>
        <w:left w:val="none" w:sz="0" w:space="0" w:color="auto"/>
        <w:bottom w:val="none" w:sz="0" w:space="0" w:color="auto"/>
        <w:right w:val="none" w:sz="0" w:space="0" w:color="auto"/>
      </w:divBdr>
    </w:div>
    <w:div w:id="2044817271">
      <w:bodyDiv w:val="1"/>
      <w:marLeft w:val="0"/>
      <w:marRight w:val="0"/>
      <w:marTop w:val="0"/>
      <w:marBottom w:val="0"/>
      <w:divBdr>
        <w:top w:val="none" w:sz="0" w:space="0" w:color="auto"/>
        <w:left w:val="none" w:sz="0" w:space="0" w:color="auto"/>
        <w:bottom w:val="none" w:sz="0" w:space="0" w:color="auto"/>
        <w:right w:val="none" w:sz="0" w:space="0" w:color="auto"/>
      </w:divBdr>
    </w:div>
    <w:div w:id="2045910679">
      <w:bodyDiv w:val="1"/>
      <w:marLeft w:val="0"/>
      <w:marRight w:val="0"/>
      <w:marTop w:val="0"/>
      <w:marBottom w:val="0"/>
      <w:divBdr>
        <w:top w:val="none" w:sz="0" w:space="0" w:color="auto"/>
        <w:left w:val="none" w:sz="0" w:space="0" w:color="auto"/>
        <w:bottom w:val="none" w:sz="0" w:space="0" w:color="auto"/>
        <w:right w:val="none" w:sz="0" w:space="0" w:color="auto"/>
      </w:divBdr>
    </w:div>
    <w:div w:id="2047169206">
      <w:bodyDiv w:val="1"/>
      <w:marLeft w:val="0"/>
      <w:marRight w:val="0"/>
      <w:marTop w:val="0"/>
      <w:marBottom w:val="0"/>
      <w:divBdr>
        <w:top w:val="none" w:sz="0" w:space="0" w:color="auto"/>
        <w:left w:val="none" w:sz="0" w:space="0" w:color="auto"/>
        <w:bottom w:val="none" w:sz="0" w:space="0" w:color="auto"/>
        <w:right w:val="none" w:sz="0" w:space="0" w:color="auto"/>
      </w:divBdr>
    </w:div>
    <w:div w:id="2057771821">
      <w:bodyDiv w:val="1"/>
      <w:marLeft w:val="0"/>
      <w:marRight w:val="0"/>
      <w:marTop w:val="0"/>
      <w:marBottom w:val="0"/>
      <w:divBdr>
        <w:top w:val="none" w:sz="0" w:space="0" w:color="auto"/>
        <w:left w:val="none" w:sz="0" w:space="0" w:color="auto"/>
        <w:bottom w:val="none" w:sz="0" w:space="0" w:color="auto"/>
        <w:right w:val="none" w:sz="0" w:space="0" w:color="auto"/>
      </w:divBdr>
    </w:div>
    <w:div w:id="2060666870">
      <w:bodyDiv w:val="1"/>
      <w:marLeft w:val="0"/>
      <w:marRight w:val="0"/>
      <w:marTop w:val="0"/>
      <w:marBottom w:val="0"/>
      <w:divBdr>
        <w:top w:val="none" w:sz="0" w:space="0" w:color="auto"/>
        <w:left w:val="none" w:sz="0" w:space="0" w:color="auto"/>
        <w:bottom w:val="none" w:sz="0" w:space="0" w:color="auto"/>
        <w:right w:val="none" w:sz="0" w:space="0" w:color="auto"/>
      </w:divBdr>
    </w:div>
    <w:div w:id="2066558799">
      <w:bodyDiv w:val="1"/>
      <w:marLeft w:val="0"/>
      <w:marRight w:val="0"/>
      <w:marTop w:val="0"/>
      <w:marBottom w:val="0"/>
      <w:divBdr>
        <w:top w:val="none" w:sz="0" w:space="0" w:color="auto"/>
        <w:left w:val="none" w:sz="0" w:space="0" w:color="auto"/>
        <w:bottom w:val="none" w:sz="0" w:space="0" w:color="auto"/>
        <w:right w:val="none" w:sz="0" w:space="0" w:color="auto"/>
      </w:divBdr>
    </w:div>
    <w:div w:id="2078432868">
      <w:bodyDiv w:val="1"/>
      <w:marLeft w:val="0"/>
      <w:marRight w:val="0"/>
      <w:marTop w:val="0"/>
      <w:marBottom w:val="0"/>
      <w:divBdr>
        <w:top w:val="none" w:sz="0" w:space="0" w:color="auto"/>
        <w:left w:val="none" w:sz="0" w:space="0" w:color="auto"/>
        <w:bottom w:val="none" w:sz="0" w:space="0" w:color="auto"/>
        <w:right w:val="none" w:sz="0" w:space="0" w:color="auto"/>
      </w:divBdr>
    </w:div>
    <w:div w:id="2078742971">
      <w:bodyDiv w:val="1"/>
      <w:marLeft w:val="0"/>
      <w:marRight w:val="0"/>
      <w:marTop w:val="0"/>
      <w:marBottom w:val="0"/>
      <w:divBdr>
        <w:top w:val="none" w:sz="0" w:space="0" w:color="auto"/>
        <w:left w:val="none" w:sz="0" w:space="0" w:color="auto"/>
        <w:bottom w:val="none" w:sz="0" w:space="0" w:color="auto"/>
        <w:right w:val="none" w:sz="0" w:space="0" w:color="auto"/>
      </w:divBdr>
    </w:div>
    <w:div w:id="2087147069">
      <w:bodyDiv w:val="1"/>
      <w:marLeft w:val="0"/>
      <w:marRight w:val="0"/>
      <w:marTop w:val="0"/>
      <w:marBottom w:val="0"/>
      <w:divBdr>
        <w:top w:val="none" w:sz="0" w:space="0" w:color="auto"/>
        <w:left w:val="none" w:sz="0" w:space="0" w:color="auto"/>
        <w:bottom w:val="none" w:sz="0" w:space="0" w:color="auto"/>
        <w:right w:val="none" w:sz="0" w:space="0" w:color="auto"/>
      </w:divBdr>
    </w:div>
    <w:div w:id="2089231848">
      <w:bodyDiv w:val="1"/>
      <w:marLeft w:val="0"/>
      <w:marRight w:val="0"/>
      <w:marTop w:val="0"/>
      <w:marBottom w:val="0"/>
      <w:divBdr>
        <w:top w:val="none" w:sz="0" w:space="0" w:color="auto"/>
        <w:left w:val="none" w:sz="0" w:space="0" w:color="auto"/>
        <w:bottom w:val="none" w:sz="0" w:space="0" w:color="auto"/>
        <w:right w:val="none" w:sz="0" w:space="0" w:color="auto"/>
      </w:divBdr>
    </w:div>
    <w:div w:id="2091272737">
      <w:bodyDiv w:val="1"/>
      <w:marLeft w:val="0"/>
      <w:marRight w:val="0"/>
      <w:marTop w:val="0"/>
      <w:marBottom w:val="0"/>
      <w:divBdr>
        <w:top w:val="none" w:sz="0" w:space="0" w:color="auto"/>
        <w:left w:val="none" w:sz="0" w:space="0" w:color="auto"/>
        <w:bottom w:val="none" w:sz="0" w:space="0" w:color="auto"/>
        <w:right w:val="none" w:sz="0" w:space="0" w:color="auto"/>
      </w:divBdr>
    </w:div>
    <w:div w:id="2095589917">
      <w:bodyDiv w:val="1"/>
      <w:marLeft w:val="0"/>
      <w:marRight w:val="0"/>
      <w:marTop w:val="0"/>
      <w:marBottom w:val="0"/>
      <w:divBdr>
        <w:top w:val="none" w:sz="0" w:space="0" w:color="auto"/>
        <w:left w:val="none" w:sz="0" w:space="0" w:color="auto"/>
        <w:bottom w:val="none" w:sz="0" w:space="0" w:color="auto"/>
        <w:right w:val="none" w:sz="0" w:space="0" w:color="auto"/>
      </w:divBdr>
    </w:div>
    <w:div w:id="2096586526">
      <w:bodyDiv w:val="1"/>
      <w:marLeft w:val="0"/>
      <w:marRight w:val="0"/>
      <w:marTop w:val="0"/>
      <w:marBottom w:val="0"/>
      <w:divBdr>
        <w:top w:val="none" w:sz="0" w:space="0" w:color="auto"/>
        <w:left w:val="none" w:sz="0" w:space="0" w:color="auto"/>
        <w:bottom w:val="none" w:sz="0" w:space="0" w:color="auto"/>
        <w:right w:val="none" w:sz="0" w:space="0" w:color="auto"/>
      </w:divBdr>
    </w:div>
    <w:div w:id="2097438884">
      <w:bodyDiv w:val="1"/>
      <w:marLeft w:val="0"/>
      <w:marRight w:val="0"/>
      <w:marTop w:val="0"/>
      <w:marBottom w:val="0"/>
      <w:divBdr>
        <w:top w:val="none" w:sz="0" w:space="0" w:color="auto"/>
        <w:left w:val="none" w:sz="0" w:space="0" w:color="auto"/>
        <w:bottom w:val="none" w:sz="0" w:space="0" w:color="auto"/>
        <w:right w:val="none" w:sz="0" w:space="0" w:color="auto"/>
      </w:divBdr>
    </w:div>
    <w:div w:id="2103334568">
      <w:bodyDiv w:val="1"/>
      <w:marLeft w:val="0"/>
      <w:marRight w:val="0"/>
      <w:marTop w:val="0"/>
      <w:marBottom w:val="0"/>
      <w:divBdr>
        <w:top w:val="none" w:sz="0" w:space="0" w:color="auto"/>
        <w:left w:val="none" w:sz="0" w:space="0" w:color="auto"/>
        <w:bottom w:val="none" w:sz="0" w:space="0" w:color="auto"/>
        <w:right w:val="none" w:sz="0" w:space="0" w:color="auto"/>
      </w:divBdr>
    </w:div>
    <w:div w:id="2111391333">
      <w:bodyDiv w:val="1"/>
      <w:marLeft w:val="0"/>
      <w:marRight w:val="0"/>
      <w:marTop w:val="0"/>
      <w:marBottom w:val="0"/>
      <w:divBdr>
        <w:top w:val="none" w:sz="0" w:space="0" w:color="auto"/>
        <w:left w:val="none" w:sz="0" w:space="0" w:color="auto"/>
        <w:bottom w:val="none" w:sz="0" w:space="0" w:color="auto"/>
        <w:right w:val="none" w:sz="0" w:space="0" w:color="auto"/>
      </w:divBdr>
    </w:div>
    <w:div w:id="2112310285">
      <w:bodyDiv w:val="1"/>
      <w:marLeft w:val="0"/>
      <w:marRight w:val="0"/>
      <w:marTop w:val="0"/>
      <w:marBottom w:val="0"/>
      <w:divBdr>
        <w:top w:val="none" w:sz="0" w:space="0" w:color="auto"/>
        <w:left w:val="none" w:sz="0" w:space="0" w:color="auto"/>
        <w:bottom w:val="none" w:sz="0" w:space="0" w:color="auto"/>
        <w:right w:val="none" w:sz="0" w:space="0" w:color="auto"/>
      </w:divBdr>
    </w:div>
    <w:div w:id="2127115149">
      <w:bodyDiv w:val="1"/>
      <w:marLeft w:val="0"/>
      <w:marRight w:val="0"/>
      <w:marTop w:val="0"/>
      <w:marBottom w:val="0"/>
      <w:divBdr>
        <w:top w:val="none" w:sz="0" w:space="0" w:color="auto"/>
        <w:left w:val="none" w:sz="0" w:space="0" w:color="auto"/>
        <w:bottom w:val="none" w:sz="0" w:space="0" w:color="auto"/>
        <w:right w:val="none" w:sz="0" w:space="0" w:color="auto"/>
      </w:divBdr>
    </w:div>
    <w:div w:id="2135053827">
      <w:bodyDiv w:val="1"/>
      <w:marLeft w:val="0"/>
      <w:marRight w:val="0"/>
      <w:marTop w:val="0"/>
      <w:marBottom w:val="0"/>
      <w:divBdr>
        <w:top w:val="none" w:sz="0" w:space="0" w:color="auto"/>
        <w:left w:val="none" w:sz="0" w:space="0" w:color="auto"/>
        <w:bottom w:val="none" w:sz="0" w:space="0" w:color="auto"/>
        <w:right w:val="none" w:sz="0" w:space="0" w:color="auto"/>
      </w:divBdr>
    </w:div>
    <w:div w:id="2137791045">
      <w:bodyDiv w:val="1"/>
      <w:marLeft w:val="0"/>
      <w:marRight w:val="0"/>
      <w:marTop w:val="0"/>
      <w:marBottom w:val="0"/>
      <w:divBdr>
        <w:top w:val="none" w:sz="0" w:space="0" w:color="auto"/>
        <w:left w:val="none" w:sz="0" w:space="0" w:color="auto"/>
        <w:bottom w:val="none" w:sz="0" w:space="0" w:color="auto"/>
        <w:right w:val="none" w:sz="0" w:space="0" w:color="auto"/>
      </w:divBdr>
    </w:div>
    <w:div w:id="2138716192">
      <w:bodyDiv w:val="1"/>
      <w:marLeft w:val="0"/>
      <w:marRight w:val="0"/>
      <w:marTop w:val="0"/>
      <w:marBottom w:val="0"/>
      <w:divBdr>
        <w:top w:val="none" w:sz="0" w:space="0" w:color="auto"/>
        <w:left w:val="none" w:sz="0" w:space="0" w:color="auto"/>
        <w:bottom w:val="none" w:sz="0" w:space="0" w:color="auto"/>
        <w:right w:val="none" w:sz="0" w:space="0" w:color="auto"/>
      </w:divBdr>
    </w:div>
    <w:div w:id="214646660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4.xml"/><Relationship Id="rId21" Type="http://schemas.openxmlformats.org/officeDocument/2006/relationships/chart" Target="charts/chart1.xml"/><Relationship Id="rId42" Type="http://schemas.openxmlformats.org/officeDocument/2006/relationships/chart" Target="charts/chart15.xml"/><Relationship Id="rId47" Type="http://schemas.openxmlformats.org/officeDocument/2006/relationships/chart" Target="charts/chart18.xml"/><Relationship Id="rId63" Type="http://schemas.openxmlformats.org/officeDocument/2006/relationships/chart" Target="charts/chart29.xml"/><Relationship Id="rId68" Type="http://schemas.openxmlformats.org/officeDocument/2006/relationships/chart" Target="charts/chart31.xml"/><Relationship Id="rId84" Type="http://schemas.openxmlformats.org/officeDocument/2006/relationships/image" Target="media/image25.png"/><Relationship Id="rId89" Type="http://schemas.openxmlformats.org/officeDocument/2006/relationships/image" Target="media/image30.png"/><Relationship Id="rId16" Type="http://schemas.openxmlformats.org/officeDocument/2006/relationships/footer" Target="footer3.xml"/><Relationship Id="rId107" Type="http://schemas.openxmlformats.org/officeDocument/2006/relationships/theme" Target="theme/theme1.xml"/><Relationship Id="rId11" Type="http://schemas.openxmlformats.org/officeDocument/2006/relationships/image" Target="media/image1.png"/><Relationship Id="rId32" Type="http://schemas.openxmlformats.org/officeDocument/2006/relationships/chart" Target="charts/chart8.xml"/><Relationship Id="rId37" Type="http://schemas.openxmlformats.org/officeDocument/2006/relationships/image" Target="media/image12.png"/><Relationship Id="rId53" Type="http://schemas.openxmlformats.org/officeDocument/2006/relationships/chart" Target="charts/chart22.xml"/><Relationship Id="rId58" Type="http://schemas.openxmlformats.org/officeDocument/2006/relationships/image" Target="media/image19.png"/><Relationship Id="rId74" Type="http://schemas.openxmlformats.org/officeDocument/2006/relationships/chart" Target="charts/chart37.xml"/><Relationship Id="rId79" Type="http://schemas.openxmlformats.org/officeDocument/2006/relationships/chart" Target="charts/chart42.xml"/><Relationship Id="rId102" Type="http://schemas.openxmlformats.org/officeDocument/2006/relationships/image" Target="media/image43.png"/><Relationship Id="rId5" Type="http://schemas.openxmlformats.org/officeDocument/2006/relationships/numbering" Target="numbering.xml"/><Relationship Id="rId90" Type="http://schemas.openxmlformats.org/officeDocument/2006/relationships/image" Target="media/image31.png"/><Relationship Id="rId95" Type="http://schemas.openxmlformats.org/officeDocument/2006/relationships/image" Target="media/image36.png"/><Relationship Id="rId22" Type="http://schemas.openxmlformats.org/officeDocument/2006/relationships/image" Target="media/image7.png"/><Relationship Id="rId27" Type="http://schemas.openxmlformats.org/officeDocument/2006/relationships/chart" Target="charts/chart5.xml"/><Relationship Id="rId43" Type="http://schemas.openxmlformats.org/officeDocument/2006/relationships/image" Target="media/image14.png"/><Relationship Id="rId48" Type="http://schemas.openxmlformats.org/officeDocument/2006/relationships/chart" Target="charts/chart19.xml"/><Relationship Id="rId64" Type="http://schemas.openxmlformats.org/officeDocument/2006/relationships/image" Target="media/image21.png"/><Relationship Id="rId69" Type="http://schemas.openxmlformats.org/officeDocument/2006/relationships/chart" Target="charts/chart32.xml"/><Relationship Id="rId80" Type="http://schemas.openxmlformats.org/officeDocument/2006/relationships/chart" Target="charts/chart43.xml"/><Relationship Id="rId85" Type="http://schemas.openxmlformats.org/officeDocument/2006/relationships/image" Target="media/image26.png"/><Relationship Id="rId12" Type="http://schemas.openxmlformats.org/officeDocument/2006/relationships/footer" Target="footer1.xml"/><Relationship Id="rId17" Type="http://schemas.openxmlformats.org/officeDocument/2006/relationships/image" Target="media/image4.png"/><Relationship Id="rId33" Type="http://schemas.openxmlformats.org/officeDocument/2006/relationships/chart" Target="charts/chart9.xml"/><Relationship Id="rId38" Type="http://schemas.openxmlformats.org/officeDocument/2006/relationships/chart" Target="charts/chart12.xml"/><Relationship Id="rId59" Type="http://schemas.openxmlformats.org/officeDocument/2006/relationships/chart" Target="charts/chart26.xml"/><Relationship Id="rId103" Type="http://schemas.openxmlformats.org/officeDocument/2006/relationships/image" Target="media/image44.png"/><Relationship Id="rId108" Type="http://schemas.microsoft.com/office/2020/10/relationships/intelligence" Target="intelligence2.xml"/><Relationship Id="rId20" Type="http://schemas.openxmlformats.org/officeDocument/2006/relationships/image" Target="media/image6.png"/><Relationship Id="rId41" Type="http://schemas.openxmlformats.org/officeDocument/2006/relationships/chart" Target="charts/chart14.xml"/><Relationship Id="rId54" Type="http://schemas.openxmlformats.org/officeDocument/2006/relationships/chart" Target="charts/chart23.xml"/><Relationship Id="rId62" Type="http://schemas.openxmlformats.org/officeDocument/2006/relationships/chart" Target="charts/chart28.xml"/><Relationship Id="rId70" Type="http://schemas.openxmlformats.org/officeDocument/2006/relationships/chart" Target="charts/chart33.xml"/><Relationship Id="rId75" Type="http://schemas.openxmlformats.org/officeDocument/2006/relationships/chart" Target="charts/chart38.xml"/><Relationship Id="rId83" Type="http://schemas.openxmlformats.org/officeDocument/2006/relationships/image" Target="media/image24.png"/><Relationship Id="rId88" Type="http://schemas.openxmlformats.org/officeDocument/2006/relationships/image" Target="media/image29.png"/><Relationship Id="rId91" Type="http://schemas.openxmlformats.org/officeDocument/2006/relationships/image" Target="media/image32.png"/><Relationship Id="rId96" Type="http://schemas.openxmlformats.org/officeDocument/2006/relationships/image" Target="media/image37.pn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3.png"/><Relationship Id="rId23" Type="http://schemas.openxmlformats.org/officeDocument/2006/relationships/chart" Target="charts/chart2.xml"/><Relationship Id="rId28" Type="http://schemas.openxmlformats.org/officeDocument/2006/relationships/image" Target="media/image9.png"/><Relationship Id="rId36" Type="http://schemas.openxmlformats.org/officeDocument/2006/relationships/chart" Target="charts/chart11.xml"/><Relationship Id="rId49" Type="http://schemas.openxmlformats.org/officeDocument/2006/relationships/image" Target="media/image16.png"/><Relationship Id="rId57" Type="http://schemas.openxmlformats.org/officeDocument/2006/relationships/chart" Target="charts/chart25.xml"/><Relationship Id="rId106" Type="http://schemas.openxmlformats.org/officeDocument/2006/relationships/fontTable" Target="fontTable.xml"/><Relationship Id="rId10" Type="http://schemas.openxmlformats.org/officeDocument/2006/relationships/endnotes" Target="endnotes.xml"/><Relationship Id="rId31" Type="http://schemas.openxmlformats.org/officeDocument/2006/relationships/image" Target="media/image10.png"/><Relationship Id="rId44" Type="http://schemas.openxmlformats.org/officeDocument/2006/relationships/chart" Target="charts/chart16.xml"/><Relationship Id="rId52" Type="http://schemas.openxmlformats.org/officeDocument/2006/relationships/image" Target="media/image17.png"/><Relationship Id="rId60" Type="http://schemas.openxmlformats.org/officeDocument/2006/relationships/chart" Target="charts/chart27.xml"/><Relationship Id="rId65" Type="http://schemas.openxmlformats.org/officeDocument/2006/relationships/chart" Target="charts/chart30.xml"/><Relationship Id="rId73" Type="http://schemas.openxmlformats.org/officeDocument/2006/relationships/chart" Target="charts/chart36.xml"/><Relationship Id="rId78" Type="http://schemas.openxmlformats.org/officeDocument/2006/relationships/chart" Target="charts/chart41.xml"/><Relationship Id="rId81" Type="http://schemas.openxmlformats.org/officeDocument/2006/relationships/chart" Target="charts/chart44.xml"/><Relationship Id="rId86" Type="http://schemas.openxmlformats.org/officeDocument/2006/relationships/image" Target="media/image27.png"/><Relationship Id="rId94" Type="http://schemas.openxmlformats.org/officeDocument/2006/relationships/image" Target="media/image35.png"/><Relationship Id="rId99" Type="http://schemas.openxmlformats.org/officeDocument/2006/relationships/image" Target="media/image40.png"/><Relationship Id="rId101" Type="http://schemas.openxmlformats.org/officeDocument/2006/relationships/image" Target="media/image42.png"/><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2.xml"/><Relationship Id="rId18" Type="http://schemas.openxmlformats.org/officeDocument/2006/relationships/footer" Target="footer4.xml"/><Relationship Id="rId39" Type="http://schemas.openxmlformats.org/officeDocument/2006/relationships/chart" Target="charts/chart13.xml"/><Relationship Id="rId34" Type="http://schemas.openxmlformats.org/officeDocument/2006/relationships/image" Target="media/image11.png"/><Relationship Id="rId50" Type="http://schemas.openxmlformats.org/officeDocument/2006/relationships/chart" Target="charts/chart20.xml"/><Relationship Id="rId55" Type="http://schemas.openxmlformats.org/officeDocument/2006/relationships/image" Target="media/image18.png"/><Relationship Id="rId76" Type="http://schemas.openxmlformats.org/officeDocument/2006/relationships/chart" Target="charts/chart39.xml"/><Relationship Id="rId97" Type="http://schemas.openxmlformats.org/officeDocument/2006/relationships/image" Target="media/image38.png"/><Relationship Id="rId104" Type="http://schemas.openxmlformats.org/officeDocument/2006/relationships/image" Target="media/image45.png"/><Relationship Id="rId7" Type="http://schemas.openxmlformats.org/officeDocument/2006/relationships/settings" Target="settings.xml"/><Relationship Id="rId71" Type="http://schemas.openxmlformats.org/officeDocument/2006/relationships/chart" Target="charts/chart34.xml"/><Relationship Id="rId92" Type="http://schemas.openxmlformats.org/officeDocument/2006/relationships/image" Target="media/image33.png"/><Relationship Id="rId2" Type="http://schemas.openxmlformats.org/officeDocument/2006/relationships/customXml" Target="../customXml/item2.xml"/><Relationship Id="rId29" Type="http://schemas.openxmlformats.org/officeDocument/2006/relationships/chart" Target="charts/chart6.xml"/><Relationship Id="rId24" Type="http://schemas.openxmlformats.org/officeDocument/2006/relationships/chart" Target="charts/chart3.xml"/><Relationship Id="rId40" Type="http://schemas.openxmlformats.org/officeDocument/2006/relationships/image" Target="media/image13.png"/><Relationship Id="rId45" Type="http://schemas.openxmlformats.org/officeDocument/2006/relationships/chart" Target="charts/chart17.xml"/><Relationship Id="rId66" Type="http://schemas.openxmlformats.org/officeDocument/2006/relationships/image" Target="media/image22.png"/><Relationship Id="rId87" Type="http://schemas.openxmlformats.org/officeDocument/2006/relationships/image" Target="media/image28.png"/><Relationship Id="rId61" Type="http://schemas.openxmlformats.org/officeDocument/2006/relationships/image" Target="media/image20.png"/><Relationship Id="rId82" Type="http://schemas.openxmlformats.org/officeDocument/2006/relationships/chart" Target="charts/chart45.xml"/><Relationship Id="rId19" Type="http://schemas.openxmlformats.org/officeDocument/2006/relationships/image" Target="media/image5.png"/><Relationship Id="rId14" Type="http://schemas.openxmlformats.org/officeDocument/2006/relationships/image" Target="media/image2.png"/><Relationship Id="rId30" Type="http://schemas.openxmlformats.org/officeDocument/2006/relationships/chart" Target="charts/chart7.xml"/><Relationship Id="rId35" Type="http://schemas.openxmlformats.org/officeDocument/2006/relationships/chart" Target="charts/chart10.xml"/><Relationship Id="rId56" Type="http://schemas.openxmlformats.org/officeDocument/2006/relationships/chart" Target="charts/chart24.xml"/><Relationship Id="rId77" Type="http://schemas.openxmlformats.org/officeDocument/2006/relationships/chart" Target="charts/chart40.xml"/><Relationship Id="rId100" Type="http://schemas.openxmlformats.org/officeDocument/2006/relationships/image" Target="media/image41.png"/><Relationship Id="rId105" Type="http://schemas.openxmlformats.org/officeDocument/2006/relationships/image" Target="media/image46.png"/><Relationship Id="rId8" Type="http://schemas.openxmlformats.org/officeDocument/2006/relationships/webSettings" Target="webSettings.xml"/><Relationship Id="rId51" Type="http://schemas.openxmlformats.org/officeDocument/2006/relationships/chart" Target="charts/chart21.xml"/><Relationship Id="rId72" Type="http://schemas.openxmlformats.org/officeDocument/2006/relationships/chart" Target="charts/chart35.xml"/><Relationship Id="rId93" Type="http://schemas.openxmlformats.org/officeDocument/2006/relationships/image" Target="media/image34.png"/><Relationship Id="rId98" Type="http://schemas.openxmlformats.org/officeDocument/2006/relationships/image" Target="media/image39.png"/><Relationship Id="rId3" Type="http://schemas.openxmlformats.org/officeDocument/2006/relationships/customXml" Target="../customXml/item3.xml"/><Relationship Id="rId25" Type="http://schemas.openxmlformats.org/officeDocument/2006/relationships/image" Target="media/image8.png"/><Relationship Id="rId46" Type="http://schemas.openxmlformats.org/officeDocument/2006/relationships/image" Target="media/image15.png"/><Relationship Id="rId67" Type="http://schemas.openxmlformats.org/officeDocument/2006/relationships/image" Target="media/image23.png"/></Relationships>
</file>

<file path=word/charts/_rels/chart1.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25.xml"/><Relationship Id="rId1" Type="http://schemas.microsoft.com/office/2011/relationships/chartStyle" Target="style25.xml"/></Relationships>
</file>

<file path=word/charts/_rels/chart26.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26.xml"/><Relationship Id="rId1" Type="http://schemas.microsoft.com/office/2011/relationships/chartStyle" Target="style26.xml"/></Relationships>
</file>

<file path=word/charts/_rels/chart27.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29.xml"/><Relationship Id="rId1" Type="http://schemas.microsoft.com/office/2011/relationships/chartStyle" Target="style29.xml"/></Relationships>
</file>

<file path=word/charts/_rels/chart30.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30.xml"/><Relationship Id="rId1" Type="http://schemas.microsoft.com/office/2011/relationships/chartStyle" Target="style30.xml"/></Relationships>
</file>

<file path=word/charts/_rels/chart31.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31.xml"/><Relationship Id="rId1" Type="http://schemas.microsoft.com/office/2011/relationships/chartStyle" Target="style31.xml"/></Relationships>
</file>

<file path=word/charts/_rels/chart32.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32.xml"/><Relationship Id="rId1" Type="http://schemas.microsoft.com/office/2011/relationships/chartStyle" Target="style32.xml"/></Relationships>
</file>

<file path=word/charts/_rels/chart33.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33.xml"/><Relationship Id="rId1" Type="http://schemas.microsoft.com/office/2011/relationships/chartStyle" Target="style33.xml"/></Relationships>
</file>

<file path=word/charts/_rels/chart34.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34.xml"/><Relationship Id="rId1" Type="http://schemas.microsoft.com/office/2011/relationships/chartStyle" Target="style34.xml"/></Relationships>
</file>

<file path=word/charts/_rels/chart35.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35.xml"/><Relationship Id="rId1" Type="http://schemas.microsoft.com/office/2011/relationships/chartStyle" Target="style35.xml"/></Relationships>
</file>

<file path=word/charts/_rels/chart36.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36.xml"/><Relationship Id="rId1" Type="http://schemas.microsoft.com/office/2011/relationships/chartStyle" Target="style36.xml"/></Relationships>
</file>

<file path=word/charts/_rels/chart37.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37.xml"/><Relationship Id="rId1" Type="http://schemas.microsoft.com/office/2011/relationships/chartStyle" Target="style37.xml"/></Relationships>
</file>

<file path=word/charts/_rels/chart38.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38.xml"/><Relationship Id="rId1" Type="http://schemas.microsoft.com/office/2011/relationships/chartStyle" Target="style38.xml"/></Relationships>
</file>

<file path=word/charts/_rels/chart39.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39.xml"/><Relationship Id="rId1" Type="http://schemas.microsoft.com/office/2011/relationships/chartStyle" Target="style39.xml"/></Relationships>
</file>

<file path=word/charts/_rels/chart40.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40.xml"/><Relationship Id="rId1" Type="http://schemas.microsoft.com/office/2011/relationships/chartStyle" Target="style40.xml"/></Relationships>
</file>

<file path=word/charts/_rels/chart41.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41.xml"/><Relationship Id="rId1" Type="http://schemas.microsoft.com/office/2011/relationships/chartStyle" Target="style41.xml"/></Relationships>
</file>

<file path=word/charts/_rels/chart42.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42.xml"/><Relationship Id="rId1" Type="http://schemas.microsoft.com/office/2011/relationships/chartStyle" Target="style42.xml"/></Relationships>
</file>

<file path=word/charts/_rels/chart43.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43.xml"/><Relationship Id="rId1" Type="http://schemas.microsoft.com/office/2011/relationships/chartStyle" Target="style43.xml"/></Relationships>
</file>

<file path=word/charts/_rels/chart44.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44.xml"/><Relationship Id="rId1" Type="http://schemas.microsoft.com/office/2011/relationships/chartStyle" Target="style44.xml"/></Relationships>
</file>

<file path=word/charts/_rels/chart45.xml.rels><?xml version="1.0" encoding="UTF-8" standalone="yes"?>
<Relationships xmlns="http://schemas.openxmlformats.org/package/2006/relationships"><Relationship Id="rId3" Type="http://schemas.openxmlformats.org/officeDocument/2006/relationships/oleObject" Target="file:///C:\Users\Tecnova\Documents\Maestria%20Analitica%20de%20Negocio\14.%20Proyecto%20Final\6.Semana%206\Cronograma.xlsx" TargetMode="External"/><Relationship Id="rId2" Type="http://schemas.microsoft.com/office/2011/relationships/chartColorStyle" Target="colors45.xml"/><Relationship Id="rId1" Type="http://schemas.microsoft.com/office/2011/relationships/chartStyle" Target="style4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'1.Ficohsa'!$M$1</c:f>
              <c:strCache>
                <c:ptCount val="1"/>
                <c:pt idx="0">
                  <c:v>ValorCuenta</c:v>
                </c:pt>
              </c:strCache>
            </c:strRef>
          </c:tx>
          <c:spPr>
            <a:ln w="22225" cap="rnd" cmpd="sng" algn="ctr">
              <a:solidFill>
                <a:schemeClr val="accent3"/>
              </a:solidFill>
              <a:round/>
            </a:ln>
            <a:effectLst/>
          </c:spPr>
          <c:marker>
            <c:symbol val="none"/>
          </c:marker>
          <c:cat>
            <c:multiLvlStrRef>
              <c:f>'1.Ficohsa'!$D$2:$E$73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'1.Ficohsa'!$M$2:$M$73</c:f>
              <c:numCache>
                <c:formatCode>_-* #,##0_-;\-* #,##0_-;_-* "-"??_-;_-@_-</c:formatCode>
                <c:ptCount val="72"/>
                <c:pt idx="0">
                  <c:v>89056.050038209898</c:v>
                </c:pt>
                <c:pt idx="1">
                  <c:v>87965.930108579996</c:v>
                </c:pt>
                <c:pt idx="2">
                  <c:v>88405.426951679998</c:v>
                </c:pt>
                <c:pt idx="3">
                  <c:v>86655.45305769</c:v>
                </c:pt>
                <c:pt idx="4">
                  <c:v>86714.304988479998</c:v>
                </c:pt>
                <c:pt idx="5">
                  <c:v>89601.141400149994</c:v>
                </c:pt>
                <c:pt idx="6">
                  <c:v>89546.825770619995</c:v>
                </c:pt>
                <c:pt idx="7">
                  <c:v>90219.601308229991</c:v>
                </c:pt>
                <c:pt idx="8">
                  <c:v>91974.718986979991</c:v>
                </c:pt>
                <c:pt idx="9">
                  <c:v>91790.158702289991</c:v>
                </c:pt>
                <c:pt idx="10">
                  <c:v>92119.545451570011</c:v>
                </c:pt>
                <c:pt idx="11">
                  <c:v>99920.685554369993</c:v>
                </c:pt>
                <c:pt idx="12">
                  <c:v>95205.07217567999</c:v>
                </c:pt>
                <c:pt idx="13">
                  <c:v>94844.228475229989</c:v>
                </c:pt>
                <c:pt idx="14">
                  <c:v>95735.835959100004</c:v>
                </c:pt>
                <c:pt idx="15">
                  <c:v>95698.876321560005</c:v>
                </c:pt>
                <c:pt idx="16">
                  <c:v>97308.009898670003</c:v>
                </c:pt>
                <c:pt idx="17">
                  <c:v>99880.945515399988</c:v>
                </c:pt>
                <c:pt idx="18">
                  <c:v>101859.07374867999</c:v>
                </c:pt>
                <c:pt idx="19">
                  <c:v>101788.22278494001</c:v>
                </c:pt>
                <c:pt idx="20">
                  <c:v>109024.58568630999</c:v>
                </c:pt>
                <c:pt idx="21">
                  <c:v>110530.362206829</c:v>
                </c:pt>
                <c:pt idx="22">
                  <c:v>110180.38522620899</c:v>
                </c:pt>
                <c:pt idx="23">
                  <c:v>118663.28422705999</c:v>
                </c:pt>
                <c:pt idx="24">
                  <c:v>110612.76632938</c:v>
                </c:pt>
                <c:pt idx="25">
                  <c:v>110218.70791578999</c:v>
                </c:pt>
                <c:pt idx="26">
                  <c:v>112898.28614422999</c:v>
                </c:pt>
                <c:pt idx="27">
                  <c:v>113248.30150080001</c:v>
                </c:pt>
                <c:pt idx="28">
                  <c:v>116280.24722345</c:v>
                </c:pt>
                <c:pt idx="29">
                  <c:v>114872.86072013</c:v>
                </c:pt>
                <c:pt idx="30">
                  <c:v>114655.582696</c:v>
                </c:pt>
                <c:pt idx="31">
                  <c:v>119284.73165825001</c:v>
                </c:pt>
                <c:pt idx="32">
                  <c:v>119685.02881139</c:v>
                </c:pt>
                <c:pt idx="33">
                  <c:v>121514.76856016999</c:v>
                </c:pt>
                <c:pt idx="34">
                  <c:v>123295.462492879</c:v>
                </c:pt>
                <c:pt idx="35">
                  <c:v>125944.29816635001</c:v>
                </c:pt>
                <c:pt idx="36">
                  <c:v>120680.69374394001</c:v>
                </c:pt>
                <c:pt idx="37">
                  <c:v>122429.72668724001</c:v>
                </c:pt>
                <c:pt idx="38">
                  <c:v>128341.30270635</c:v>
                </c:pt>
                <c:pt idx="39">
                  <c:v>127596.00204658</c:v>
                </c:pt>
                <c:pt idx="40">
                  <c:v>128148.23793231</c:v>
                </c:pt>
                <c:pt idx="41">
                  <c:v>134641.94534641999</c:v>
                </c:pt>
                <c:pt idx="42">
                  <c:v>132310.57296663002</c:v>
                </c:pt>
                <c:pt idx="43">
                  <c:v>133596.66787817999</c:v>
                </c:pt>
                <c:pt idx="44">
                  <c:v>135926.571826709</c:v>
                </c:pt>
                <c:pt idx="45">
                  <c:v>130927.02443888001</c:v>
                </c:pt>
                <c:pt idx="46">
                  <c:v>135626.20038411999</c:v>
                </c:pt>
                <c:pt idx="47">
                  <c:v>145821.48077600001</c:v>
                </c:pt>
                <c:pt idx="48">
                  <c:v>131177.47160508999</c:v>
                </c:pt>
                <c:pt idx="49">
                  <c:v>132683.68281509</c:v>
                </c:pt>
                <c:pt idx="50">
                  <c:v>149030.30011557997</c:v>
                </c:pt>
                <c:pt idx="51">
                  <c:v>133993.00897095</c:v>
                </c:pt>
                <c:pt idx="52">
                  <c:v>137090.07438010001</c:v>
                </c:pt>
                <c:pt idx="53">
                  <c:v>159548.33698423998</c:v>
                </c:pt>
                <c:pt idx="54">
                  <c:v>142029.39646716902</c:v>
                </c:pt>
                <c:pt idx="55">
                  <c:v>142645.27491137999</c:v>
                </c:pt>
                <c:pt idx="56">
                  <c:v>143976.460543669</c:v>
                </c:pt>
                <c:pt idx="57">
                  <c:v>150868.81018920999</c:v>
                </c:pt>
                <c:pt idx="58">
                  <c:v>152475.86714592998</c:v>
                </c:pt>
                <c:pt idx="59">
                  <c:v>166374.57026395001</c:v>
                </c:pt>
                <c:pt idx="60">
                  <c:v>149952.85507861999</c:v>
                </c:pt>
                <c:pt idx="61">
                  <c:v>149838.71928526001</c:v>
                </c:pt>
                <c:pt idx="62">
                  <c:v>152846.46860272001</c:v>
                </c:pt>
                <c:pt idx="63">
                  <c:v>150076.94661133998</c:v>
                </c:pt>
                <c:pt idx="64">
                  <c:v>152315.24227158999</c:v>
                </c:pt>
                <c:pt idx="65">
                  <c:v>155509.96742735</c:v>
                </c:pt>
                <c:pt idx="66">
                  <c:v>158458.5682525</c:v>
                </c:pt>
                <c:pt idx="67">
                  <c:v>158555.56846947901</c:v>
                </c:pt>
                <c:pt idx="68">
                  <c:v>157495.29404536998</c:v>
                </c:pt>
                <c:pt idx="69">
                  <c:v>161235.76278182</c:v>
                </c:pt>
                <c:pt idx="70">
                  <c:v>159843.99893072899</c:v>
                </c:pt>
                <c:pt idx="71">
                  <c:v>169720.47480880999</c:v>
                </c:pt>
              </c:numCache>
            </c:numRef>
          </c:val>
          <c:smooth val="0"/>
          <c:extLst>
            <c:ext xmlns:c16="http://schemas.microsoft.com/office/drawing/2014/chart" uri="{C3380CC4-5D6E-409C-BE32-E72D297353CC}">
              <c16:uniqueId val="{00000000-6178-4F21-A574-86E81239416F}"/>
            </c:ext>
          </c:extLst>
        </c:ser>
        <c:ser>
          <c:idx val="3"/>
          <c:order val="1"/>
          <c:tx>
            <c:strRef>
              <c:f>'1.Ficohsa'!$N$1</c:f>
              <c:strCache>
                <c:ptCount val="1"/>
                <c:pt idx="0">
                  <c:v>Estimado de la tendencia</c:v>
                </c:pt>
              </c:strCache>
            </c:strRef>
          </c:tx>
          <c:spPr>
            <a:ln w="22225" cap="rnd" cmpd="sng" algn="ctr">
              <a:solidFill>
                <a:schemeClr val="accent4"/>
              </a:solidFill>
              <a:round/>
            </a:ln>
            <a:effectLst/>
          </c:spPr>
          <c:marker>
            <c:symbol val="none"/>
          </c:marker>
          <c:cat>
            <c:multiLvlStrRef>
              <c:f>'1.Ficohsa'!$D$2:$E$73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'1.Ficohsa'!$N$2:$N$73</c:f>
              <c:numCache>
                <c:formatCode>_-* #,##0_-;\-* #,##0_-;_-* "-"??_-;_-@_-</c:formatCode>
                <c:ptCount val="72"/>
                <c:pt idx="0">
                  <c:v>85062.609096615095</c:v>
                </c:pt>
                <c:pt idx="1">
                  <c:v>85919.001163351393</c:v>
                </c:pt>
                <c:pt idx="2">
                  <c:v>86795.4469103093</c:v>
                </c:pt>
                <c:pt idx="3">
                  <c:v>87691.364626788505</c:v>
                </c:pt>
                <c:pt idx="4">
                  <c:v>88606.172602088496</c:v>
                </c:pt>
                <c:pt idx="5">
                  <c:v>89539.289125508803</c:v>
                </c:pt>
                <c:pt idx="6">
                  <c:v>90490.132486349205</c:v>
                </c:pt>
                <c:pt idx="7">
                  <c:v>91458.120973908997</c:v>
                </c:pt>
                <c:pt idx="8">
                  <c:v>92442.672877487901</c:v>
                </c:pt>
                <c:pt idx="9">
                  <c:v>93443.206486385505</c:v>
                </c:pt>
                <c:pt idx="10">
                  <c:v>94459.140089901193</c:v>
                </c:pt>
                <c:pt idx="11">
                  <c:v>95489.891977334701</c:v>
                </c:pt>
                <c:pt idx="12">
                  <c:v>96534.880437985601</c:v>
                </c:pt>
                <c:pt idx="13">
                  <c:v>97593.523761153396</c:v>
                </c:pt>
                <c:pt idx="14">
                  <c:v>98665.240236137601</c:v>
                </c:pt>
                <c:pt idx="15">
                  <c:v>99749.44815223779</c:v>
                </c:pt>
                <c:pt idx="16">
                  <c:v>100845.565798753</c:v>
                </c:pt>
                <c:pt idx="17">
                  <c:v>101953.011464984</c:v>
                </c:pt>
                <c:pt idx="18">
                  <c:v>103071.20344022999</c:v>
                </c:pt>
                <c:pt idx="19">
                  <c:v>104199.56001378999</c:v>
                </c:pt>
                <c:pt idx="20">
                  <c:v>105337.499474964</c:v>
                </c:pt>
                <c:pt idx="21">
                  <c:v>106484.44011305099</c:v>
                </c:pt>
                <c:pt idx="22">
                  <c:v>107639.800217351</c:v>
                </c:pt>
                <c:pt idx="23">
                  <c:v>108802.998077164</c:v>
                </c:pt>
                <c:pt idx="24">
                  <c:v>109973.451981789</c:v>
                </c:pt>
                <c:pt idx="25">
                  <c:v>111150.580220526</c:v>
                </c:pt>
                <c:pt idx="26">
                  <c:v>112333.801082673</c:v>
                </c:pt>
                <c:pt idx="27">
                  <c:v>113522.532857532</c:v>
                </c:pt>
                <c:pt idx="28">
                  <c:v>114716.193834401</c:v>
                </c:pt>
                <c:pt idx="29">
                  <c:v>115914.20230258</c:v>
                </c:pt>
                <c:pt idx="30">
                  <c:v>117115.976551368</c:v>
                </c:pt>
                <c:pt idx="31">
                  <c:v>118320.93487006599</c:v>
                </c:pt>
                <c:pt idx="32">
                  <c:v>119528.49554797199</c:v>
                </c:pt>
                <c:pt idx="33">
                  <c:v>120738.076874386</c:v>
                </c:pt>
                <c:pt idx="34">
                  <c:v>121949.09713860801</c:v>
                </c:pt>
                <c:pt idx="35">
                  <c:v>123160.97462993801</c:v>
                </c:pt>
                <c:pt idx="36">
                  <c:v>124373.127637674</c:v>
                </c:pt>
                <c:pt idx="37">
                  <c:v>125584.974451117</c:v>
                </c:pt>
                <c:pt idx="38">
                  <c:v>126795.93335956501</c:v>
                </c:pt>
                <c:pt idx="39">
                  <c:v>128005.42265232</c:v>
                </c:pt>
                <c:pt idx="40">
                  <c:v>129212.860618679</c:v>
                </c:pt>
                <c:pt idx="41">
                  <c:v>130417.66554794299</c:v>
                </c:pt>
                <c:pt idx="42">
                  <c:v>131619.25572941199</c:v>
                </c:pt>
                <c:pt idx="43">
                  <c:v>132817.049452384</c:v>
                </c:pt>
                <c:pt idx="44">
                  <c:v>134010.46500616</c:v>
                </c:pt>
                <c:pt idx="45">
                  <c:v>135198.92068003799</c:v>
                </c:pt>
                <c:pt idx="46">
                  <c:v>136381.834763319</c:v>
                </c:pt>
                <c:pt idx="47">
                  <c:v>137558.62554530302</c:v>
                </c:pt>
                <c:pt idx="48">
                  <c:v>138728.71131528699</c:v>
                </c:pt>
                <c:pt idx="49">
                  <c:v>139891.51036257402</c:v>
                </c:pt>
                <c:pt idx="50">
                  <c:v>141046.44097646</c:v>
                </c:pt>
                <c:pt idx="51">
                  <c:v>142192.92144624799</c:v>
                </c:pt>
                <c:pt idx="52">
                  <c:v>143330.37006123498</c:v>
                </c:pt>
                <c:pt idx="53">
                  <c:v>144458.20511072199</c:v>
                </c:pt>
                <c:pt idx="54">
                  <c:v>145575.84488400698</c:v>
                </c:pt>
                <c:pt idx="55">
                  <c:v>146682.707670392</c:v>
                </c:pt>
                <c:pt idx="56">
                  <c:v>147778.21175917401</c:v>
                </c:pt>
                <c:pt idx="57">
                  <c:v>148861.77543965398</c:v>
                </c:pt>
                <c:pt idx="58">
                  <c:v>149932.81700113197</c:v>
                </c:pt>
                <c:pt idx="59">
                  <c:v>150990.754732906</c:v>
                </c:pt>
                <c:pt idx="60">
                  <c:v>152035.006924277</c:v>
                </c:pt>
                <c:pt idx="61">
                  <c:v>153064.99186454402</c:v>
                </c:pt>
                <c:pt idx="62">
                  <c:v>154080.12784300602</c:v>
                </c:pt>
                <c:pt idx="63">
                  <c:v>155079.83314896398</c:v>
                </c:pt>
                <c:pt idx="64">
                  <c:v>156063.52607171601</c:v>
                </c:pt>
                <c:pt idx="65">
                  <c:v>157030.62490056298</c:v>
                </c:pt>
                <c:pt idx="66">
                  <c:v>157980.54792480302</c:v>
                </c:pt>
                <c:pt idx="67">
                  <c:v>158912.71343373699</c:v>
                </c:pt>
                <c:pt idx="68">
                  <c:v>159826.53971666298</c:v>
                </c:pt>
                <c:pt idx="69">
                  <c:v>160721.44506288299</c:v>
                </c:pt>
                <c:pt idx="70">
                  <c:v>161596.84776169399</c:v>
                </c:pt>
                <c:pt idx="71">
                  <c:v>162452.16610239699</c:v>
                </c:pt>
              </c:numCache>
            </c:numRef>
          </c:val>
          <c:smooth val="0"/>
          <c:extLst>
            <c:ext xmlns:c16="http://schemas.microsoft.com/office/drawing/2014/chart" uri="{C3380CC4-5D6E-409C-BE32-E72D297353CC}">
              <c16:uniqueId val="{00000001-6178-4F21-A574-86E81239416F}"/>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6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'1.Ficohsa'!$M$1</c:f>
              <c:strCache>
                <c:ptCount val="1"/>
                <c:pt idx="0">
                  <c:v>ValorCuenta</c:v>
                </c:pt>
              </c:strCache>
            </c:strRef>
          </c:tx>
          <c:spPr>
            <a:ln w="22225" cap="rnd" cmpd="sng" algn="ctr">
              <a:solidFill>
                <a:schemeClr val="accent3"/>
              </a:solidFill>
              <a:round/>
            </a:ln>
            <a:effectLst/>
          </c:spPr>
          <c:marker>
            <c:symbol val="none"/>
          </c:marker>
          <c:cat>
            <c:multiLvlStrRef>
              <c:f>'1.Ficohsa'!$D$2:$E$73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'1.Ficohsa'!$M$2:$M$73</c:f>
              <c:numCache>
                <c:formatCode>_-* #,##0_-;\-* #,##0_-;_-* "-"??_-;_-@_-</c:formatCode>
                <c:ptCount val="72"/>
                <c:pt idx="0">
                  <c:v>89056.050038209898</c:v>
                </c:pt>
                <c:pt idx="1">
                  <c:v>87965.930108579996</c:v>
                </c:pt>
                <c:pt idx="2">
                  <c:v>88405.426951679998</c:v>
                </c:pt>
                <c:pt idx="3">
                  <c:v>86655.45305769</c:v>
                </c:pt>
                <c:pt idx="4">
                  <c:v>86714.304988479998</c:v>
                </c:pt>
                <c:pt idx="5">
                  <c:v>89601.141400149994</c:v>
                </c:pt>
                <c:pt idx="6">
                  <c:v>89546.825770619995</c:v>
                </c:pt>
                <c:pt idx="7">
                  <c:v>90219.601308229991</c:v>
                </c:pt>
                <c:pt idx="8">
                  <c:v>91974.718986979991</c:v>
                </c:pt>
                <c:pt idx="9">
                  <c:v>91790.158702289991</c:v>
                </c:pt>
                <c:pt idx="10">
                  <c:v>92119.545451570011</c:v>
                </c:pt>
                <c:pt idx="11">
                  <c:v>99920.685554369993</c:v>
                </c:pt>
                <c:pt idx="12">
                  <c:v>95205.07217567999</c:v>
                </c:pt>
                <c:pt idx="13">
                  <c:v>94844.228475229989</c:v>
                </c:pt>
                <c:pt idx="14">
                  <c:v>95735.835959100004</c:v>
                </c:pt>
                <c:pt idx="15">
                  <c:v>95698.876321560005</c:v>
                </c:pt>
                <c:pt idx="16">
                  <c:v>97308.009898670003</c:v>
                </c:pt>
                <c:pt idx="17">
                  <c:v>99880.945515399988</c:v>
                </c:pt>
                <c:pt idx="18">
                  <c:v>101859.07374867999</c:v>
                </c:pt>
                <c:pt idx="19">
                  <c:v>101788.22278494001</c:v>
                </c:pt>
                <c:pt idx="20">
                  <c:v>109024.58568630999</c:v>
                </c:pt>
                <c:pt idx="21">
                  <c:v>110530.362206829</c:v>
                </c:pt>
                <c:pt idx="22">
                  <c:v>110180.38522620899</c:v>
                </c:pt>
                <c:pt idx="23">
                  <c:v>118663.28422705999</c:v>
                </c:pt>
                <c:pt idx="24">
                  <c:v>110612.76632938</c:v>
                </c:pt>
                <c:pt idx="25">
                  <c:v>110218.70791578999</c:v>
                </c:pt>
                <c:pt idx="26">
                  <c:v>112898.28614422999</c:v>
                </c:pt>
                <c:pt idx="27">
                  <c:v>113248.30150080001</c:v>
                </c:pt>
                <c:pt idx="28">
                  <c:v>116280.24722345</c:v>
                </c:pt>
                <c:pt idx="29">
                  <c:v>114872.86072013</c:v>
                </c:pt>
                <c:pt idx="30">
                  <c:v>114655.582696</c:v>
                </c:pt>
                <c:pt idx="31">
                  <c:v>119284.73165825001</c:v>
                </c:pt>
                <c:pt idx="32">
                  <c:v>119685.02881139</c:v>
                </c:pt>
                <c:pt idx="33">
                  <c:v>121514.76856016999</c:v>
                </c:pt>
                <c:pt idx="34">
                  <c:v>123295.462492879</c:v>
                </c:pt>
                <c:pt idx="35">
                  <c:v>125944.29816635001</c:v>
                </c:pt>
                <c:pt idx="36">
                  <c:v>120680.69374394001</c:v>
                </c:pt>
                <c:pt idx="37">
                  <c:v>122429.72668724001</c:v>
                </c:pt>
                <c:pt idx="38">
                  <c:v>128341.30270635</c:v>
                </c:pt>
                <c:pt idx="39">
                  <c:v>127596.00204658</c:v>
                </c:pt>
                <c:pt idx="40">
                  <c:v>128148.23793231</c:v>
                </c:pt>
                <c:pt idx="41">
                  <c:v>134641.94534641999</c:v>
                </c:pt>
                <c:pt idx="42">
                  <c:v>132310.57296663002</c:v>
                </c:pt>
                <c:pt idx="43">
                  <c:v>133596.66787817999</c:v>
                </c:pt>
                <c:pt idx="44">
                  <c:v>135926.571826709</c:v>
                </c:pt>
                <c:pt idx="45">
                  <c:v>130927.02443888001</c:v>
                </c:pt>
                <c:pt idx="46">
                  <c:v>135626.20038411999</c:v>
                </c:pt>
                <c:pt idx="47">
                  <c:v>145821.48077600001</c:v>
                </c:pt>
                <c:pt idx="48">
                  <c:v>131177.47160508999</c:v>
                </c:pt>
                <c:pt idx="49">
                  <c:v>132683.68281509</c:v>
                </c:pt>
                <c:pt idx="50">
                  <c:v>149030.30011557997</c:v>
                </c:pt>
                <c:pt idx="51">
                  <c:v>133993.00897095</c:v>
                </c:pt>
                <c:pt idx="52">
                  <c:v>137090.07438010001</c:v>
                </c:pt>
                <c:pt idx="53">
                  <c:v>159548.33698423998</c:v>
                </c:pt>
                <c:pt idx="54">
                  <c:v>142029.39646716902</c:v>
                </c:pt>
                <c:pt idx="55">
                  <c:v>142645.27491137999</c:v>
                </c:pt>
                <c:pt idx="56">
                  <c:v>143976.460543669</c:v>
                </c:pt>
                <c:pt idx="57">
                  <c:v>150868.81018920999</c:v>
                </c:pt>
                <c:pt idx="58">
                  <c:v>152475.86714592998</c:v>
                </c:pt>
                <c:pt idx="59">
                  <c:v>166374.57026395001</c:v>
                </c:pt>
                <c:pt idx="60">
                  <c:v>149952.85507861999</c:v>
                </c:pt>
                <c:pt idx="61">
                  <c:v>149838.71928526001</c:v>
                </c:pt>
                <c:pt idx="62">
                  <c:v>152846.46860272001</c:v>
                </c:pt>
                <c:pt idx="63">
                  <c:v>150076.94661133998</c:v>
                </c:pt>
                <c:pt idx="64">
                  <c:v>152315.24227158999</c:v>
                </c:pt>
                <c:pt idx="65">
                  <c:v>155509.96742735</c:v>
                </c:pt>
                <c:pt idx="66">
                  <c:v>158458.5682525</c:v>
                </c:pt>
                <c:pt idx="67">
                  <c:v>158555.56846947901</c:v>
                </c:pt>
                <c:pt idx="68">
                  <c:v>157495.29404536998</c:v>
                </c:pt>
                <c:pt idx="69">
                  <c:v>161235.76278182</c:v>
                </c:pt>
                <c:pt idx="70">
                  <c:v>159843.99893072899</c:v>
                </c:pt>
                <c:pt idx="71">
                  <c:v>169720.47480880999</c:v>
                </c:pt>
              </c:numCache>
            </c:numRef>
          </c:val>
          <c:smooth val="0"/>
          <c:extLst>
            <c:ext xmlns:c16="http://schemas.microsoft.com/office/drawing/2014/chart" uri="{C3380CC4-5D6E-409C-BE32-E72D297353CC}">
              <c16:uniqueId val="{00000000-2DD4-4862-8D1C-48AFBB7D3B1F}"/>
            </c:ext>
          </c:extLst>
        </c:ser>
        <c:ser>
          <c:idx val="3"/>
          <c:order val="1"/>
          <c:tx>
            <c:strRef>
              <c:f>'1.Ficohsa'!$O$1</c:f>
              <c:strCache>
                <c:ptCount val="1"/>
                <c:pt idx="0">
                  <c:v>Serie Sin Estacionalidad</c:v>
                </c:pt>
              </c:strCache>
            </c:strRef>
          </c:tx>
          <c:spPr>
            <a:ln w="22225" cap="rnd" cmpd="sng" algn="ctr">
              <a:solidFill>
                <a:schemeClr val="accent4"/>
              </a:solidFill>
              <a:round/>
            </a:ln>
            <a:effectLst/>
          </c:spPr>
          <c:marker>
            <c:symbol val="none"/>
          </c:marker>
          <c:cat>
            <c:multiLvlStrRef>
              <c:f>'1.Ficohsa'!$D$2:$E$73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'1.Ficohsa'!$O$2:$O$73</c:f>
              <c:numCache>
                <c:formatCode>_-* #,##0_-;\-* #,##0_-;_-* "-"??_-;_-@_-</c:formatCode>
                <c:ptCount val="72"/>
                <c:pt idx="0">
                  <c:v>89937.894987360109</c:v>
                </c:pt>
                <c:pt idx="1">
                  <c:v>89615.716977088203</c:v>
                </c:pt>
                <c:pt idx="2">
                  <c:v>87607.185755893093</c:v>
                </c:pt>
                <c:pt idx="3">
                  <c:v>88846.440645197101</c:v>
                </c:pt>
                <c:pt idx="4">
                  <c:v>88462.7877945777</c:v>
                </c:pt>
                <c:pt idx="5">
                  <c:v>88153.2234960598</c:v>
                </c:pt>
                <c:pt idx="6">
                  <c:v>90440.316028957503</c:v>
                </c:pt>
                <c:pt idx="7">
                  <c:v>91015.078380850202</c:v>
                </c:pt>
                <c:pt idx="8">
                  <c:v>91894.523880549808</c:v>
                </c:pt>
                <c:pt idx="9">
                  <c:v>91609.636239729603</c:v>
                </c:pt>
                <c:pt idx="10">
                  <c:v>91959.40803545469</c:v>
                </c:pt>
                <c:pt idx="11">
                  <c:v>94171.222071597003</c:v>
                </c:pt>
                <c:pt idx="12">
                  <c:v>96147.805566567797</c:v>
                </c:pt>
                <c:pt idx="13">
                  <c:v>96623.016723124209</c:v>
                </c:pt>
                <c:pt idx="14">
                  <c:v>94871.4061292728</c:v>
                </c:pt>
                <c:pt idx="15">
                  <c:v>98118.516895354289</c:v>
                </c:pt>
                <c:pt idx="16">
                  <c:v>99270.101184831103</c:v>
                </c:pt>
                <c:pt idx="17">
                  <c:v>98266.910169094001</c:v>
                </c:pt>
                <c:pt idx="18">
                  <c:v>102875.414521616</c:v>
                </c:pt>
                <c:pt idx="19">
                  <c:v>102685.701784116</c:v>
                </c:pt>
                <c:pt idx="20">
                  <c:v>108929.52436566701</c:v>
                </c:pt>
                <c:pt idx="21">
                  <c:v>110312.98363972201</c:v>
                </c:pt>
                <c:pt idx="22">
                  <c:v>109988.851473951</c:v>
                </c:pt>
                <c:pt idx="23">
                  <c:v>111835.36650787899</c:v>
                </c:pt>
                <c:pt idx="24">
                  <c:v>111708.06877382001</c:v>
                </c:pt>
                <c:pt idx="25">
                  <c:v>112285.842052369</c:v>
                </c:pt>
                <c:pt idx="26">
                  <c:v>111878.89100027201</c:v>
                </c:pt>
                <c:pt idx="27">
                  <c:v>116111.659940912</c:v>
                </c:pt>
                <c:pt idx="28">
                  <c:v>118624.889355864</c:v>
                </c:pt>
                <c:pt idx="29">
                  <c:v>113016.562138084</c:v>
                </c:pt>
                <c:pt idx="30">
                  <c:v>115799.60589639</c:v>
                </c:pt>
                <c:pt idx="31">
                  <c:v>120336.47947991901</c:v>
                </c:pt>
                <c:pt idx="32">
                  <c:v>119580.67237812899</c:v>
                </c:pt>
                <c:pt idx="33">
                  <c:v>121275.787109782</c:v>
                </c:pt>
                <c:pt idx="34">
                  <c:v>123081.129946127</c:v>
                </c:pt>
                <c:pt idx="35">
                  <c:v>118697.428920473</c:v>
                </c:pt>
                <c:pt idx="36">
                  <c:v>121875.69015566401</c:v>
                </c:pt>
                <c:pt idx="37">
                  <c:v>124725.876516547</c:v>
                </c:pt>
                <c:pt idx="38">
                  <c:v>127182.46757061599</c:v>
                </c:pt>
                <c:pt idx="39">
                  <c:v>130822.126275755</c:v>
                </c:pt>
                <c:pt idx="40">
                  <c:v>130732.182884485</c:v>
                </c:pt>
                <c:pt idx="41">
                  <c:v>132466.18641899701</c:v>
                </c:pt>
                <c:pt idx="42">
                  <c:v>133630.75608873801</c:v>
                </c:pt>
                <c:pt idx="43">
                  <c:v>134774.60576234802</c:v>
                </c:pt>
                <c:pt idx="44">
                  <c:v>135808.053977301</c:v>
                </c:pt>
                <c:pt idx="45">
                  <c:v>130669.53203226899</c:v>
                </c:pt>
                <c:pt idx="46">
                  <c:v>135390.43251118201</c:v>
                </c:pt>
                <c:pt idx="47">
                  <c:v>137430.87302472201</c:v>
                </c:pt>
                <c:pt idx="48">
                  <c:v>132476.40851872502</c:v>
                </c:pt>
                <c:pt idx="49">
                  <c:v>135172.14394206699</c:v>
                </c:pt>
                <c:pt idx="50">
                  <c:v>147684.65733012298</c:v>
                </c:pt>
                <c:pt idx="51">
                  <c:v>137380.874467107</c:v>
                </c:pt>
                <c:pt idx="52">
                  <c:v>139854.320002227</c:v>
                </c:pt>
                <c:pt idx="53">
                  <c:v>156970.10092521898</c:v>
                </c:pt>
                <c:pt idx="54">
                  <c:v>143446.55314524099</c:v>
                </c:pt>
                <c:pt idx="55">
                  <c:v>143902.99545175201</c:v>
                </c:pt>
                <c:pt idx="56">
                  <c:v>143850.92379070199</c:v>
                </c:pt>
                <c:pt idx="57">
                  <c:v>150572.09854251501</c:v>
                </c:pt>
                <c:pt idx="58">
                  <c:v>152210.808397919</c:v>
                </c:pt>
                <c:pt idx="59">
                  <c:v>156801.33214125698</c:v>
                </c:pt>
                <c:pt idx="60">
                  <c:v>151437.70835703201</c:v>
                </c:pt>
                <c:pt idx="61">
                  <c:v>152648.920361583</c:v>
                </c:pt>
                <c:pt idx="62">
                  <c:v>151466.36839760502</c:v>
                </c:pt>
                <c:pt idx="63">
                  <c:v>153871.476737188</c:v>
                </c:pt>
                <c:pt idx="64">
                  <c:v>155386.48388799702</c:v>
                </c:pt>
                <c:pt idx="65">
                  <c:v>152996.98977344899</c:v>
                </c:pt>
                <c:pt idx="66">
                  <c:v>160039.653744535</c:v>
                </c:pt>
                <c:pt idx="67">
                  <c:v>159953.57198118701</c:v>
                </c:pt>
                <c:pt idx="68">
                  <c:v>157357.96987621399</c:v>
                </c:pt>
                <c:pt idx="69">
                  <c:v>160918.66258979801</c:v>
                </c:pt>
                <c:pt idx="70">
                  <c:v>159566.13167851002</c:v>
                </c:pt>
                <c:pt idx="71">
                  <c:v>159954.71242659297</c:v>
                </c:pt>
              </c:numCache>
            </c:numRef>
          </c:val>
          <c:smooth val="0"/>
          <c:extLst>
            <c:ext xmlns:c16="http://schemas.microsoft.com/office/drawing/2014/chart" uri="{C3380CC4-5D6E-409C-BE32-E72D297353CC}">
              <c16:uniqueId val="{00000001-2DD4-4862-8D1C-48AFBB7D3B1F}"/>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6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'2.Atlantida'!$L$1</c:f>
              <c:strCache>
                <c:ptCount val="1"/>
                <c:pt idx="0">
                  <c:v>ValorCuenta</c:v>
                </c:pt>
              </c:strCache>
            </c:strRef>
          </c:tx>
          <c:spPr>
            <a:ln w="22225" cap="rnd" cmpd="sng" algn="ctr">
              <a:solidFill>
                <a:schemeClr val="accent3"/>
              </a:solidFill>
              <a:round/>
            </a:ln>
            <a:effectLst/>
          </c:spPr>
          <c:marker>
            <c:symbol val="none"/>
          </c:marker>
          <c:cat>
            <c:multiLvlStrRef>
              <c:f>'2.Atlantida'!$D$2:$E$73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'2.Atlantida'!$L$2:$L$73</c:f>
              <c:numCache>
                <c:formatCode>_-* #,##0_-;\-* #,##0_-;_-* "-"??_-;_-@_-</c:formatCode>
                <c:ptCount val="72"/>
                <c:pt idx="0">
                  <c:v>76609.31174243</c:v>
                </c:pt>
                <c:pt idx="1">
                  <c:v>78955.932266770003</c:v>
                </c:pt>
                <c:pt idx="2">
                  <c:v>80421.928943429986</c:v>
                </c:pt>
                <c:pt idx="3">
                  <c:v>83229.549681210003</c:v>
                </c:pt>
                <c:pt idx="4">
                  <c:v>82416.038074130003</c:v>
                </c:pt>
                <c:pt idx="5">
                  <c:v>83398.966779809998</c:v>
                </c:pt>
                <c:pt idx="6">
                  <c:v>83356.213319479997</c:v>
                </c:pt>
                <c:pt idx="7">
                  <c:v>83578.215724530004</c:v>
                </c:pt>
                <c:pt idx="8">
                  <c:v>86089.280258649989</c:v>
                </c:pt>
                <c:pt idx="9">
                  <c:v>84818.358655789998</c:v>
                </c:pt>
                <c:pt idx="10">
                  <c:v>84912.352820429995</c:v>
                </c:pt>
                <c:pt idx="11">
                  <c:v>84976.443066380001</c:v>
                </c:pt>
                <c:pt idx="12">
                  <c:v>84475.936581679998</c:v>
                </c:pt>
                <c:pt idx="13">
                  <c:v>84796.539508100002</c:v>
                </c:pt>
                <c:pt idx="14">
                  <c:v>85739.792494479989</c:v>
                </c:pt>
                <c:pt idx="15">
                  <c:v>85544.622297800001</c:v>
                </c:pt>
                <c:pt idx="16">
                  <c:v>87941.533963380003</c:v>
                </c:pt>
                <c:pt idx="17">
                  <c:v>91098.568490549893</c:v>
                </c:pt>
                <c:pt idx="18">
                  <c:v>91257.36289412</c:v>
                </c:pt>
                <c:pt idx="19">
                  <c:v>94155.395833130009</c:v>
                </c:pt>
                <c:pt idx="20">
                  <c:v>93189.837196280001</c:v>
                </c:pt>
                <c:pt idx="21">
                  <c:v>92290.443983509991</c:v>
                </c:pt>
                <c:pt idx="22">
                  <c:v>93069.228901619994</c:v>
                </c:pt>
                <c:pt idx="23">
                  <c:v>96498.979601030005</c:v>
                </c:pt>
                <c:pt idx="24">
                  <c:v>96166.075080390001</c:v>
                </c:pt>
                <c:pt idx="25">
                  <c:v>96318.339705490012</c:v>
                </c:pt>
                <c:pt idx="26">
                  <c:v>96837.237421059996</c:v>
                </c:pt>
                <c:pt idx="27">
                  <c:v>97830.127583139998</c:v>
                </c:pt>
                <c:pt idx="28">
                  <c:v>98460.227388910003</c:v>
                </c:pt>
                <c:pt idx="29">
                  <c:v>99698.503489259994</c:v>
                </c:pt>
                <c:pt idx="30">
                  <c:v>102296.74028076</c:v>
                </c:pt>
                <c:pt idx="31">
                  <c:v>103044.285796799</c:v>
                </c:pt>
                <c:pt idx="32">
                  <c:v>103837.756837489</c:v>
                </c:pt>
                <c:pt idx="33">
                  <c:v>103374.86721122</c:v>
                </c:pt>
                <c:pt idx="34">
                  <c:v>105514.85729864999</c:v>
                </c:pt>
                <c:pt idx="35">
                  <c:v>106582.3819856</c:v>
                </c:pt>
                <c:pt idx="36">
                  <c:v>107134.55449141</c:v>
                </c:pt>
                <c:pt idx="37">
                  <c:v>108887.90874277</c:v>
                </c:pt>
                <c:pt idx="38">
                  <c:v>109875.35967572</c:v>
                </c:pt>
                <c:pt idx="39">
                  <c:v>111556.76764660999</c:v>
                </c:pt>
                <c:pt idx="40">
                  <c:v>113431.56698745899</c:v>
                </c:pt>
                <c:pt idx="41">
                  <c:v>115720.04107978</c:v>
                </c:pt>
                <c:pt idx="42">
                  <c:v>116808.22637655999</c:v>
                </c:pt>
                <c:pt idx="43">
                  <c:v>119173.2371532</c:v>
                </c:pt>
                <c:pt idx="44">
                  <c:v>121209.53584778</c:v>
                </c:pt>
                <c:pt idx="45">
                  <c:v>121848.3134978</c:v>
                </c:pt>
                <c:pt idx="46">
                  <c:v>123273.1597377</c:v>
                </c:pt>
                <c:pt idx="47">
                  <c:v>124703.85554731</c:v>
                </c:pt>
                <c:pt idx="48">
                  <c:v>125723.11436642999</c:v>
                </c:pt>
                <c:pt idx="49">
                  <c:v>128431.20855749999</c:v>
                </c:pt>
                <c:pt idx="50">
                  <c:v>131462.27302516002</c:v>
                </c:pt>
                <c:pt idx="51">
                  <c:v>131018.81895530999</c:v>
                </c:pt>
                <c:pt idx="52">
                  <c:v>132491.3063045</c:v>
                </c:pt>
                <c:pt idx="53">
                  <c:v>133889.53001533999</c:v>
                </c:pt>
                <c:pt idx="54">
                  <c:v>134690.31982872999</c:v>
                </c:pt>
                <c:pt idx="55">
                  <c:v>135547.89670555</c:v>
                </c:pt>
                <c:pt idx="56">
                  <c:v>137233.07934825</c:v>
                </c:pt>
                <c:pt idx="57">
                  <c:v>137070.8541391</c:v>
                </c:pt>
                <c:pt idx="58">
                  <c:v>139233.75814007001</c:v>
                </c:pt>
                <c:pt idx="59">
                  <c:v>142629.03956614001</c:v>
                </c:pt>
                <c:pt idx="60">
                  <c:v>144001.09883088002</c:v>
                </c:pt>
                <c:pt idx="61">
                  <c:v>146290.95902864001</c:v>
                </c:pt>
                <c:pt idx="62">
                  <c:v>145431.40882322</c:v>
                </c:pt>
                <c:pt idx="63">
                  <c:v>148276.75875221999</c:v>
                </c:pt>
                <c:pt idx="64">
                  <c:v>148720.783091419</c:v>
                </c:pt>
                <c:pt idx="65">
                  <c:v>147104.40473400001</c:v>
                </c:pt>
                <c:pt idx="66">
                  <c:v>146796.96486748001</c:v>
                </c:pt>
                <c:pt idx="67">
                  <c:v>147784.82031794</c:v>
                </c:pt>
                <c:pt idx="68">
                  <c:v>150461.84483454999</c:v>
                </c:pt>
                <c:pt idx="69">
                  <c:v>149159.13702360998</c:v>
                </c:pt>
                <c:pt idx="70">
                  <c:v>148658.83190735002</c:v>
                </c:pt>
                <c:pt idx="71">
                  <c:v>151241.29063722902</c:v>
                </c:pt>
              </c:numCache>
            </c:numRef>
          </c:val>
          <c:smooth val="0"/>
          <c:extLst>
            <c:ext xmlns:c16="http://schemas.microsoft.com/office/drawing/2014/chart" uri="{C3380CC4-5D6E-409C-BE32-E72D297353CC}">
              <c16:uniqueId val="{00000000-52FF-4712-BA77-14BD00BF8815}"/>
            </c:ext>
          </c:extLst>
        </c:ser>
        <c:ser>
          <c:idx val="3"/>
          <c:order val="1"/>
          <c:tx>
            <c:strRef>
              <c:f>'2.Atlantida'!$M$1</c:f>
              <c:strCache>
                <c:ptCount val="1"/>
                <c:pt idx="0">
                  <c:v>Estimado de la tendencia</c:v>
                </c:pt>
              </c:strCache>
            </c:strRef>
          </c:tx>
          <c:spPr>
            <a:ln w="22225" cap="rnd" cmpd="sng" algn="ctr">
              <a:solidFill>
                <a:schemeClr val="accent4"/>
              </a:solidFill>
              <a:round/>
            </a:ln>
            <a:effectLst/>
          </c:spPr>
          <c:marker>
            <c:symbol val="none"/>
          </c:marker>
          <c:cat>
            <c:multiLvlStrRef>
              <c:f>'2.Atlantida'!$D$2:$E$73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'2.Atlantida'!$M$2:$M$73</c:f>
              <c:numCache>
                <c:formatCode>_-* #,##0_-;\-* #,##0_-;_-* "-"??_-;_-@_-</c:formatCode>
                <c:ptCount val="72"/>
                <c:pt idx="0">
                  <c:v>81701.971877723699</c:v>
                </c:pt>
                <c:pt idx="1">
                  <c:v>81651.047430882099</c:v>
                </c:pt>
                <c:pt idx="2">
                  <c:v>81664.435976444787</c:v>
                </c:pt>
                <c:pt idx="3">
                  <c:v>81740.652029818899</c:v>
                </c:pt>
                <c:pt idx="4">
                  <c:v>81878.210106411498</c:v>
                </c:pt>
                <c:pt idx="5">
                  <c:v>82075.624721629705</c:v>
                </c:pt>
                <c:pt idx="6">
                  <c:v>82331.410390880701</c:v>
                </c:pt>
                <c:pt idx="7">
                  <c:v>82644.081629571592</c:v>
                </c:pt>
                <c:pt idx="8">
                  <c:v>83012.152953109398</c:v>
                </c:pt>
                <c:pt idx="9">
                  <c:v>83434.138876901299</c:v>
                </c:pt>
                <c:pt idx="10">
                  <c:v>83908.553916354402</c:v>
                </c:pt>
                <c:pt idx="11">
                  <c:v>84433.912586875696</c:v>
                </c:pt>
                <c:pt idx="12">
                  <c:v>85008.729403872494</c:v>
                </c:pt>
                <c:pt idx="13">
                  <c:v>85631.5188827518</c:v>
                </c:pt>
                <c:pt idx="14">
                  <c:v>86300.795538920807</c:v>
                </c:pt>
                <c:pt idx="15">
                  <c:v>87015.073887786406</c:v>
                </c:pt>
                <c:pt idx="16">
                  <c:v>87772.868444755994</c:v>
                </c:pt>
                <c:pt idx="17">
                  <c:v>88572.6937252364</c:v>
                </c:pt>
                <c:pt idx="18">
                  <c:v>89413.064244634996</c:v>
                </c:pt>
                <c:pt idx="19">
                  <c:v>90292.494518358697</c:v>
                </c:pt>
                <c:pt idx="20">
                  <c:v>91209.499061814611</c:v>
                </c:pt>
                <c:pt idx="21">
                  <c:v>92162.592390410005</c:v>
                </c:pt>
                <c:pt idx="22">
                  <c:v>93150.289019551899</c:v>
                </c:pt>
                <c:pt idx="23">
                  <c:v>94171.1034646474</c:v>
                </c:pt>
                <c:pt idx="24">
                  <c:v>95223.550241103614</c:v>
                </c:pt>
                <c:pt idx="25">
                  <c:v>96306.143864327692</c:v>
                </c:pt>
                <c:pt idx="26">
                  <c:v>97417.398849726698</c:v>
                </c:pt>
                <c:pt idx="27">
                  <c:v>98555.829712707709</c:v>
                </c:pt>
                <c:pt idx="28">
                  <c:v>99719.950968677906</c:v>
                </c:pt>
                <c:pt idx="29">
                  <c:v>100908.277133044</c:v>
                </c:pt>
                <c:pt idx="30">
                  <c:v>102119.322721214</c:v>
                </c:pt>
                <c:pt idx="31">
                  <c:v>103351.60224859399</c:v>
                </c:pt>
                <c:pt idx="32">
                  <c:v>104603.630230592</c:v>
                </c:pt>
                <c:pt idx="33">
                  <c:v>105873.921182615</c:v>
                </c:pt>
                <c:pt idx="34">
                  <c:v>107160.989620069</c:v>
                </c:pt>
                <c:pt idx="35">
                  <c:v>108463.35005836301</c:v>
                </c:pt>
                <c:pt idx="36">
                  <c:v>109779.517012902</c:v>
                </c:pt>
                <c:pt idx="37">
                  <c:v>111108.00499909501</c:v>
                </c:pt>
                <c:pt idx="38">
                  <c:v>112447.328532347</c:v>
                </c:pt>
                <c:pt idx="39">
                  <c:v>113796.00212806799</c:v>
                </c:pt>
                <c:pt idx="40">
                  <c:v>115152.540301662</c:v>
                </c:pt>
                <c:pt idx="41">
                  <c:v>116515.457568538</c:v>
                </c:pt>
                <c:pt idx="42">
                  <c:v>117883.268444103</c:v>
                </c:pt>
                <c:pt idx="43">
                  <c:v>119254.48744376401</c:v>
                </c:pt>
                <c:pt idx="44">
                  <c:v>120627.62908292799</c:v>
                </c:pt>
                <c:pt idx="45">
                  <c:v>122001.207877002</c:v>
                </c:pt>
                <c:pt idx="46">
                  <c:v>123373.738341392</c:v>
                </c:pt>
                <c:pt idx="47">
                  <c:v>124743.73499150701</c:v>
                </c:pt>
                <c:pt idx="48">
                  <c:v>126109.71234275399</c:v>
                </c:pt>
                <c:pt idx="49">
                  <c:v>127470.184910539</c:v>
                </c:pt>
                <c:pt idx="50">
                  <c:v>128823.66721026899</c:v>
                </c:pt>
                <c:pt idx="51">
                  <c:v>130168.67375735201</c:v>
                </c:pt>
                <c:pt idx="52">
                  <c:v>131503.71906719499</c:v>
                </c:pt>
                <c:pt idx="53">
                  <c:v>132827.317655205</c:v>
                </c:pt>
                <c:pt idx="54">
                  <c:v>134137.98403678901</c:v>
                </c:pt>
                <c:pt idx="55">
                  <c:v>135434.23272735401</c:v>
                </c:pt>
                <c:pt idx="56">
                  <c:v>136714.578242307</c:v>
                </c:pt>
                <c:pt idx="57">
                  <c:v>137977.53509705499</c:v>
                </c:pt>
                <c:pt idx="58">
                  <c:v>139221.617807006</c:v>
                </c:pt>
                <c:pt idx="59">
                  <c:v>140445.340887567</c:v>
                </c:pt>
                <c:pt idx="60">
                  <c:v>141647.21885414401</c:v>
                </c:pt>
                <c:pt idx="61">
                  <c:v>142825.766222145</c:v>
                </c:pt>
                <c:pt idx="62">
                  <c:v>143979.497506977</c:v>
                </c:pt>
                <c:pt idx="63">
                  <c:v>145106.92722404699</c:v>
                </c:pt>
                <c:pt idx="64">
                  <c:v>146206.56988876199</c:v>
                </c:pt>
                <c:pt idx="65">
                  <c:v>147276.940016529</c:v>
                </c:pt>
                <c:pt idx="66">
                  <c:v>148316.55212275501</c:v>
                </c:pt>
                <c:pt idx="67">
                  <c:v>149323.92072284798</c:v>
                </c:pt>
                <c:pt idx="68">
                  <c:v>150297.56033221498</c:v>
                </c:pt>
                <c:pt idx="69">
                  <c:v>151235.98546626201</c:v>
                </c:pt>
                <c:pt idx="70">
                  <c:v>152137.71064039701</c:v>
                </c:pt>
                <c:pt idx="71">
                  <c:v>153001.25037002601</c:v>
                </c:pt>
              </c:numCache>
            </c:numRef>
          </c:val>
          <c:smooth val="0"/>
          <c:extLst>
            <c:ext xmlns:c16="http://schemas.microsoft.com/office/drawing/2014/chart" uri="{C3380CC4-5D6E-409C-BE32-E72D297353CC}">
              <c16:uniqueId val="{00000001-52FF-4712-BA77-14BD00BF8815}"/>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6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'2.Atlantida'!$L$1</c:f>
              <c:strCache>
                <c:ptCount val="1"/>
                <c:pt idx="0">
                  <c:v>ValorCuenta</c:v>
                </c:pt>
              </c:strCache>
            </c:strRef>
          </c:tx>
          <c:spPr>
            <a:ln w="22225" cap="rnd" cmpd="sng" algn="ctr">
              <a:solidFill>
                <a:schemeClr val="accent3"/>
              </a:solidFill>
              <a:round/>
            </a:ln>
            <a:effectLst/>
          </c:spPr>
          <c:marker>
            <c:symbol val="none"/>
          </c:marker>
          <c:cat>
            <c:multiLvlStrRef>
              <c:f>'2.Atlantida'!$D$2:$E$73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'2.Atlantida'!$L$2:$L$73</c:f>
              <c:numCache>
                <c:formatCode>_-* #,##0_-;\-* #,##0_-;_-* "-"??_-;_-@_-</c:formatCode>
                <c:ptCount val="72"/>
                <c:pt idx="0">
                  <c:v>76609.31174243</c:v>
                </c:pt>
                <c:pt idx="1">
                  <c:v>78955.932266770003</c:v>
                </c:pt>
                <c:pt idx="2">
                  <c:v>80421.928943429986</c:v>
                </c:pt>
                <c:pt idx="3">
                  <c:v>83229.549681210003</c:v>
                </c:pt>
                <c:pt idx="4">
                  <c:v>82416.038074130003</c:v>
                </c:pt>
                <c:pt idx="5">
                  <c:v>83398.966779809998</c:v>
                </c:pt>
                <c:pt idx="6">
                  <c:v>83356.213319479997</c:v>
                </c:pt>
                <c:pt idx="7">
                  <c:v>83578.215724530004</c:v>
                </c:pt>
                <c:pt idx="8">
                  <c:v>86089.280258649989</c:v>
                </c:pt>
                <c:pt idx="9">
                  <c:v>84818.358655789998</c:v>
                </c:pt>
                <c:pt idx="10">
                  <c:v>84912.352820429995</c:v>
                </c:pt>
                <c:pt idx="11">
                  <c:v>84976.443066380001</c:v>
                </c:pt>
                <c:pt idx="12">
                  <c:v>84475.936581679998</c:v>
                </c:pt>
                <c:pt idx="13">
                  <c:v>84796.539508100002</c:v>
                </c:pt>
                <c:pt idx="14">
                  <c:v>85739.792494479989</c:v>
                </c:pt>
                <c:pt idx="15">
                  <c:v>85544.622297800001</c:v>
                </c:pt>
                <c:pt idx="16">
                  <c:v>87941.533963380003</c:v>
                </c:pt>
                <c:pt idx="17">
                  <c:v>91098.568490549893</c:v>
                </c:pt>
                <c:pt idx="18">
                  <c:v>91257.36289412</c:v>
                </c:pt>
                <c:pt idx="19">
                  <c:v>94155.395833130009</c:v>
                </c:pt>
                <c:pt idx="20">
                  <c:v>93189.837196280001</c:v>
                </c:pt>
                <c:pt idx="21">
                  <c:v>92290.443983509991</c:v>
                </c:pt>
                <c:pt idx="22">
                  <c:v>93069.228901619994</c:v>
                </c:pt>
                <c:pt idx="23">
                  <c:v>96498.979601030005</c:v>
                </c:pt>
                <c:pt idx="24">
                  <c:v>96166.075080390001</c:v>
                </c:pt>
                <c:pt idx="25">
                  <c:v>96318.339705490012</c:v>
                </c:pt>
                <c:pt idx="26">
                  <c:v>96837.237421059996</c:v>
                </c:pt>
                <c:pt idx="27">
                  <c:v>97830.127583139998</c:v>
                </c:pt>
                <c:pt idx="28">
                  <c:v>98460.227388910003</c:v>
                </c:pt>
                <c:pt idx="29">
                  <c:v>99698.503489259994</c:v>
                </c:pt>
                <c:pt idx="30">
                  <c:v>102296.74028076</c:v>
                </c:pt>
                <c:pt idx="31">
                  <c:v>103044.285796799</c:v>
                </c:pt>
                <c:pt idx="32">
                  <c:v>103837.756837489</c:v>
                </c:pt>
                <c:pt idx="33">
                  <c:v>103374.86721122</c:v>
                </c:pt>
                <c:pt idx="34">
                  <c:v>105514.85729864999</c:v>
                </c:pt>
                <c:pt idx="35">
                  <c:v>106582.3819856</c:v>
                </c:pt>
                <c:pt idx="36">
                  <c:v>107134.55449141</c:v>
                </c:pt>
                <c:pt idx="37">
                  <c:v>108887.90874277</c:v>
                </c:pt>
                <c:pt idx="38">
                  <c:v>109875.35967572</c:v>
                </c:pt>
                <c:pt idx="39">
                  <c:v>111556.76764660999</c:v>
                </c:pt>
                <c:pt idx="40">
                  <c:v>113431.56698745899</c:v>
                </c:pt>
                <c:pt idx="41">
                  <c:v>115720.04107978</c:v>
                </c:pt>
                <c:pt idx="42">
                  <c:v>116808.22637655999</c:v>
                </c:pt>
                <c:pt idx="43">
                  <c:v>119173.2371532</c:v>
                </c:pt>
                <c:pt idx="44">
                  <c:v>121209.53584778</c:v>
                </c:pt>
                <c:pt idx="45">
                  <c:v>121848.3134978</c:v>
                </c:pt>
                <c:pt idx="46">
                  <c:v>123273.1597377</c:v>
                </c:pt>
                <c:pt idx="47">
                  <c:v>124703.85554731</c:v>
                </c:pt>
                <c:pt idx="48">
                  <c:v>125723.11436642999</c:v>
                </c:pt>
                <c:pt idx="49">
                  <c:v>128431.20855749999</c:v>
                </c:pt>
                <c:pt idx="50">
                  <c:v>131462.27302516002</c:v>
                </c:pt>
                <c:pt idx="51">
                  <c:v>131018.81895530999</c:v>
                </c:pt>
                <c:pt idx="52">
                  <c:v>132491.3063045</c:v>
                </c:pt>
                <c:pt idx="53">
                  <c:v>133889.53001533999</c:v>
                </c:pt>
                <c:pt idx="54">
                  <c:v>134690.31982872999</c:v>
                </c:pt>
                <c:pt idx="55">
                  <c:v>135547.89670555</c:v>
                </c:pt>
                <c:pt idx="56">
                  <c:v>137233.07934825</c:v>
                </c:pt>
                <c:pt idx="57">
                  <c:v>137070.8541391</c:v>
                </c:pt>
                <c:pt idx="58">
                  <c:v>139233.75814007001</c:v>
                </c:pt>
                <c:pt idx="59">
                  <c:v>142629.03956614001</c:v>
                </c:pt>
                <c:pt idx="60">
                  <c:v>144001.09883088002</c:v>
                </c:pt>
                <c:pt idx="61">
                  <c:v>146290.95902864001</c:v>
                </c:pt>
                <c:pt idx="62">
                  <c:v>145431.40882322</c:v>
                </c:pt>
                <c:pt idx="63">
                  <c:v>148276.75875221999</c:v>
                </c:pt>
                <c:pt idx="64">
                  <c:v>148720.783091419</c:v>
                </c:pt>
                <c:pt idx="65">
                  <c:v>147104.40473400001</c:v>
                </c:pt>
                <c:pt idx="66">
                  <c:v>146796.96486748001</c:v>
                </c:pt>
                <c:pt idx="67">
                  <c:v>147784.82031794</c:v>
                </c:pt>
                <c:pt idx="68">
                  <c:v>150461.84483454999</c:v>
                </c:pt>
                <c:pt idx="69">
                  <c:v>149159.13702360998</c:v>
                </c:pt>
                <c:pt idx="70">
                  <c:v>148658.83190735002</c:v>
                </c:pt>
                <c:pt idx="71">
                  <c:v>151241.29063722902</c:v>
                </c:pt>
              </c:numCache>
            </c:numRef>
          </c:val>
          <c:smooth val="0"/>
          <c:extLst>
            <c:ext xmlns:c16="http://schemas.microsoft.com/office/drawing/2014/chart" uri="{C3380CC4-5D6E-409C-BE32-E72D297353CC}">
              <c16:uniqueId val="{00000000-E413-43DA-A854-0563DC1FDFF7}"/>
            </c:ext>
          </c:extLst>
        </c:ser>
        <c:ser>
          <c:idx val="3"/>
          <c:order val="1"/>
          <c:tx>
            <c:strRef>
              <c:f>'2.Atlantida'!$N$1</c:f>
              <c:strCache>
                <c:ptCount val="1"/>
                <c:pt idx="0">
                  <c:v>Serie Sin Estacionalidad</c:v>
                </c:pt>
              </c:strCache>
            </c:strRef>
          </c:tx>
          <c:spPr>
            <a:ln w="22225" cap="rnd" cmpd="sng" algn="ctr">
              <a:solidFill>
                <a:schemeClr val="accent4"/>
              </a:solidFill>
              <a:round/>
            </a:ln>
            <a:effectLst/>
          </c:spPr>
          <c:marker>
            <c:symbol val="none"/>
          </c:marker>
          <c:cat>
            <c:multiLvlStrRef>
              <c:f>'2.Atlantida'!$D$2:$E$73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'2.Atlantida'!$N$2:$N$73</c:f>
              <c:numCache>
                <c:formatCode>_-* #,##0_-;\-* #,##0_-;_-* "-"??_-;_-@_-</c:formatCode>
                <c:ptCount val="72"/>
                <c:pt idx="0">
                  <c:v>77503.739934048906</c:v>
                </c:pt>
                <c:pt idx="1">
                  <c:v>79363.4965142765</c:v>
                </c:pt>
                <c:pt idx="2">
                  <c:v>80690.587659781799</c:v>
                </c:pt>
                <c:pt idx="3">
                  <c:v>83192.792256719607</c:v>
                </c:pt>
                <c:pt idx="4">
                  <c:v>82338.931275548093</c:v>
                </c:pt>
                <c:pt idx="5">
                  <c:v>82947.5816201368</c:v>
                </c:pt>
                <c:pt idx="6">
                  <c:v>83085.300906631295</c:v>
                </c:pt>
                <c:pt idx="7">
                  <c:v>83011.489490703592</c:v>
                </c:pt>
                <c:pt idx="8">
                  <c:v>85220.481150144609</c:v>
                </c:pt>
                <c:pt idx="9">
                  <c:v>85204.37982264391</c:v>
                </c:pt>
                <c:pt idx="10">
                  <c:v>85308.513845889203</c:v>
                </c:pt>
                <c:pt idx="11">
                  <c:v>84728.908048301499</c:v>
                </c:pt>
                <c:pt idx="12">
                  <c:v>85462.209104870097</c:v>
                </c:pt>
                <c:pt idx="13">
                  <c:v>85234.252506016404</c:v>
                </c:pt>
                <c:pt idx="14">
                  <c:v>86026.216146516992</c:v>
                </c:pt>
                <c:pt idx="15">
                  <c:v>85506.842446692797</c:v>
                </c:pt>
                <c:pt idx="16">
                  <c:v>87859.257621241399</c:v>
                </c:pt>
                <c:pt idx="17">
                  <c:v>90605.510321224196</c:v>
                </c:pt>
                <c:pt idx="18">
                  <c:v>90960.77129779711</c:v>
                </c:pt>
                <c:pt idx="19">
                  <c:v>93516.947974290597</c:v>
                </c:pt>
                <c:pt idx="20">
                  <c:v>92249.380414266692</c:v>
                </c:pt>
                <c:pt idx="21">
                  <c:v>92710.471739771601</c:v>
                </c:pt>
                <c:pt idx="22">
                  <c:v>93503.44606715221</c:v>
                </c:pt>
                <c:pt idx="23">
                  <c:v>96217.879618515508</c:v>
                </c:pt>
                <c:pt idx="24">
                  <c:v>97288.832179663106</c:v>
                </c:pt>
                <c:pt idx="25">
                  <c:v>96815.527320354799</c:v>
                </c:pt>
                <c:pt idx="26">
                  <c:v>97160.733366039087</c:v>
                </c:pt>
                <c:pt idx="27">
                  <c:v>97786.921972376804</c:v>
                </c:pt>
                <c:pt idx="28">
                  <c:v>98368.109967361801</c:v>
                </c:pt>
                <c:pt idx="29">
                  <c:v>99158.899383186406</c:v>
                </c:pt>
                <c:pt idx="30">
                  <c:v>101964.27008289</c:v>
                </c:pt>
                <c:pt idx="31">
                  <c:v>102345.564251948</c:v>
                </c:pt>
                <c:pt idx="32">
                  <c:v>102789.842970646</c:v>
                </c:pt>
                <c:pt idx="33">
                  <c:v>103845.34185252001</c:v>
                </c:pt>
                <c:pt idx="34">
                  <c:v>106007.139901594</c:v>
                </c:pt>
                <c:pt idx="35">
                  <c:v>106271.909213386</c:v>
                </c:pt>
                <c:pt idx="36">
                  <c:v>108385.37066054301</c:v>
                </c:pt>
                <c:pt idx="37">
                  <c:v>109449.979474065</c:v>
                </c:pt>
                <c:pt idx="38">
                  <c:v>110242.410969776</c:v>
                </c:pt>
                <c:pt idx="39">
                  <c:v>111507.49981470501</c:v>
                </c:pt>
                <c:pt idx="40">
                  <c:v>113325.44267970399</c:v>
                </c:pt>
                <c:pt idx="41">
                  <c:v>115093.72265837601</c:v>
                </c:pt>
                <c:pt idx="42">
                  <c:v>116428.59302725</c:v>
                </c:pt>
                <c:pt idx="43">
                  <c:v>118365.148594725</c:v>
                </c:pt>
                <c:pt idx="44">
                  <c:v>119986.30879360401</c:v>
                </c:pt>
                <c:pt idx="45">
                  <c:v>122402.86358460899</c:v>
                </c:pt>
                <c:pt idx="46">
                  <c:v>123848.294211674</c:v>
                </c:pt>
                <c:pt idx="47">
                  <c:v>124340.59521275701</c:v>
                </c:pt>
                <c:pt idx="48">
                  <c:v>127190.95548482401</c:v>
                </c:pt>
                <c:pt idx="49">
                  <c:v>129094.16024927699</c:v>
                </c:pt>
                <c:pt idx="50">
                  <c:v>131901.43788956502</c:v>
                </c:pt>
                <c:pt idx="51">
                  <c:v>130960.95592033</c:v>
                </c:pt>
                <c:pt idx="52">
                  <c:v>132367.350085446</c:v>
                </c:pt>
                <c:pt idx="53">
                  <c:v>133164.87179452399</c:v>
                </c:pt>
                <c:pt idx="54">
                  <c:v>134252.56866323101</c:v>
                </c:pt>
                <c:pt idx="55">
                  <c:v>134628.77503805401</c:v>
                </c:pt>
                <c:pt idx="56">
                  <c:v>135848.14528169701</c:v>
                </c:pt>
                <c:pt idx="57">
                  <c:v>137694.68430859401</c:v>
                </c:pt>
                <c:pt idx="58">
                  <c:v>139883.35724516</c:v>
                </c:pt>
                <c:pt idx="59">
                  <c:v>142213.56345754402</c:v>
                </c:pt>
                <c:pt idx="60">
                  <c:v>145682.338871927</c:v>
                </c:pt>
                <c:pt idx="61">
                  <c:v>147046.101332983</c:v>
                </c:pt>
                <c:pt idx="62">
                  <c:v>145917.23919467401</c:v>
                </c:pt>
                <c:pt idx="63">
                  <c:v>148211.27393601701</c:v>
                </c:pt>
                <c:pt idx="64">
                  <c:v>148581.64289814199</c:v>
                </c:pt>
                <c:pt idx="65">
                  <c:v>146308.22286528602</c:v>
                </c:pt>
                <c:pt idx="66">
                  <c:v>146319.866420137</c:v>
                </c:pt>
                <c:pt idx="67">
                  <c:v>146782.72265517598</c:v>
                </c:pt>
                <c:pt idx="68">
                  <c:v>148943.40820383801</c:v>
                </c:pt>
                <c:pt idx="69">
                  <c:v>149837.98279513</c:v>
                </c:pt>
                <c:pt idx="70">
                  <c:v>149352.40396531101</c:v>
                </c:pt>
                <c:pt idx="71">
                  <c:v>150800.72717915601</c:v>
                </c:pt>
              </c:numCache>
            </c:numRef>
          </c:val>
          <c:smooth val="0"/>
          <c:extLst>
            <c:ext xmlns:c16="http://schemas.microsoft.com/office/drawing/2014/chart" uri="{C3380CC4-5D6E-409C-BE32-E72D297353CC}">
              <c16:uniqueId val="{00000001-E413-43DA-A854-0563DC1FDFF7}"/>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6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'3.BAC'!$L$1</c:f>
              <c:strCache>
                <c:ptCount val="1"/>
                <c:pt idx="0">
                  <c:v>ValorCuenta</c:v>
                </c:pt>
              </c:strCache>
            </c:strRef>
          </c:tx>
          <c:spPr>
            <a:ln w="22225" cap="rnd" cmpd="sng" algn="ctr">
              <a:solidFill>
                <a:schemeClr val="accent3"/>
              </a:solidFill>
              <a:round/>
            </a:ln>
            <a:effectLst/>
          </c:spPr>
          <c:marker>
            <c:symbol val="none"/>
          </c:marker>
          <c:cat>
            <c:multiLvlStrRef>
              <c:f>'3.BAC'!$D$2:$E$73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'3.BAC'!$L$2:$L$73</c:f>
              <c:numCache>
                <c:formatCode>_-* #,##0_-;\-* #,##0_-;_-* "-"??_-;_-@_-</c:formatCode>
                <c:ptCount val="72"/>
                <c:pt idx="0">
                  <c:v>65838.981157119997</c:v>
                </c:pt>
                <c:pt idx="1">
                  <c:v>67117.169146029992</c:v>
                </c:pt>
                <c:pt idx="2">
                  <c:v>68010.475508689997</c:v>
                </c:pt>
                <c:pt idx="3">
                  <c:v>68274.69461264</c:v>
                </c:pt>
                <c:pt idx="4">
                  <c:v>68474.419499620009</c:v>
                </c:pt>
                <c:pt idx="5">
                  <c:v>69260.957528190003</c:v>
                </c:pt>
                <c:pt idx="6">
                  <c:v>68631.179364719996</c:v>
                </c:pt>
                <c:pt idx="7">
                  <c:v>71034.768549080007</c:v>
                </c:pt>
                <c:pt idx="8">
                  <c:v>69033.764699970008</c:v>
                </c:pt>
                <c:pt idx="9">
                  <c:v>69880.147273530005</c:v>
                </c:pt>
                <c:pt idx="10">
                  <c:v>70436.7505705699</c:v>
                </c:pt>
                <c:pt idx="11">
                  <c:v>72843.645735800004</c:v>
                </c:pt>
                <c:pt idx="12">
                  <c:v>72636.421632709898</c:v>
                </c:pt>
                <c:pt idx="13">
                  <c:v>75036.855024889999</c:v>
                </c:pt>
                <c:pt idx="14">
                  <c:v>74964.103385399998</c:v>
                </c:pt>
                <c:pt idx="15">
                  <c:v>74250.532570160009</c:v>
                </c:pt>
                <c:pt idx="16">
                  <c:v>75416.576633350007</c:v>
                </c:pt>
                <c:pt idx="17">
                  <c:v>76019.725975880006</c:v>
                </c:pt>
                <c:pt idx="18">
                  <c:v>75826.072757710004</c:v>
                </c:pt>
                <c:pt idx="19">
                  <c:v>76042.119486169991</c:v>
                </c:pt>
                <c:pt idx="20">
                  <c:v>75657.403436059991</c:v>
                </c:pt>
                <c:pt idx="21">
                  <c:v>75666.810372289998</c:v>
                </c:pt>
                <c:pt idx="22">
                  <c:v>78178.001366469995</c:v>
                </c:pt>
                <c:pt idx="23">
                  <c:v>79812.866218669995</c:v>
                </c:pt>
                <c:pt idx="24">
                  <c:v>79651.926078060002</c:v>
                </c:pt>
                <c:pt idx="25">
                  <c:v>81296.326589060001</c:v>
                </c:pt>
                <c:pt idx="26">
                  <c:v>84167.454308570013</c:v>
                </c:pt>
                <c:pt idx="27">
                  <c:v>84699.247010940002</c:v>
                </c:pt>
                <c:pt idx="28">
                  <c:v>84507.002024050002</c:v>
                </c:pt>
                <c:pt idx="29">
                  <c:v>86232.05000001</c:v>
                </c:pt>
                <c:pt idx="30">
                  <c:v>85959.250169820007</c:v>
                </c:pt>
                <c:pt idx="31">
                  <c:v>87483.268041560004</c:v>
                </c:pt>
                <c:pt idx="32">
                  <c:v>89195.699814940002</c:v>
                </c:pt>
                <c:pt idx="33">
                  <c:v>88429.035948319899</c:v>
                </c:pt>
                <c:pt idx="34">
                  <c:v>88689.715751630007</c:v>
                </c:pt>
                <c:pt idx="35">
                  <c:v>91603.923168780006</c:v>
                </c:pt>
                <c:pt idx="36">
                  <c:v>91003.808933619992</c:v>
                </c:pt>
                <c:pt idx="37">
                  <c:v>92973.107872499997</c:v>
                </c:pt>
                <c:pt idx="38">
                  <c:v>93524.52934785001</c:v>
                </c:pt>
                <c:pt idx="39">
                  <c:v>93762.528641989906</c:v>
                </c:pt>
                <c:pt idx="40">
                  <c:v>95220.55099552001</c:v>
                </c:pt>
                <c:pt idx="41">
                  <c:v>96727.243844559998</c:v>
                </c:pt>
                <c:pt idx="42">
                  <c:v>97550.488085019999</c:v>
                </c:pt>
                <c:pt idx="43">
                  <c:v>97758.142407840001</c:v>
                </c:pt>
                <c:pt idx="44">
                  <c:v>98865.427214729993</c:v>
                </c:pt>
                <c:pt idx="45">
                  <c:v>102406.18725202</c:v>
                </c:pt>
                <c:pt idx="46">
                  <c:v>103962.21552707</c:v>
                </c:pt>
                <c:pt idx="47">
                  <c:v>107919.33307219</c:v>
                </c:pt>
                <c:pt idx="48">
                  <c:v>108100.67467944999</c:v>
                </c:pt>
                <c:pt idx="49">
                  <c:v>106619.90656515</c:v>
                </c:pt>
                <c:pt idx="50">
                  <c:v>108222.34865427</c:v>
                </c:pt>
                <c:pt idx="51">
                  <c:v>109294.61836053</c:v>
                </c:pt>
                <c:pt idx="52">
                  <c:v>111384.82737031</c:v>
                </c:pt>
                <c:pt idx="53">
                  <c:v>112452.30593786</c:v>
                </c:pt>
                <c:pt idx="54">
                  <c:v>112029.24324872</c:v>
                </c:pt>
                <c:pt idx="55">
                  <c:v>113786.56358587</c:v>
                </c:pt>
                <c:pt idx="56">
                  <c:v>114048.36249471</c:v>
                </c:pt>
                <c:pt idx="57">
                  <c:v>116026.72928437</c:v>
                </c:pt>
                <c:pt idx="58">
                  <c:v>118274.76638922999</c:v>
                </c:pt>
                <c:pt idx="59">
                  <c:v>120272.11871497</c:v>
                </c:pt>
                <c:pt idx="60">
                  <c:v>120331.85196158</c:v>
                </c:pt>
                <c:pt idx="61">
                  <c:v>121645.60156336</c:v>
                </c:pt>
                <c:pt idx="62">
                  <c:v>122156.79487549</c:v>
                </c:pt>
                <c:pt idx="63">
                  <c:v>122372.41636374001</c:v>
                </c:pt>
                <c:pt idx="64">
                  <c:v>123207.08822594001</c:v>
                </c:pt>
                <c:pt idx="65">
                  <c:v>120434.35826938</c:v>
                </c:pt>
                <c:pt idx="66">
                  <c:v>120886.78357113</c:v>
                </c:pt>
                <c:pt idx="67">
                  <c:v>123512.22131608</c:v>
                </c:pt>
                <c:pt idx="68">
                  <c:v>123351.83935738</c:v>
                </c:pt>
                <c:pt idx="69">
                  <c:v>125199.95595721999</c:v>
                </c:pt>
                <c:pt idx="70">
                  <c:v>123378.28179189</c:v>
                </c:pt>
                <c:pt idx="71">
                  <c:v>126545.60323184</c:v>
                </c:pt>
              </c:numCache>
            </c:numRef>
          </c:val>
          <c:smooth val="0"/>
          <c:extLst>
            <c:ext xmlns:c16="http://schemas.microsoft.com/office/drawing/2014/chart" uri="{C3380CC4-5D6E-409C-BE32-E72D297353CC}">
              <c16:uniqueId val="{00000000-0DAC-4C52-8D59-1A98C613FF94}"/>
            </c:ext>
          </c:extLst>
        </c:ser>
        <c:ser>
          <c:idx val="3"/>
          <c:order val="1"/>
          <c:tx>
            <c:strRef>
              <c:f>'3.BAC'!$M$1</c:f>
              <c:strCache>
                <c:ptCount val="1"/>
                <c:pt idx="0">
                  <c:v>Estimado de la tendencia</c:v>
                </c:pt>
              </c:strCache>
            </c:strRef>
          </c:tx>
          <c:spPr>
            <a:ln w="22225" cap="rnd" cmpd="sng" algn="ctr">
              <a:solidFill>
                <a:schemeClr val="accent4"/>
              </a:solidFill>
              <a:round/>
            </a:ln>
            <a:effectLst/>
          </c:spPr>
          <c:marker>
            <c:symbol val="none"/>
          </c:marker>
          <c:cat>
            <c:multiLvlStrRef>
              <c:f>'3.BAC'!$D$2:$E$73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'3.BAC'!$M$2:$M$73</c:f>
              <c:numCache>
                <c:formatCode>_-* #,##0_-;\-* #,##0_-;_-* "-"??_-;_-@_-</c:formatCode>
                <c:ptCount val="72"/>
                <c:pt idx="0">
                  <c:v>68284.283485636304</c:v>
                </c:pt>
                <c:pt idx="1">
                  <c:v>68298.263879328995</c:v>
                </c:pt>
                <c:pt idx="2">
                  <c:v>68364.518825192397</c:v>
                </c:pt>
                <c:pt idx="3">
                  <c:v>68481.780437241701</c:v>
                </c:pt>
                <c:pt idx="4">
                  <c:v>68648.780829491996</c:v>
                </c:pt>
                <c:pt idx="5">
                  <c:v>68864.252115958501</c:v>
                </c:pt>
                <c:pt idx="6">
                  <c:v>69126.926410656495</c:v>
                </c:pt>
                <c:pt idx="7">
                  <c:v>69435.535827600994</c:v>
                </c:pt>
                <c:pt idx="8">
                  <c:v>69788.812480807203</c:v>
                </c:pt>
                <c:pt idx="9">
                  <c:v>70185.488484290399</c:v>
                </c:pt>
                <c:pt idx="10">
                  <c:v>70624.2959520656</c:v>
                </c:pt>
                <c:pt idx="11">
                  <c:v>71103.9669981482</c:v>
                </c:pt>
                <c:pt idx="12">
                  <c:v>71623.2337365532</c:v>
                </c:pt>
                <c:pt idx="13">
                  <c:v>72180.828281295806</c:v>
                </c:pt>
                <c:pt idx="14">
                  <c:v>72775.482746391208</c:v>
                </c:pt>
                <c:pt idx="15">
                  <c:v>73405.92924585451</c:v>
                </c:pt>
                <c:pt idx="16">
                  <c:v>74070.899893701091</c:v>
                </c:pt>
                <c:pt idx="17">
                  <c:v>74769.12680394591</c:v>
                </c:pt>
                <c:pt idx="18">
                  <c:v>75499.342090604288</c:v>
                </c:pt>
                <c:pt idx="19">
                  <c:v>76260.2778676913</c:v>
                </c:pt>
                <c:pt idx="20">
                  <c:v>77050.666249222195</c:v>
                </c:pt>
                <c:pt idx="21">
                  <c:v>77869.23934921209</c:v>
                </c:pt>
                <c:pt idx="22">
                  <c:v>78714.729281676191</c:v>
                </c:pt>
                <c:pt idx="23">
                  <c:v>79585.868160629703</c:v>
                </c:pt>
                <c:pt idx="24">
                  <c:v>80481.388100087701</c:v>
                </c:pt>
                <c:pt idx="25">
                  <c:v>81400.021214065404</c:v>
                </c:pt>
                <c:pt idx="26">
                  <c:v>82340.49961657809</c:v>
                </c:pt>
                <c:pt idx="27">
                  <c:v>83301.555421640791</c:v>
                </c:pt>
                <c:pt idx="28">
                  <c:v>84281.920743268798</c:v>
                </c:pt>
                <c:pt idx="29">
                  <c:v>85280.327695477288</c:v>
                </c:pt>
                <c:pt idx="30">
                  <c:v>86295.508392281292</c:v>
                </c:pt>
                <c:pt idx="31">
                  <c:v>87326.194947696102</c:v>
                </c:pt>
                <c:pt idx="32">
                  <c:v>88371.119475736894</c:v>
                </c:pt>
                <c:pt idx="33">
                  <c:v>89429.014090418787</c:v>
                </c:pt>
                <c:pt idx="34">
                  <c:v>90498.610905756999</c:v>
                </c:pt>
                <c:pt idx="35">
                  <c:v>91578.642035766694</c:v>
                </c:pt>
                <c:pt idx="36">
                  <c:v>92667.839594463003</c:v>
                </c:pt>
                <c:pt idx="37">
                  <c:v>93764.935695861204</c:v>
                </c:pt>
                <c:pt idx="38">
                  <c:v>94868.662453976402</c:v>
                </c:pt>
                <c:pt idx="39">
                  <c:v>95977.751982823698</c:v>
                </c:pt>
                <c:pt idx="40">
                  <c:v>97090.936396418401</c:v>
                </c:pt>
                <c:pt idx="41">
                  <c:v>98206.947808775702</c:v>
                </c:pt>
                <c:pt idx="42">
                  <c:v>99324.518333910702</c:v>
                </c:pt>
                <c:pt idx="43">
                  <c:v>100442.380085838</c:v>
                </c:pt>
                <c:pt idx="44">
                  <c:v>101559.265178574</c:v>
                </c:pt>
                <c:pt idx="45">
                  <c:v>102673.905726133</c:v>
                </c:pt>
                <c:pt idx="46">
                  <c:v>103785.033842531</c:v>
                </c:pt>
                <c:pt idx="47">
                  <c:v>104891.38164178199</c:v>
                </c:pt>
                <c:pt idx="48">
                  <c:v>105991.681237902</c:v>
                </c:pt>
                <c:pt idx="49">
                  <c:v>107084.66474490601</c:v>
                </c:pt>
                <c:pt idx="50">
                  <c:v>108169.064276809</c:v>
                </c:pt>
                <c:pt idx="51">
                  <c:v>109243.61194762601</c:v>
                </c:pt>
                <c:pt idx="52">
                  <c:v>110307.039871373</c:v>
                </c:pt>
                <c:pt idx="53">
                  <c:v>111358.080162064</c:v>
                </c:pt>
                <c:pt idx="54">
                  <c:v>112395.46493371499</c:v>
                </c:pt>
                <c:pt idx="55">
                  <c:v>113417.926300341</c:v>
                </c:pt>
                <c:pt idx="56">
                  <c:v>114424.196375958</c:v>
                </c:pt>
                <c:pt idx="57">
                  <c:v>115413.00727457899</c:v>
                </c:pt>
                <c:pt idx="58">
                  <c:v>116383.09111022099</c:v>
                </c:pt>
                <c:pt idx="59">
                  <c:v>117333.17999689901</c:v>
                </c:pt>
                <c:pt idx="60">
                  <c:v>118262.00604862801</c:v>
                </c:pt>
                <c:pt idx="61">
                  <c:v>119168.30137942301</c:v>
                </c:pt>
                <c:pt idx="62">
                  <c:v>120050.79810329899</c:v>
                </c:pt>
                <c:pt idx="63">
                  <c:v>120908.228334271</c:v>
                </c:pt>
                <c:pt idx="64">
                  <c:v>121739.32418635499</c:v>
                </c:pt>
                <c:pt idx="65">
                  <c:v>122542.817773566</c:v>
                </c:pt>
                <c:pt idx="66">
                  <c:v>123317.44120991901</c:v>
                </c:pt>
                <c:pt idx="67">
                  <c:v>124061.92660942799</c:v>
                </c:pt>
                <c:pt idx="68">
                  <c:v>124775.00608611001</c:v>
                </c:pt>
                <c:pt idx="69">
                  <c:v>125455.41175397999</c:v>
                </c:pt>
                <c:pt idx="70">
                  <c:v>126101.875727052</c:v>
                </c:pt>
                <c:pt idx="71">
                  <c:v>126713.13011934199</c:v>
                </c:pt>
              </c:numCache>
            </c:numRef>
          </c:val>
          <c:smooth val="0"/>
          <c:extLst>
            <c:ext xmlns:c16="http://schemas.microsoft.com/office/drawing/2014/chart" uri="{C3380CC4-5D6E-409C-BE32-E72D297353CC}">
              <c16:uniqueId val="{00000001-0DAC-4C52-8D59-1A98C613FF94}"/>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6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'3.BAC'!$L$1</c:f>
              <c:strCache>
                <c:ptCount val="1"/>
                <c:pt idx="0">
                  <c:v>ValorCuenta</c:v>
                </c:pt>
              </c:strCache>
            </c:strRef>
          </c:tx>
          <c:spPr>
            <a:ln w="22225" cap="rnd" cmpd="sng" algn="ctr">
              <a:solidFill>
                <a:schemeClr val="accent3"/>
              </a:solidFill>
              <a:round/>
            </a:ln>
            <a:effectLst/>
          </c:spPr>
          <c:marker>
            <c:symbol val="none"/>
          </c:marker>
          <c:cat>
            <c:multiLvlStrRef>
              <c:f>'3.BAC'!$D$2:$E$73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'3.BAC'!$L$2:$L$73</c:f>
              <c:numCache>
                <c:formatCode>_-* #,##0_-;\-* #,##0_-;_-* "-"??_-;_-@_-</c:formatCode>
                <c:ptCount val="72"/>
                <c:pt idx="0">
                  <c:v>65838.981157119997</c:v>
                </c:pt>
                <c:pt idx="1">
                  <c:v>67117.169146029992</c:v>
                </c:pt>
                <c:pt idx="2">
                  <c:v>68010.475508689997</c:v>
                </c:pt>
                <c:pt idx="3">
                  <c:v>68274.69461264</c:v>
                </c:pt>
                <c:pt idx="4">
                  <c:v>68474.419499620009</c:v>
                </c:pt>
                <c:pt idx="5">
                  <c:v>69260.957528190003</c:v>
                </c:pt>
                <c:pt idx="6">
                  <c:v>68631.179364719996</c:v>
                </c:pt>
                <c:pt idx="7">
                  <c:v>71034.768549080007</c:v>
                </c:pt>
                <c:pt idx="8">
                  <c:v>69033.764699970008</c:v>
                </c:pt>
                <c:pt idx="9">
                  <c:v>69880.147273530005</c:v>
                </c:pt>
                <c:pt idx="10">
                  <c:v>70436.7505705699</c:v>
                </c:pt>
                <c:pt idx="11">
                  <c:v>72843.645735800004</c:v>
                </c:pt>
                <c:pt idx="12">
                  <c:v>72636.421632709898</c:v>
                </c:pt>
                <c:pt idx="13">
                  <c:v>75036.855024889999</c:v>
                </c:pt>
                <c:pt idx="14">
                  <c:v>74964.103385399998</c:v>
                </c:pt>
                <c:pt idx="15">
                  <c:v>74250.532570160009</c:v>
                </c:pt>
                <c:pt idx="16">
                  <c:v>75416.576633350007</c:v>
                </c:pt>
                <c:pt idx="17">
                  <c:v>76019.725975880006</c:v>
                </c:pt>
                <c:pt idx="18">
                  <c:v>75826.072757710004</c:v>
                </c:pt>
                <c:pt idx="19">
                  <c:v>76042.119486169991</c:v>
                </c:pt>
                <c:pt idx="20">
                  <c:v>75657.403436059991</c:v>
                </c:pt>
                <c:pt idx="21">
                  <c:v>75666.810372289998</c:v>
                </c:pt>
                <c:pt idx="22">
                  <c:v>78178.001366469995</c:v>
                </c:pt>
                <c:pt idx="23">
                  <c:v>79812.866218669995</c:v>
                </c:pt>
                <c:pt idx="24">
                  <c:v>79651.926078060002</c:v>
                </c:pt>
                <c:pt idx="25">
                  <c:v>81296.326589060001</c:v>
                </c:pt>
                <c:pt idx="26">
                  <c:v>84167.454308570013</c:v>
                </c:pt>
                <c:pt idx="27">
                  <c:v>84699.247010940002</c:v>
                </c:pt>
                <c:pt idx="28">
                  <c:v>84507.002024050002</c:v>
                </c:pt>
                <c:pt idx="29">
                  <c:v>86232.05000001</c:v>
                </c:pt>
                <c:pt idx="30">
                  <c:v>85959.250169820007</c:v>
                </c:pt>
                <c:pt idx="31">
                  <c:v>87483.268041560004</c:v>
                </c:pt>
                <c:pt idx="32">
                  <c:v>89195.699814940002</c:v>
                </c:pt>
                <c:pt idx="33">
                  <c:v>88429.035948319899</c:v>
                </c:pt>
                <c:pt idx="34">
                  <c:v>88689.715751630007</c:v>
                </c:pt>
                <c:pt idx="35">
                  <c:v>91603.923168780006</c:v>
                </c:pt>
                <c:pt idx="36">
                  <c:v>91003.808933619992</c:v>
                </c:pt>
                <c:pt idx="37">
                  <c:v>92973.107872499997</c:v>
                </c:pt>
                <c:pt idx="38">
                  <c:v>93524.52934785001</c:v>
                </c:pt>
                <c:pt idx="39">
                  <c:v>93762.528641989906</c:v>
                </c:pt>
                <c:pt idx="40">
                  <c:v>95220.55099552001</c:v>
                </c:pt>
                <c:pt idx="41">
                  <c:v>96727.243844559998</c:v>
                </c:pt>
                <c:pt idx="42">
                  <c:v>97550.488085019999</c:v>
                </c:pt>
                <c:pt idx="43">
                  <c:v>97758.142407840001</c:v>
                </c:pt>
                <c:pt idx="44">
                  <c:v>98865.427214729993</c:v>
                </c:pt>
                <c:pt idx="45">
                  <c:v>102406.18725202</c:v>
                </c:pt>
                <c:pt idx="46">
                  <c:v>103962.21552707</c:v>
                </c:pt>
                <c:pt idx="47">
                  <c:v>107919.33307219</c:v>
                </c:pt>
                <c:pt idx="48">
                  <c:v>108100.67467944999</c:v>
                </c:pt>
                <c:pt idx="49">
                  <c:v>106619.90656515</c:v>
                </c:pt>
                <c:pt idx="50">
                  <c:v>108222.34865427</c:v>
                </c:pt>
                <c:pt idx="51">
                  <c:v>109294.61836053</c:v>
                </c:pt>
                <c:pt idx="52">
                  <c:v>111384.82737031</c:v>
                </c:pt>
                <c:pt idx="53">
                  <c:v>112452.30593786</c:v>
                </c:pt>
                <c:pt idx="54">
                  <c:v>112029.24324872</c:v>
                </c:pt>
                <c:pt idx="55">
                  <c:v>113786.56358587</c:v>
                </c:pt>
                <c:pt idx="56">
                  <c:v>114048.36249471</c:v>
                </c:pt>
                <c:pt idx="57">
                  <c:v>116026.72928437</c:v>
                </c:pt>
                <c:pt idx="58">
                  <c:v>118274.76638922999</c:v>
                </c:pt>
                <c:pt idx="59">
                  <c:v>120272.11871497</c:v>
                </c:pt>
                <c:pt idx="60">
                  <c:v>120331.85196158</c:v>
                </c:pt>
                <c:pt idx="61">
                  <c:v>121645.60156336</c:v>
                </c:pt>
                <c:pt idx="62">
                  <c:v>122156.79487549</c:v>
                </c:pt>
                <c:pt idx="63">
                  <c:v>122372.41636374001</c:v>
                </c:pt>
                <c:pt idx="64">
                  <c:v>123207.08822594001</c:v>
                </c:pt>
                <c:pt idx="65">
                  <c:v>120434.35826938</c:v>
                </c:pt>
                <c:pt idx="66">
                  <c:v>120886.78357113</c:v>
                </c:pt>
                <c:pt idx="67">
                  <c:v>123512.22131608</c:v>
                </c:pt>
                <c:pt idx="68">
                  <c:v>123351.83935738</c:v>
                </c:pt>
                <c:pt idx="69">
                  <c:v>125199.95595721999</c:v>
                </c:pt>
                <c:pt idx="70">
                  <c:v>123378.28179189</c:v>
                </c:pt>
                <c:pt idx="71">
                  <c:v>126545.60323184</c:v>
                </c:pt>
              </c:numCache>
            </c:numRef>
          </c:val>
          <c:smooth val="0"/>
          <c:extLst>
            <c:ext xmlns:c16="http://schemas.microsoft.com/office/drawing/2014/chart" uri="{C3380CC4-5D6E-409C-BE32-E72D297353CC}">
              <c16:uniqueId val="{00000000-2084-4A73-9D99-E472C18DA86E}"/>
            </c:ext>
          </c:extLst>
        </c:ser>
        <c:ser>
          <c:idx val="3"/>
          <c:order val="1"/>
          <c:tx>
            <c:strRef>
              <c:f>'3.BAC'!$N$1</c:f>
              <c:strCache>
                <c:ptCount val="1"/>
                <c:pt idx="0">
                  <c:v>Serie Sin Estacionalidad</c:v>
                </c:pt>
              </c:strCache>
            </c:strRef>
          </c:tx>
          <c:spPr>
            <a:ln w="22225" cap="rnd" cmpd="sng" algn="ctr">
              <a:solidFill>
                <a:schemeClr val="accent4"/>
              </a:solidFill>
              <a:round/>
            </a:ln>
            <a:effectLst/>
          </c:spPr>
          <c:marker>
            <c:symbol val="none"/>
          </c:marker>
          <c:cat>
            <c:multiLvlStrRef>
              <c:f>'3.BAC'!$D$2:$E$73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'3.BAC'!$N$2:$N$73</c:f>
              <c:numCache>
                <c:formatCode>_-* #,##0_-;\-* #,##0_-;_-* "-"??_-;_-@_-</c:formatCode>
                <c:ptCount val="72"/>
                <c:pt idx="0">
                  <c:v>65976.738432097802</c:v>
                </c:pt>
                <c:pt idx="1">
                  <c:v>66794.286504142001</c:v>
                </c:pt>
                <c:pt idx="2">
                  <c:v>67437.822356978897</c:v>
                </c:pt>
                <c:pt idx="3">
                  <c:v>68107.186174084898</c:v>
                </c:pt>
                <c:pt idx="4">
                  <c:v>68237.167604020593</c:v>
                </c:pt>
                <c:pt idx="5">
                  <c:v>69131.913050682793</c:v>
                </c:pt>
                <c:pt idx="6">
                  <c:v>69179.66338097729</c:v>
                </c:pt>
                <c:pt idx="7">
                  <c:v>71105.102174234897</c:v>
                </c:pt>
                <c:pt idx="8">
                  <c:v>69740.301360708894</c:v>
                </c:pt>
                <c:pt idx="9">
                  <c:v>70386.248544319402</c:v>
                </c:pt>
                <c:pt idx="10">
                  <c:v>70827.4771646257</c:v>
                </c:pt>
                <c:pt idx="11">
                  <c:v>71882.951705725005</c:v>
                </c:pt>
                <c:pt idx="12">
                  <c:v>72788.401437567198</c:v>
                </c:pt>
                <c:pt idx="13">
                  <c:v>74675.872905148193</c:v>
                </c:pt>
                <c:pt idx="14">
                  <c:v>74332.900181073594</c:v>
                </c:pt>
                <c:pt idx="15">
                  <c:v>74068.362721678408</c:v>
                </c:pt>
                <c:pt idx="16">
                  <c:v>75155.271376633187</c:v>
                </c:pt>
                <c:pt idx="17">
                  <c:v>75878.088808724104</c:v>
                </c:pt>
                <c:pt idx="18">
                  <c:v>76432.056645909805</c:v>
                </c:pt>
                <c:pt idx="19">
                  <c:v>76117.411037577389</c:v>
                </c:pt>
                <c:pt idx="20">
                  <c:v>76431.730744098502</c:v>
                </c:pt>
                <c:pt idx="21">
                  <c:v>76214.821078908804</c:v>
                </c:pt>
                <c:pt idx="22">
                  <c:v>78611.670210597003</c:v>
                </c:pt>
                <c:pt idx="23">
                  <c:v>78760.259044427992</c:v>
                </c:pt>
                <c:pt idx="24">
                  <c:v>79818.584675905804</c:v>
                </c:pt>
                <c:pt idx="25">
                  <c:v>80905.231835826999</c:v>
                </c:pt>
                <c:pt idx="26">
                  <c:v>83458.758219904295</c:v>
                </c:pt>
                <c:pt idx="27">
                  <c:v>84491.441780992202</c:v>
                </c:pt>
                <c:pt idx="28">
                  <c:v>84214.200032179986</c:v>
                </c:pt>
                <c:pt idx="29">
                  <c:v>86071.385605035393</c:v>
                </c:pt>
                <c:pt idx="30">
                  <c:v>86646.215995032806</c:v>
                </c:pt>
                <c:pt idx="31">
                  <c:v>87569.887812517802</c:v>
                </c:pt>
                <c:pt idx="32">
                  <c:v>90108.586895246393</c:v>
                </c:pt>
                <c:pt idx="33">
                  <c:v>89069.476033440995</c:v>
                </c:pt>
                <c:pt idx="34">
                  <c:v>89181.695155601497</c:v>
                </c:pt>
                <c:pt idx="35">
                  <c:v>90395.810350829095</c:v>
                </c:pt>
                <c:pt idx="36">
                  <c:v>91194.219485408103</c:v>
                </c:pt>
                <c:pt idx="37">
                  <c:v>92525.839266324198</c:v>
                </c:pt>
                <c:pt idx="38">
                  <c:v>92737.046006603501</c:v>
                </c:pt>
                <c:pt idx="39">
                  <c:v>93532.487118451798</c:v>
                </c:pt>
                <c:pt idx="40">
                  <c:v>94890.628428979209</c:v>
                </c:pt>
                <c:pt idx="41">
                  <c:v>96547.025189085092</c:v>
                </c:pt>
                <c:pt idx="42">
                  <c:v>98330.088319024406</c:v>
                </c:pt>
                <c:pt idx="43">
                  <c:v>97854.935635781687</c:v>
                </c:pt>
                <c:pt idx="44">
                  <c:v>99877.280604305502</c:v>
                </c:pt>
                <c:pt idx="45">
                  <c:v>103147.855716198</c:v>
                </c:pt>
                <c:pt idx="46">
                  <c:v>104538.91450955099</c:v>
                </c:pt>
                <c:pt idx="47">
                  <c:v>106496.045454377</c:v>
                </c:pt>
                <c:pt idx="48">
                  <c:v>108326.857620093</c:v>
                </c:pt>
                <c:pt idx="49">
                  <c:v>106106.98688233799</c:v>
                </c:pt>
                <c:pt idx="50">
                  <c:v>107311.10860516099</c:v>
                </c:pt>
                <c:pt idx="51">
                  <c:v>109026.46965671</c:v>
                </c:pt>
                <c:pt idx="52">
                  <c:v>110998.898411324</c:v>
                </c:pt>
                <c:pt idx="53">
                  <c:v>112242.788923049</c:v>
                </c:pt>
                <c:pt idx="54">
                  <c:v>112924.554240664</c:v>
                </c:pt>
                <c:pt idx="55">
                  <c:v>113899.227027651</c:v>
                </c:pt>
                <c:pt idx="56">
                  <c:v>115215.60796582</c:v>
                </c:pt>
                <c:pt idx="57">
                  <c:v>116867.043414025</c:v>
                </c:pt>
                <c:pt idx="58">
                  <c:v>118930.85992363699</c:v>
                </c:pt>
                <c:pt idx="59">
                  <c:v>118685.91712845101</c:v>
                </c:pt>
                <c:pt idx="60">
                  <c:v>120583.62663560899</c:v>
                </c:pt>
                <c:pt idx="61">
                  <c:v>121060.39730479801</c:v>
                </c:pt>
                <c:pt idx="62">
                  <c:v>121128.22577543301</c:v>
                </c:pt>
                <c:pt idx="63">
                  <c:v>122072.18195766001</c:v>
                </c:pt>
                <c:pt idx="64">
                  <c:v>122780.19719938499</c:v>
                </c:pt>
                <c:pt idx="65">
                  <c:v>120209.969387224</c:v>
                </c:pt>
                <c:pt idx="66">
                  <c:v>121852.881912718</c:v>
                </c:pt>
                <c:pt idx="67">
                  <c:v>123634.514419211</c:v>
                </c:pt>
                <c:pt idx="68">
                  <c:v>124614.302690422</c:v>
                </c:pt>
                <c:pt idx="69">
                  <c:v>126106.706433356</c:v>
                </c:pt>
                <c:pt idx="70">
                  <c:v>124062.685536163</c:v>
                </c:pt>
                <c:pt idx="71">
                  <c:v>124876.664172996</c:v>
                </c:pt>
              </c:numCache>
            </c:numRef>
          </c:val>
          <c:smooth val="0"/>
          <c:extLst>
            <c:ext xmlns:c16="http://schemas.microsoft.com/office/drawing/2014/chart" uri="{C3380CC4-5D6E-409C-BE32-E72D297353CC}">
              <c16:uniqueId val="{00000001-2084-4A73-9D99-E472C18DA86E}"/>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6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'4.Occidente'!$L$1</c:f>
              <c:strCache>
                <c:ptCount val="1"/>
                <c:pt idx="0">
                  <c:v>ValorCuenta</c:v>
                </c:pt>
              </c:strCache>
            </c:strRef>
          </c:tx>
          <c:spPr>
            <a:ln w="22225" cap="rnd" cmpd="sng" algn="ctr">
              <a:solidFill>
                <a:schemeClr val="accent3"/>
              </a:solidFill>
              <a:round/>
            </a:ln>
            <a:effectLst/>
          </c:spPr>
          <c:marker>
            <c:symbol val="none"/>
          </c:marker>
          <c:cat>
            <c:multiLvlStrRef>
              <c:f>'4.Occidente'!$D$2:$E$73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'4.Occidente'!$L$2:$L$73</c:f>
              <c:numCache>
                <c:formatCode>_-* #,##0_-;\-* #,##0_-;_-* "-"??_-;_-@_-</c:formatCode>
                <c:ptCount val="72"/>
                <c:pt idx="0">
                  <c:v>66111.765862119908</c:v>
                </c:pt>
                <c:pt idx="1">
                  <c:v>67722.916485199996</c:v>
                </c:pt>
                <c:pt idx="2">
                  <c:v>68471.059841209993</c:v>
                </c:pt>
                <c:pt idx="3">
                  <c:v>70034.051342490013</c:v>
                </c:pt>
                <c:pt idx="4">
                  <c:v>70519.172001979998</c:v>
                </c:pt>
                <c:pt idx="5">
                  <c:v>71123.270471659998</c:v>
                </c:pt>
                <c:pt idx="6">
                  <c:v>70688.278858679987</c:v>
                </c:pt>
                <c:pt idx="7">
                  <c:v>70804.126479619998</c:v>
                </c:pt>
                <c:pt idx="8">
                  <c:v>71632.083062490012</c:v>
                </c:pt>
                <c:pt idx="9">
                  <c:v>71654.127850470002</c:v>
                </c:pt>
                <c:pt idx="10">
                  <c:v>71837.078162470003</c:v>
                </c:pt>
                <c:pt idx="11">
                  <c:v>73082.662693360006</c:v>
                </c:pt>
                <c:pt idx="12">
                  <c:v>74255.493456940007</c:v>
                </c:pt>
                <c:pt idx="13">
                  <c:v>75582.789986560005</c:v>
                </c:pt>
                <c:pt idx="14">
                  <c:v>76681.904520100012</c:v>
                </c:pt>
                <c:pt idx="15">
                  <c:v>77585.245817410003</c:v>
                </c:pt>
                <c:pt idx="16">
                  <c:v>77903.502902940003</c:v>
                </c:pt>
                <c:pt idx="17">
                  <c:v>78398.414126589996</c:v>
                </c:pt>
                <c:pt idx="18">
                  <c:v>78222.860357450001</c:v>
                </c:pt>
                <c:pt idx="19">
                  <c:v>78041.609436610001</c:v>
                </c:pt>
                <c:pt idx="20">
                  <c:v>78048.578251679995</c:v>
                </c:pt>
                <c:pt idx="21">
                  <c:v>78145.799843490007</c:v>
                </c:pt>
                <c:pt idx="22">
                  <c:v>76316.97060298</c:v>
                </c:pt>
                <c:pt idx="23">
                  <c:v>76378.797174520005</c:v>
                </c:pt>
                <c:pt idx="24">
                  <c:v>77505.213330660001</c:v>
                </c:pt>
                <c:pt idx="25">
                  <c:v>78903.710459809998</c:v>
                </c:pt>
                <c:pt idx="26">
                  <c:v>79458.754460839991</c:v>
                </c:pt>
                <c:pt idx="27">
                  <c:v>80230.993335850013</c:v>
                </c:pt>
                <c:pt idx="28">
                  <c:v>81150.605024850011</c:v>
                </c:pt>
                <c:pt idx="29">
                  <c:v>82376.630490729993</c:v>
                </c:pt>
                <c:pt idx="30">
                  <c:v>83170.594394459898</c:v>
                </c:pt>
                <c:pt idx="31">
                  <c:v>84493.493621639995</c:v>
                </c:pt>
                <c:pt idx="32">
                  <c:v>85011.735392850009</c:v>
                </c:pt>
                <c:pt idx="33">
                  <c:v>85654.382010050002</c:v>
                </c:pt>
                <c:pt idx="34">
                  <c:v>88352.551495960011</c:v>
                </c:pt>
                <c:pt idx="35">
                  <c:v>87070.679306880003</c:v>
                </c:pt>
                <c:pt idx="36">
                  <c:v>89296.339061129896</c:v>
                </c:pt>
                <c:pt idx="37">
                  <c:v>90663.670371870001</c:v>
                </c:pt>
                <c:pt idx="38">
                  <c:v>92235.61498982989</c:v>
                </c:pt>
                <c:pt idx="39">
                  <c:v>92327.027830609994</c:v>
                </c:pt>
                <c:pt idx="40">
                  <c:v>93738.435175050006</c:v>
                </c:pt>
                <c:pt idx="41">
                  <c:v>94791.849380610001</c:v>
                </c:pt>
                <c:pt idx="42">
                  <c:v>95791.841918239894</c:v>
                </c:pt>
                <c:pt idx="43">
                  <c:v>97099.089349149988</c:v>
                </c:pt>
                <c:pt idx="44">
                  <c:v>97903.798378859996</c:v>
                </c:pt>
                <c:pt idx="45">
                  <c:v>99119.735514519896</c:v>
                </c:pt>
                <c:pt idx="46">
                  <c:v>100989.42663408999</c:v>
                </c:pt>
                <c:pt idx="47">
                  <c:v>102184.71257946</c:v>
                </c:pt>
                <c:pt idx="48">
                  <c:v>103655.69250935</c:v>
                </c:pt>
                <c:pt idx="49">
                  <c:v>104276.94590516</c:v>
                </c:pt>
                <c:pt idx="50">
                  <c:v>105748.09674207</c:v>
                </c:pt>
                <c:pt idx="51">
                  <c:v>107791.97543264</c:v>
                </c:pt>
                <c:pt idx="52">
                  <c:v>109781.59588610001</c:v>
                </c:pt>
                <c:pt idx="53">
                  <c:v>112173.55831272001</c:v>
                </c:pt>
                <c:pt idx="54">
                  <c:v>110305.570082569</c:v>
                </c:pt>
                <c:pt idx="55">
                  <c:v>110526.10424344</c:v>
                </c:pt>
                <c:pt idx="56">
                  <c:v>110674.25555147001</c:v>
                </c:pt>
                <c:pt idx="57">
                  <c:v>110540.09378113999</c:v>
                </c:pt>
                <c:pt idx="58">
                  <c:v>111002.942315849</c:v>
                </c:pt>
                <c:pt idx="59">
                  <c:v>114403.82286789</c:v>
                </c:pt>
                <c:pt idx="60">
                  <c:v>116948.12350831</c:v>
                </c:pt>
                <c:pt idx="61">
                  <c:v>118050.94576777</c:v>
                </c:pt>
                <c:pt idx="62">
                  <c:v>120014.50585962</c:v>
                </c:pt>
                <c:pt idx="63">
                  <c:v>120816.31876634</c:v>
                </c:pt>
                <c:pt idx="64">
                  <c:v>121784.71566917999</c:v>
                </c:pt>
                <c:pt idx="65">
                  <c:v>123009.73908679</c:v>
                </c:pt>
                <c:pt idx="66">
                  <c:v>125566.29080332001</c:v>
                </c:pt>
                <c:pt idx="67">
                  <c:v>126382.94702829</c:v>
                </c:pt>
                <c:pt idx="68">
                  <c:v>128267.62943926</c:v>
                </c:pt>
                <c:pt idx="69">
                  <c:v>129895.46077803</c:v>
                </c:pt>
                <c:pt idx="70">
                  <c:v>126787.97093710001</c:v>
                </c:pt>
                <c:pt idx="71">
                  <c:v>130142.417799549</c:v>
                </c:pt>
              </c:numCache>
            </c:numRef>
          </c:val>
          <c:smooth val="0"/>
          <c:extLst>
            <c:ext xmlns:c16="http://schemas.microsoft.com/office/drawing/2014/chart" uri="{C3380CC4-5D6E-409C-BE32-E72D297353CC}">
              <c16:uniqueId val="{00000000-76DF-47E7-95C9-8C53B8633EC7}"/>
            </c:ext>
          </c:extLst>
        </c:ser>
        <c:ser>
          <c:idx val="3"/>
          <c:order val="1"/>
          <c:tx>
            <c:strRef>
              <c:f>'4.Occidente'!$M$1</c:f>
              <c:strCache>
                <c:ptCount val="1"/>
                <c:pt idx="0">
                  <c:v>Estimado de la tendencia</c:v>
                </c:pt>
              </c:strCache>
            </c:strRef>
          </c:tx>
          <c:spPr>
            <a:ln w="22225" cap="rnd" cmpd="sng" algn="ctr">
              <a:solidFill>
                <a:schemeClr val="accent4"/>
              </a:solidFill>
              <a:round/>
            </a:ln>
            <a:effectLst/>
          </c:spPr>
          <c:marker>
            <c:symbol val="none"/>
          </c:marker>
          <c:cat>
            <c:multiLvlStrRef>
              <c:f>'4.Occidente'!$D$2:$E$73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'4.Occidente'!$M$2:$M$73</c:f>
              <c:numCache>
                <c:formatCode>_-* #,##0_-;\-* #,##0_-;_-* "-"??_-;_-@_-</c:formatCode>
                <c:ptCount val="72"/>
                <c:pt idx="0">
                  <c:v>69251.055117648692</c:v>
                </c:pt>
                <c:pt idx="1">
                  <c:v>69414.750449425992</c:v>
                </c:pt>
                <c:pt idx="2">
                  <c:v>69604.975575134507</c:v>
                </c:pt>
                <c:pt idx="3">
                  <c:v>69821.458906808504</c:v>
                </c:pt>
                <c:pt idx="4">
                  <c:v>70063.928856482104</c:v>
                </c:pt>
                <c:pt idx="5">
                  <c:v>70332.113836189412</c:v>
                </c:pt>
                <c:pt idx="6">
                  <c:v>70625.742257964594</c:v>
                </c:pt>
                <c:pt idx="7">
                  <c:v>70944.542533841901</c:v>
                </c:pt>
                <c:pt idx="8">
                  <c:v>71288.243075855295</c:v>
                </c:pt>
                <c:pt idx="9">
                  <c:v>71656.572296039099</c:v>
                </c:pt>
                <c:pt idx="10">
                  <c:v>72049.258606427393</c:v>
                </c:pt>
                <c:pt idx="11">
                  <c:v>72466.03041905431</c:v>
                </c:pt>
                <c:pt idx="12">
                  <c:v>72906.616145954104</c:v>
                </c:pt>
                <c:pt idx="13">
                  <c:v>73370.744199160792</c:v>
                </c:pt>
                <c:pt idx="14">
                  <c:v>73858.1429907087</c:v>
                </c:pt>
                <c:pt idx="15">
                  <c:v>74368.540932631702</c:v>
                </c:pt>
                <c:pt idx="16">
                  <c:v>74901.666436964297</c:v>
                </c:pt>
                <c:pt idx="17">
                  <c:v>75457.2479157403</c:v>
                </c:pt>
                <c:pt idx="18">
                  <c:v>76035.013780994093</c:v>
                </c:pt>
                <c:pt idx="19">
                  <c:v>76634.692444759799</c:v>
                </c:pt>
                <c:pt idx="20">
                  <c:v>77256.012319071597</c:v>
                </c:pt>
                <c:pt idx="21">
                  <c:v>77898.701815963504</c:v>
                </c:pt>
                <c:pt idx="22">
                  <c:v>78562.489347469702</c:v>
                </c:pt>
                <c:pt idx="23">
                  <c:v>79247.103325624412</c:v>
                </c:pt>
                <c:pt idx="24">
                  <c:v>79952.272162461697</c:v>
                </c:pt>
                <c:pt idx="25">
                  <c:v>80677.724270015897</c:v>
                </c:pt>
                <c:pt idx="26">
                  <c:v>81423.188060321001</c:v>
                </c:pt>
                <c:pt idx="27">
                  <c:v>82188.391945411189</c:v>
                </c:pt>
                <c:pt idx="28">
                  <c:v>82973.064337320699</c:v>
                </c:pt>
                <c:pt idx="29">
                  <c:v>83776.93364808349</c:v>
                </c:pt>
                <c:pt idx="30">
                  <c:v>84599.728289733903</c:v>
                </c:pt>
                <c:pt idx="31">
                  <c:v>85441.176674306</c:v>
                </c:pt>
                <c:pt idx="32">
                  <c:v>86301.007213834004</c:v>
                </c:pt>
                <c:pt idx="33">
                  <c:v>87178.948320352007</c:v>
                </c:pt>
                <c:pt idx="34">
                  <c:v>88074.728405894202</c:v>
                </c:pt>
                <c:pt idx="35">
                  <c:v>88988.075882494712</c:v>
                </c:pt>
                <c:pt idx="36">
                  <c:v>89918.719162187612</c:v>
                </c:pt>
                <c:pt idx="37">
                  <c:v>90866.386657007199</c:v>
                </c:pt>
                <c:pt idx="38">
                  <c:v>91830.806778987593</c:v>
                </c:pt>
                <c:pt idx="39">
                  <c:v>92811.707940162902</c:v>
                </c:pt>
                <c:pt idx="40">
                  <c:v>93808.818552567303</c:v>
                </c:pt>
                <c:pt idx="41">
                  <c:v>94821.86702823489</c:v>
                </c:pt>
                <c:pt idx="42">
                  <c:v>95850.5817791999</c:v>
                </c:pt>
                <c:pt idx="43">
                  <c:v>96894.691217496511</c:v>
                </c:pt>
                <c:pt idx="44">
                  <c:v>97953.923755158714</c:v>
                </c:pt>
                <c:pt idx="45">
                  <c:v>99028.00780422079</c:v>
                </c:pt>
                <c:pt idx="46">
                  <c:v>100116.671776716</c:v>
                </c:pt>
                <c:pt idx="47">
                  <c:v>101219.644084681</c:v>
                </c:pt>
                <c:pt idx="48">
                  <c:v>102336.653140147</c:v>
                </c:pt>
                <c:pt idx="49">
                  <c:v>103467.42735514999</c:v>
                </c:pt>
                <c:pt idx="50">
                  <c:v>104611.69514172401</c:v>
                </c:pt>
                <c:pt idx="51">
                  <c:v>105769.18491190199</c:v>
                </c:pt>
                <c:pt idx="52">
                  <c:v>106939.62507772</c:v>
                </c:pt>
                <c:pt idx="53">
                  <c:v>108122.74405121</c:v>
                </c:pt>
                <c:pt idx="54">
                  <c:v>109318.27024440801</c:v>
                </c:pt>
                <c:pt idx="55">
                  <c:v>110525.93206934701</c:v>
                </c:pt>
                <c:pt idx="56">
                  <c:v>111745.45793806101</c:v>
                </c:pt>
                <c:pt idx="57">
                  <c:v>112976.576262585</c:v>
                </c:pt>
                <c:pt idx="58">
                  <c:v>114219.015454953</c:v>
                </c:pt>
                <c:pt idx="59">
                  <c:v>115472.50392719901</c:v>
                </c:pt>
                <c:pt idx="60">
                  <c:v>116736.770091358</c:v>
                </c:pt>
                <c:pt idx="61">
                  <c:v>118011.54235946201</c:v>
                </c:pt>
                <c:pt idx="62">
                  <c:v>119296.549143547</c:v>
                </c:pt>
                <c:pt idx="63">
                  <c:v>120591.51885564599</c:v>
                </c:pt>
                <c:pt idx="64">
                  <c:v>121896.179907795</c:v>
                </c:pt>
                <c:pt idx="65">
                  <c:v>123210.26071202601</c:v>
                </c:pt>
                <c:pt idx="66">
                  <c:v>124533.489680374</c:v>
                </c:pt>
                <c:pt idx="67">
                  <c:v>125865.595224873</c:v>
                </c:pt>
                <c:pt idx="68">
                  <c:v>127206.305757558</c:v>
                </c:pt>
                <c:pt idx="69">
                  <c:v>128555.349690463</c:v>
                </c:pt>
                <c:pt idx="70">
                  <c:v>129912.455435621</c:v>
                </c:pt>
                <c:pt idx="71">
                  <c:v>131277.351405066</c:v>
                </c:pt>
              </c:numCache>
            </c:numRef>
          </c:val>
          <c:smooth val="0"/>
          <c:extLst>
            <c:ext xmlns:c16="http://schemas.microsoft.com/office/drawing/2014/chart" uri="{C3380CC4-5D6E-409C-BE32-E72D297353CC}">
              <c16:uniqueId val="{00000001-76DF-47E7-95C9-8C53B8633EC7}"/>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6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'4.Occidente'!$L$1</c:f>
              <c:strCache>
                <c:ptCount val="1"/>
                <c:pt idx="0">
                  <c:v>ValorCuenta</c:v>
                </c:pt>
              </c:strCache>
            </c:strRef>
          </c:tx>
          <c:spPr>
            <a:ln w="22225" cap="rnd" cmpd="sng" algn="ctr">
              <a:solidFill>
                <a:schemeClr val="accent3"/>
              </a:solidFill>
              <a:round/>
            </a:ln>
            <a:effectLst/>
          </c:spPr>
          <c:marker>
            <c:symbol val="none"/>
          </c:marker>
          <c:cat>
            <c:multiLvlStrRef>
              <c:f>'4.Occidente'!$D$2:$E$73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'4.Occidente'!$L$2:$L$73</c:f>
              <c:numCache>
                <c:formatCode>_-* #,##0_-;\-* #,##0_-;_-* "-"??_-;_-@_-</c:formatCode>
                <c:ptCount val="72"/>
                <c:pt idx="0">
                  <c:v>66111.765862119908</c:v>
                </c:pt>
                <c:pt idx="1">
                  <c:v>67722.916485199996</c:v>
                </c:pt>
                <c:pt idx="2">
                  <c:v>68471.059841209993</c:v>
                </c:pt>
                <c:pt idx="3">
                  <c:v>70034.051342490013</c:v>
                </c:pt>
                <c:pt idx="4">
                  <c:v>70519.172001979998</c:v>
                </c:pt>
                <c:pt idx="5">
                  <c:v>71123.270471659998</c:v>
                </c:pt>
                <c:pt idx="6">
                  <c:v>70688.278858679987</c:v>
                </c:pt>
                <c:pt idx="7">
                  <c:v>70804.126479619998</c:v>
                </c:pt>
                <c:pt idx="8">
                  <c:v>71632.083062490012</c:v>
                </c:pt>
                <c:pt idx="9">
                  <c:v>71654.127850470002</c:v>
                </c:pt>
                <c:pt idx="10">
                  <c:v>71837.078162470003</c:v>
                </c:pt>
                <c:pt idx="11">
                  <c:v>73082.662693360006</c:v>
                </c:pt>
                <c:pt idx="12">
                  <c:v>74255.493456940007</c:v>
                </c:pt>
                <c:pt idx="13">
                  <c:v>75582.789986560005</c:v>
                </c:pt>
                <c:pt idx="14">
                  <c:v>76681.904520100012</c:v>
                </c:pt>
                <c:pt idx="15">
                  <c:v>77585.245817410003</c:v>
                </c:pt>
                <c:pt idx="16">
                  <c:v>77903.502902940003</c:v>
                </c:pt>
                <c:pt idx="17">
                  <c:v>78398.414126589996</c:v>
                </c:pt>
                <c:pt idx="18">
                  <c:v>78222.860357450001</c:v>
                </c:pt>
                <c:pt idx="19">
                  <c:v>78041.609436610001</c:v>
                </c:pt>
                <c:pt idx="20">
                  <c:v>78048.578251679995</c:v>
                </c:pt>
                <c:pt idx="21">
                  <c:v>78145.799843490007</c:v>
                </c:pt>
                <c:pt idx="22">
                  <c:v>76316.97060298</c:v>
                </c:pt>
                <c:pt idx="23">
                  <c:v>76378.797174520005</c:v>
                </c:pt>
                <c:pt idx="24">
                  <c:v>77505.213330660001</c:v>
                </c:pt>
                <c:pt idx="25">
                  <c:v>78903.710459809998</c:v>
                </c:pt>
                <c:pt idx="26">
                  <c:v>79458.754460839991</c:v>
                </c:pt>
                <c:pt idx="27">
                  <c:v>80230.993335850013</c:v>
                </c:pt>
                <c:pt idx="28">
                  <c:v>81150.605024850011</c:v>
                </c:pt>
                <c:pt idx="29">
                  <c:v>82376.630490729993</c:v>
                </c:pt>
                <c:pt idx="30">
                  <c:v>83170.594394459898</c:v>
                </c:pt>
                <c:pt idx="31">
                  <c:v>84493.493621639995</c:v>
                </c:pt>
                <c:pt idx="32">
                  <c:v>85011.735392850009</c:v>
                </c:pt>
                <c:pt idx="33">
                  <c:v>85654.382010050002</c:v>
                </c:pt>
                <c:pt idx="34">
                  <c:v>88352.551495960011</c:v>
                </c:pt>
                <c:pt idx="35">
                  <c:v>87070.679306880003</c:v>
                </c:pt>
                <c:pt idx="36">
                  <c:v>89296.339061129896</c:v>
                </c:pt>
                <c:pt idx="37">
                  <c:v>90663.670371870001</c:v>
                </c:pt>
                <c:pt idx="38">
                  <c:v>92235.61498982989</c:v>
                </c:pt>
                <c:pt idx="39">
                  <c:v>92327.027830609994</c:v>
                </c:pt>
                <c:pt idx="40">
                  <c:v>93738.435175050006</c:v>
                </c:pt>
                <c:pt idx="41">
                  <c:v>94791.849380610001</c:v>
                </c:pt>
                <c:pt idx="42">
                  <c:v>95791.841918239894</c:v>
                </c:pt>
                <c:pt idx="43">
                  <c:v>97099.089349149988</c:v>
                </c:pt>
                <c:pt idx="44">
                  <c:v>97903.798378859996</c:v>
                </c:pt>
                <c:pt idx="45">
                  <c:v>99119.735514519896</c:v>
                </c:pt>
                <c:pt idx="46">
                  <c:v>100989.42663408999</c:v>
                </c:pt>
                <c:pt idx="47">
                  <c:v>102184.71257946</c:v>
                </c:pt>
                <c:pt idx="48">
                  <c:v>103655.69250935</c:v>
                </c:pt>
                <c:pt idx="49">
                  <c:v>104276.94590516</c:v>
                </c:pt>
                <c:pt idx="50">
                  <c:v>105748.09674207</c:v>
                </c:pt>
                <c:pt idx="51">
                  <c:v>107791.97543264</c:v>
                </c:pt>
                <c:pt idx="52">
                  <c:v>109781.59588610001</c:v>
                </c:pt>
                <c:pt idx="53">
                  <c:v>112173.55831272001</c:v>
                </c:pt>
                <c:pt idx="54">
                  <c:v>110305.570082569</c:v>
                </c:pt>
                <c:pt idx="55">
                  <c:v>110526.10424344</c:v>
                </c:pt>
                <c:pt idx="56">
                  <c:v>110674.25555147001</c:v>
                </c:pt>
                <c:pt idx="57">
                  <c:v>110540.09378113999</c:v>
                </c:pt>
                <c:pt idx="58">
                  <c:v>111002.942315849</c:v>
                </c:pt>
                <c:pt idx="59">
                  <c:v>114403.82286789</c:v>
                </c:pt>
                <c:pt idx="60">
                  <c:v>116948.12350831</c:v>
                </c:pt>
                <c:pt idx="61">
                  <c:v>118050.94576777</c:v>
                </c:pt>
                <c:pt idx="62">
                  <c:v>120014.50585962</c:v>
                </c:pt>
                <c:pt idx="63">
                  <c:v>120816.31876634</c:v>
                </c:pt>
                <c:pt idx="64">
                  <c:v>121784.71566917999</c:v>
                </c:pt>
                <c:pt idx="65">
                  <c:v>123009.73908679</c:v>
                </c:pt>
                <c:pt idx="66">
                  <c:v>125566.29080332001</c:v>
                </c:pt>
                <c:pt idx="67">
                  <c:v>126382.94702829</c:v>
                </c:pt>
                <c:pt idx="68">
                  <c:v>128267.62943926</c:v>
                </c:pt>
                <c:pt idx="69">
                  <c:v>129895.46077803</c:v>
                </c:pt>
                <c:pt idx="70">
                  <c:v>126787.97093710001</c:v>
                </c:pt>
                <c:pt idx="71">
                  <c:v>130142.417799549</c:v>
                </c:pt>
              </c:numCache>
            </c:numRef>
          </c:val>
          <c:smooth val="0"/>
          <c:extLst>
            <c:ext xmlns:c16="http://schemas.microsoft.com/office/drawing/2014/chart" uri="{C3380CC4-5D6E-409C-BE32-E72D297353CC}">
              <c16:uniqueId val="{00000000-1A60-4B48-BAA4-1659AE49A63E}"/>
            </c:ext>
          </c:extLst>
        </c:ser>
        <c:ser>
          <c:idx val="3"/>
          <c:order val="1"/>
          <c:tx>
            <c:strRef>
              <c:f>'4.Occidente'!$N$1</c:f>
              <c:strCache>
                <c:ptCount val="1"/>
                <c:pt idx="0">
                  <c:v>Serie Sin Estacionalidad</c:v>
                </c:pt>
              </c:strCache>
            </c:strRef>
          </c:tx>
          <c:spPr>
            <a:ln w="22225" cap="rnd" cmpd="sng" algn="ctr">
              <a:solidFill>
                <a:schemeClr val="accent4"/>
              </a:solidFill>
              <a:round/>
            </a:ln>
            <a:effectLst/>
          </c:spPr>
          <c:marker>
            <c:symbol val="none"/>
          </c:marker>
          <c:cat>
            <c:multiLvlStrRef>
              <c:f>'4.Occidente'!$D$2:$E$73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'4.Occidente'!$N$2:$N$73</c:f>
              <c:numCache>
                <c:formatCode>_-* #,##0_-;\-* #,##0_-;_-* "-"??_-;_-@_-</c:formatCode>
                <c:ptCount val="72"/>
                <c:pt idx="0">
                  <c:v>66663.505449452801</c:v>
                </c:pt>
                <c:pt idx="1">
                  <c:v>67839.215264504091</c:v>
                </c:pt>
                <c:pt idx="2">
                  <c:v>68253.731113844493</c:v>
                </c:pt>
                <c:pt idx="3">
                  <c:v>69590.4251170067</c:v>
                </c:pt>
                <c:pt idx="4">
                  <c:v>69941.908009193299</c:v>
                </c:pt>
                <c:pt idx="5">
                  <c:v>70314.269220648697</c:v>
                </c:pt>
                <c:pt idx="6">
                  <c:v>70342.6767052293</c:v>
                </c:pt>
                <c:pt idx="7">
                  <c:v>70668.569275380607</c:v>
                </c:pt>
                <c:pt idx="8">
                  <c:v>71651.327955365094</c:v>
                </c:pt>
                <c:pt idx="9">
                  <c:v>71948.703142965998</c:v>
                </c:pt>
                <c:pt idx="10">
                  <c:v>72707.919119066893</c:v>
                </c:pt>
                <c:pt idx="11">
                  <c:v>73791.027468225206</c:v>
                </c:pt>
                <c:pt idx="12">
                  <c:v>74875.196996587794</c:v>
                </c:pt>
                <c:pt idx="13">
                  <c:v>75712.586319441805</c:v>
                </c:pt>
                <c:pt idx="14">
                  <c:v>76438.514381843604</c:v>
                </c:pt>
                <c:pt idx="15">
                  <c:v>77093.787032784603</c:v>
                </c:pt>
                <c:pt idx="16">
                  <c:v>77265.791400363698</c:v>
                </c:pt>
                <c:pt idx="17">
                  <c:v>77506.66077097079</c:v>
                </c:pt>
                <c:pt idx="18">
                  <c:v>77840.420872077098</c:v>
                </c:pt>
                <c:pt idx="19">
                  <c:v>77892.195794841289</c:v>
                </c:pt>
                <c:pt idx="20">
                  <c:v>78069.547019630001</c:v>
                </c:pt>
                <c:pt idx="21">
                  <c:v>78467.062868200388</c:v>
                </c:pt>
                <c:pt idx="22">
                  <c:v>77242.1188047787</c:v>
                </c:pt>
                <c:pt idx="23">
                  <c:v>77119.110231968603</c:v>
                </c:pt>
                <c:pt idx="24">
                  <c:v>78152.037596531009</c:v>
                </c:pt>
                <c:pt idx="25">
                  <c:v>79039.20972188111</c:v>
                </c:pt>
                <c:pt idx="26">
                  <c:v>79206.550536655588</c:v>
                </c:pt>
                <c:pt idx="27">
                  <c:v>79722.775232540502</c:v>
                </c:pt>
                <c:pt idx="28">
                  <c:v>80486.313018239598</c:v>
                </c:pt>
                <c:pt idx="29">
                  <c:v>81439.626375492488</c:v>
                </c:pt>
                <c:pt idx="30">
                  <c:v>82763.964936357501</c:v>
                </c:pt>
                <c:pt idx="31">
                  <c:v>84331.727601193896</c:v>
                </c:pt>
                <c:pt idx="32">
                  <c:v>85034.574903734203</c:v>
                </c:pt>
                <c:pt idx="33">
                  <c:v>86006.513358111697</c:v>
                </c:pt>
                <c:pt idx="34">
                  <c:v>89423.600353048998</c:v>
                </c:pt>
                <c:pt idx="35">
                  <c:v>87914.625050939299</c:v>
                </c:pt>
                <c:pt idx="36">
                  <c:v>90041.566852604592</c:v>
                </c:pt>
                <c:pt idx="37">
                  <c:v>90819.364703105501</c:v>
                </c:pt>
                <c:pt idx="38">
                  <c:v>91942.857014854904</c:v>
                </c:pt>
                <c:pt idx="39">
                  <c:v>91742.188169310306</c:v>
                </c:pt>
                <c:pt idx="40">
                  <c:v>92971.100252779404</c:v>
                </c:pt>
                <c:pt idx="41">
                  <c:v>93713.626680415895</c:v>
                </c:pt>
                <c:pt idx="42">
                  <c:v>95323.505902927791</c:v>
                </c:pt>
                <c:pt idx="43">
                  <c:v>96913.189434260799</c:v>
                </c:pt>
                <c:pt idx="44">
                  <c:v>97930.101510520006</c:v>
                </c:pt>
                <c:pt idx="45">
                  <c:v>99527.223902938407</c:v>
                </c:pt>
                <c:pt idx="46">
                  <c:v>102213.66530227901</c:v>
                </c:pt>
                <c:pt idx="47">
                  <c:v>103175.15337969</c:v>
                </c:pt>
                <c:pt idx="48">
                  <c:v>104520.75712022501</c:v>
                </c:pt>
                <c:pt idx="49">
                  <c:v>104456.017955623</c:v>
                </c:pt>
                <c:pt idx="50">
                  <c:v>105412.44983753</c:v>
                </c:pt>
                <c:pt idx="51">
                  <c:v>107109.17404842799</c:v>
                </c:pt>
                <c:pt idx="52">
                  <c:v>108882.9330037</c:v>
                </c:pt>
                <c:pt idx="53">
                  <c:v>110897.62501545199</c:v>
                </c:pt>
                <c:pt idx="54">
                  <c:v>109766.274980558</c:v>
                </c:pt>
                <c:pt idx="55">
                  <c:v>110314.49779574201</c:v>
                </c:pt>
                <c:pt idx="56">
                  <c:v>110703.989632918</c:v>
                </c:pt>
                <c:pt idx="57">
                  <c:v>110994.532086858</c:v>
                </c:pt>
                <c:pt idx="58">
                  <c:v>112348.56926705701</c:v>
                </c:pt>
                <c:pt idx="59">
                  <c:v>115512.699244898</c:v>
                </c:pt>
                <c:pt idx="60">
                  <c:v>117924.120875229</c:v>
                </c:pt>
                <c:pt idx="61">
                  <c:v>118253.671545114</c:v>
                </c:pt>
                <c:pt idx="62">
                  <c:v>119633.577042622</c:v>
                </c:pt>
                <c:pt idx="63">
                  <c:v>120051.015511085</c:v>
                </c:pt>
                <c:pt idx="64">
                  <c:v>120787.79626085699</c:v>
                </c:pt>
                <c:pt idx="65">
                  <c:v>121610.548186992</c:v>
                </c:pt>
                <c:pt idx="66">
                  <c:v>124952.384492357</c:v>
                </c:pt>
                <c:pt idx="67">
                  <c:v>126140.98204948801</c:v>
                </c:pt>
                <c:pt idx="68">
                  <c:v>128302.09020994201</c:v>
                </c:pt>
                <c:pt idx="69">
                  <c:v>130429.47039478799</c:v>
                </c:pt>
                <c:pt idx="70">
                  <c:v>128324.951013685</c:v>
                </c:pt>
                <c:pt idx="71">
                  <c:v>131403.84289118601</c:v>
                </c:pt>
              </c:numCache>
            </c:numRef>
          </c:val>
          <c:smooth val="0"/>
          <c:extLst>
            <c:ext xmlns:c16="http://schemas.microsoft.com/office/drawing/2014/chart" uri="{C3380CC4-5D6E-409C-BE32-E72D297353CC}">
              <c16:uniqueId val="{00000001-1A60-4B48-BAA4-1659AE49A63E}"/>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6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'5.Banpais'!$L$1</c:f>
              <c:strCache>
                <c:ptCount val="1"/>
                <c:pt idx="0">
                  <c:v>ValorCuenta</c:v>
                </c:pt>
              </c:strCache>
            </c:strRef>
          </c:tx>
          <c:spPr>
            <a:ln w="22225" cap="rnd" cmpd="sng" algn="ctr">
              <a:solidFill>
                <a:schemeClr val="accent3"/>
              </a:solidFill>
              <a:round/>
            </a:ln>
            <a:effectLst/>
          </c:spPr>
          <c:marker>
            <c:symbol val="none"/>
          </c:marker>
          <c:cat>
            <c:multiLvlStrRef>
              <c:f>'5.Banpais'!$D$2:$E$73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'5.Banpais'!$L$2:$L$73</c:f>
              <c:numCache>
                <c:formatCode>_-* #,##0_-;\-* #,##0_-;_-* "-"??_-;_-@_-</c:formatCode>
                <c:ptCount val="72"/>
                <c:pt idx="0">
                  <c:v>44951.349033550003</c:v>
                </c:pt>
                <c:pt idx="1">
                  <c:v>46940.24020144</c:v>
                </c:pt>
                <c:pt idx="2">
                  <c:v>46350.376289209999</c:v>
                </c:pt>
                <c:pt idx="3">
                  <c:v>46498.419594079998</c:v>
                </c:pt>
                <c:pt idx="4">
                  <c:v>47394.552542639998</c:v>
                </c:pt>
                <c:pt idx="5">
                  <c:v>47829.920632169997</c:v>
                </c:pt>
                <c:pt idx="6">
                  <c:v>47561.215196619902</c:v>
                </c:pt>
                <c:pt idx="7">
                  <c:v>48398.381140680001</c:v>
                </c:pt>
                <c:pt idx="8">
                  <c:v>49361.860464589998</c:v>
                </c:pt>
                <c:pt idx="9">
                  <c:v>48259.723002089995</c:v>
                </c:pt>
                <c:pt idx="10">
                  <c:v>50666.192356349995</c:v>
                </c:pt>
                <c:pt idx="11">
                  <c:v>51330.624880679999</c:v>
                </c:pt>
                <c:pt idx="12">
                  <c:v>50947.202076959999</c:v>
                </c:pt>
                <c:pt idx="13">
                  <c:v>51825.6973413999</c:v>
                </c:pt>
                <c:pt idx="14">
                  <c:v>51936.094419970002</c:v>
                </c:pt>
                <c:pt idx="15">
                  <c:v>52377.713875490001</c:v>
                </c:pt>
                <c:pt idx="16">
                  <c:v>52206.126516540004</c:v>
                </c:pt>
                <c:pt idx="17">
                  <c:v>53499.139812369904</c:v>
                </c:pt>
                <c:pt idx="18">
                  <c:v>53190.102218910004</c:v>
                </c:pt>
                <c:pt idx="19">
                  <c:v>53128.35073079</c:v>
                </c:pt>
                <c:pt idx="20">
                  <c:v>54097.576728699998</c:v>
                </c:pt>
                <c:pt idx="21">
                  <c:v>53587.406071669997</c:v>
                </c:pt>
                <c:pt idx="22">
                  <c:v>54599.326649739996</c:v>
                </c:pt>
                <c:pt idx="23">
                  <c:v>55567.194825040002</c:v>
                </c:pt>
                <c:pt idx="24">
                  <c:v>54505.178018179904</c:v>
                </c:pt>
                <c:pt idx="25">
                  <c:v>54903.925105349997</c:v>
                </c:pt>
                <c:pt idx="26">
                  <c:v>54744.866076479899</c:v>
                </c:pt>
                <c:pt idx="27">
                  <c:v>55061.261593330004</c:v>
                </c:pt>
                <c:pt idx="28">
                  <c:v>55605.206185709998</c:v>
                </c:pt>
                <c:pt idx="29">
                  <c:v>57048.912198719998</c:v>
                </c:pt>
                <c:pt idx="30">
                  <c:v>57275.481830949997</c:v>
                </c:pt>
                <c:pt idx="31">
                  <c:v>57872.958749580001</c:v>
                </c:pt>
                <c:pt idx="32">
                  <c:v>58380.518538470002</c:v>
                </c:pt>
                <c:pt idx="33">
                  <c:v>59456.622706129994</c:v>
                </c:pt>
                <c:pt idx="34">
                  <c:v>60058.711591239997</c:v>
                </c:pt>
                <c:pt idx="35">
                  <c:v>60997.35153485</c:v>
                </c:pt>
                <c:pt idx="36">
                  <c:v>60954.885715889999</c:v>
                </c:pt>
                <c:pt idx="37">
                  <c:v>62709.692617180001</c:v>
                </c:pt>
                <c:pt idx="38">
                  <c:v>62566.7743535099</c:v>
                </c:pt>
                <c:pt idx="39">
                  <c:v>64222.46229661</c:v>
                </c:pt>
                <c:pt idx="40">
                  <c:v>65669.198529770001</c:v>
                </c:pt>
                <c:pt idx="41">
                  <c:v>65857.879043929905</c:v>
                </c:pt>
                <c:pt idx="42">
                  <c:v>65309.532968949999</c:v>
                </c:pt>
                <c:pt idx="43">
                  <c:v>65952.105053430001</c:v>
                </c:pt>
                <c:pt idx="44">
                  <c:v>68564.940607309996</c:v>
                </c:pt>
                <c:pt idx="45">
                  <c:v>67518.600040499994</c:v>
                </c:pt>
                <c:pt idx="46">
                  <c:v>66997.018313110006</c:v>
                </c:pt>
                <c:pt idx="47">
                  <c:v>65729.536385529995</c:v>
                </c:pt>
                <c:pt idx="48">
                  <c:v>65053.415575209998</c:v>
                </c:pt>
                <c:pt idx="49">
                  <c:v>66654.330458330005</c:v>
                </c:pt>
                <c:pt idx="50">
                  <c:v>66969.553689010005</c:v>
                </c:pt>
                <c:pt idx="51">
                  <c:v>67438.589675609997</c:v>
                </c:pt>
                <c:pt idx="52">
                  <c:v>67894.159939199992</c:v>
                </c:pt>
                <c:pt idx="53">
                  <c:v>68410.8243298999</c:v>
                </c:pt>
                <c:pt idx="54">
                  <c:v>69419.450124249997</c:v>
                </c:pt>
                <c:pt idx="55">
                  <c:v>69607.788197639995</c:v>
                </c:pt>
                <c:pt idx="56">
                  <c:v>70594.533545350001</c:v>
                </c:pt>
                <c:pt idx="57">
                  <c:v>72288.628637149988</c:v>
                </c:pt>
                <c:pt idx="58">
                  <c:v>74495.652231440006</c:v>
                </c:pt>
                <c:pt idx="59">
                  <c:v>77456.247004470002</c:v>
                </c:pt>
                <c:pt idx="60">
                  <c:v>78352.987726220003</c:v>
                </c:pt>
                <c:pt idx="61">
                  <c:v>79056.130620190001</c:v>
                </c:pt>
                <c:pt idx="62">
                  <c:v>78989.804714419995</c:v>
                </c:pt>
                <c:pt idx="63">
                  <c:v>80189.705678049999</c:v>
                </c:pt>
                <c:pt idx="64">
                  <c:v>80663.936748880005</c:v>
                </c:pt>
                <c:pt idx="65">
                  <c:v>81929.210621209902</c:v>
                </c:pt>
                <c:pt idx="66">
                  <c:v>84131.191508219999</c:v>
                </c:pt>
                <c:pt idx="67">
                  <c:v>85950.843869429998</c:v>
                </c:pt>
                <c:pt idx="68">
                  <c:v>88604.076879080007</c:v>
                </c:pt>
                <c:pt idx="69">
                  <c:v>89837.550321689996</c:v>
                </c:pt>
                <c:pt idx="70">
                  <c:v>90371.725266630005</c:v>
                </c:pt>
                <c:pt idx="71">
                  <c:v>94261.992393309993</c:v>
                </c:pt>
              </c:numCache>
            </c:numRef>
          </c:val>
          <c:smooth val="0"/>
          <c:extLst>
            <c:ext xmlns:c16="http://schemas.microsoft.com/office/drawing/2014/chart" uri="{C3380CC4-5D6E-409C-BE32-E72D297353CC}">
              <c16:uniqueId val="{00000000-331D-466C-8D20-982821172C54}"/>
            </c:ext>
          </c:extLst>
        </c:ser>
        <c:ser>
          <c:idx val="3"/>
          <c:order val="1"/>
          <c:tx>
            <c:strRef>
              <c:f>'5.Banpais'!$M$1</c:f>
              <c:strCache>
                <c:ptCount val="1"/>
                <c:pt idx="0">
                  <c:v>Estimado de la tendencia</c:v>
                </c:pt>
              </c:strCache>
            </c:strRef>
          </c:tx>
          <c:spPr>
            <a:ln w="22225" cap="rnd" cmpd="sng" algn="ctr">
              <a:solidFill>
                <a:schemeClr val="accent4"/>
              </a:solidFill>
              <a:round/>
            </a:ln>
            <a:effectLst/>
          </c:spPr>
          <c:marker>
            <c:symbol val="none"/>
          </c:marker>
          <c:cat>
            <c:multiLvlStrRef>
              <c:f>'5.Banpais'!$D$2:$E$73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'5.Banpais'!$M$2:$M$73</c:f>
              <c:numCache>
                <c:formatCode>_-* #,##0_-;\-* #,##0_-;_-* "-"??_-;_-@_-</c:formatCode>
                <c:ptCount val="72"/>
                <c:pt idx="0">
                  <c:v>44644.610294431601</c:v>
                </c:pt>
                <c:pt idx="1">
                  <c:v>45301.484726085902</c:v>
                </c:pt>
                <c:pt idx="2">
                  <c:v>45933.387679128304</c:v>
                </c:pt>
                <c:pt idx="3">
                  <c:v>46541.412677730201</c:v>
                </c:pt>
                <c:pt idx="4">
                  <c:v>47126.653246063004</c:v>
                </c:pt>
                <c:pt idx="5">
                  <c:v>47690.202908298103</c:v>
                </c:pt>
                <c:pt idx="6">
                  <c:v>48233.155188607103</c:v>
                </c:pt>
                <c:pt idx="7">
                  <c:v>48756.603611161205</c:v>
                </c:pt>
                <c:pt idx="8">
                  <c:v>49261.641700132001</c:v>
                </c:pt>
                <c:pt idx="9">
                  <c:v>49749.362979690806</c:v>
                </c:pt>
                <c:pt idx="10">
                  <c:v>50220.860974009105</c:v>
                </c:pt>
                <c:pt idx="11">
                  <c:v>50677.229207258199</c:v>
                </c:pt>
                <c:pt idx="12">
                  <c:v>51119.561203609701</c:v>
                </c:pt>
                <c:pt idx="13">
                  <c:v>51548.950487234899</c:v>
                </c:pt>
                <c:pt idx="14">
                  <c:v>51966.490582305298</c:v>
                </c:pt>
                <c:pt idx="15">
                  <c:v>52373.275012992301</c:v>
                </c:pt>
                <c:pt idx="16">
                  <c:v>52770.397303467202</c:v>
                </c:pt>
                <c:pt idx="17">
                  <c:v>53158.950977901601</c:v>
                </c:pt>
                <c:pt idx="18">
                  <c:v>53540.029560466901</c:v>
                </c:pt>
                <c:pt idx="19">
                  <c:v>53914.726575334396</c:v>
                </c:pt>
                <c:pt idx="20">
                  <c:v>54284.135546675694</c:v>
                </c:pt>
                <c:pt idx="21">
                  <c:v>54649.349998662001</c:v>
                </c:pt>
                <c:pt idx="22">
                  <c:v>55011.463455464895</c:v>
                </c:pt>
                <c:pt idx="23">
                  <c:v>55371.5694412558</c:v>
                </c:pt>
                <c:pt idx="24">
                  <c:v>55730.7614802061</c:v>
                </c:pt>
                <c:pt idx="25">
                  <c:v>56090.133096487196</c:v>
                </c:pt>
                <c:pt idx="26">
                  <c:v>56450.777814270601</c:v>
                </c:pt>
                <c:pt idx="27">
                  <c:v>56813.789157727602</c:v>
                </c:pt>
                <c:pt idx="28">
                  <c:v>57180.260651029603</c:v>
                </c:pt>
                <c:pt idx="29">
                  <c:v>57551.285818348297</c:v>
                </c:pt>
                <c:pt idx="30">
                  <c:v>57927.958183854797</c:v>
                </c:pt>
                <c:pt idx="31">
                  <c:v>58311.371271720702</c:v>
                </c:pt>
                <c:pt idx="32">
                  <c:v>58702.618606117401</c:v>
                </c:pt>
                <c:pt idx="33">
                  <c:v>59102.793711216298</c:v>
                </c:pt>
                <c:pt idx="34">
                  <c:v>59512.990111188796</c:v>
                </c:pt>
                <c:pt idx="35">
                  <c:v>59934.301330206399</c:v>
                </c:pt>
                <c:pt idx="36">
                  <c:v>60367.820892440403</c:v>
                </c:pt>
                <c:pt idx="37">
                  <c:v>60814.642322062304</c:v>
                </c:pt>
                <c:pt idx="38">
                  <c:v>61275.859143243601</c:v>
                </c:pt>
                <c:pt idx="39">
                  <c:v>61752.564880155602</c:v>
                </c:pt>
                <c:pt idx="40">
                  <c:v>62245.853056969805</c:v>
                </c:pt>
                <c:pt idx="41">
                  <c:v>62756.817197857599</c:v>
                </c:pt>
                <c:pt idx="42">
                  <c:v>63286.550826990402</c:v>
                </c:pt>
                <c:pt idx="43">
                  <c:v>63836.147468539595</c:v>
                </c:pt>
                <c:pt idx="44">
                  <c:v>64406.700646676698</c:v>
                </c:pt>
                <c:pt idx="45">
                  <c:v>64999.303885573099</c:v>
                </c:pt>
                <c:pt idx="46">
                  <c:v>65615.050709400195</c:v>
                </c:pt>
                <c:pt idx="47">
                  <c:v>66255.034642329396</c:v>
                </c:pt>
                <c:pt idx="48">
                  <c:v>66920.349208532207</c:v>
                </c:pt>
                <c:pt idx="49">
                  <c:v>67612.087932180002</c:v>
                </c:pt>
                <c:pt idx="50">
                  <c:v>68331.344337444098</c:v>
                </c:pt>
                <c:pt idx="51">
                  <c:v>69079.2119484961</c:v>
                </c:pt>
                <c:pt idx="52">
                  <c:v>69856.784289507297</c:v>
                </c:pt>
                <c:pt idx="53">
                  <c:v>70665.154884649193</c:v>
                </c:pt>
                <c:pt idx="54">
                  <c:v>71505.417258093308</c:v>
                </c:pt>
                <c:pt idx="55">
                  <c:v>72378.664934010798</c:v>
                </c:pt>
                <c:pt idx="56">
                  <c:v>73285.991436573298</c:v>
                </c:pt>
                <c:pt idx="57">
                  <c:v>74228.490289952097</c:v>
                </c:pt>
                <c:pt idx="58">
                  <c:v>75207.255018318698</c:v>
                </c:pt>
                <c:pt idx="59">
                  <c:v>76223.379145844607</c:v>
                </c:pt>
                <c:pt idx="60">
                  <c:v>77277.956196701009</c:v>
                </c:pt>
                <c:pt idx="61">
                  <c:v>78372.079695059598</c:v>
                </c:pt>
                <c:pt idx="62">
                  <c:v>79506.843165091603</c:v>
                </c:pt>
                <c:pt idx="63">
                  <c:v>80683.3401309685</c:v>
                </c:pt>
                <c:pt idx="64">
                  <c:v>81902.664116861808</c:v>
                </c:pt>
                <c:pt idx="65">
                  <c:v>83165.9086469428</c:v>
                </c:pt>
                <c:pt idx="66">
                  <c:v>84474.167245382996</c:v>
                </c:pt>
                <c:pt idx="67">
                  <c:v>85828.533436353799</c:v>
                </c:pt>
                <c:pt idx="68">
                  <c:v>87230.100744026597</c:v>
                </c:pt>
                <c:pt idx="69">
                  <c:v>88679.962692572793</c:v>
                </c:pt>
                <c:pt idx="70">
                  <c:v>90179.212806163996</c:v>
                </c:pt>
                <c:pt idx="71">
                  <c:v>91728.944608971404</c:v>
                </c:pt>
              </c:numCache>
            </c:numRef>
          </c:val>
          <c:smooth val="0"/>
          <c:extLst>
            <c:ext xmlns:c16="http://schemas.microsoft.com/office/drawing/2014/chart" uri="{C3380CC4-5D6E-409C-BE32-E72D297353CC}">
              <c16:uniqueId val="{00000001-331D-466C-8D20-982821172C54}"/>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4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'5.Banpais'!$L$1</c:f>
              <c:strCache>
                <c:ptCount val="1"/>
                <c:pt idx="0">
                  <c:v>ValorCuenta</c:v>
                </c:pt>
              </c:strCache>
            </c:strRef>
          </c:tx>
          <c:spPr>
            <a:ln w="22225" cap="rnd" cmpd="sng" algn="ctr">
              <a:solidFill>
                <a:schemeClr val="accent3"/>
              </a:solidFill>
              <a:round/>
            </a:ln>
            <a:effectLst/>
          </c:spPr>
          <c:marker>
            <c:symbol val="none"/>
          </c:marker>
          <c:cat>
            <c:multiLvlStrRef>
              <c:f>'5.Banpais'!$D$2:$E$73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'5.Banpais'!$L$2:$L$73</c:f>
              <c:numCache>
                <c:formatCode>_-* #,##0_-;\-* #,##0_-;_-* "-"??_-;_-@_-</c:formatCode>
                <c:ptCount val="72"/>
                <c:pt idx="0">
                  <c:v>44951.349033550003</c:v>
                </c:pt>
                <c:pt idx="1">
                  <c:v>46940.24020144</c:v>
                </c:pt>
                <c:pt idx="2">
                  <c:v>46350.376289209999</c:v>
                </c:pt>
                <c:pt idx="3">
                  <c:v>46498.419594079998</c:v>
                </c:pt>
                <c:pt idx="4">
                  <c:v>47394.552542639998</c:v>
                </c:pt>
                <c:pt idx="5">
                  <c:v>47829.920632169997</c:v>
                </c:pt>
                <c:pt idx="6">
                  <c:v>47561.215196619902</c:v>
                </c:pt>
                <c:pt idx="7">
                  <c:v>48398.381140680001</c:v>
                </c:pt>
                <c:pt idx="8">
                  <c:v>49361.860464589998</c:v>
                </c:pt>
                <c:pt idx="9">
                  <c:v>48259.723002089995</c:v>
                </c:pt>
                <c:pt idx="10">
                  <c:v>50666.192356349995</c:v>
                </c:pt>
                <c:pt idx="11">
                  <c:v>51330.624880679999</c:v>
                </c:pt>
                <c:pt idx="12">
                  <c:v>50947.202076959999</c:v>
                </c:pt>
                <c:pt idx="13">
                  <c:v>51825.6973413999</c:v>
                </c:pt>
                <c:pt idx="14">
                  <c:v>51936.094419970002</c:v>
                </c:pt>
                <c:pt idx="15">
                  <c:v>52377.713875490001</c:v>
                </c:pt>
                <c:pt idx="16">
                  <c:v>52206.126516540004</c:v>
                </c:pt>
                <c:pt idx="17">
                  <c:v>53499.139812369904</c:v>
                </c:pt>
                <c:pt idx="18">
                  <c:v>53190.102218910004</c:v>
                </c:pt>
                <c:pt idx="19">
                  <c:v>53128.35073079</c:v>
                </c:pt>
                <c:pt idx="20">
                  <c:v>54097.576728699998</c:v>
                </c:pt>
                <c:pt idx="21">
                  <c:v>53587.406071669997</c:v>
                </c:pt>
                <c:pt idx="22">
                  <c:v>54599.326649739996</c:v>
                </c:pt>
                <c:pt idx="23">
                  <c:v>55567.194825040002</c:v>
                </c:pt>
                <c:pt idx="24">
                  <c:v>54505.178018179904</c:v>
                </c:pt>
                <c:pt idx="25">
                  <c:v>54903.925105349997</c:v>
                </c:pt>
                <c:pt idx="26">
                  <c:v>54744.866076479899</c:v>
                </c:pt>
                <c:pt idx="27">
                  <c:v>55061.261593330004</c:v>
                </c:pt>
                <c:pt idx="28">
                  <c:v>55605.206185709998</c:v>
                </c:pt>
                <c:pt idx="29">
                  <c:v>57048.912198719998</c:v>
                </c:pt>
                <c:pt idx="30">
                  <c:v>57275.481830949997</c:v>
                </c:pt>
                <c:pt idx="31">
                  <c:v>57872.958749580001</c:v>
                </c:pt>
                <c:pt idx="32">
                  <c:v>58380.518538470002</c:v>
                </c:pt>
                <c:pt idx="33">
                  <c:v>59456.622706129994</c:v>
                </c:pt>
                <c:pt idx="34">
                  <c:v>60058.711591239997</c:v>
                </c:pt>
                <c:pt idx="35">
                  <c:v>60997.35153485</c:v>
                </c:pt>
                <c:pt idx="36">
                  <c:v>60954.885715889999</c:v>
                </c:pt>
                <c:pt idx="37">
                  <c:v>62709.692617180001</c:v>
                </c:pt>
                <c:pt idx="38">
                  <c:v>62566.7743535099</c:v>
                </c:pt>
                <c:pt idx="39">
                  <c:v>64222.46229661</c:v>
                </c:pt>
                <c:pt idx="40">
                  <c:v>65669.198529770001</c:v>
                </c:pt>
                <c:pt idx="41">
                  <c:v>65857.879043929905</c:v>
                </c:pt>
                <c:pt idx="42">
                  <c:v>65309.532968949999</c:v>
                </c:pt>
                <c:pt idx="43">
                  <c:v>65952.105053430001</c:v>
                </c:pt>
                <c:pt idx="44">
                  <c:v>68564.940607309996</c:v>
                </c:pt>
                <c:pt idx="45">
                  <c:v>67518.600040499994</c:v>
                </c:pt>
                <c:pt idx="46">
                  <c:v>66997.018313110006</c:v>
                </c:pt>
                <c:pt idx="47">
                  <c:v>65729.536385529995</c:v>
                </c:pt>
                <c:pt idx="48">
                  <c:v>65053.415575209998</c:v>
                </c:pt>
                <c:pt idx="49">
                  <c:v>66654.330458330005</c:v>
                </c:pt>
                <c:pt idx="50">
                  <c:v>66969.553689010005</c:v>
                </c:pt>
                <c:pt idx="51">
                  <c:v>67438.589675609997</c:v>
                </c:pt>
                <c:pt idx="52">
                  <c:v>67894.159939199992</c:v>
                </c:pt>
                <c:pt idx="53">
                  <c:v>68410.8243298999</c:v>
                </c:pt>
                <c:pt idx="54">
                  <c:v>69419.450124249997</c:v>
                </c:pt>
                <c:pt idx="55">
                  <c:v>69607.788197639995</c:v>
                </c:pt>
                <c:pt idx="56">
                  <c:v>70594.533545350001</c:v>
                </c:pt>
                <c:pt idx="57">
                  <c:v>72288.628637149988</c:v>
                </c:pt>
                <c:pt idx="58">
                  <c:v>74495.652231440006</c:v>
                </c:pt>
                <c:pt idx="59">
                  <c:v>77456.247004470002</c:v>
                </c:pt>
                <c:pt idx="60">
                  <c:v>78352.987726220003</c:v>
                </c:pt>
                <c:pt idx="61">
                  <c:v>79056.130620190001</c:v>
                </c:pt>
                <c:pt idx="62">
                  <c:v>78989.804714419995</c:v>
                </c:pt>
                <c:pt idx="63">
                  <c:v>80189.705678049999</c:v>
                </c:pt>
                <c:pt idx="64">
                  <c:v>80663.936748880005</c:v>
                </c:pt>
                <c:pt idx="65">
                  <c:v>81929.210621209902</c:v>
                </c:pt>
                <c:pt idx="66">
                  <c:v>84131.191508219999</c:v>
                </c:pt>
                <c:pt idx="67">
                  <c:v>85950.843869429998</c:v>
                </c:pt>
                <c:pt idx="68">
                  <c:v>88604.076879080007</c:v>
                </c:pt>
                <c:pt idx="69">
                  <c:v>89837.550321689996</c:v>
                </c:pt>
                <c:pt idx="70">
                  <c:v>90371.725266630005</c:v>
                </c:pt>
                <c:pt idx="71">
                  <c:v>94261.992393309993</c:v>
                </c:pt>
              </c:numCache>
            </c:numRef>
          </c:val>
          <c:smooth val="0"/>
          <c:extLst>
            <c:ext xmlns:c16="http://schemas.microsoft.com/office/drawing/2014/chart" uri="{C3380CC4-5D6E-409C-BE32-E72D297353CC}">
              <c16:uniqueId val="{00000000-9DD7-4092-B2A2-2CD949ABEEA7}"/>
            </c:ext>
          </c:extLst>
        </c:ser>
        <c:ser>
          <c:idx val="3"/>
          <c:order val="1"/>
          <c:tx>
            <c:strRef>
              <c:f>'5.Banpais'!$N$1</c:f>
              <c:strCache>
                <c:ptCount val="1"/>
                <c:pt idx="0">
                  <c:v>Serie Sin Estacionalidad</c:v>
                </c:pt>
              </c:strCache>
            </c:strRef>
          </c:tx>
          <c:spPr>
            <a:ln w="22225" cap="rnd" cmpd="sng" algn="ctr">
              <a:solidFill>
                <a:schemeClr val="accent4"/>
              </a:solidFill>
              <a:round/>
            </a:ln>
            <a:effectLst/>
          </c:spPr>
          <c:marker>
            <c:symbol val="none"/>
          </c:marker>
          <c:cat>
            <c:multiLvlStrRef>
              <c:f>'5.Banpais'!$D$2:$E$73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'5.Banpais'!$N$2:$N$73</c:f>
              <c:numCache>
                <c:formatCode>_-* #,##0_-;\-* #,##0_-;_-* "-"??_-;_-@_-</c:formatCode>
                <c:ptCount val="72"/>
                <c:pt idx="0">
                  <c:v>45122.468285567098</c:v>
                </c:pt>
                <c:pt idx="1">
                  <c:v>46582.188815395501</c:v>
                </c:pt>
                <c:pt idx="2">
                  <c:v>46560.607346339304</c:v>
                </c:pt>
                <c:pt idx="3">
                  <c:v>46666.084912553495</c:v>
                </c:pt>
                <c:pt idx="4">
                  <c:v>47559.2334331772</c:v>
                </c:pt>
                <c:pt idx="5">
                  <c:v>47804.089550563403</c:v>
                </c:pt>
                <c:pt idx="6">
                  <c:v>47824.227062326398</c:v>
                </c:pt>
                <c:pt idx="7">
                  <c:v>48667.369624133797</c:v>
                </c:pt>
                <c:pt idx="8">
                  <c:v>49061.776422947194</c:v>
                </c:pt>
                <c:pt idx="9">
                  <c:v>48402.587087961096</c:v>
                </c:pt>
                <c:pt idx="10">
                  <c:v>50461.989135471202</c:v>
                </c:pt>
                <c:pt idx="11">
                  <c:v>50738.501426042705</c:v>
                </c:pt>
                <c:pt idx="12">
                  <c:v>51141.146136464602</c:v>
                </c:pt>
                <c:pt idx="13">
                  <c:v>51430.380600663695</c:v>
                </c:pt>
                <c:pt idx="14">
                  <c:v>52171.660577296301</c:v>
                </c:pt>
                <c:pt idx="15">
                  <c:v>52566.578919818603</c:v>
                </c:pt>
                <c:pt idx="16">
                  <c:v>52387.526085583399</c:v>
                </c:pt>
                <c:pt idx="17">
                  <c:v>53470.247005773002</c:v>
                </c:pt>
                <c:pt idx="18">
                  <c:v>53484.241634058999</c:v>
                </c:pt>
                <c:pt idx="19">
                  <c:v>53423.6274353958</c:v>
                </c:pt>
                <c:pt idx="20">
                  <c:v>53768.702992681196</c:v>
                </c:pt>
                <c:pt idx="21">
                  <c:v>53746.041789125295</c:v>
                </c:pt>
                <c:pt idx="22">
                  <c:v>54379.271464197896</c:v>
                </c:pt>
                <c:pt idx="23">
                  <c:v>54926.200497759004</c:v>
                </c:pt>
                <c:pt idx="24">
                  <c:v>54712.666458328204</c:v>
                </c:pt>
                <c:pt idx="25">
                  <c:v>54485.128218097394</c:v>
                </c:pt>
                <c:pt idx="26">
                  <c:v>54993.171958526</c:v>
                </c:pt>
                <c:pt idx="27">
                  <c:v>55259.803050032999</c:v>
                </c:pt>
                <c:pt idx="28">
                  <c:v>55798.416467945099</c:v>
                </c:pt>
                <c:pt idx="29">
                  <c:v>57018.102297990699</c:v>
                </c:pt>
                <c:pt idx="30">
                  <c:v>57592.213253251095</c:v>
                </c:pt>
                <c:pt idx="31">
                  <c:v>58194.605032784893</c:v>
                </c:pt>
                <c:pt idx="32">
                  <c:v>58025.607645903605</c:v>
                </c:pt>
                <c:pt idx="33">
                  <c:v>59632.6331662714</c:v>
                </c:pt>
                <c:pt idx="34">
                  <c:v>59816.653094668902</c:v>
                </c:pt>
                <c:pt idx="35">
                  <c:v>60293.717737316903</c:v>
                </c:pt>
                <c:pt idx="36">
                  <c:v>61186.926681839795</c:v>
                </c:pt>
                <c:pt idx="37">
                  <c:v>62231.354793094593</c:v>
                </c:pt>
                <c:pt idx="38">
                  <c:v>62850.558006773907</c:v>
                </c:pt>
                <c:pt idx="39">
                  <c:v>64454.037470306503</c:v>
                </c:pt>
                <c:pt idx="40">
                  <c:v>65897.377962100698</c:v>
                </c:pt>
                <c:pt idx="41">
                  <c:v>65822.311762497498</c:v>
                </c:pt>
                <c:pt idx="42">
                  <c:v>65670.692414594305</c:v>
                </c:pt>
                <c:pt idx="43">
                  <c:v>66318.653609410496</c:v>
                </c:pt>
                <c:pt idx="44">
                  <c:v>68148.115870584399</c:v>
                </c:pt>
                <c:pt idx="45">
                  <c:v>67718.476510442895</c:v>
                </c:pt>
                <c:pt idx="46">
                  <c:v>66726.995911730599</c:v>
                </c:pt>
                <c:pt idx="47">
                  <c:v>64971.314558954204</c:v>
                </c:pt>
                <c:pt idx="48">
                  <c:v>65301.058683898002</c:v>
                </c:pt>
                <c:pt idx="49">
                  <c:v>66145.903673463705</c:v>
                </c:pt>
                <c:pt idx="50">
                  <c:v>67273.306995772102</c:v>
                </c:pt>
                <c:pt idx="51">
                  <c:v>67681.761652508794</c:v>
                </c:pt>
                <c:pt idx="52">
                  <c:v>68130.070399816803</c:v>
                </c:pt>
                <c:pt idx="53">
                  <c:v>68373.878301918303</c:v>
                </c:pt>
                <c:pt idx="54">
                  <c:v>69803.337268807096</c:v>
                </c:pt>
                <c:pt idx="55">
                  <c:v>69994.654306434692</c:v>
                </c:pt>
                <c:pt idx="56">
                  <c:v>70165.370366636998</c:v>
                </c:pt>
                <c:pt idx="57">
                  <c:v>72502.625904574714</c:v>
                </c:pt>
                <c:pt idx="58">
                  <c:v>74195.407602435109</c:v>
                </c:pt>
                <c:pt idx="59">
                  <c:v>76562.751928847312</c:v>
                </c:pt>
                <c:pt idx="60">
                  <c:v>78651.259189508302</c:v>
                </c:pt>
                <c:pt idx="61">
                  <c:v>78453.105219757505</c:v>
                </c:pt>
                <c:pt idx="62">
                  <c:v>79348.078184389888</c:v>
                </c:pt>
                <c:pt idx="63">
                  <c:v>80478.855990214899</c:v>
                </c:pt>
                <c:pt idx="64">
                  <c:v>80944.218094000695</c:v>
                </c:pt>
                <c:pt idx="65">
                  <c:v>81884.963838076292</c:v>
                </c:pt>
                <c:pt idx="66">
                  <c:v>84596.434070909105</c:v>
                </c:pt>
                <c:pt idx="67">
                  <c:v>86428.5413997836</c:v>
                </c:pt>
                <c:pt idx="68">
                  <c:v>88065.428836934792</c:v>
                </c:pt>
                <c:pt idx="69">
                  <c:v>90103.497963019196</c:v>
                </c:pt>
                <c:pt idx="70">
                  <c:v>90007.49427713659</c:v>
                </c:pt>
                <c:pt idx="71">
                  <c:v>93174.634958900104</c:v>
                </c:pt>
              </c:numCache>
            </c:numRef>
          </c:val>
          <c:smooth val="0"/>
          <c:extLst>
            <c:ext xmlns:c16="http://schemas.microsoft.com/office/drawing/2014/chart" uri="{C3380CC4-5D6E-409C-BE32-E72D297353CC}">
              <c16:uniqueId val="{00000001-9DD7-4092-B2A2-2CD949ABEEA7}"/>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4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'6.Davivienda'!$L$1</c:f>
              <c:strCache>
                <c:ptCount val="1"/>
                <c:pt idx="0">
                  <c:v>ValorCuenta</c:v>
                </c:pt>
              </c:strCache>
            </c:strRef>
          </c:tx>
          <c:spPr>
            <a:ln w="22225" cap="rnd" cmpd="sng" algn="ctr">
              <a:solidFill>
                <a:schemeClr val="accent3"/>
              </a:solidFill>
              <a:round/>
            </a:ln>
            <a:effectLst/>
          </c:spPr>
          <c:marker>
            <c:symbol val="none"/>
          </c:marker>
          <c:cat>
            <c:multiLvlStrRef>
              <c:f>'6.Davivienda'!$D$2:$E$73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'6.Davivienda'!$L$2:$L$73</c:f>
              <c:numCache>
                <c:formatCode>_-* #,##0_-;\-* #,##0_-;_-* "-"??_-;_-@_-</c:formatCode>
                <c:ptCount val="72"/>
                <c:pt idx="0">
                  <c:v>30100.791150199901</c:v>
                </c:pt>
                <c:pt idx="1">
                  <c:v>30557.303738819999</c:v>
                </c:pt>
                <c:pt idx="2">
                  <c:v>30813.361894439997</c:v>
                </c:pt>
                <c:pt idx="3">
                  <c:v>30595.873380659901</c:v>
                </c:pt>
                <c:pt idx="4">
                  <c:v>30701.432748970001</c:v>
                </c:pt>
                <c:pt idx="5">
                  <c:v>30768.100397739898</c:v>
                </c:pt>
                <c:pt idx="6">
                  <c:v>30351.005670029997</c:v>
                </c:pt>
                <c:pt idx="7">
                  <c:v>30485.516004279998</c:v>
                </c:pt>
                <c:pt idx="8">
                  <c:v>30186.291824</c:v>
                </c:pt>
                <c:pt idx="9">
                  <c:v>29945.358513769999</c:v>
                </c:pt>
                <c:pt idx="10">
                  <c:v>30208.00426152</c:v>
                </c:pt>
                <c:pt idx="11">
                  <c:v>30234.543706509998</c:v>
                </c:pt>
                <c:pt idx="12">
                  <c:v>30530.94318341</c:v>
                </c:pt>
                <c:pt idx="13">
                  <c:v>31050.871026929999</c:v>
                </c:pt>
                <c:pt idx="14">
                  <c:v>31063.279199429999</c:v>
                </c:pt>
                <c:pt idx="15">
                  <c:v>31491.581894660001</c:v>
                </c:pt>
                <c:pt idx="16">
                  <c:v>31777.314925619998</c:v>
                </c:pt>
                <c:pt idx="17">
                  <c:v>31899.016654309897</c:v>
                </c:pt>
                <c:pt idx="18">
                  <c:v>31872.798808239899</c:v>
                </c:pt>
                <c:pt idx="19">
                  <c:v>32238.3264131</c:v>
                </c:pt>
                <c:pt idx="20">
                  <c:v>32728.724378709998</c:v>
                </c:pt>
                <c:pt idx="21">
                  <c:v>33203.626767250003</c:v>
                </c:pt>
                <c:pt idx="22">
                  <c:v>33253.016197389996</c:v>
                </c:pt>
                <c:pt idx="23">
                  <c:v>34234.504844609997</c:v>
                </c:pt>
                <c:pt idx="24">
                  <c:v>34045.962209479898</c:v>
                </c:pt>
                <c:pt idx="25">
                  <c:v>34426.277209449996</c:v>
                </c:pt>
                <c:pt idx="26">
                  <c:v>34540.640161060001</c:v>
                </c:pt>
                <c:pt idx="27">
                  <c:v>34781.623799979898</c:v>
                </c:pt>
                <c:pt idx="28">
                  <c:v>34626.381127569999</c:v>
                </c:pt>
                <c:pt idx="29">
                  <c:v>34760.96469588</c:v>
                </c:pt>
                <c:pt idx="30">
                  <c:v>35019.112372949996</c:v>
                </c:pt>
                <c:pt idx="31">
                  <c:v>35746.771085970002</c:v>
                </c:pt>
                <c:pt idx="32">
                  <c:v>35789.350303489999</c:v>
                </c:pt>
                <c:pt idx="33">
                  <c:v>36042.00159236</c:v>
                </c:pt>
                <c:pt idx="34">
                  <c:v>36576.98412868</c:v>
                </c:pt>
                <c:pt idx="35">
                  <c:v>37125.661497089997</c:v>
                </c:pt>
                <c:pt idx="36">
                  <c:v>37683.142979979893</c:v>
                </c:pt>
                <c:pt idx="37">
                  <c:v>38221.688072480007</c:v>
                </c:pt>
                <c:pt idx="38">
                  <c:v>38235.988101429997</c:v>
                </c:pt>
                <c:pt idx="39">
                  <c:v>38303.544964469998</c:v>
                </c:pt>
                <c:pt idx="40">
                  <c:v>39116.24283255</c:v>
                </c:pt>
                <c:pt idx="41">
                  <c:v>39363.999392660007</c:v>
                </c:pt>
                <c:pt idx="42">
                  <c:v>39222.063516030001</c:v>
                </c:pt>
                <c:pt idx="43">
                  <c:v>39068.313996699995</c:v>
                </c:pt>
                <c:pt idx="44">
                  <c:v>38349.561088559996</c:v>
                </c:pt>
                <c:pt idx="45">
                  <c:v>39819.774048070001</c:v>
                </c:pt>
                <c:pt idx="46">
                  <c:v>39709.819844830003</c:v>
                </c:pt>
                <c:pt idx="47">
                  <c:v>39835.525894989994</c:v>
                </c:pt>
                <c:pt idx="48">
                  <c:v>40108.755294750001</c:v>
                </c:pt>
                <c:pt idx="49">
                  <c:v>40940.801990469998</c:v>
                </c:pt>
                <c:pt idx="50">
                  <c:v>41252.61725861</c:v>
                </c:pt>
                <c:pt idx="51">
                  <c:v>41453.843988220004</c:v>
                </c:pt>
                <c:pt idx="52">
                  <c:v>42178.310033509901</c:v>
                </c:pt>
                <c:pt idx="53">
                  <c:v>43419.04955661</c:v>
                </c:pt>
                <c:pt idx="54">
                  <c:v>42747.867872019997</c:v>
                </c:pt>
                <c:pt idx="55">
                  <c:v>43062.63054731</c:v>
                </c:pt>
                <c:pt idx="56">
                  <c:v>43980.757280010002</c:v>
                </c:pt>
                <c:pt idx="57">
                  <c:v>44580.234893739995</c:v>
                </c:pt>
                <c:pt idx="58">
                  <c:v>44367.318887940004</c:v>
                </c:pt>
                <c:pt idx="59">
                  <c:v>45123.212680550001</c:v>
                </c:pt>
                <c:pt idx="60">
                  <c:v>44730.483371540002</c:v>
                </c:pt>
                <c:pt idx="61">
                  <c:v>46213.52134349</c:v>
                </c:pt>
                <c:pt idx="62">
                  <c:v>46494.689360249999</c:v>
                </c:pt>
                <c:pt idx="63">
                  <c:v>46794.920289919995</c:v>
                </c:pt>
                <c:pt idx="64">
                  <c:v>46670.922776879997</c:v>
                </c:pt>
                <c:pt idx="65">
                  <c:v>47076.794956149999</c:v>
                </c:pt>
                <c:pt idx="66">
                  <c:v>47759.331457139997</c:v>
                </c:pt>
                <c:pt idx="67">
                  <c:v>49180.047722970005</c:v>
                </c:pt>
                <c:pt idx="68">
                  <c:v>49300.989761259902</c:v>
                </c:pt>
                <c:pt idx="69">
                  <c:v>51071.402591059996</c:v>
                </c:pt>
                <c:pt idx="70">
                  <c:v>52091.521958589998</c:v>
                </c:pt>
                <c:pt idx="71">
                  <c:v>53064.484561290003</c:v>
                </c:pt>
              </c:numCache>
            </c:numRef>
          </c:val>
          <c:smooth val="0"/>
          <c:extLst>
            <c:ext xmlns:c16="http://schemas.microsoft.com/office/drawing/2014/chart" uri="{C3380CC4-5D6E-409C-BE32-E72D297353CC}">
              <c16:uniqueId val="{00000000-89DB-4F02-99E9-31662FEFC018}"/>
            </c:ext>
          </c:extLst>
        </c:ser>
        <c:ser>
          <c:idx val="3"/>
          <c:order val="1"/>
          <c:tx>
            <c:strRef>
              <c:f>'6.Davivienda'!$M$1</c:f>
              <c:strCache>
                <c:ptCount val="1"/>
                <c:pt idx="0">
                  <c:v>Estimado de la tendencia</c:v>
                </c:pt>
              </c:strCache>
            </c:strRef>
          </c:tx>
          <c:spPr>
            <a:ln w="22225" cap="rnd" cmpd="sng" algn="ctr">
              <a:solidFill>
                <a:schemeClr val="accent4"/>
              </a:solidFill>
              <a:round/>
            </a:ln>
            <a:effectLst/>
          </c:spPr>
          <c:marker>
            <c:symbol val="none"/>
          </c:marker>
          <c:cat>
            <c:multiLvlStrRef>
              <c:f>'6.Davivienda'!$D$2:$E$73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'6.Davivienda'!$M$2:$M$73</c:f>
              <c:numCache>
                <c:formatCode>_-* #,##0_-;\-* #,##0_-;_-* "-"??_-;_-@_-</c:formatCode>
                <c:ptCount val="72"/>
                <c:pt idx="0">
                  <c:v>29647.176892723099</c:v>
                </c:pt>
                <c:pt idx="1">
                  <c:v>29774.288878849798</c:v>
                </c:pt>
                <c:pt idx="2">
                  <c:v>29904.562420427799</c:v>
                </c:pt>
                <c:pt idx="3">
                  <c:v>30038.081419276601</c:v>
                </c:pt>
                <c:pt idx="4">
                  <c:v>30174.929777215999</c:v>
                </c:pt>
                <c:pt idx="5">
                  <c:v>30315.191396065398</c:v>
                </c:pt>
                <c:pt idx="6">
                  <c:v>30458.950177644499</c:v>
                </c:pt>
                <c:pt idx="7">
                  <c:v>30606.290023772999</c:v>
                </c:pt>
                <c:pt idx="8">
                  <c:v>30757.294836270401</c:v>
                </c:pt>
                <c:pt idx="9">
                  <c:v>30912.0485169565</c:v>
                </c:pt>
                <c:pt idx="10">
                  <c:v>31070.634967650698</c:v>
                </c:pt>
                <c:pt idx="11">
                  <c:v>31233.138090172797</c:v>
                </c:pt>
                <c:pt idx="12">
                  <c:v>31399.641786342301</c:v>
                </c:pt>
                <c:pt idx="13">
                  <c:v>31570.2299579789</c:v>
                </c:pt>
                <c:pt idx="14">
                  <c:v>31744.986506902198</c:v>
                </c:pt>
                <c:pt idx="15">
                  <c:v>31923.995334931802</c:v>
                </c:pt>
                <c:pt idx="16">
                  <c:v>32107.340343887299</c:v>
                </c:pt>
                <c:pt idx="17">
                  <c:v>32295.105435588299</c:v>
                </c:pt>
                <c:pt idx="18">
                  <c:v>32487.374511854599</c:v>
                </c:pt>
                <c:pt idx="19">
                  <c:v>32684.231474505599</c:v>
                </c:pt>
                <c:pt idx="20">
                  <c:v>32885.760225361097</c:v>
                </c:pt>
                <c:pt idx="21">
                  <c:v>33092.044666240501</c:v>
                </c:pt>
                <c:pt idx="22">
                  <c:v>33303.168698963702</c:v>
                </c:pt>
                <c:pt idx="23">
                  <c:v>33519.216225350101</c:v>
                </c:pt>
                <c:pt idx="24">
                  <c:v>33740.271147219399</c:v>
                </c:pt>
                <c:pt idx="25">
                  <c:v>33966.417366391201</c:v>
                </c:pt>
                <c:pt idx="26">
                  <c:v>34197.7387846852</c:v>
                </c:pt>
                <c:pt idx="27">
                  <c:v>34434.3193039209</c:v>
                </c:pt>
                <c:pt idx="28">
                  <c:v>34676.242825918001</c:v>
                </c:pt>
                <c:pt idx="29">
                  <c:v>34923.593252496103</c:v>
                </c:pt>
                <c:pt idx="30">
                  <c:v>35176.454485474802</c:v>
                </c:pt>
                <c:pt idx="31">
                  <c:v>35434.9104266738</c:v>
                </c:pt>
                <c:pt idx="32">
                  <c:v>35699.044977912599</c:v>
                </c:pt>
                <c:pt idx="33">
                  <c:v>35968.942041010901</c:v>
                </c:pt>
                <c:pt idx="34">
                  <c:v>36244.685517788297</c:v>
                </c:pt>
                <c:pt idx="35">
                  <c:v>36526.359310064501</c:v>
                </c:pt>
                <c:pt idx="36">
                  <c:v>36814.047319658996</c:v>
                </c:pt>
                <c:pt idx="37">
                  <c:v>37107.8334483914</c:v>
                </c:pt>
                <c:pt idx="38">
                  <c:v>37407.801598081496</c:v>
                </c:pt>
                <c:pt idx="39">
                  <c:v>37714.035670548699</c:v>
                </c:pt>
                <c:pt idx="40">
                  <c:v>38026.619567612797</c:v>
                </c:pt>
                <c:pt idx="41">
                  <c:v>38345.637191093301</c:v>
                </c:pt>
                <c:pt idx="42">
                  <c:v>38671.172442809897</c:v>
                </c:pt>
                <c:pt idx="43">
                  <c:v>39003.309224582197</c:v>
                </c:pt>
                <c:pt idx="44">
                  <c:v>39342.131438229801</c:v>
                </c:pt>
                <c:pt idx="45">
                  <c:v>39687.722985572305</c:v>
                </c:pt>
                <c:pt idx="46">
                  <c:v>40040.167768429397</c:v>
                </c:pt>
                <c:pt idx="47">
                  <c:v>40399.549688620595</c:v>
                </c:pt>
                <c:pt idx="48">
                  <c:v>40765.9526479657</c:v>
                </c:pt>
                <c:pt idx="49">
                  <c:v>41139.4605482841</c:v>
                </c:pt>
                <c:pt idx="50">
                  <c:v>41520.157291395699</c:v>
                </c:pt>
                <c:pt idx="51">
                  <c:v>41908.126779119797</c:v>
                </c:pt>
                <c:pt idx="52">
                  <c:v>42303.452913276196</c:v>
                </c:pt>
                <c:pt idx="53">
                  <c:v>42706.219595684604</c:v>
                </c:pt>
                <c:pt idx="54">
                  <c:v>43116.510728164401</c:v>
                </c:pt>
                <c:pt idx="55">
                  <c:v>43534.410212535404</c:v>
                </c:pt>
                <c:pt idx="56">
                  <c:v>43960.001950617203</c:v>
                </c:pt>
                <c:pt idx="57">
                  <c:v>44393.369844229303</c:v>
                </c:pt>
                <c:pt idx="58">
                  <c:v>44834.597795191497</c:v>
                </c:pt>
                <c:pt idx="59">
                  <c:v>45283.769705323197</c:v>
                </c:pt>
                <c:pt idx="60">
                  <c:v>45740.969476444196</c:v>
                </c:pt>
                <c:pt idx="61">
                  <c:v>46206.281010374099</c:v>
                </c:pt>
                <c:pt idx="62">
                  <c:v>46679.788208932405</c:v>
                </c:pt>
                <c:pt idx="63">
                  <c:v>47161.574973938907</c:v>
                </c:pt>
                <c:pt idx="64">
                  <c:v>47651.725207213094</c:v>
                </c:pt>
                <c:pt idx="65">
                  <c:v>48150.322810574602</c:v>
                </c:pt>
                <c:pt idx="66">
                  <c:v>48657.451685843102</c:v>
                </c:pt>
                <c:pt idx="67">
                  <c:v>49173.195734838206</c:v>
                </c:pt>
                <c:pt idx="68">
                  <c:v>49697.638859379498</c:v>
                </c:pt>
                <c:pt idx="69">
                  <c:v>50230.864961286694</c:v>
                </c:pt>
                <c:pt idx="70">
                  <c:v>50772.957942379202</c:v>
                </c:pt>
                <c:pt idx="71">
                  <c:v>51324.001704476897</c:v>
                </c:pt>
              </c:numCache>
            </c:numRef>
          </c:val>
          <c:smooth val="0"/>
          <c:extLst>
            <c:ext xmlns:c16="http://schemas.microsoft.com/office/drawing/2014/chart" uri="{C3380CC4-5D6E-409C-BE32-E72D297353CC}">
              <c16:uniqueId val="{00000001-89DB-4F02-99E9-31662FEFC018}"/>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25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'6.Davivienda'!$L$1</c:f>
              <c:strCache>
                <c:ptCount val="1"/>
                <c:pt idx="0">
                  <c:v>ValorCuenta</c:v>
                </c:pt>
              </c:strCache>
            </c:strRef>
          </c:tx>
          <c:spPr>
            <a:ln w="22225" cap="rnd" cmpd="sng" algn="ctr">
              <a:solidFill>
                <a:schemeClr val="accent3"/>
              </a:solidFill>
              <a:round/>
            </a:ln>
            <a:effectLst/>
          </c:spPr>
          <c:marker>
            <c:symbol val="none"/>
          </c:marker>
          <c:cat>
            <c:multiLvlStrRef>
              <c:f>'6.Davivienda'!$D$2:$E$73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'6.Davivienda'!$L$2:$L$73</c:f>
              <c:numCache>
                <c:formatCode>_-* #,##0_-;\-* #,##0_-;_-* "-"??_-;_-@_-</c:formatCode>
                <c:ptCount val="72"/>
                <c:pt idx="0">
                  <c:v>30100.791150199901</c:v>
                </c:pt>
                <c:pt idx="1">
                  <c:v>30557.303738819999</c:v>
                </c:pt>
                <c:pt idx="2">
                  <c:v>30813.361894439997</c:v>
                </c:pt>
                <c:pt idx="3">
                  <c:v>30595.873380659901</c:v>
                </c:pt>
                <c:pt idx="4">
                  <c:v>30701.432748970001</c:v>
                </c:pt>
                <c:pt idx="5">
                  <c:v>30768.100397739898</c:v>
                </c:pt>
                <c:pt idx="6">
                  <c:v>30351.005670029997</c:v>
                </c:pt>
                <c:pt idx="7">
                  <c:v>30485.516004279998</c:v>
                </c:pt>
                <c:pt idx="8">
                  <c:v>30186.291824</c:v>
                </c:pt>
                <c:pt idx="9">
                  <c:v>29945.358513769999</c:v>
                </c:pt>
                <c:pt idx="10">
                  <c:v>30208.00426152</c:v>
                </c:pt>
                <c:pt idx="11">
                  <c:v>30234.543706509998</c:v>
                </c:pt>
                <c:pt idx="12">
                  <c:v>30530.94318341</c:v>
                </c:pt>
                <c:pt idx="13">
                  <c:v>31050.871026929999</c:v>
                </c:pt>
                <c:pt idx="14">
                  <c:v>31063.279199429999</c:v>
                </c:pt>
                <c:pt idx="15">
                  <c:v>31491.581894660001</c:v>
                </c:pt>
                <c:pt idx="16">
                  <c:v>31777.314925619998</c:v>
                </c:pt>
                <c:pt idx="17">
                  <c:v>31899.016654309897</c:v>
                </c:pt>
                <c:pt idx="18">
                  <c:v>31872.798808239899</c:v>
                </c:pt>
                <c:pt idx="19">
                  <c:v>32238.3264131</c:v>
                </c:pt>
                <c:pt idx="20">
                  <c:v>32728.724378709998</c:v>
                </c:pt>
                <c:pt idx="21">
                  <c:v>33203.626767250003</c:v>
                </c:pt>
                <c:pt idx="22">
                  <c:v>33253.016197389996</c:v>
                </c:pt>
                <c:pt idx="23">
                  <c:v>34234.504844609997</c:v>
                </c:pt>
                <c:pt idx="24">
                  <c:v>34045.962209479898</c:v>
                </c:pt>
                <c:pt idx="25">
                  <c:v>34426.277209449996</c:v>
                </c:pt>
                <c:pt idx="26">
                  <c:v>34540.640161060001</c:v>
                </c:pt>
                <c:pt idx="27">
                  <c:v>34781.623799979898</c:v>
                </c:pt>
                <c:pt idx="28">
                  <c:v>34626.381127569999</c:v>
                </c:pt>
                <c:pt idx="29">
                  <c:v>34760.96469588</c:v>
                </c:pt>
                <c:pt idx="30">
                  <c:v>35019.112372949996</c:v>
                </c:pt>
                <c:pt idx="31">
                  <c:v>35746.771085970002</c:v>
                </c:pt>
                <c:pt idx="32">
                  <c:v>35789.350303489999</c:v>
                </c:pt>
                <c:pt idx="33">
                  <c:v>36042.00159236</c:v>
                </c:pt>
                <c:pt idx="34">
                  <c:v>36576.98412868</c:v>
                </c:pt>
                <c:pt idx="35">
                  <c:v>37125.661497089997</c:v>
                </c:pt>
                <c:pt idx="36">
                  <c:v>37683.142979979893</c:v>
                </c:pt>
                <c:pt idx="37">
                  <c:v>38221.688072480007</c:v>
                </c:pt>
                <c:pt idx="38">
                  <c:v>38235.988101429997</c:v>
                </c:pt>
                <c:pt idx="39">
                  <c:v>38303.544964469998</c:v>
                </c:pt>
                <c:pt idx="40">
                  <c:v>39116.24283255</c:v>
                </c:pt>
                <c:pt idx="41">
                  <c:v>39363.999392660007</c:v>
                </c:pt>
                <c:pt idx="42">
                  <c:v>39222.063516030001</c:v>
                </c:pt>
                <c:pt idx="43">
                  <c:v>39068.313996699995</c:v>
                </c:pt>
                <c:pt idx="44">
                  <c:v>38349.561088559996</c:v>
                </c:pt>
                <c:pt idx="45">
                  <c:v>39819.774048070001</c:v>
                </c:pt>
                <c:pt idx="46">
                  <c:v>39709.819844830003</c:v>
                </c:pt>
                <c:pt idx="47">
                  <c:v>39835.525894989994</c:v>
                </c:pt>
                <c:pt idx="48">
                  <c:v>40108.755294750001</c:v>
                </c:pt>
                <c:pt idx="49">
                  <c:v>40940.801990469998</c:v>
                </c:pt>
                <c:pt idx="50">
                  <c:v>41252.61725861</c:v>
                </c:pt>
                <c:pt idx="51">
                  <c:v>41453.843988220004</c:v>
                </c:pt>
                <c:pt idx="52">
                  <c:v>42178.310033509901</c:v>
                </c:pt>
                <c:pt idx="53">
                  <c:v>43419.04955661</c:v>
                </c:pt>
                <c:pt idx="54">
                  <c:v>42747.867872019997</c:v>
                </c:pt>
                <c:pt idx="55">
                  <c:v>43062.63054731</c:v>
                </c:pt>
                <c:pt idx="56">
                  <c:v>43980.757280010002</c:v>
                </c:pt>
                <c:pt idx="57">
                  <c:v>44580.234893739995</c:v>
                </c:pt>
                <c:pt idx="58">
                  <c:v>44367.318887940004</c:v>
                </c:pt>
                <c:pt idx="59">
                  <c:v>45123.212680550001</c:v>
                </c:pt>
                <c:pt idx="60">
                  <c:v>44730.483371540002</c:v>
                </c:pt>
                <c:pt idx="61">
                  <c:v>46213.52134349</c:v>
                </c:pt>
                <c:pt idx="62">
                  <c:v>46494.689360249999</c:v>
                </c:pt>
                <c:pt idx="63">
                  <c:v>46794.920289919995</c:v>
                </c:pt>
                <c:pt idx="64">
                  <c:v>46670.922776879997</c:v>
                </c:pt>
                <c:pt idx="65">
                  <c:v>47076.794956149999</c:v>
                </c:pt>
                <c:pt idx="66">
                  <c:v>47759.331457139997</c:v>
                </c:pt>
                <c:pt idx="67">
                  <c:v>49180.047722970005</c:v>
                </c:pt>
                <c:pt idx="68">
                  <c:v>49300.989761259902</c:v>
                </c:pt>
                <c:pt idx="69">
                  <c:v>51071.402591059996</c:v>
                </c:pt>
                <c:pt idx="70">
                  <c:v>52091.521958589998</c:v>
                </c:pt>
                <c:pt idx="71">
                  <c:v>53064.484561290003</c:v>
                </c:pt>
              </c:numCache>
            </c:numRef>
          </c:val>
          <c:smooth val="0"/>
          <c:extLst>
            <c:ext xmlns:c16="http://schemas.microsoft.com/office/drawing/2014/chart" uri="{C3380CC4-5D6E-409C-BE32-E72D297353CC}">
              <c16:uniqueId val="{00000000-8447-46C1-B2BE-0FB4A4A6090F}"/>
            </c:ext>
          </c:extLst>
        </c:ser>
        <c:ser>
          <c:idx val="3"/>
          <c:order val="1"/>
          <c:tx>
            <c:strRef>
              <c:f>'6.Davivienda'!$N$1</c:f>
              <c:strCache>
                <c:ptCount val="1"/>
                <c:pt idx="0">
                  <c:v>Serie Sin Estacionalidad</c:v>
                </c:pt>
              </c:strCache>
            </c:strRef>
          </c:tx>
          <c:spPr>
            <a:ln w="22225" cap="rnd" cmpd="sng" algn="ctr">
              <a:solidFill>
                <a:schemeClr val="accent4"/>
              </a:solidFill>
              <a:round/>
            </a:ln>
            <a:effectLst/>
          </c:spPr>
          <c:marker>
            <c:symbol val="none"/>
          </c:marker>
          <c:cat>
            <c:multiLvlStrRef>
              <c:f>'6.Davivienda'!$D$2:$E$73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'6.Davivienda'!$N$2:$N$73</c:f>
              <c:numCache>
                <c:formatCode>_-* #,##0_-;\-* #,##0_-;_-* "-"??_-;_-@_-</c:formatCode>
                <c:ptCount val="72"/>
                <c:pt idx="0">
                  <c:v>30190.912701042198</c:v>
                </c:pt>
                <c:pt idx="1">
                  <c:v>30311.123866696398</c:v>
                </c:pt>
                <c:pt idx="2">
                  <c:v>30656.639915268501</c:v>
                </c:pt>
                <c:pt idx="3">
                  <c:v>30534.158620556998</c:v>
                </c:pt>
                <c:pt idx="4">
                  <c:v>30646.0405428989</c:v>
                </c:pt>
                <c:pt idx="5">
                  <c:v>30671.117196793799</c:v>
                </c:pt>
                <c:pt idx="6">
                  <c:v>30553.148680198501</c:v>
                </c:pt>
                <c:pt idx="7">
                  <c:v>30576.321937577399</c:v>
                </c:pt>
                <c:pt idx="8">
                  <c:v>30458.123801813599</c:v>
                </c:pt>
                <c:pt idx="9">
                  <c:v>29953.341953896303</c:v>
                </c:pt>
                <c:pt idx="10">
                  <c:v>30272.606811630601</c:v>
                </c:pt>
                <c:pt idx="11">
                  <c:v>30123.1896504418</c:v>
                </c:pt>
                <c:pt idx="12">
                  <c:v>30622.352606326302</c:v>
                </c:pt>
                <c:pt idx="13">
                  <c:v>30800.714811444803</c:v>
                </c:pt>
                <c:pt idx="14">
                  <c:v>30905.2860985029</c:v>
                </c:pt>
                <c:pt idx="15">
                  <c:v>31428.0604060687</c:v>
                </c:pt>
                <c:pt idx="16">
                  <c:v>31719.981589057599</c:v>
                </c:pt>
                <c:pt idx="17">
                  <c:v>31798.468726352799</c:v>
                </c:pt>
                <c:pt idx="18">
                  <c:v>32085.077227071899</c:v>
                </c:pt>
                <c:pt idx="19">
                  <c:v>32334.353369556196</c:v>
                </c:pt>
                <c:pt idx="20">
                  <c:v>33023.451333946898</c:v>
                </c:pt>
                <c:pt idx="21">
                  <c:v>33212.478862513803</c:v>
                </c:pt>
                <c:pt idx="22">
                  <c:v>33324.130781015599</c:v>
                </c:pt>
                <c:pt idx="23">
                  <c:v>34108.418901030396</c:v>
                </c:pt>
                <c:pt idx="24">
                  <c:v>34147.895573919603</c:v>
                </c:pt>
                <c:pt idx="25">
                  <c:v>34148.927591383203</c:v>
                </c:pt>
                <c:pt idx="26">
                  <c:v>34364.960613127601</c:v>
                </c:pt>
                <c:pt idx="27">
                  <c:v>34711.465986797099</c:v>
                </c:pt>
                <c:pt idx="28">
                  <c:v>34563.907442560099</c:v>
                </c:pt>
                <c:pt idx="29">
                  <c:v>34651.395707849995</c:v>
                </c:pt>
                <c:pt idx="30">
                  <c:v>35252.345790829298</c:v>
                </c:pt>
                <c:pt idx="31">
                  <c:v>35853.248500043504</c:v>
                </c:pt>
                <c:pt idx="32">
                  <c:v>36111.6386433226</c:v>
                </c:pt>
                <c:pt idx="33">
                  <c:v>36051.610399067496</c:v>
                </c:pt>
                <c:pt idx="34">
                  <c:v>36655.207318454806</c:v>
                </c:pt>
                <c:pt idx="35">
                  <c:v>36988.927401412999</c:v>
                </c:pt>
                <c:pt idx="36">
                  <c:v>37795.966037321603</c:v>
                </c:pt>
                <c:pt idx="37">
                  <c:v>37913.761353471898</c:v>
                </c:pt>
                <c:pt idx="38">
                  <c:v>38041.513387785897</c:v>
                </c:pt>
                <c:pt idx="39">
                  <c:v>38226.283104376504</c:v>
                </c:pt>
                <c:pt idx="40">
                  <c:v>39045.668439445195</c:v>
                </c:pt>
                <c:pt idx="41">
                  <c:v>39239.921317842396</c:v>
                </c:pt>
                <c:pt idx="42">
                  <c:v>39483.289324174402</c:v>
                </c:pt>
                <c:pt idx="43">
                  <c:v>39184.685151917802</c:v>
                </c:pt>
                <c:pt idx="44">
                  <c:v>38694.904501383498</c:v>
                </c:pt>
                <c:pt idx="45">
                  <c:v>39830.390009866205</c:v>
                </c:pt>
                <c:pt idx="46">
                  <c:v>39794.742887219596</c:v>
                </c:pt>
                <c:pt idx="47">
                  <c:v>39688.811347977899</c:v>
                </c:pt>
                <c:pt idx="48">
                  <c:v>40228.840617806003</c:v>
                </c:pt>
                <c:pt idx="49">
                  <c:v>40610.969179146203</c:v>
                </c:pt>
                <c:pt idx="50">
                  <c:v>41042.799457977795</c:v>
                </c:pt>
                <c:pt idx="51">
                  <c:v>41370.227678097101</c:v>
                </c:pt>
                <c:pt idx="52">
                  <c:v>42102.210990829903</c:v>
                </c:pt>
                <c:pt idx="53">
                  <c:v>43282.189680517302</c:v>
                </c:pt>
                <c:pt idx="54">
                  <c:v>43032.576154304901</c:v>
                </c:pt>
                <c:pt idx="55">
                  <c:v>43190.899406414799</c:v>
                </c:pt>
                <c:pt idx="56">
                  <c:v>44376.8104390687</c:v>
                </c:pt>
                <c:pt idx="57">
                  <c:v>44592.119995597393</c:v>
                </c:pt>
                <c:pt idx="58">
                  <c:v>44462.202413409497</c:v>
                </c:pt>
                <c:pt idx="59">
                  <c:v>44957.023542602998</c:v>
                </c:pt>
                <c:pt idx="60">
                  <c:v>44864.406115007107</c:v>
                </c:pt>
                <c:pt idx="61">
                  <c:v>45841.209739300102</c:v>
                </c:pt>
                <c:pt idx="62">
                  <c:v>46258.209492766997</c:v>
                </c:pt>
                <c:pt idx="63">
                  <c:v>46700.530525529299</c:v>
                </c:pt>
                <c:pt idx="64">
                  <c:v>46586.718062620501</c:v>
                </c:pt>
                <c:pt idx="65">
                  <c:v>46928.4056111428</c:v>
                </c:pt>
                <c:pt idx="66">
                  <c:v>48077.416964069802</c:v>
                </c:pt>
                <c:pt idx="67">
                  <c:v>49326.538277122701</c:v>
                </c:pt>
                <c:pt idx="68">
                  <c:v>49744.952392811698</c:v>
                </c:pt>
                <c:pt idx="69">
                  <c:v>51085.018239861296</c:v>
                </c:pt>
                <c:pt idx="70">
                  <c:v>52202.924391155</c:v>
                </c:pt>
                <c:pt idx="71">
                  <c:v>52869.047658175907</c:v>
                </c:pt>
              </c:numCache>
            </c:numRef>
          </c:val>
          <c:smooth val="0"/>
          <c:extLst>
            <c:ext xmlns:c16="http://schemas.microsoft.com/office/drawing/2014/chart" uri="{C3380CC4-5D6E-409C-BE32-E72D297353CC}">
              <c16:uniqueId val="{00000001-8447-46C1-B2BE-0FB4A4A6090F}"/>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25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'7.LAFISE'!$L$1</c:f>
              <c:strCache>
                <c:ptCount val="1"/>
                <c:pt idx="0">
                  <c:v>ValorCuenta</c:v>
                </c:pt>
              </c:strCache>
            </c:strRef>
          </c:tx>
          <c:spPr>
            <a:ln w="22225" cap="rnd" cmpd="sng" algn="ctr">
              <a:solidFill>
                <a:schemeClr val="accent3"/>
              </a:solidFill>
              <a:round/>
            </a:ln>
            <a:effectLst/>
          </c:spPr>
          <c:marker>
            <c:symbol val="none"/>
          </c:marker>
          <c:cat>
            <c:multiLvlStrRef>
              <c:f>'7.LAFISE'!$D$2:$E$73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'7.LAFISE'!$L$2:$L$73</c:f>
              <c:numCache>
                <c:formatCode>_-* #,##0_-;\-* #,##0_-;_-* "-"??_-;_-@_-</c:formatCode>
                <c:ptCount val="72"/>
                <c:pt idx="0">
                  <c:v>17006.306903239998</c:v>
                </c:pt>
                <c:pt idx="1">
                  <c:v>18348.332302269999</c:v>
                </c:pt>
                <c:pt idx="2">
                  <c:v>17567.32029969</c:v>
                </c:pt>
                <c:pt idx="3">
                  <c:v>17821.850768230001</c:v>
                </c:pt>
                <c:pt idx="4">
                  <c:v>18421.344633790002</c:v>
                </c:pt>
                <c:pt idx="5">
                  <c:v>18033.164792020001</c:v>
                </c:pt>
                <c:pt idx="6">
                  <c:v>18715.556042309898</c:v>
                </c:pt>
                <c:pt idx="7">
                  <c:v>18657.043946180002</c:v>
                </c:pt>
                <c:pt idx="8">
                  <c:v>19274.665893669997</c:v>
                </c:pt>
                <c:pt idx="9">
                  <c:v>19013.030279259998</c:v>
                </c:pt>
                <c:pt idx="10">
                  <c:v>18824.2453156999</c:v>
                </c:pt>
                <c:pt idx="11">
                  <c:v>18286.32372692</c:v>
                </c:pt>
                <c:pt idx="12">
                  <c:v>18187.694466110002</c:v>
                </c:pt>
                <c:pt idx="13">
                  <c:v>18466.960934400002</c:v>
                </c:pt>
                <c:pt idx="14">
                  <c:v>18222.601292720003</c:v>
                </c:pt>
                <c:pt idx="15">
                  <c:v>17970.333091439999</c:v>
                </c:pt>
                <c:pt idx="16">
                  <c:v>17993.134668409999</c:v>
                </c:pt>
                <c:pt idx="17">
                  <c:v>18999.475187119999</c:v>
                </c:pt>
                <c:pt idx="18">
                  <c:v>19242.020915929999</c:v>
                </c:pt>
                <c:pt idx="19">
                  <c:v>18482.932039880001</c:v>
                </c:pt>
                <c:pt idx="20">
                  <c:v>18109.767115250001</c:v>
                </c:pt>
                <c:pt idx="21">
                  <c:v>18373.215852369998</c:v>
                </c:pt>
                <c:pt idx="22">
                  <c:v>18939.15276171</c:v>
                </c:pt>
                <c:pt idx="23">
                  <c:v>19217.779402919998</c:v>
                </c:pt>
                <c:pt idx="24">
                  <c:v>19513.590935659999</c:v>
                </c:pt>
                <c:pt idx="25">
                  <c:v>18144.71583411</c:v>
                </c:pt>
                <c:pt idx="26">
                  <c:v>18433.202554040003</c:v>
                </c:pt>
                <c:pt idx="27">
                  <c:v>19717.7352365599</c:v>
                </c:pt>
                <c:pt idx="28">
                  <c:v>19355.194103599999</c:v>
                </c:pt>
                <c:pt idx="29">
                  <c:v>19038.645962849998</c:v>
                </c:pt>
                <c:pt idx="30">
                  <c:v>19180.927722320001</c:v>
                </c:pt>
                <c:pt idx="31">
                  <c:v>19756.964509090001</c:v>
                </c:pt>
                <c:pt idx="32">
                  <c:v>21579.970534689997</c:v>
                </c:pt>
                <c:pt idx="33">
                  <c:v>20219.472190419998</c:v>
                </c:pt>
                <c:pt idx="34">
                  <c:v>19986.206806729999</c:v>
                </c:pt>
                <c:pt idx="35">
                  <c:v>20511.418040959998</c:v>
                </c:pt>
                <c:pt idx="36">
                  <c:v>20637.70211446</c:v>
                </c:pt>
                <c:pt idx="37">
                  <c:v>20624.959761990001</c:v>
                </c:pt>
                <c:pt idx="38">
                  <c:v>20828.47413101</c:v>
                </c:pt>
                <c:pt idx="39">
                  <c:v>20889.895844319999</c:v>
                </c:pt>
                <c:pt idx="40">
                  <c:v>20711.95388465</c:v>
                </c:pt>
                <c:pt idx="41">
                  <c:v>20560.69938717</c:v>
                </c:pt>
                <c:pt idx="42">
                  <c:v>20806.095937319998</c:v>
                </c:pt>
                <c:pt idx="43">
                  <c:v>21232.43596327</c:v>
                </c:pt>
                <c:pt idx="44">
                  <c:v>20863.2144505</c:v>
                </c:pt>
                <c:pt idx="45">
                  <c:v>20689.96456067</c:v>
                </c:pt>
                <c:pt idx="46">
                  <c:v>20486.462407540002</c:v>
                </c:pt>
                <c:pt idx="47">
                  <c:v>21002.002331709999</c:v>
                </c:pt>
                <c:pt idx="48">
                  <c:v>21180.93558347</c:v>
                </c:pt>
                <c:pt idx="49">
                  <c:v>21111.7525331299</c:v>
                </c:pt>
                <c:pt idx="50">
                  <c:v>21574.23702891</c:v>
                </c:pt>
                <c:pt idx="51">
                  <c:v>21834.450184609999</c:v>
                </c:pt>
                <c:pt idx="52">
                  <c:v>21599.179249360001</c:v>
                </c:pt>
                <c:pt idx="53">
                  <c:v>21944.209166159999</c:v>
                </c:pt>
                <c:pt idx="54">
                  <c:v>21793.390494089999</c:v>
                </c:pt>
                <c:pt idx="55">
                  <c:v>22373.155846869999</c:v>
                </c:pt>
                <c:pt idx="56">
                  <c:v>22098.41602018</c:v>
                </c:pt>
                <c:pt idx="57">
                  <c:v>21998.174732400003</c:v>
                </c:pt>
                <c:pt idx="58">
                  <c:v>22386.216770889998</c:v>
                </c:pt>
                <c:pt idx="59">
                  <c:v>22100.083450040001</c:v>
                </c:pt>
                <c:pt idx="60">
                  <c:v>22393.159448259998</c:v>
                </c:pt>
                <c:pt idx="61">
                  <c:v>22250.90171939</c:v>
                </c:pt>
                <c:pt idx="62">
                  <c:v>22201.130461869998</c:v>
                </c:pt>
                <c:pt idx="63">
                  <c:v>22428.956210640001</c:v>
                </c:pt>
                <c:pt idx="64">
                  <c:v>22187.472647099999</c:v>
                </c:pt>
                <c:pt idx="65">
                  <c:v>22369.438570150003</c:v>
                </c:pt>
                <c:pt idx="66">
                  <c:v>22698.384158880002</c:v>
                </c:pt>
                <c:pt idx="67">
                  <c:v>23171.741931479999</c:v>
                </c:pt>
                <c:pt idx="68">
                  <c:v>23447.538859140001</c:v>
                </c:pt>
                <c:pt idx="69">
                  <c:v>22579.520618580002</c:v>
                </c:pt>
                <c:pt idx="70">
                  <c:v>23079.889694220001</c:v>
                </c:pt>
                <c:pt idx="71">
                  <c:v>23092.414210729999</c:v>
                </c:pt>
              </c:numCache>
            </c:numRef>
          </c:val>
          <c:smooth val="0"/>
          <c:extLst>
            <c:ext xmlns:c16="http://schemas.microsoft.com/office/drawing/2014/chart" uri="{C3380CC4-5D6E-409C-BE32-E72D297353CC}">
              <c16:uniqueId val="{00000000-532B-4C83-9452-3617FBB73FC8}"/>
            </c:ext>
          </c:extLst>
        </c:ser>
        <c:ser>
          <c:idx val="3"/>
          <c:order val="1"/>
          <c:tx>
            <c:strRef>
              <c:f>'7.LAFISE'!$M$1</c:f>
              <c:strCache>
                <c:ptCount val="1"/>
                <c:pt idx="0">
                  <c:v>Estimado de la tendencia</c:v>
                </c:pt>
              </c:strCache>
            </c:strRef>
          </c:tx>
          <c:spPr>
            <a:ln w="22225" cap="rnd" cmpd="sng" algn="ctr">
              <a:solidFill>
                <a:schemeClr val="accent4"/>
              </a:solidFill>
              <a:round/>
            </a:ln>
            <a:effectLst/>
          </c:spPr>
          <c:marker>
            <c:symbol val="none"/>
          </c:marker>
          <c:cat>
            <c:multiLvlStrRef>
              <c:f>'7.LAFISE'!$D$2:$E$73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'7.LAFISE'!$M$2:$M$73</c:f>
              <c:numCache>
                <c:formatCode>_-* #,##0_-;\-* #,##0_-;_-* "-"??_-;_-@_-</c:formatCode>
                <c:ptCount val="72"/>
                <c:pt idx="0">
                  <c:v>18024.672018020199</c:v>
                </c:pt>
                <c:pt idx="1">
                  <c:v>18034.5982240499</c:v>
                </c:pt>
                <c:pt idx="2">
                  <c:v>18048.586970000099</c:v>
                </c:pt>
                <c:pt idx="3">
                  <c:v>18066.536586199298</c:v>
                </c:pt>
                <c:pt idx="4">
                  <c:v>18088.345402975898</c:v>
                </c:pt>
                <c:pt idx="5">
                  <c:v>18113.911750658499</c:v>
                </c:pt>
                <c:pt idx="6">
                  <c:v>18143.133959575502</c:v>
                </c:pt>
                <c:pt idx="7">
                  <c:v>18175.910360055601</c:v>
                </c:pt>
                <c:pt idx="8">
                  <c:v>18212.139282427102</c:v>
                </c:pt>
                <c:pt idx="9">
                  <c:v>18251.719057018599</c:v>
                </c:pt>
                <c:pt idx="10">
                  <c:v>18294.548014158601</c:v>
                </c:pt>
                <c:pt idx="11">
                  <c:v>18340.524484175599</c:v>
                </c:pt>
                <c:pt idx="12">
                  <c:v>18389.546797398103</c:v>
                </c:pt>
                <c:pt idx="13">
                  <c:v>18441.513284154596</c:v>
                </c:pt>
                <c:pt idx="14">
                  <c:v>18496.322274773702</c:v>
                </c:pt>
                <c:pt idx="15">
                  <c:v>18553.872099583699</c:v>
                </c:pt>
                <c:pt idx="16">
                  <c:v>18614.061088913299</c:v>
                </c:pt>
                <c:pt idx="17">
                  <c:v>18676.7875730909</c:v>
                </c:pt>
                <c:pt idx="18">
                  <c:v>18741.949882444998</c:v>
                </c:pt>
                <c:pt idx="19">
                  <c:v>18809.4463473041</c:v>
                </c:pt>
                <c:pt idx="20">
                  <c:v>18879.175297996801</c:v>
                </c:pt>
                <c:pt idx="21">
                  <c:v>18951.035064851501</c:v>
                </c:pt>
                <c:pt idx="22">
                  <c:v>19024.923978196799</c:v>
                </c:pt>
                <c:pt idx="23">
                  <c:v>19100.740368361199</c:v>
                </c:pt>
                <c:pt idx="24">
                  <c:v>19178.382565673</c:v>
                </c:pt>
                <c:pt idx="25">
                  <c:v>19257.748900461</c:v>
                </c:pt>
                <c:pt idx="26">
                  <c:v>19338.737703053503</c:v>
                </c:pt>
                <c:pt idx="27">
                  <c:v>19421.247303779099</c:v>
                </c:pt>
                <c:pt idx="28">
                  <c:v>19505.176032966301</c:v>
                </c:pt>
                <c:pt idx="29">
                  <c:v>19590.422220943499</c:v>
                </c:pt>
                <c:pt idx="30">
                  <c:v>19676.884198039399</c:v>
                </c:pt>
                <c:pt idx="31">
                  <c:v>19764.460294582299</c:v>
                </c:pt>
                <c:pt idx="32">
                  <c:v>19853.048840900799</c:v>
                </c:pt>
                <c:pt idx="33">
                  <c:v>19942.548167323399</c:v>
                </c:pt>
                <c:pt idx="34">
                  <c:v>20032.856604178698</c:v>
                </c:pt>
                <c:pt idx="35">
                  <c:v>20123.872481794999</c:v>
                </c:pt>
                <c:pt idx="36">
                  <c:v>20215.494130500902</c:v>
                </c:pt>
                <c:pt idx="37">
                  <c:v>20307.619880624999</c:v>
                </c:pt>
                <c:pt idx="38">
                  <c:v>20400.1480624957</c:v>
                </c:pt>
                <c:pt idx="39">
                  <c:v>20492.977006441502</c:v>
                </c:pt>
                <c:pt idx="40">
                  <c:v>20586.005042790901</c:v>
                </c:pt>
                <c:pt idx="41">
                  <c:v>20679.1305018725</c:v>
                </c:pt>
                <c:pt idx="42">
                  <c:v>20772.251714014801</c:v>
                </c:pt>
                <c:pt idx="43">
                  <c:v>20865.2670095461</c:v>
                </c:pt>
                <c:pt idx="44">
                  <c:v>20958.074718795102</c:v>
                </c:pt>
                <c:pt idx="45">
                  <c:v>21050.573172090302</c:v>
                </c:pt>
                <c:pt idx="46">
                  <c:v>21142.660699760199</c:v>
                </c:pt>
                <c:pt idx="47">
                  <c:v>21234.235632133201</c:v>
                </c:pt>
                <c:pt idx="48">
                  <c:v>21325.196299537798</c:v>
                </c:pt>
                <c:pt idx="49">
                  <c:v>21415.4410323027</c:v>
                </c:pt>
                <c:pt idx="50">
                  <c:v>21504.868160756199</c:v>
                </c:pt>
                <c:pt idx="51">
                  <c:v>21593.376015226899</c:v>
                </c:pt>
                <c:pt idx="52">
                  <c:v>21680.862926043301</c:v>
                </c:pt>
                <c:pt idx="53">
                  <c:v>21767.227223533901</c:v>
                </c:pt>
                <c:pt idx="54">
                  <c:v>21852.367238027098</c:v>
                </c:pt>
                <c:pt idx="55">
                  <c:v>21936.1812998516</c:v>
                </c:pt>
                <c:pt idx="56">
                  <c:v>22018.567739335802</c:v>
                </c:pt>
                <c:pt idx="57">
                  <c:v>22099.4248868082</c:v>
                </c:pt>
                <c:pt idx="58">
                  <c:v>22178.651072597302</c:v>
                </c:pt>
                <c:pt idx="59">
                  <c:v>22256.144627031699</c:v>
                </c:pt>
                <c:pt idx="60">
                  <c:v>22331.8038804397</c:v>
                </c:pt>
                <c:pt idx="61">
                  <c:v>22405.52716315</c:v>
                </c:pt>
                <c:pt idx="62">
                  <c:v>22477.212805491003</c:v>
                </c:pt>
                <c:pt idx="63">
                  <c:v>22546.759137791301</c:v>
                </c:pt>
                <c:pt idx="64">
                  <c:v>22614.0644903793</c:v>
                </c:pt>
                <c:pt idx="65">
                  <c:v>22679.027193583501</c:v>
                </c:pt>
                <c:pt idx="66">
                  <c:v>22741.545577732497</c:v>
                </c:pt>
                <c:pt idx="67">
                  <c:v>22801.517973154801</c:v>
                </c:pt>
                <c:pt idx="68">
                  <c:v>22858.8427101788</c:v>
                </c:pt>
                <c:pt idx="69">
                  <c:v>22913.418119133097</c:v>
                </c:pt>
                <c:pt idx="70">
                  <c:v>22965.142530346198</c:v>
                </c:pt>
                <c:pt idx="71">
                  <c:v>23013.9142741465</c:v>
                </c:pt>
              </c:numCache>
            </c:numRef>
          </c:val>
          <c:smooth val="0"/>
          <c:extLst>
            <c:ext xmlns:c16="http://schemas.microsoft.com/office/drawing/2014/chart" uri="{C3380CC4-5D6E-409C-BE32-E72D297353CC}">
              <c16:uniqueId val="{00000001-532B-4C83-9452-3617FBB73FC8}"/>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15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'7.LAFISE'!$L$1</c:f>
              <c:strCache>
                <c:ptCount val="1"/>
                <c:pt idx="0">
                  <c:v>ValorCuenta</c:v>
                </c:pt>
              </c:strCache>
            </c:strRef>
          </c:tx>
          <c:spPr>
            <a:ln w="22225" cap="rnd" cmpd="sng" algn="ctr">
              <a:solidFill>
                <a:schemeClr val="accent3"/>
              </a:solidFill>
              <a:round/>
            </a:ln>
            <a:effectLst/>
          </c:spPr>
          <c:marker>
            <c:symbol val="none"/>
          </c:marker>
          <c:cat>
            <c:multiLvlStrRef>
              <c:f>'7.LAFISE'!$D$2:$E$73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'7.LAFISE'!$L$2:$L$73</c:f>
              <c:numCache>
                <c:formatCode>_-* #,##0_-;\-* #,##0_-;_-* "-"??_-;_-@_-</c:formatCode>
                <c:ptCount val="72"/>
                <c:pt idx="0">
                  <c:v>17006.306903239998</c:v>
                </c:pt>
                <c:pt idx="1">
                  <c:v>18348.332302269999</c:v>
                </c:pt>
                <c:pt idx="2">
                  <c:v>17567.32029969</c:v>
                </c:pt>
                <c:pt idx="3">
                  <c:v>17821.850768230001</c:v>
                </c:pt>
                <c:pt idx="4">
                  <c:v>18421.344633790002</c:v>
                </c:pt>
                <c:pt idx="5">
                  <c:v>18033.164792020001</c:v>
                </c:pt>
                <c:pt idx="6">
                  <c:v>18715.556042309898</c:v>
                </c:pt>
                <c:pt idx="7">
                  <c:v>18657.043946180002</c:v>
                </c:pt>
                <c:pt idx="8">
                  <c:v>19274.665893669997</c:v>
                </c:pt>
                <c:pt idx="9">
                  <c:v>19013.030279259998</c:v>
                </c:pt>
                <c:pt idx="10">
                  <c:v>18824.2453156999</c:v>
                </c:pt>
                <c:pt idx="11">
                  <c:v>18286.32372692</c:v>
                </c:pt>
                <c:pt idx="12">
                  <c:v>18187.694466110002</c:v>
                </c:pt>
                <c:pt idx="13">
                  <c:v>18466.960934400002</c:v>
                </c:pt>
                <c:pt idx="14">
                  <c:v>18222.601292720003</c:v>
                </c:pt>
                <c:pt idx="15">
                  <c:v>17970.333091439999</c:v>
                </c:pt>
                <c:pt idx="16">
                  <c:v>17993.134668409999</c:v>
                </c:pt>
                <c:pt idx="17">
                  <c:v>18999.475187119999</c:v>
                </c:pt>
                <c:pt idx="18">
                  <c:v>19242.020915929999</c:v>
                </c:pt>
                <c:pt idx="19">
                  <c:v>18482.932039880001</c:v>
                </c:pt>
                <c:pt idx="20">
                  <c:v>18109.767115250001</c:v>
                </c:pt>
                <c:pt idx="21">
                  <c:v>18373.215852369998</c:v>
                </c:pt>
                <c:pt idx="22">
                  <c:v>18939.15276171</c:v>
                </c:pt>
                <c:pt idx="23">
                  <c:v>19217.779402919998</c:v>
                </c:pt>
                <c:pt idx="24">
                  <c:v>19513.590935659999</c:v>
                </c:pt>
                <c:pt idx="25">
                  <c:v>18144.71583411</c:v>
                </c:pt>
                <c:pt idx="26">
                  <c:v>18433.202554040003</c:v>
                </c:pt>
                <c:pt idx="27">
                  <c:v>19717.7352365599</c:v>
                </c:pt>
                <c:pt idx="28">
                  <c:v>19355.194103599999</c:v>
                </c:pt>
                <c:pt idx="29">
                  <c:v>19038.645962849998</c:v>
                </c:pt>
                <c:pt idx="30">
                  <c:v>19180.927722320001</c:v>
                </c:pt>
                <c:pt idx="31">
                  <c:v>19756.964509090001</c:v>
                </c:pt>
                <c:pt idx="32">
                  <c:v>21579.970534689997</c:v>
                </c:pt>
                <c:pt idx="33">
                  <c:v>20219.472190419998</c:v>
                </c:pt>
                <c:pt idx="34">
                  <c:v>19986.206806729999</c:v>
                </c:pt>
                <c:pt idx="35">
                  <c:v>20511.418040959998</c:v>
                </c:pt>
                <c:pt idx="36">
                  <c:v>20637.70211446</c:v>
                </c:pt>
                <c:pt idx="37">
                  <c:v>20624.959761990001</c:v>
                </c:pt>
                <c:pt idx="38">
                  <c:v>20828.47413101</c:v>
                </c:pt>
                <c:pt idx="39">
                  <c:v>20889.895844319999</c:v>
                </c:pt>
                <c:pt idx="40">
                  <c:v>20711.95388465</c:v>
                </c:pt>
                <c:pt idx="41">
                  <c:v>20560.69938717</c:v>
                </c:pt>
                <c:pt idx="42">
                  <c:v>20806.095937319998</c:v>
                </c:pt>
                <c:pt idx="43">
                  <c:v>21232.43596327</c:v>
                </c:pt>
                <c:pt idx="44">
                  <c:v>20863.2144505</c:v>
                </c:pt>
                <c:pt idx="45">
                  <c:v>20689.96456067</c:v>
                </c:pt>
                <c:pt idx="46">
                  <c:v>20486.462407540002</c:v>
                </c:pt>
                <c:pt idx="47">
                  <c:v>21002.002331709999</c:v>
                </c:pt>
                <c:pt idx="48">
                  <c:v>21180.93558347</c:v>
                </c:pt>
                <c:pt idx="49">
                  <c:v>21111.7525331299</c:v>
                </c:pt>
                <c:pt idx="50">
                  <c:v>21574.23702891</c:v>
                </c:pt>
                <c:pt idx="51">
                  <c:v>21834.450184609999</c:v>
                </c:pt>
                <c:pt idx="52">
                  <c:v>21599.179249360001</c:v>
                </c:pt>
                <c:pt idx="53">
                  <c:v>21944.209166159999</c:v>
                </c:pt>
                <c:pt idx="54">
                  <c:v>21793.390494089999</c:v>
                </c:pt>
                <c:pt idx="55">
                  <c:v>22373.155846869999</c:v>
                </c:pt>
                <c:pt idx="56">
                  <c:v>22098.41602018</c:v>
                </c:pt>
                <c:pt idx="57">
                  <c:v>21998.174732400003</c:v>
                </c:pt>
                <c:pt idx="58">
                  <c:v>22386.216770889998</c:v>
                </c:pt>
                <c:pt idx="59">
                  <c:v>22100.083450040001</c:v>
                </c:pt>
                <c:pt idx="60">
                  <c:v>22393.159448259998</c:v>
                </c:pt>
                <c:pt idx="61">
                  <c:v>22250.90171939</c:v>
                </c:pt>
                <c:pt idx="62">
                  <c:v>22201.130461869998</c:v>
                </c:pt>
                <c:pt idx="63">
                  <c:v>22428.956210640001</c:v>
                </c:pt>
                <c:pt idx="64">
                  <c:v>22187.472647099999</c:v>
                </c:pt>
                <c:pt idx="65">
                  <c:v>22369.438570150003</c:v>
                </c:pt>
                <c:pt idx="66">
                  <c:v>22698.384158880002</c:v>
                </c:pt>
                <c:pt idx="67">
                  <c:v>23171.741931479999</c:v>
                </c:pt>
                <c:pt idx="68">
                  <c:v>23447.538859140001</c:v>
                </c:pt>
                <c:pt idx="69">
                  <c:v>22579.520618580002</c:v>
                </c:pt>
                <c:pt idx="70">
                  <c:v>23079.889694220001</c:v>
                </c:pt>
                <c:pt idx="71">
                  <c:v>23092.414210729999</c:v>
                </c:pt>
              </c:numCache>
            </c:numRef>
          </c:val>
          <c:smooth val="0"/>
          <c:extLst>
            <c:ext xmlns:c16="http://schemas.microsoft.com/office/drawing/2014/chart" uri="{C3380CC4-5D6E-409C-BE32-E72D297353CC}">
              <c16:uniqueId val="{00000000-8DB4-46B6-A689-CCED97986337}"/>
            </c:ext>
          </c:extLst>
        </c:ser>
        <c:ser>
          <c:idx val="3"/>
          <c:order val="1"/>
          <c:tx>
            <c:strRef>
              <c:f>'7.LAFISE'!$N$1</c:f>
              <c:strCache>
                <c:ptCount val="1"/>
                <c:pt idx="0">
                  <c:v>Serie Sin Estacionalidad</c:v>
                </c:pt>
              </c:strCache>
            </c:strRef>
          </c:tx>
          <c:spPr>
            <a:ln w="22225" cap="rnd" cmpd="sng" algn="ctr">
              <a:solidFill>
                <a:schemeClr val="accent4"/>
              </a:solidFill>
              <a:round/>
            </a:ln>
            <a:effectLst/>
          </c:spPr>
          <c:marker>
            <c:symbol val="none"/>
          </c:marker>
          <c:cat>
            <c:multiLvlStrRef>
              <c:f>'7.LAFISE'!$D$2:$E$73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'7.LAFISE'!$N$2:$N$73</c:f>
              <c:numCache>
                <c:formatCode>_-* #,##0_-;\-* #,##0_-;_-* "-"??_-;_-@_-</c:formatCode>
                <c:ptCount val="72"/>
                <c:pt idx="0">
                  <c:v>17100.726872076099</c:v>
                </c:pt>
                <c:pt idx="1">
                  <c:v>18485.357748773702</c:v>
                </c:pt>
                <c:pt idx="2">
                  <c:v>17793.744155040797</c:v>
                </c:pt>
                <c:pt idx="3">
                  <c:v>17834.990774442602</c:v>
                </c:pt>
                <c:pt idx="4">
                  <c:v>18542.3365841419</c:v>
                </c:pt>
                <c:pt idx="5">
                  <c:v>18113.447142598499</c:v>
                </c:pt>
                <c:pt idx="6">
                  <c:v>18622.259333447499</c:v>
                </c:pt>
                <c:pt idx="7">
                  <c:v>18464.7433495531</c:v>
                </c:pt>
                <c:pt idx="8">
                  <c:v>18867.6704102601</c:v>
                </c:pt>
                <c:pt idx="9">
                  <c:v>19048.513105322701</c:v>
                </c:pt>
                <c:pt idx="10">
                  <c:v>18807.207550573599</c:v>
                </c:pt>
                <c:pt idx="11">
                  <c:v>18262.301480862701</c:v>
                </c:pt>
                <c:pt idx="12">
                  <c:v>18288.673564891498</c:v>
                </c:pt>
                <c:pt idx="13">
                  <c:v>18604.872300180599</c:v>
                </c:pt>
                <c:pt idx="14">
                  <c:v>18457.471014956001</c:v>
                </c:pt>
                <c:pt idx="15">
                  <c:v>17983.582573299998</c:v>
                </c:pt>
                <c:pt idx="16">
                  <c:v>18111.314122719898</c:v>
                </c:pt>
                <c:pt idx="17">
                  <c:v>19084.0594819662</c:v>
                </c:pt>
                <c:pt idx="18">
                  <c:v>19146.0997891806</c:v>
                </c:pt>
                <c:pt idx="19">
                  <c:v>18292.426037485598</c:v>
                </c:pt>
                <c:pt idx="20">
                  <c:v>17727.369129097002</c:v>
                </c:pt>
                <c:pt idx="21">
                  <c:v>18407.504632891898</c:v>
                </c:pt>
                <c:pt idx="22">
                  <c:v>18922.010994216202</c:v>
                </c:pt>
                <c:pt idx="23">
                  <c:v>19192.533528878503</c:v>
                </c:pt>
                <c:pt idx="24">
                  <c:v>19621.931485933997</c:v>
                </c:pt>
                <c:pt idx="25">
                  <c:v>18280.2206717101</c:v>
                </c:pt>
                <c:pt idx="26">
                  <c:v>18670.786699916902</c:v>
                </c:pt>
                <c:pt idx="27">
                  <c:v>19732.273073672299</c:v>
                </c:pt>
                <c:pt idx="28">
                  <c:v>19482.3196055972</c:v>
                </c:pt>
                <c:pt idx="29">
                  <c:v>19123.404643168</c:v>
                </c:pt>
                <c:pt idx="30">
                  <c:v>19085.311144037398</c:v>
                </c:pt>
                <c:pt idx="31">
                  <c:v>19553.326887096198</c:v>
                </c:pt>
                <c:pt idx="32">
                  <c:v>21124.297238551499</c:v>
                </c:pt>
                <c:pt idx="33">
                  <c:v>20257.2065233629</c:v>
                </c:pt>
                <c:pt idx="34">
                  <c:v>19968.117353918999</c:v>
                </c:pt>
                <c:pt idx="35">
                  <c:v>20484.472749029097</c:v>
                </c:pt>
                <c:pt idx="36">
                  <c:v>20752.2837929856</c:v>
                </c:pt>
                <c:pt idx="37">
                  <c:v>20778.9870748787</c:v>
                </c:pt>
                <c:pt idx="38">
                  <c:v>21096.930750082502</c:v>
                </c:pt>
                <c:pt idx="39">
                  <c:v>20905.297912530801</c:v>
                </c:pt>
                <c:pt idx="40">
                  <c:v>20847.990626045397</c:v>
                </c:pt>
                <c:pt idx="41">
                  <c:v>20652.2341396872</c:v>
                </c:pt>
                <c:pt idx="42">
                  <c:v>20702.377924836699</c:v>
                </c:pt>
                <c:pt idx="43">
                  <c:v>21013.590463663699</c:v>
                </c:pt>
                <c:pt idx="44">
                  <c:v>20422.675864897203</c:v>
                </c:pt>
                <c:pt idx="45">
                  <c:v>20728.576944017899</c:v>
                </c:pt>
                <c:pt idx="46">
                  <c:v>20467.9201749608</c:v>
                </c:pt>
                <c:pt idx="47">
                  <c:v>20974.412572541198</c:v>
                </c:pt>
                <c:pt idx="48">
                  <c:v>21298.5333246544</c:v>
                </c:pt>
                <c:pt idx="49">
                  <c:v>21269.415217109799</c:v>
                </c:pt>
                <c:pt idx="50">
                  <c:v>21852.305729258402</c:v>
                </c:pt>
                <c:pt idx="51">
                  <c:v>21850.548670384898</c:v>
                </c:pt>
                <c:pt idx="52">
                  <c:v>21741.043313864102</c:v>
                </c:pt>
                <c:pt idx="53">
                  <c:v>22041.903204547798</c:v>
                </c:pt>
                <c:pt idx="54">
                  <c:v>21684.750836071998</c:v>
                </c:pt>
                <c:pt idx="55">
                  <c:v>22142.552797952401</c:v>
                </c:pt>
                <c:pt idx="56">
                  <c:v>21631.795454078299</c:v>
                </c:pt>
                <c:pt idx="57">
                  <c:v>22039.228546350798</c:v>
                </c:pt>
                <c:pt idx="58">
                  <c:v>22365.9550766221</c:v>
                </c:pt>
                <c:pt idx="59">
                  <c:v>22071.051171576</c:v>
                </c:pt>
                <c:pt idx="60">
                  <c:v>22517.4875242659</c:v>
                </c:pt>
                <c:pt idx="61">
                  <c:v>22417.071575755297</c:v>
                </c:pt>
                <c:pt idx="62">
                  <c:v>22487.279144000702</c:v>
                </c:pt>
                <c:pt idx="63">
                  <c:v>22445.493024228199</c:v>
                </c:pt>
                <c:pt idx="64">
                  <c:v>22333.200640485902</c:v>
                </c:pt>
                <c:pt idx="65">
                  <c:v>22469.025699211601</c:v>
                </c:pt>
                <c:pt idx="66">
                  <c:v>22585.233123787497</c:v>
                </c:pt>
                <c:pt idx="67">
                  <c:v>22932.907751147799</c:v>
                </c:pt>
                <c:pt idx="68">
                  <c:v>22952.430800437902</c:v>
                </c:pt>
                <c:pt idx="69">
                  <c:v>22621.659361900798</c:v>
                </c:pt>
                <c:pt idx="70">
                  <c:v>23059.000158774699</c:v>
                </c:pt>
                <c:pt idx="71">
                  <c:v>23062.078334338901</c:v>
                </c:pt>
              </c:numCache>
            </c:numRef>
          </c:val>
          <c:smooth val="0"/>
          <c:extLst>
            <c:ext xmlns:c16="http://schemas.microsoft.com/office/drawing/2014/chart" uri="{C3380CC4-5D6E-409C-BE32-E72D297353CC}">
              <c16:uniqueId val="{00000001-8DB4-46B6-A689-CCED97986337}"/>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15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'8.BANRURAL'!$L$1</c:f>
              <c:strCache>
                <c:ptCount val="1"/>
                <c:pt idx="0">
                  <c:v>ValorCuenta</c:v>
                </c:pt>
              </c:strCache>
            </c:strRef>
          </c:tx>
          <c:spPr>
            <a:ln w="22225" cap="rnd" cmpd="sng" algn="ctr">
              <a:solidFill>
                <a:schemeClr val="accent3"/>
              </a:solidFill>
              <a:round/>
            </a:ln>
            <a:effectLst/>
          </c:spPr>
          <c:marker>
            <c:symbol val="none"/>
          </c:marker>
          <c:cat>
            <c:multiLvlStrRef>
              <c:f>'8.BANRURAL'!$D$2:$E$73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'8.BANRURAL'!$L$2:$L$73</c:f>
              <c:numCache>
                <c:formatCode>_-* #,##0_-;\-* #,##0_-;_-* "-"??_-;_-@_-</c:formatCode>
                <c:ptCount val="72"/>
                <c:pt idx="0">
                  <c:v>14770.332721250001</c:v>
                </c:pt>
                <c:pt idx="1">
                  <c:v>15761.207136860001</c:v>
                </c:pt>
                <c:pt idx="2">
                  <c:v>16218.57322959</c:v>
                </c:pt>
                <c:pt idx="3">
                  <c:v>16557.587733059998</c:v>
                </c:pt>
                <c:pt idx="4">
                  <c:v>16721.741651150001</c:v>
                </c:pt>
                <c:pt idx="5">
                  <c:v>16949.12321206</c:v>
                </c:pt>
                <c:pt idx="6">
                  <c:v>17281.685594179999</c:v>
                </c:pt>
                <c:pt idx="7">
                  <c:v>17426.739714220002</c:v>
                </c:pt>
                <c:pt idx="8">
                  <c:v>17933.100040169997</c:v>
                </c:pt>
                <c:pt idx="9">
                  <c:v>17899.721257950001</c:v>
                </c:pt>
                <c:pt idx="10">
                  <c:v>18203.85246246</c:v>
                </c:pt>
                <c:pt idx="11">
                  <c:v>18870.30427796</c:v>
                </c:pt>
                <c:pt idx="12">
                  <c:v>19009.831978009999</c:v>
                </c:pt>
                <c:pt idx="13">
                  <c:v>19755.82887877</c:v>
                </c:pt>
                <c:pt idx="14">
                  <c:v>20035.49418365</c:v>
                </c:pt>
                <c:pt idx="15">
                  <c:v>20707.140603159998</c:v>
                </c:pt>
                <c:pt idx="16">
                  <c:v>21244.970812349999</c:v>
                </c:pt>
                <c:pt idx="17">
                  <c:v>21061.920872549999</c:v>
                </c:pt>
                <c:pt idx="18">
                  <c:v>21266.13541889</c:v>
                </c:pt>
                <c:pt idx="19">
                  <c:v>21731.9060727</c:v>
                </c:pt>
                <c:pt idx="20">
                  <c:v>21908.803483430002</c:v>
                </c:pt>
                <c:pt idx="21">
                  <c:v>22271.047040809899</c:v>
                </c:pt>
                <c:pt idx="22">
                  <c:v>22393.541746480001</c:v>
                </c:pt>
                <c:pt idx="23">
                  <c:v>22324.884779659998</c:v>
                </c:pt>
                <c:pt idx="24">
                  <c:v>22160.515298270002</c:v>
                </c:pt>
                <c:pt idx="25">
                  <c:v>22531.062688919999</c:v>
                </c:pt>
                <c:pt idx="26">
                  <c:v>22367.185333060002</c:v>
                </c:pt>
                <c:pt idx="27">
                  <c:v>22532.075182680001</c:v>
                </c:pt>
                <c:pt idx="28">
                  <c:v>22984.05000178</c:v>
                </c:pt>
                <c:pt idx="29">
                  <c:v>22514.676643340001</c:v>
                </c:pt>
                <c:pt idx="30">
                  <c:v>22568.543775419999</c:v>
                </c:pt>
                <c:pt idx="31">
                  <c:v>22213.766088429998</c:v>
                </c:pt>
                <c:pt idx="32">
                  <c:v>22095.758647439998</c:v>
                </c:pt>
                <c:pt idx="33">
                  <c:v>22063.804836009997</c:v>
                </c:pt>
                <c:pt idx="34">
                  <c:v>22445.365191790002</c:v>
                </c:pt>
                <c:pt idx="35">
                  <c:v>22305.203912790003</c:v>
                </c:pt>
                <c:pt idx="36">
                  <c:v>22003.889769509999</c:v>
                </c:pt>
                <c:pt idx="37">
                  <c:v>22161.45017276</c:v>
                </c:pt>
                <c:pt idx="38">
                  <c:v>22121.541759799999</c:v>
                </c:pt>
                <c:pt idx="39">
                  <c:v>22227.317983450001</c:v>
                </c:pt>
                <c:pt idx="40">
                  <c:v>21925.360666209999</c:v>
                </c:pt>
                <c:pt idx="41">
                  <c:v>21550.588122519999</c:v>
                </c:pt>
                <c:pt idx="42">
                  <c:v>20829.751229759997</c:v>
                </c:pt>
                <c:pt idx="43">
                  <c:v>20566.161408779997</c:v>
                </c:pt>
                <c:pt idx="44">
                  <c:v>19806.052893799999</c:v>
                </c:pt>
                <c:pt idx="45">
                  <c:v>19636.68886346</c:v>
                </c:pt>
                <c:pt idx="46">
                  <c:v>19458.127007610001</c:v>
                </c:pt>
                <c:pt idx="47">
                  <c:v>19446.720034259997</c:v>
                </c:pt>
                <c:pt idx="48">
                  <c:v>20658.858181329899</c:v>
                </c:pt>
                <c:pt idx="49">
                  <c:v>20613.148248130001</c:v>
                </c:pt>
                <c:pt idx="50">
                  <c:v>20881.541450140001</c:v>
                </c:pt>
                <c:pt idx="51">
                  <c:v>21343.6629808</c:v>
                </c:pt>
                <c:pt idx="52">
                  <c:v>21639.740372379903</c:v>
                </c:pt>
                <c:pt idx="53">
                  <c:v>22872.060619900003</c:v>
                </c:pt>
                <c:pt idx="54">
                  <c:v>22864.365748619999</c:v>
                </c:pt>
                <c:pt idx="55">
                  <c:v>21564.66587081</c:v>
                </c:pt>
                <c:pt idx="56">
                  <c:v>21648.564220749999</c:v>
                </c:pt>
                <c:pt idx="57">
                  <c:v>21649.835918009998</c:v>
                </c:pt>
                <c:pt idx="58">
                  <c:v>20966.00651942</c:v>
                </c:pt>
                <c:pt idx="59">
                  <c:v>20887.589405439998</c:v>
                </c:pt>
                <c:pt idx="60">
                  <c:v>21412.119124929999</c:v>
                </c:pt>
                <c:pt idx="61">
                  <c:v>20924.533835540002</c:v>
                </c:pt>
                <c:pt idx="62">
                  <c:v>20130.972498769999</c:v>
                </c:pt>
                <c:pt idx="63">
                  <c:v>20319.781729009999</c:v>
                </c:pt>
                <c:pt idx="64">
                  <c:v>19660.6038105599</c:v>
                </c:pt>
                <c:pt idx="65">
                  <c:v>19434.24579375</c:v>
                </c:pt>
                <c:pt idx="66">
                  <c:v>19772.1200713299</c:v>
                </c:pt>
                <c:pt idx="67">
                  <c:v>19567.714351169998</c:v>
                </c:pt>
                <c:pt idx="68">
                  <c:v>20451.733378019901</c:v>
                </c:pt>
                <c:pt idx="69">
                  <c:v>20120.601314470001</c:v>
                </c:pt>
                <c:pt idx="70">
                  <c:v>20233.884284439999</c:v>
                </c:pt>
                <c:pt idx="71">
                  <c:v>20649.899054289999</c:v>
                </c:pt>
              </c:numCache>
            </c:numRef>
          </c:val>
          <c:smooth val="0"/>
          <c:extLst>
            <c:ext xmlns:c16="http://schemas.microsoft.com/office/drawing/2014/chart" uri="{C3380CC4-5D6E-409C-BE32-E72D297353CC}">
              <c16:uniqueId val="{00000000-43B5-42ED-92ED-E3625DD8279F}"/>
            </c:ext>
          </c:extLst>
        </c:ser>
        <c:ser>
          <c:idx val="3"/>
          <c:order val="1"/>
          <c:tx>
            <c:strRef>
              <c:f>'8.BANRURAL'!$M$1</c:f>
              <c:strCache>
                <c:ptCount val="1"/>
                <c:pt idx="0">
                  <c:v>Estimado de la tendencia</c:v>
                </c:pt>
              </c:strCache>
            </c:strRef>
          </c:tx>
          <c:spPr>
            <a:ln w="22225" cap="rnd" cmpd="sng" algn="ctr">
              <a:solidFill>
                <a:schemeClr val="accent4"/>
              </a:solidFill>
              <a:round/>
            </a:ln>
            <a:effectLst/>
          </c:spPr>
          <c:marker>
            <c:symbol val="none"/>
          </c:marker>
          <c:cat>
            <c:multiLvlStrRef>
              <c:f>'8.BANRURAL'!$D$2:$E$73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'8.BANRURAL'!$M$2:$M$73</c:f>
              <c:numCache>
                <c:formatCode>_-* #,##0_-;\-* #,##0_-;_-* "-"??_-;_-@_-</c:formatCode>
                <c:ptCount val="72"/>
                <c:pt idx="0">
                  <c:v>14573.198203699301</c:v>
                </c:pt>
                <c:pt idx="1">
                  <c:v>15141.9937096678</c:v>
                </c:pt>
                <c:pt idx="2">
                  <c:v>15683.747787960301</c:v>
                </c:pt>
                <c:pt idx="3">
                  <c:v>16199.0326919459</c:v>
                </c:pt>
                <c:pt idx="4">
                  <c:v>16688.4206749941</c:v>
                </c:pt>
                <c:pt idx="5">
                  <c:v>17152.483990474302</c:v>
                </c:pt>
                <c:pt idx="6">
                  <c:v>17591.794891755799</c:v>
                </c:pt>
                <c:pt idx="7">
                  <c:v>18006.925632208</c:v>
                </c:pt>
                <c:pt idx="8">
                  <c:v>18398.448465200298</c:v>
                </c:pt>
                <c:pt idx="9">
                  <c:v>18766.935644102003</c:v>
                </c:pt>
                <c:pt idx="10">
                  <c:v>19112.959422282602</c:v>
                </c:pt>
                <c:pt idx="11">
                  <c:v>19437.092053111501</c:v>
                </c:pt>
                <c:pt idx="12">
                  <c:v>19739.905789957902</c:v>
                </c:pt>
                <c:pt idx="13">
                  <c:v>20021.972886191201</c:v>
                </c:pt>
                <c:pt idx="14">
                  <c:v>20283.865595180901</c:v>
                </c:pt>
                <c:pt idx="15">
                  <c:v>20526.156170296297</c:v>
                </c:pt>
                <c:pt idx="16">
                  <c:v>20749.4168649069</c:v>
                </c:pt>
                <c:pt idx="17">
                  <c:v>20954.219932381802</c:v>
                </c:pt>
                <c:pt idx="18">
                  <c:v>21141.137626090698</c:v>
                </c:pt>
                <c:pt idx="19">
                  <c:v>21310.742199402699</c:v>
                </c:pt>
                <c:pt idx="20">
                  <c:v>21463.605905687302</c:v>
                </c:pt>
                <c:pt idx="21">
                  <c:v>21600.300998313902</c:v>
                </c:pt>
                <c:pt idx="22">
                  <c:v>21721.399730651799</c:v>
                </c:pt>
                <c:pt idx="23">
                  <c:v>21827.474356070499</c:v>
                </c:pt>
                <c:pt idx="24">
                  <c:v>21919.0971279392</c:v>
                </c:pt>
                <c:pt idx="25">
                  <c:v>21996.840299627398</c:v>
                </c:pt>
                <c:pt idx="26">
                  <c:v>22061.2761245045</c:v>
                </c:pt>
                <c:pt idx="27">
                  <c:v>22112.9768559398</c:v>
                </c:pt>
                <c:pt idx="28">
                  <c:v>22152.514747302699</c:v>
                </c:pt>
                <c:pt idx="29">
                  <c:v>22180.462051962502</c:v>
                </c:pt>
                <c:pt idx="30">
                  <c:v>22197.391023288699</c:v>
                </c:pt>
                <c:pt idx="31">
                  <c:v>22203.873914650601</c:v>
                </c:pt>
                <c:pt idx="32">
                  <c:v>22200.4829794176</c:v>
                </c:pt>
                <c:pt idx="33">
                  <c:v>22187.790470959098</c:v>
                </c:pt>
                <c:pt idx="34">
                  <c:v>22166.3686426444</c:v>
                </c:pt>
                <c:pt idx="35">
                  <c:v>22136.7897478429</c:v>
                </c:pt>
                <c:pt idx="36">
                  <c:v>22099.6260399241</c:v>
                </c:pt>
                <c:pt idx="37">
                  <c:v>22055.449772257198</c:v>
                </c:pt>
                <c:pt idx="38">
                  <c:v>22004.833198211702</c:v>
                </c:pt>
                <c:pt idx="39">
                  <c:v>21948.348571156799</c:v>
                </c:pt>
                <c:pt idx="40">
                  <c:v>21886.5681444621</c:v>
                </c:pt>
                <c:pt idx="41">
                  <c:v>21820.064171496899</c:v>
                </c:pt>
                <c:pt idx="42">
                  <c:v>21749.408905630502</c:v>
                </c:pt>
                <c:pt idx="43">
                  <c:v>21675.174600232302</c:v>
                </c:pt>
                <c:pt idx="44">
                  <c:v>21597.933508671798</c:v>
                </c:pt>
                <c:pt idx="45">
                  <c:v>21518.257884318198</c:v>
                </c:pt>
                <c:pt idx="46">
                  <c:v>21436.719980541002</c:v>
                </c:pt>
                <c:pt idx="47">
                  <c:v>21353.892050709401</c:v>
                </c:pt>
                <c:pt idx="48">
                  <c:v>21270.346348193001</c:v>
                </c:pt>
                <c:pt idx="49">
                  <c:v>21186.6551263611</c:v>
                </c:pt>
                <c:pt idx="50">
                  <c:v>21103.390638583001</c:v>
                </c:pt>
                <c:pt idx="51">
                  <c:v>21021.125138228199</c:v>
                </c:pt>
                <c:pt idx="52">
                  <c:v>20940.430878665902</c:v>
                </c:pt>
                <c:pt idx="53">
                  <c:v>20861.880113265703</c:v>
                </c:pt>
                <c:pt idx="54">
                  <c:v>20786.045095396799</c:v>
                </c:pt>
                <c:pt idx="55">
                  <c:v>20713.498078428602</c:v>
                </c:pt>
                <c:pt idx="56">
                  <c:v>20644.811315730498</c:v>
                </c:pt>
                <c:pt idx="57">
                  <c:v>20580.557060671901</c:v>
                </c:pt>
                <c:pt idx="58">
                  <c:v>20521.307566622199</c:v>
                </c:pt>
                <c:pt idx="59">
                  <c:v>20467.6350869507</c:v>
                </c:pt>
                <c:pt idx="60">
                  <c:v>20420.1118750268</c:v>
                </c:pt>
                <c:pt idx="61">
                  <c:v>20379.310184219899</c:v>
                </c:pt>
                <c:pt idx="62">
                  <c:v>20345.8022678993</c:v>
                </c:pt>
                <c:pt idx="63">
                  <c:v>20320.160379434503</c:v>
                </c:pt>
                <c:pt idx="64">
                  <c:v>20302.956772194801</c:v>
                </c:pt>
                <c:pt idx="65">
                  <c:v>20294.763699549501</c:v>
                </c:pt>
                <c:pt idx="66">
                  <c:v>20296.153414868197</c:v>
                </c:pt>
                <c:pt idx="67">
                  <c:v>20307.698171520002</c:v>
                </c:pt>
                <c:pt idx="68">
                  <c:v>20329.970222874501</c:v>
                </c:pt>
                <c:pt idx="69">
                  <c:v>20363.5418223009</c:v>
                </c:pt>
                <c:pt idx="70">
                  <c:v>20408.9852231687</c:v>
                </c:pt>
                <c:pt idx="71">
                  <c:v>20466.872678847303</c:v>
                </c:pt>
              </c:numCache>
            </c:numRef>
          </c:val>
          <c:smooth val="0"/>
          <c:extLst>
            <c:ext xmlns:c16="http://schemas.microsoft.com/office/drawing/2014/chart" uri="{C3380CC4-5D6E-409C-BE32-E72D297353CC}">
              <c16:uniqueId val="{00000001-43B5-42ED-92ED-E3625DD8279F}"/>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12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'8.BANRURAL'!$L$1</c:f>
              <c:strCache>
                <c:ptCount val="1"/>
                <c:pt idx="0">
                  <c:v>ValorCuenta</c:v>
                </c:pt>
              </c:strCache>
            </c:strRef>
          </c:tx>
          <c:spPr>
            <a:ln w="22225" cap="rnd" cmpd="sng" algn="ctr">
              <a:solidFill>
                <a:schemeClr val="accent3"/>
              </a:solidFill>
              <a:round/>
            </a:ln>
            <a:effectLst/>
          </c:spPr>
          <c:marker>
            <c:symbol val="none"/>
          </c:marker>
          <c:cat>
            <c:multiLvlStrRef>
              <c:f>'8.BANRURAL'!$D$2:$E$73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'8.BANRURAL'!$L$2:$L$73</c:f>
              <c:numCache>
                <c:formatCode>_-* #,##0_-;\-* #,##0_-;_-* "-"??_-;_-@_-</c:formatCode>
                <c:ptCount val="72"/>
                <c:pt idx="0">
                  <c:v>14770.332721250001</c:v>
                </c:pt>
                <c:pt idx="1">
                  <c:v>15761.207136860001</c:v>
                </c:pt>
                <c:pt idx="2">
                  <c:v>16218.57322959</c:v>
                </c:pt>
                <c:pt idx="3">
                  <c:v>16557.587733059998</c:v>
                </c:pt>
                <c:pt idx="4">
                  <c:v>16721.741651150001</c:v>
                </c:pt>
                <c:pt idx="5">
                  <c:v>16949.12321206</c:v>
                </c:pt>
                <c:pt idx="6">
                  <c:v>17281.685594179999</c:v>
                </c:pt>
                <c:pt idx="7">
                  <c:v>17426.739714220002</c:v>
                </c:pt>
                <c:pt idx="8">
                  <c:v>17933.100040169997</c:v>
                </c:pt>
                <c:pt idx="9">
                  <c:v>17899.721257950001</c:v>
                </c:pt>
                <c:pt idx="10">
                  <c:v>18203.85246246</c:v>
                </c:pt>
                <c:pt idx="11">
                  <c:v>18870.30427796</c:v>
                </c:pt>
                <c:pt idx="12">
                  <c:v>19009.831978009999</c:v>
                </c:pt>
                <c:pt idx="13">
                  <c:v>19755.82887877</c:v>
                </c:pt>
                <c:pt idx="14">
                  <c:v>20035.49418365</c:v>
                </c:pt>
                <c:pt idx="15">
                  <c:v>20707.140603159998</c:v>
                </c:pt>
                <c:pt idx="16">
                  <c:v>21244.970812349999</c:v>
                </c:pt>
                <c:pt idx="17">
                  <c:v>21061.920872549999</c:v>
                </c:pt>
                <c:pt idx="18">
                  <c:v>21266.13541889</c:v>
                </c:pt>
                <c:pt idx="19">
                  <c:v>21731.9060727</c:v>
                </c:pt>
                <c:pt idx="20">
                  <c:v>21908.803483430002</c:v>
                </c:pt>
                <c:pt idx="21">
                  <c:v>22271.047040809899</c:v>
                </c:pt>
                <c:pt idx="22">
                  <c:v>22393.541746480001</c:v>
                </c:pt>
                <c:pt idx="23">
                  <c:v>22324.884779659998</c:v>
                </c:pt>
                <c:pt idx="24">
                  <c:v>22160.515298270002</c:v>
                </c:pt>
                <c:pt idx="25">
                  <c:v>22531.062688919999</c:v>
                </c:pt>
                <c:pt idx="26">
                  <c:v>22367.185333060002</c:v>
                </c:pt>
                <c:pt idx="27">
                  <c:v>22532.075182680001</c:v>
                </c:pt>
                <c:pt idx="28">
                  <c:v>22984.05000178</c:v>
                </c:pt>
                <c:pt idx="29">
                  <c:v>22514.676643340001</c:v>
                </c:pt>
                <c:pt idx="30">
                  <c:v>22568.543775419999</c:v>
                </c:pt>
                <c:pt idx="31">
                  <c:v>22213.766088429998</c:v>
                </c:pt>
                <c:pt idx="32">
                  <c:v>22095.758647439998</c:v>
                </c:pt>
                <c:pt idx="33">
                  <c:v>22063.804836009997</c:v>
                </c:pt>
                <c:pt idx="34">
                  <c:v>22445.365191790002</c:v>
                </c:pt>
                <c:pt idx="35">
                  <c:v>22305.203912790003</c:v>
                </c:pt>
                <c:pt idx="36">
                  <c:v>22003.889769509999</c:v>
                </c:pt>
                <c:pt idx="37">
                  <c:v>22161.45017276</c:v>
                </c:pt>
                <c:pt idx="38">
                  <c:v>22121.541759799999</c:v>
                </c:pt>
                <c:pt idx="39">
                  <c:v>22227.317983450001</c:v>
                </c:pt>
                <c:pt idx="40">
                  <c:v>21925.360666209999</c:v>
                </c:pt>
                <c:pt idx="41">
                  <c:v>21550.588122519999</c:v>
                </c:pt>
                <c:pt idx="42">
                  <c:v>20829.751229759997</c:v>
                </c:pt>
                <c:pt idx="43">
                  <c:v>20566.161408779997</c:v>
                </c:pt>
                <c:pt idx="44">
                  <c:v>19806.052893799999</c:v>
                </c:pt>
                <c:pt idx="45">
                  <c:v>19636.68886346</c:v>
                </c:pt>
                <c:pt idx="46">
                  <c:v>19458.127007610001</c:v>
                </c:pt>
                <c:pt idx="47">
                  <c:v>19446.720034259997</c:v>
                </c:pt>
                <c:pt idx="48">
                  <c:v>20658.858181329899</c:v>
                </c:pt>
                <c:pt idx="49">
                  <c:v>20613.148248130001</c:v>
                </c:pt>
                <c:pt idx="50">
                  <c:v>20881.541450140001</c:v>
                </c:pt>
                <c:pt idx="51">
                  <c:v>21343.6629808</c:v>
                </c:pt>
                <c:pt idx="52">
                  <c:v>21639.740372379903</c:v>
                </c:pt>
                <c:pt idx="53">
                  <c:v>22872.060619900003</c:v>
                </c:pt>
                <c:pt idx="54">
                  <c:v>22864.365748619999</c:v>
                </c:pt>
                <c:pt idx="55">
                  <c:v>21564.66587081</c:v>
                </c:pt>
                <c:pt idx="56">
                  <c:v>21648.564220749999</c:v>
                </c:pt>
                <c:pt idx="57">
                  <c:v>21649.835918009998</c:v>
                </c:pt>
                <c:pt idx="58">
                  <c:v>20966.00651942</c:v>
                </c:pt>
                <c:pt idx="59">
                  <c:v>20887.589405439998</c:v>
                </c:pt>
                <c:pt idx="60">
                  <c:v>21412.119124929999</c:v>
                </c:pt>
                <c:pt idx="61">
                  <c:v>20924.533835540002</c:v>
                </c:pt>
                <c:pt idx="62">
                  <c:v>20130.972498769999</c:v>
                </c:pt>
                <c:pt idx="63">
                  <c:v>20319.781729009999</c:v>
                </c:pt>
                <c:pt idx="64">
                  <c:v>19660.6038105599</c:v>
                </c:pt>
                <c:pt idx="65">
                  <c:v>19434.24579375</c:v>
                </c:pt>
                <c:pt idx="66">
                  <c:v>19772.1200713299</c:v>
                </c:pt>
                <c:pt idx="67">
                  <c:v>19567.714351169998</c:v>
                </c:pt>
                <c:pt idx="68">
                  <c:v>20451.733378019901</c:v>
                </c:pt>
                <c:pt idx="69">
                  <c:v>20120.601314470001</c:v>
                </c:pt>
                <c:pt idx="70">
                  <c:v>20233.884284439999</c:v>
                </c:pt>
                <c:pt idx="71">
                  <c:v>20649.899054289999</c:v>
                </c:pt>
              </c:numCache>
            </c:numRef>
          </c:val>
          <c:smooth val="0"/>
          <c:extLst>
            <c:ext xmlns:c16="http://schemas.microsoft.com/office/drawing/2014/chart" uri="{C3380CC4-5D6E-409C-BE32-E72D297353CC}">
              <c16:uniqueId val="{00000000-932E-4522-82B1-636559786D3E}"/>
            </c:ext>
          </c:extLst>
        </c:ser>
        <c:ser>
          <c:idx val="3"/>
          <c:order val="1"/>
          <c:tx>
            <c:strRef>
              <c:f>'8.BANRURAL'!$N$1</c:f>
              <c:strCache>
                <c:ptCount val="1"/>
                <c:pt idx="0">
                  <c:v>Serie Sin Estacionalidad</c:v>
                </c:pt>
              </c:strCache>
            </c:strRef>
          </c:tx>
          <c:spPr>
            <a:ln w="22225" cap="rnd" cmpd="sng" algn="ctr">
              <a:solidFill>
                <a:schemeClr val="accent4"/>
              </a:solidFill>
              <a:round/>
            </a:ln>
            <a:effectLst/>
          </c:spPr>
          <c:marker>
            <c:symbol val="none"/>
          </c:marker>
          <c:cat>
            <c:multiLvlStrRef>
              <c:f>'8.BANRURAL'!$D$2:$E$73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'8.BANRURAL'!$N$2:$N$73</c:f>
              <c:numCache>
                <c:formatCode>_-* #,##0_-;\-* #,##0_-;_-* "-"??_-;_-@_-</c:formatCode>
                <c:ptCount val="72"/>
                <c:pt idx="0">
                  <c:v>14762.813329119401</c:v>
                </c:pt>
                <c:pt idx="1">
                  <c:v>15614.487862611</c:v>
                </c:pt>
                <c:pt idx="2">
                  <c:v>16164.813006145299</c:v>
                </c:pt>
                <c:pt idx="3">
                  <c:v>16345.2645208348</c:v>
                </c:pt>
                <c:pt idx="4">
                  <c:v>16537.226180363003</c:v>
                </c:pt>
                <c:pt idx="5">
                  <c:v>16809.1659790458</c:v>
                </c:pt>
                <c:pt idx="6">
                  <c:v>17176.0876604771</c:v>
                </c:pt>
                <c:pt idx="7">
                  <c:v>17598.3913492928</c:v>
                </c:pt>
                <c:pt idx="8">
                  <c:v>18046.2620371497</c:v>
                </c:pt>
                <c:pt idx="9">
                  <c:v>18105.398761304699</c:v>
                </c:pt>
                <c:pt idx="10">
                  <c:v>18459.964260096698</c:v>
                </c:pt>
                <c:pt idx="11">
                  <c:v>19056.473433570598</c:v>
                </c:pt>
                <c:pt idx="12">
                  <c:v>19000.154309694899</c:v>
                </c:pt>
                <c:pt idx="13">
                  <c:v>19571.924127686401</c:v>
                </c:pt>
                <c:pt idx="14">
                  <c:v>19969.081890232399</c:v>
                </c:pt>
                <c:pt idx="15">
                  <c:v>20441.606355071202</c:v>
                </c:pt>
                <c:pt idx="16">
                  <c:v>21010.5439282923</c:v>
                </c:pt>
                <c:pt idx="17">
                  <c:v>20888.002249715901</c:v>
                </c:pt>
                <c:pt idx="18">
                  <c:v>21136.190920950699</c:v>
                </c:pt>
                <c:pt idx="19">
                  <c:v>21945.9631638026</c:v>
                </c:pt>
                <c:pt idx="20">
                  <c:v>22047.053086012198</c:v>
                </c:pt>
                <c:pt idx="21">
                  <c:v>22526.953447755503</c:v>
                </c:pt>
                <c:pt idx="22">
                  <c:v>22708.598696319099</c:v>
                </c:pt>
                <c:pt idx="23">
                  <c:v>22545.135862382998</c:v>
                </c:pt>
                <c:pt idx="24">
                  <c:v>22149.2336563809</c:v>
                </c:pt>
                <c:pt idx="25">
                  <c:v>22321.323603767898</c:v>
                </c:pt>
                <c:pt idx="26">
                  <c:v>22293.044108409002</c:v>
                </c:pt>
                <c:pt idx="27">
                  <c:v>22243.139218213699</c:v>
                </c:pt>
                <c:pt idx="28">
                  <c:v>22730.4333095033</c:v>
                </c:pt>
                <c:pt idx="29">
                  <c:v>22328.7619027492</c:v>
                </c:pt>
                <c:pt idx="30">
                  <c:v>22430.641047333698</c:v>
                </c:pt>
                <c:pt idx="31">
                  <c:v>22432.569452268199</c:v>
                </c:pt>
                <c:pt idx="32">
                  <c:v>22235.187980222599</c:v>
                </c:pt>
                <c:pt idx="33">
                  <c:v>22317.329917645598</c:v>
                </c:pt>
                <c:pt idx="34">
                  <c:v>22761.151250797902</c:v>
                </c:pt>
                <c:pt idx="35">
                  <c:v>22525.260829573101</c:v>
                </c:pt>
                <c:pt idx="36">
                  <c:v>21992.687863723702</c:v>
                </c:pt>
                <c:pt idx="37">
                  <c:v>21955.151768239401</c:v>
                </c:pt>
                <c:pt idx="38">
                  <c:v>22048.214777758301</c:v>
                </c:pt>
                <c:pt idx="39">
                  <c:v>21942.2900174514</c:v>
                </c:pt>
                <c:pt idx="40">
                  <c:v>21683.426044213102</c:v>
                </c:pt>
                <c:pt idx="41">
                  <c:v>21372.634334249</c:v>
                </c:pt>
                <c:pt idx="42">
                  <c:v>20702.4732118016</c:v>
                </c:pt>
                <c:pt idx="43">
                  <c:v>20768.736032081903</c:v>
                </c:pt>
                <c:pt idx="44">
                  <c:v>19931.0336552259</c:v>
                </c:pt>
                <c:pt idx="45">
                  <c:v>19862.325066470501</c:v>
                </c:pt>
                <c:pt idx="46">
                  <c:v>19731.8853176622</c:v>
                </c:pt>
                <c:pt idx="47">
                  <c:v>19638.575946854002</c:v>
                </c:pt>
                <c:pt idx="48">
                  <c:v>20648.341014346199</c:v>
                </c:pt>
                <c:pt idx="49">
                  <c:v>20421.262809109299</c:v>
                </c:pt>
                <c:pt idx="50">
                  <c:v>20812.324736786901</c:v>
                </c:pt>
                <c:pt idx="51">
                  <c:v>21069.966403871298</c:v>
                </c:pt>
                <c:pt idx="52">
                  <c:v>21400.957417481099</c:v>
                </c:pt>
                <c:pt idx="53">
                  <c:v>22683.194784325802</c:v>
                </c:pt>
                <c:pt idx="54">
                  <c:v>22724.655431283001</c:v>
                </c:pt>
                <c:pt idx="55">
                  <c:v>21777.075662728999</c:v>
                </c:pt>
                <c:pt idx="56">
                  <c:v>21785.171653568403</c:v>
                </c:pt>
                <c:pt idx="57">
                  <c:v>21898.604272303601</c:v>
                </c:pt>
                <c:pt idx="58">
                  <c:v>21260.979335203097</c:v>
                </c:pt>
                <c:pt idx="59">
                  <c:v>21093.6605331268</c:v>
                </c:pt>
                <c:pt idx="60">
                  <c:v>21401.2184821966</c:v>
                </c:pt>
                <c:pt idx="61">
                  <c:v>20729.7497437067</c:v>
                </c:pt>
                <c:pt idx="62">
                  <c:v>20064.243720327398</c:v>
                </c:pt>
                <c:pt idx="63">
                  <c:v>20059.214706930801</c:v>
                </c:pt>
                <c:pt idx="64">
                  <c:v>19443.6595685221</c:v>
                </c:pt>
                <c:pt idx="65">
                  <c:v>19273.767683290796</c:v>
                </c:pt>
                <c:pt idx="66">
                  <c:v>19651.304598031398</c:v>
                </c:pt>
                <c:pt idx="67">
                  <c:v>19760.454371282602</c:v>
                </c:pt>
                <c:pt idx="68">
                  <c:v>20580.788532208</c:v>
                </c:pt>
                <c:pt idx="69">
                  <c:v>20351.797933943501</c:v>
                </c:pt>
                <c:pt idx="70">
                  <c:v>20518.556800213701</c:v>
                </c:pt>
                <c:pt idx="71">
                  <c:v>20853.625195307901</c:v>
                </c:pt>
              </c:numCache>
            </c:numRef>
          </c:val>
          <c:smooth val="0"/>
          <c:extLst>
            <c:ext xmlns:c16="http://schemas.microsoft.com/office/drawing/2014/chart" uri="{C3380CC4-5D6E-409C-BE32-E72D297353CC}">
              <c16:uniqueId val="{00000001-932E-4522-82B1-636559786D3E}"/>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12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'9.City Bank'!$L$1</c:f>
              <c:strCache>
                <c:ptCount val="1"/>
                <c:pt idx="0">
                  <c:v>ValorCuenta</c:v>
                </c:pt>
              </c:strCache>
            </c:strRef>
          </c:tx>
          <c:spPr>
            <a:ln w="22225" cap="rnd" cmpd="sng" algn="ctr">
              <a:solidFill>
                <a:schemeClr val="accent3"/>
              </a:solidFill>
              <a:round/>
            </a:ln>
            <a:effectLst/>
          </c:spPr>
          <c:marker>
            <c:symbol val="none"/>
          </c:marker>
          <c:cat>
            <c:multiLvlStrRef>
              <c:f>'9.City Bank'!$D$2:$E$73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'9.City Bank'!$L$2:$L$73</c:f>
              <c:numCache>
                <c:formatCode>_-* #,##0_-;\-* #,##0_-;_-* "-"??_-;_-@_-</c:formatCode>
                <c:ptCount val="72"/>
                <c:pt idx="0">
                  <c:v>4390.4803428300002</c:v>
                </c:pt>
                <c:pt idx="1">
                  <c:v>4117.1907604899998</c:v>
                </c:pt>
                <c:pt idx="2">
                  <c:v>4276.3280176099897</c:v>
                </c:pt>
                <c:pt idx="3">
                  <c:v>4708.3365938999996</c:v>
                </c:pt>
                <c:pt idx="4">
                  <c:v>4481.0029076400006</c:v>
                </c:pt>
                <c:pt idx="5">
                  <c:v>4354.7014813300002</c:v>
                </c:pt>
                <c:pt idx="6">
                  <c:v>4438.1002826399999</c:v>
                </c:pt>
                <c:pt idx="7">
                  <c:v>4621.1267544900002</c:v>
                </c:pt>
                <c:pt idx="8">
                  <c:v>4704.0028990200008</c:v>
                </c:pt>
                <c:pt idx="9">
                  <c:v>4499.4672232900002</c:v>
                </c:pt>
                <c:pt idx="10">
                  <c:v>4891.2687399799997</c:v>
                </c:pt>
                <c:pt idx="11">
                  <c:v>4673.10910453</c:v>
                </c:pt>
                <c:pt idx="12">
                  <c:v>4997.4273501300004</c:v>
                </c:pt>
                <c:pt idx="13">
                  <c:v>4625.43931797</c:v>
                </c:pt>
                <c:pt idx="14">
                  <c:v>5096.1388929200002</c:v>
                </c:pt>
                <c:pt idx="15">
                  <c:v>5249.3965489299999</c:v>
                </c:pt>
                <c:pt idx="16">
                  <c:v>5583.0527513500001</c:v>
                </c:pt>
                <c:pt idx="17">
                  <c:v>4874.6381180100007</c:v>
                </c:pt>
                <c:pt idx="18">
                  <c:v>4980.5613189300002</c:v>
                </c:pt>
                <c:pt idx="19">
                  <c:v>4747.00384158</c:v>
                </c:pt>
                <c:pt idx="20">
                  <c:v>4895.6754541700002</c:v>
                </c:pt>
                <c:pt idx="21">
                  <c:v>4976.1102220500006</c:v>
                </c:pt>
                <c:pt idx="22">
                  <c:v>5110.2084068899894</c:v>
                </c:pt>
                <c:pt idx="23">
                  <c:v>5145.4515590200008</c:v>
                </c:pt>
                <c:pt idx="24">
                  <c:v>5340.9429676899999</c:v>
                </c:pt>
                <c:pt idx="25">
                  <c:v>5281.34999685</c:v>
                </c:pt>
                <c:pt idx="26">
                  <c:v>5484.4209369999999</c:v>
                </c:pt>
                <c:pt idx="27">
                  <c:v>5486.4007098099901</c:v>
                </c:pt>
                <c:pt idx="28">
                  <c:v>5960.8533062700008</c:v>
                </c:pt>
                <c:pt idx="29">
                  <c:v>5707.1561807199896</c:v>
                </c:pt>
                <c:pt idx="30">
                  <c:v>5583.5183643199998</c:v>
                </c:pt>
                <c:pt idx="31">
                  <c:v>6362.2783598199994</c:v>
                </c:pt>
                <c:pt idx="32">
                  <c:v>6107.1116026999998</c:v>
                </c:pt>
                <c:pt idx="33">
                  <c:v>6057.6749382099997</c:v>
                </c:pt>
                <c:pt idx="34">
                  <c:v>6504.0841841599995</c:v>
                </c:pt>
                <c:pt idx="35">
                  <c:v>6303.7675801300002</c:v>
                </c:pt>
                <c:pt idx="36">
                  <c:v>6568.44818313</c:v>
                </c:pt>
                <c:pt idx="37">
                  <c:v>6392.2609344599996</c:v>
                </c:pt>
                <c:pt idx="38">
                  <c:v>6385.4126196499992</c:v>
                </c:pt>
                <c:pt idx="39">
                  <c:v>6379.66108755</c:v>
                </c:pt>
                <c:pt idx="40">
                  <c:v>6523.9600848799901</c:v>
                </c:pt>
                <c:pt idx="41">
                  <c:v>6785.42281138</c:v>
                </c:pt>
                <c:pt idx="42">
                  <c:v>6391.2450820100003</c:v>
                </c:pt>
                <c:pt idx="43">
                  <c:v>6453.9420289199998</c:v>
                </c:pt>
                <c:pt idx="44">
                  <c:v>7094.0944216499993</c:v>
                </c:pt>
                <c:pt idx="45">
                  <c:v>7151.4322034899997</c:v>
                </c:pt>
                <c:pt idx="46">
                  <c:v>7310.0874219899997</c:v>
                </c:pt>
                <c:pt idx="47">
                  <c:v>7677.4991726999997</c:v>
                </c:pt>
                <c:pt idx="48">
                  <c:v>7983.9264812600004</c:v>
                </c:pt>
                <c:pt idx="49">
                  <c:v>8243.9727809100004</c:v>
                </c:pt>
                <c:pt idx="50">
                  <c:v>7757.6748119699896</c:v>
                </c:pt>
                <c:pt idx="51">
                  <c:v>8177.1084834799994</c:v>
                </c:pt>
                <c:pt idx="52">
                  <c:v>8269.1682551899994</c:v>
                </c:pt>
                <c:pt idx="53">
                  <c:v>7985.2951796400002</c:v>
                </c:pt>
                <c:pt idx="54">
                  <c:v>7972.0744203199993</c:v>
                </c:pt>
                <c:pt idx="55">
                  <c:v>7628.7925108199997</c:v>
                </c:pt>
                <c:pt idx="56">
                  <c:v>7388.7267173800001</c:v>
                </c:pt>
                <c:pt idx="57">
                  <c:v>7057.5565007199893</c:v>
                </c:pt>
                <c:pt idx="58">
                  <c:v>7550.6327055399997</c:v>
                </c:pt>
                <c:pt idx="59">
                  <c:v>6896.8182021099992</c:v>
                </c:pt>
                <c:pt idx="60">
                  <c:v>6907.2511204399998</c:v>
                </c:pt>
                <c:pt idx="61">
                  <c:v>7258.7239704499998</c:v>
                </c:pt>
                <c:pt idx="62">
                  <c:v>7755.5723068199995</c:v>
                </c:pt>
                <c:pt idx="63">
                  <c:v>6963.14464795</c:v>
                </c:pt>
                <c:pt idx="64">
                  <c:v>6532.5860836700003</c:v>
                </c:pt>
                <c:pt idx="65">
                  <c:v>6757.8182843799896</c:v>
                </c:pt>
                <c:pt idx="66">
                  <c:v>8956.1148343599998</c:v>
                </c:pt>
                <c:pt idx="67">
                  <c:v>9748.2220764599988</c:v>
                </c:pt>
                <c:pt idx="68">
                  <c:v>10556.35108412</c:v>
                </c:pt>
                <c:pt idx="69">
                  <c:v>10539.968387930001</c:v>
                </c:pt>
                <c:pt idx="70">
                  <c:v>11707.690769590001</c:v>
                </c:pt>
                <c:pt idx="71">
                  <c:v>9893.9653554799988</c:v>
                </c:pt>
              </c:numCache>
            </c:numRef>
          </c:val>
          <c:smooth val="0"/>
          <c:extLst>
            <c:ext xmlns:c16="http://schemas.microsoft.com/office/drawing/2014/chart" uri="{C3380CC4-5D6E-409C-BE32-E72D297353CC}">
              <c16:uniqueId val="{00000000-7BF6-47F9-B5A5-DDAE9447E44D}"/>
            </c:ext>
          </c:extLst>
        </c:ser>
        <c:ser>
          <c:idx val="3"/>
          <c:order val="1"/>
          <c:tx>
            <c:strRef>
              <c:f>'9.City Bank'!$M$1</c:f>
              <c:strCache>
                <c:ptCount val="1"/>
                <c:pt idx="0">
                  <c:v>Estimado de la tendencia</c:v>
                </c:pt>
              </c:strCache>
            </c:strRef>
          </c:tx>
          <c:spPr>
            <a:ln w="22225" cap="rnd" cmpd="sng" algn="ctr">
              <a:solidFill>
                <a:schemeClr val="accent4"/>
              </a:solidFill>
              <a:round/>
            </a:ln>
            <a:effectLst/>
          </c:spPr>
          <c:marker>
            <c:symbol val="none"/>
          </c:marker>
          <c:cat>
            <c:multiLvlStrRef>
              <c:f>'9.City Bank'!$D$2:$E$73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'9.City Bank'!$M$2:$M$73</c:f>
              <c:numCache>
                <c:formatCode>_-* #,##0_-;\-* #,##0_-;_-* "-"??_-;_-@_-</c:formatCode>
                <c:ptCount val="72"/>
                <c:pt idx="0">
                  <c:v>4066.6487488841399</c:v>
                </c:pt>
                <c:pt idx="1">
                  <c:v>4144.88027792918</c:v>
                </c:pt>
                <c:pt idx="2">
                  <c:v>4221.0259594938298</c:v>
                </c:pt>
                <c:pt idx="3">
                  <c:v>4295.1770268186901</c:v>
                </c:pt>
                <c:pt idx="4">
                  <c:v>4367.4247131443799</c:v>
                </c:pt>
                <c:pt idx="5">
                  <c:v>4437.8602517115096</c:v>
                </c:pt>
                <c:pt idx="6">
                  <c:v>4506.5748757606998</c:v>
                </c:pt>
                <c:pt idx="7">
                  <c:v>4573.6598185325702</c:v>
                </c:pt>
                <c:pt idx="8">
                  <c:v>4639.2063132677295</c:v>
                </c:pt>
                <c:pt idx="9">
                  <c:v>4703.30559320678</c:v>
                </c:pt>
                <c:pt idx="10">
                  <c:v>4766.0488915903697</c:v>
                </c:pt>
                <c:pt idx="11">
                  <c:v>4827.5274416590792</c:v>
                </c:pt>
                <c:pt idx="12">
                  <c:v>4887.8324766535497</c:v>
                </c:pt>
                <c:pt idx="13">
                  <c:v>4947.0552298143793</c:v>
                </c:pt>
                <c:pt idx="14">
                  <c:v>5005.2869343821894</c:v>
                </c:pt>
                <c:pt idx="15">
                  <c:v>5062.6188235975997</c:v>
                </c:pt>
                <c:pt idx="16">
                  <c:v>5119.1421307012197</c:v>
                </c:pt>
                <c:pt idx="17">
                  <c:v>5174.9480889336701</c:v>
                </c:pt>
                <c:pt idx="18">
                  <c:v>5230.1279315355596</c:v>
                </c:pt>
                <c:pt idx="19">
                  <c:v>5284.7728917475006</c:v>
                </c:pt>
                <c:pt idx="20">
                  <c:v>5338.97420281012</c:v>
                </c:pt>
                <c:pt idx="21">
                  <c:v>5392.8230979640302</c:v>
                </c:pt>
                <c:pt idx="22">
                  <c:v>5446.41081044983</c:v>
                </c:pt>
                <c:pt idx="23">
                  <c:v>5499.8285735081599</c:v>
                </c:pt>
                <c:pt idx="24">
                  <c:v>5553.1676203796196</c:v>
                </c:pt>
                <c:pt idx="25">
                  <c:v>5606.5191843048297</c:v>
                </c:pt>
                <c:pt idx="26">
                  <c:v>5659.9744985243997</c:v>
                </c:pt>
                <c:pt idx="27">
                  <c:v>5713.6247962789494</c:v>
                </c:pt>
                <c:pt idx="28">
                  <c:v>5767.5613108091002</c:v>
                </c:pt>
                <c:pt idx="29">
                  <c:v>5821.87527535545</c:v>
                </c:pt>
                <c:pt idx="30">
                  <c:v>5876.6579231586302</c:v>
                </c:pt>
                <c:pt idx="31">
                  <c:v>5932.0004874592505</c:v>
                </c:pt>
                <c:pt idx="32">
                  <c:v>5987.9942014979197</c:v>
                </c:pt>
                <c:pt idx="33">
                  <c:v>6044.7302985152701</c:v>
                </c:pt>
                <c:pt idx="34">
                  <c:v>6102.3000117518995</c:v>
                </c:pt>
                <c:pt idx="35">
                  <c:v>6160.7945744484305</c:v>
                </c:pt>
                <c:pt idx="36">
                  <c:v>6220.3052198454707</c:v>
                </c:pt>
                <c:pt idx="37">
                  <c:v>6280.9231811836498</c:v>
                </c:pt>
                <c:pt idx="38">
                  <c:v>6342.7396917035803</c:v>
                </c:pt>
                <c:pt idx="39">
                  <c:v>6405.84598464586</c:v>
                </c:pt>
                <c:pt idx="40">
                  <c:v>6470.3332932511303</c:v>
                </c:pt>
                <c:pt idx="41">
                  <c:v>6536.29285075998</c:v>
                </c:pt>
                <c:pt idx="42">
                  <c:v>6603.8158904130496</c:v>
                </c:pt>
                <c:pt idx="43">
                  <c:v>6672.9936454509298</c:v>
                </c:pt>
                <c:pt idx="44">
                  <c:v>6743.9173491142501</c:v>
                </c:pt>
                <c:pt idx="45">
                  <c:v>6816.6782346436303</c:v>
                </c:pt>
                <c:pt idx="46">
                  <c:v>6891.3675352796699</c:v>
                </c:pt>
                <c:pt idx="47">
                  <c:v>6968.0764842629997</c:v>
                </c:pt>
                <c:pt idx="48">
                  <c:v>7046.89631483423</c:v>
                </c:pt>
                <c:pt idx="49">
                  <c:v>7127.9182602339697</c:v>
                </c:pt>
                <c:pt idx="50">
                  <c:v>7211.2335537028403</c:v>
                </c:pt>
                <c:pt idx="51">
                  <c:v>7296.9334284814595</c:v>
                </c:pt>
                <c:pt idx="52">
                  <c:v>7385.1091178104298</c:v>
                </c:pt>
                <c:pt idx="53">
                  <c:v>7475.8518549303799</c:v>
                </c:pt>
                <c:pt idx="54">
                  <c:v>7569.2528730819195</c:v>
                </c:pt>
                <c:pt idx="55">
                  <c:v>7665.40340550566</c:v>
                </c:pt>
                <c:pt idx="56">
                  <c:v>7764.3946854422302</c:v>
                </c:pt>
                <c:pt idx="57">
                  <c:v>7866.3179461322297</c:v>
                </c:pt>
                <c:pt idx="58">
                  <c:v>7971.2644208162801</c:v>
                </c:pt>
                <c:pt idx="59">
                  <c:v>8079.325342735</c:v>
                </c:pt>
                <c:pt idx="60">
                  <c:v>8190.5919451290001</c:v>
                </c:pt>
                <c:pt idx="61">
                  <c:v>8305.1554612389009</c:v>
                </c:pt>
                <c:pt idx="62">
                  <c:v>8423.1071243053102</c:v>
                </c:pt>
                <c:pt idx="63">
                  <c:v>8544.5381675688404</c:v>
                </c:pt>
                <c:pt idx="64">
                  <c:v>8669.5398242701212</c:v>
                </c:pt>
                <c:pt idx="65">
                  <c:v>8798.2033276497586</c:v>
                </c:pt>
                <c:pt idx="66">
                  <c:v>8930.6199109483696</c:v>
                </c:pt>
                <c:pt idx="67">
                  <c:v>9066.8808074065601</c:v>
                </c:pt>
                <c:pt idx="68">
                  <c:v>9207.0772502649597</c:v>
                </c:pt>
                <c:pt idx="69">
                  <c:v>9351.300472764191</c:v>
                </c:pt>
                <c:pt idx="70">
                  <c:v>9499.6417081448399</c:v>
                </c:pt>
                <c:pt idx="71">
                  <c:v>9652.1921896475396</c:v>
                </c:pt>
              </c:numCache>
            </c:numRef>
          </c:val>
          <c:smooth val="0"/>
          <c:extLst>
            <c:ext xmlns:c16="http://schemas.microsoft.com/office/drawing/2014/chart" uri="{C3380CC4-5D6E-409C-BE32-E72D297353CC}">
              <c16:uniqueId val="{00000001-7BF6-47F9-B5A5-DDAE9447E44D}"/>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'9.City Bank'!$L$1</c:f>
              <c:strCache>
                <c:ptCount val="1"/>
                <c:pt idx="0">
                  <c:v>ValorCuenta</c:v>
                </c:pt>
              </c:strCache>
            </c:strRef>
          </c:tx>
          <c:spPr>
            <a:ln w="22225" cap="rnd" cmpd="sng" algn="ctr">
              <a:solidFill>
                <a:schemeClr val="accent3"/>
              </a:solidFill>
              <a:round/>
            </a:ln>
            <a:effectLst/>
          </c:spPr>
          <c:marker>
            <c:symbol val="none"/>
          </c:marker>
          <c:cat>
            <c:multiLvlStrRef>
              <c:f>'9.City Bank'!$D$2:$E$73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'9.City Bank'!$L$2:$L$73</c:f>
              <c:numCache>
                <c:formatCode>_-* #,##0_-;\-* #,##0_-;_-* "-"??_-;_-@_-</c:formatCode>
                <c:ptCount val="72"/>
                <c:pt idx="0">
                  <c:v>4390.4803428300002</c:v>
                </c:pt>
                <c:pt idx="1">
                  <c:v>4117.1907604899998</c:v>
                </c:pt>
                <c:pt idx="2">
                  <c:v>4276.3280176099897</c:v>
                </c:pt>
                <c:pt idx="3">
                  <c:v>4708.3365938999996</c:v>
                </c:pt>
                <c:pt idx="4">
                  <c:v>4481.0029076400006</c:v>
                </c:pt>
                <c:pt idx="5">
                  <c:v>4354.7014813300002</c:v>
                </c:pt>
                <c:pt idx="6">
                  <c:v>4438.1002826399999</c:v>
                </c:pt>
                <c:pt idx="7">
                  <c:v>4621.1267544900002</c:v>
                </c:pt>
                <c:pt idx="8">
                  <c:v>4704.0028990200008</c:v>
                </c:pt>
                <c:pt idx="9">
                  <c:v>4499.4672232900002</c:v>
                </c:pt>
                <c:pt idx="10">
                  <c:v>4891.2687399799997</c:v>
                </c:pt>
                <c:pt idx="11">
                  <c:v>4673.10910453</c:v>
                </c:pt>
                <c:pt idx="12">
                  <c:v>4997.4273501300004</c:v>
                </c:pt>
                <c:pt idx="13">
                  <c:v>4625.43931797</c:v>
                </c:pt>
                <c:pt idx="14">
                  <c:v>5096.1388929200002</c:v>
                </c:pt>
                <c:pt idx="15">
                  <c:v>5249.3965489299999</c:v>
                </c:pt>
                <c:pt idx="16">
                  <c:v>5583.0527513500001</c:v>
                </c:pt>
                <c:pt idx="17">
                  <c:v>4874.6381180100007</c:v>
                </c:pt>
                <c:pt idx="18">
                  <c:v>4980.5613189300002</c:v>
                </c:pt>
                <c:pt idx="19">
                  <c:v>4747.00384158</c:v>
                </c:pt>
                <c:pt idx="20">
                  <c:v>4895.6754541700002</c:v>
                </c:pt>
                <c:pt idx="21">
                  <c:v>4976.1102220500006</c:v>
                </c:pt>
                <c:pt idx="22">
                  <c:v>5110.2084068899894</c:v>
                </c:pt>
                <c:pt idx="23">
                  <c:v>5145.4515590200008</c:v>
                </c:pt>
                <c:pt idx="24">
                  <c:v>5340.9429676899999</c:v>
                </c:pt>
                <c:pt idx="25">
                  <c:v>5281.34999685</c:v>
                </c:pt>
                <c:pt idx="26">
                  <c:v>5484.4209369999999</c:v>
                </c:pt>
                <c:pt idx="27">
                  <c:v>5486.4007098099901</c:v>
                </c:pt>
                <c:pt idx="28">
                  <c:v>5960.8533062700008</c:v>
                </c:pt>
                <c:pt idx="29">
                  <c:v>5707.1561807199896</c:v>
                </c:pt>
                <c:pt idx="30">
                  <c:v>5583.5183643199998</c:v>
                </c:pt>
                <c:pt idx="31">
                  <c:v>6362.2783598199994</c:v>
                </c:pt>
                <c:pt idx="32">
                  <c:v>6107.1116026999998</c:v>
                </c:pt>
                <c:pt idx="33">
                  <c:v>6057.6749382099997</c:v>
                </c:pt>
                <c:pt idx="34">
                  <c:v>6504.0841841599995</c:v>
                </c:pt>
                <c:pt idx="35">
                  <c:v>6303.7675801300002</c:v>
                </c:pt>
                <c:pt idx="36">
                  <c:v>6568.44818313</c:v>
                </c:pt>
                <c:pt idx="37">
                  <c:v>6392.2609344599996</c:v>
                </c:pt>
                <c:pt idx="38">
                  <c:v>6385.4126196499992</c:v>
                </c:pt>
                <c:pt idx="39">
                  <c:v>6379.66108755</c:v>
                </c:pt>
                <c:pt idx="40">
                  <c:v>6523.9600848799901</c:v>
                </c:pt>
                <c:pt idx="41">
                  <c:v>6785.42281138</c:v>
                </c:pt>
                <c:pt idx="42">
                  <c:v>6391.2450820100003</c:v>
                </c:pt>
                <c:pt idx="43">
                  <c:v>6453.9420289199998</c:v>
                </c:pt>
                <c:pt idx="44">
                  <c:v>7094.0944216499993</c:v>
                </c:pt>
                <c:pt idx="45">
                  <c:v>7151.4322034899997</c:v>
                </c:pt>
                <c:pt idx="46">
                  <c:v>7310.0874219899997</c:v>
                </c:pt>
                <c:pt idx="47">
                  <c:v>7677.4991726999997</c:v>
                </c:pt>
                <c:pt idx="48">
                  <c:v>7983.9264812600004</c:v>
                </c:pt>
                <c:pt idx="49">
                  <c:v>8243.9727809100004</c:v>
                </c:pt>
                <c:pt idx="50">
                  <c:v>7757.6748119699896</c:v>
                </c:pt>
                <c:pt idx="51">
                  <c:v>8177.1084834799994</c:v>
                </c:pt>
                <c:pt idx="52">
                  <c:v>8269.1682551899994</c:v>
                </c:pt>
                <c:pt idx="53">
                  <c:v>7985.2951796400002</c:v>
                </c:pt>
                <c:pt idx="54">
                  <c:v>7972.0744203199993</c:v>
                </c:pt>
                <c:pt idx="55">
                  <c:v>7628.7925108199997</c:v>
                </c:pt>
                <c:pt idx="56">
                  <c:v>7388.7267173800001</c:v>
                </c:pt>
                <c:pt idx="57">
                  <c:v>7057.5565007199893</c:v>
                </c:pt>
                <c:pt idx="58">
                  <c:v>7550.6327055399997</c:v>
                </c:pt>
                <c:pt idx="59">
                  <c:v>6896.8182021099992</c:v>
                </c:pt>
                <c:pt idx="60">
                  <c:v>6907.2511204399998</c:v>
                </c:pt>
                <c:pt idx="61">
                  <c:v>7258.7239704499998</c:v>
                </c:pt>
                <c:pt idx="62">
                  <c:v>7755.5723068199995</c:v>
                </c:pt>
                <c:pt idx="63">
                  <c:v>6963.14464795</c:v>
                </c:pt>
                <c:pt idx="64">
                  <c:v>6532.5860836700003</c:v>
                </c:pt>
                <c:pt idx="65">
                  <c:v>6757.8182843799896</c:v>
                </c:pt>
                <c:pt idx="66">
                  <c:v>8956.1148343599998</c:v>
                </c:pt>
                <c:pt idx="67">
                  <c:v>9748.2220764599988</c:v>
                </c:pt>
                <c:pt idx="68">
                  <c:v>10556.35108412</c:v>
                </c:pt>
                <c:pt idx="69">
                  <c:v>10539.968387930001</c:v>
                </c:pt>
                <c:pt idx="70">
                  <c:v>11707.690769590001</c:v>
                </c:pt>
                <c:pt idx="71">
                  <c:v>9893.9653554799988</c:v>
                </c:pt>
              </c:numCache>
            </c:numRef>
          </c:val>
          <c:smooth val="0"/>
          <c:extLst>
            <c:ext xmlns:c16="http://schemas.microsoft.com/office/drawing/2014/chart" uri="{C3380CC4-5D6E-409C-BE32-E72D297353CC}">
              <c16:uniqueId val="{00000000-2EEF-4AED-A36E-15B7B3703AE8}"/>
            </c:ext>
          </c:extLst>
        </c:ser>
        <c:ser>
          <c:idx val="3"/>
          <c:order val="1"/>
          <c:tx>
            <c:strRef>
              <c:f>'9.City Bank'!$N$1</c:f>
              <c:strCache>
                <c:ptCount val="1"/>
                <c:pt idx="0">
                  <c:v>Serie Sin Estacionalidad</c:v>
                </c:pt>
              </c:strCache>
            </c:strRef>
          </c:tx>
          <c:spPr>
            <a:ln w="22225" cap="rnd" cmpd="sng" algn="ctr">
              <a:solidFill>
                <a:schemeClr val="accent4"/>
              </a:solidFill>
              <a:round/>
            </a:ln>
            <a:effectLst/>
          </c:spPr>
          <c:marker>
            <c:symbol val="none"/>
          </c:marker>
          <c:cat>
            <c:multiLvlStrRef>
              <c:f>'9.City Bank'!$D$2:$E$73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'9.City Bank'!$N$2:$N$73</c:f>
              <c:numCache>
                <c:formatCode>_-* #,##0_-;\-* #,##0_-;_-* "-"??_-;_-@_-</c:formatCode>
                <c:ptCount val="72"/>
                <c:pt idx="0">
                  <c:v>4321.27452044646</c:v>
                </c:pt>
                <c:pt idx="1">
                  <c:v>4173.8062113517199</c:v>
                </c:pt>
                <c:pt idx="2">
                  <c:v>4273.84213587266</c:v>
                </c:pt>
                <c:pt idx="3">
                  <c:v>4688.9753457157803</c:v>
                </c:pt>
                <c:pt idx="4">
                  <c:v>4457.4906092089905</c:v>
                </c:pt>
                <c:pt idx="5">
                  <c:v>4522.1131549905795</c:v>
                </c:pt>
                <c:pt idx="6">
                  <c:v>4504.8544788168902</c:v>
                </c:pt>
                <c:pt idx="7">
                  <c:v>4606.7700633825507</c:v>
                </c:pt>
                <c:pt idx="8">
                  <c:v>4626.1918176060308</c:v>
                </c:pt>
                <c:pt idx="9">
                  <c:v>4533.5156014186005</c:v>
                </c:pt>
                <c:pt idx="10">
                  <c:v>4680.03377528496</c:v>
                </c:pt>
                <c:pt idx="11">
                  <c:v>4746.4556994721097</c:v>
                </c:pt>
                <c:pt idx="12">
                  <c:v>4918.6544044470593</c:v>
                </c:pt>
                <c:pt idx="13">
                  <c:v>4689.0436898959797</c:v>
                </c:pt>
                <c:pt idx="14">
                  <c:v>5093.1764451019899</c:v>
                </c:pt>
                <c:pt idx="15">
                  <c:v>5227.8103969261501</c:v>
                </c:pt>
                <c:pt idx="16">
                  <c:v>5553.7578802795097</c:v>
                </c:pt>
                <c:pt idx="17">
                  <c:v>5062.0381796042302</c:v>
                </c:pt>
                <c:pt idx="18">
                  <c:v>5055.4747607590198</c:v>
                </c:pt>
                <c:pt idx="19">
                  <c:v>4732.2560816806999</c:v>
                </c:pt>
                <c:pt idx="20">
                  <c:v>4814.6938286229297</c:v>
                </c:pt>
                <c:pt idx="21">
                  <c:v>5013.7654541123502</c:v>
                </c:pt>
                <c:pt idx="22">
                  <c:v>4889.5182854107798</c:v>
                </c:pt>
                <c:pt idx="23">
                  <c:v>5226.2117858522497</c:v>
                </c:pt>
                <c:pt idx="24">
                  <c:v>5256.7552885477398</c:v>
                </c:pt>
                <c:pt idx="25">
                  <c:v>5353.9737902626302</c:v>
                </c:pt>
                <c:pt idx="26">
                  <c:v>5481.2327760846001</c:v>
                </c:pt>
                <c:pt idx="27">
                  <c:v>5463.8399680995799</c:v>
                </c:pt>
                <c:pt idx="28">
                  <c:v>5929.5760755408</c:v>
                </c:pt>
                <c:pt idx="29">
                  <c:v>5926.5614768471805</c:v>
                </c:pt>
                <c:pt idx="30">
                  <c:v>5667.5009822223101</c:v>
                </c:pt>
                <c:pt idx="31">
                  <c:v>6342.5123438666806</c:v>
                </c:pt>
                <c:pt idx="32">
                  <c:v>6006.0910531121499</c:v>
                </c:pt>
                <c:pt idx="33">
                  <c:v>6103.5145891377097</c:v>
                </c:pt>
                <c:pt idx="34">
                  <c:v>6223.1979630074502</c:v>
                </c:pt>
                <c:pt idx="35">
                  <c:v>6402.7081092224598</c:v>
                </c:pt>
                <c:pt idx="36">
                  <c:v>6464.9117081200302</c:v>
                </c:pt>
                <c:pt idx="37">
                  <c:v>6480.1608535755104</c:v>
                </c:pt>
                <c:pt idx="38">
                  <c:v>6381.70070125852</c:v>
                </c:pt>
                <c:pt idx="39">
                  <c:v>6353.4271513850999</c:v>
                </c:pt>
                <c:pt idx="40">
                  <c:v>6489.7281730447903</c:v>
                </c:pt>
                <c:pt idx="41">
                  <c:v>7046.2808734579803</c:v>
                </c:pt>
                <c:pt idx="42">
                  <c:v>6487.3768503001302</c:v>
                </c:pt>
                <c:pt idx="43">
                  <c:v>6433.8912367523608</c:v>
                </c:pt>
                <c:pt idx="44">
                  <c:v>6976.7477340626301</c:v>
                </c:pt>
                <c:pt idx="45">
                  <c:v>7205.54853676721</c:v>
                </c:pt>
                <c:pt idx="46">
                  <c:v>6994.3930407182906</c:v>
                </c:pt>
                <c:pt idx="47">
                  <c:v>7798.0010504418497</c:v>
                </c:pt>
                <c:pt idx="48">
                  <c:v>7858.0782471624098</c:v>
                </c:pt>
                <c:pt idx="49">
                  <c:v>8357.335571957221</c:v>
                </c:pt>
                <c:pt idx="50">
                  <c:v>7753.1651807958096</c:v>
                </c:pt>
                <c:pt idx="51">
                  <c:v>8143.4832267421907</c:v>
                </c:pt>
                <c:pt idx="52">
                  <c:v>8225.779050630299</c:v>
                </c:pt>
                <c:pt idx="53">
                  <c:v>8292.2810055177906</c:v>
                </c:pt>
                <c:pt idx="54">
                  <c:v>8091.9837026479499</c:v>
                </c:pt>
                <c:pt idx="55">
                  <c:v>7605.0917505034195</c:v>
                </c:pt>
                <c:pt idx="56">
                  <c:v>7266.50638110611</c:v>
                </c:pt>
                <c:pt idx="57">
                  <c:v>7110.9624575756507</c:v>
                </c:pt>
                <c:pt idx="58">
                  <c:v>7224.5501045282999</c:v>
                </c:pt>
                <c:pt idx="59">
                  <c:v>7005.0669332532898</c:v>
                </c:pt>
                <c:pt idx="60">
                  <c:v>6798.3741965334102</c:v>
                </c:pt>
                <c:pt idx="61">
                  <c:v>7358.53861450572</c:v>
                </c:pt>
                <c:pt idx="62">
                  <c:v>7751.0638978577499</c:v>
                </c:pt>
                <c:pt idx="63">
                  <c:v>6934.5113569813302</c:v>
                </c:pt>
                <c:pt idx="64">
                  <c:v>6498.3089103024904</c:v>
                </c:pt>
                <c:pt idx="65">
                  <c:v>7017.6151210018797</c:v>
                </c:pt>
                <c:pt idx="66">
                  <c:v>9090.8252303765603</c:v>
                </c:pt>
                <c:pt idx="67">
                  <c:v>9717.9367757889904</c:v>
                </c:pt>
                <c:pt idx="68">
                  <c:v>10381.733612304199</c:v>
                </c:pt>
                <c:pt idx="69">
                  <c:v>10619.7264595697</c:v>
                </c:pt>
                <c:pt idx="70">
                  <c:v>11202.080921134801</c:v>
                </c:pt>
                <c:pt idx="71">
                  <c:v>10049.2556885467</c:v>
                </c:pt>
              </c:numCache>
            </c:numRef>
          </c:val>
          <c:smooth val="0"/>
          <c:extLst>
            <c:ext xmlns:c16="http://schemas.microsoft.com/office/drawing/2014/chart" uri="{C3380CC4-5D6E-409C-BE32-E72D297353CC}">
              <c16:uniqueId val="{00000001-2EEF-4AED-A36E-15B7B3703AE8}"/>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'10.BANHCAFE'!$L$1</c:f>
              <c:strCache>
                <c:ptCount val="1"/>
                <c:pt idx="0">
                  <c:v>ValorCuenta</c:v>
                </c:pt>
              </c:strCache>
            </c:strRef>
          </c:tx>
          <c:spPr>
            <a:ln w="22225" cap="rnd" cmpd="sng" algn="ctr">
              <a:solidFill>
                <a:schemeClr val="accent3"/>
              </a:solidFill>
              <a:round/>
            </a:ln>
            <a:effectLst/>
          </c:spPr>
          <c:marker>
            <c:symbol val="none"/>
          </c:marker>
          <c:cat>
            <c:multiLvlStrRef>
              <c:f>'10.BANHCAFE'!$D$2:$E$73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'10.BANHCAFE'!$L$2:$L$73</c:f>
              <c:numCache>
                <c:formatCode>_-* #,##0_-;\-* #,##0_-;_-* "-"??_-;_-@_-</c:formatCode>
                <c:ptCount val="72"/>
                <c:pt idx="0">
                  <c:v>5178.2564529600004</c:v>
                </c:pt>
                <c:pt idx="1">
                  <c:v>5238.4663638899901</c:v>
                </c:pt>
                <c:pt idx="2">
                  <c:v>5222.7357858300002</c:v>
                </c:pt>
                <c:pt idx="3">
                  <c:v>5169.5901201000006</c:v>
                </c:pt>
                <c:pt idx="4">
                  <c:v>5141.0862771899992</c:v>
                </c:pt>
                <c:pt idx="5">
                  <c:v>5095.3893342399997</c:v>
                </c:pt>
                <c:pt idx="6">
                  <c:v>5271.0692116799901</c:v>
                </c:pt>
                <c:pt idx="7">
                  <c:v>5107.4531640099895</c:v>
                </c:pt>
                <c:pt idx="8">
                  <c:v>4726.5658671800002</c:v>
                </c:pt>
                <c:pt idx="9">
                  <c:v>4781.8551604899994</c:v>
                </c:pt>
                <c:pt idx="10">
                  <c:v>5023.2135125200002</c:v>
                </c:pt>
                <c:pt idx="11">
                  <c:v>4984.3341030600004</c:v>
                </c:pt>
                <c:pt idx="12">
                  <c:v>4961.7343000500005</c:v>
                </c:pt>
                <c:pt idx="13">
                  <c:v>5165.3008314999997</c:v>
                </c:pt>
                <c:pt idx="14">
                  <c:v>5269.6882767400002</c:v>
                </c:pt>
                <c:pt idx="15">
                  <c:v>5574.7370392599896</c:v>
                </c:pt>
                <c:pt idx="16">
                  <c:v>5381.3781902500004</c:v>
                </c:pt>
                <c:pt idx="17">
                  <c:v>5169.2768221099996</c:v>
                </c:pt>
                <c:pt idx="18">
                  <c:v>5234.8150237500004</c:v>
                </c:pt>
                <c:pt idx="19">
                  <c:v>5164.4116398999995</c:v>
                </c:pt>
                <c:pt idx="20">
                  <c:v>4834.88183380999</c:v>
                </c:pt>
                <c:pt idx="21">
                  <c:v>4708.1086527299994</c:v>
                </c:pt>
                <c:pt idx="22">
                  <c:v>4678.6935072799997</c:v>
                </c:pt>
                <c:pt idx="23">
                  <c:v>4999.2137547499997</c:v>
                </c:pt>
                <c:pt idx="24">
                  <c:v>5036.9557198500006</c:v>
                </c:pt>
                <c:pt idx="25">
                  <c:v>4986.2270824999996</c:v>
                </c:pt>
                <c:pt idx="26">
                  <c:v>4813.7978422200003</c:v>
                </c:pt>
                <c:pt idx="27">
                  <c:v>4890.6922477899998</c:v>
                </c:pt>
                <c:pt idx="28">
                  <c:v>4957.1477269399993</c:v>
                </c:pt>
                <c:pt idx="29">
                  <c:v>4762.9004836000004</c:v>
                </c:pt>
                <c:pt idx="30">
                  <c:v>4763.0582574499995</c:v>
                </c:pt>
                <c:pt idx="31">
                  <c:v>4748.5425739600005</c:v>
                </c:pt>
                <c:pt idx="32">
                  <c:v>4701.4355464499995</c:v>
                </c:pt>
                <c:pt idx="33">
                  <c:v>4641.7282493800003</c:v>
                </c:pt>
                <c:pt idx="34">
                  <c:v>4901.2912296099994</c:v>
                </c:pt>
                <c:pt idx="35">
                  <c:v>4949.6151575000004</c:v>
                </c:pt>
                <c:pt idx="36">
                  <c:v>4987.2088475299997</c:v>
                </c:pt>
                <c:pt idx="37">
                  <c:v>4955.98029752</c:v>
                </c:pt>
                <c:pt idx="38">
                  <c:v>4999.6496403199999</c:v>
                </c:pt>
                <c:pt idx="39">
                  <c:v>5086.1335478599995</c:v>
                </c:pt>
                <c:pt idx="40">
                  <c:v>5192.1298057900003</c:v>
                </c:pt>
                <c:pt idx="41">
                  <c:v>5114.9306744899995</c:v>
                </c:pt>
                <c:pt idx="42">
                  <c:v>5159.1012764300003</c:v>
                </c:pt>
                <c:pt idx="43">
                  <c:v>5311.8624412500003</c:v>
                </c:pt>
                <c:pt idx="44">
                  <c:v>5107.5376623099901</c:v>
                </c:pt>
                <c:pt idx="45">
                  <c:v>5060.3603732299998</c:v>
                </c:pt>
                <c:pt idx="46">
                  <c:v>5080.7192757399998</c:v>
                </c:pt>
                <c:pt idx="47">
                  <c:v>5062.7733442600002</c:v>
                </c:pt>
                <c:pt idx="48">
                  <c:v>5234.4719203799896</c:v>
                </c:pt>
                <c:pt idx="49">
                  <c:v>5316.4712818900007</c:v>
                </c:pt>
                <c:pt idx="50">
                  <c:v>5411.9449962399995</c:v>
                </c:pt>
                <c:pt idx="51">
                  <c:v>5398.8916449299895</c:v>
                </c:pt>
                <c:pt idx="52">
                  <c:v>5476.8890708900008</c:v>
                </c:pt>
                <c:pt idx="53">
                  <c:v>5628.6936364799994</c:v>
                </c:pt>
                <c:pt idx="54">
                  <c:v>5500.6859881499995</c:v>
                </c:pt>
                <c:pt idx="55">
                  <c:v>5246.7424382099998</c:v>
                </c:pt>
                <c:pt idx="56">
                  <c:v>5053.2981610900006</c:v>
                </c:pt>
                <c:pt idx="57">
                  <c:v>5516.7133038100001</c:v>
                </c:pt>
                <c:pt idx="58">
                  <c:v>5468.4695923700001</c:v>
                </c:pt>
                <c:pt idx="59">
                  <c:v>5489.43598845</c:v>
                </c:pt>
                <c:pt idx="60">
                  <c:v>5613.3449781299896</c:v>
                </c:pt>
                <c:pt idx="61">
                  <c:v>5638.9983759099996</c:v>
                </c:pt>
                <c:pt idx="62">
                  <c:v>5649.6289278599997</c:v>
                </c:pt>
                <c:pt idx="63">
                  <c:v>5598.2368805600008</c:v>
                </c:pt>
                <c:pt idx="64">
                  <c:v>5575.4296686300004</c:v>
                </c:pt>
                <c:pt idx="65">
                  <c:v>5590.8748176400004</c:v>
                </c:pt>
                <c:pt idx="66">
                  <c:v>5550.7031250200007</c:v>
                </c:pt>
                <c:pt idx="67">
                  <c:v>5772.7726851899997</c:v>
                </c:pt>
                <c:pt idx="68">
                  <c:v>5665.9053658299999</c:v>
                </c:pt>
                <c:pt idx="69">
                  <c:v>5603.5684061499996</c:v>
                </c:pt>
                <c:pt idx="70">
                  <c:v>5770.6649040499897</c:v>
                </c:pt>
                <c:pt idx="71">
                  <c:v>6233.1784665599898</c:v>
                </c:pt>
              </c:numCache>
            </c:numRef>
          </c:val>
          <c:smooth val="0"/>
          <c:extLst>
            <c:ext xmlns:c16="http://schemas.microsoft.com/office/drawing/2014/chart" uri="{C3380CC4-5D6E-409C-BE32-E72D297353CC}">
              <c16:uniqueId val="{00000000-3A05-486E-B756-37C658C9DF1A}"/>
            </c:ext>
          </c:extLst>
        </c:ser>
        <c:ser>
          <c:idx val="3"/>
          <c:order val="1"/>
          <c:tx>
            <c:strRef>
              <c:f>'10.BANHCAFE'!$M$1</c:f>
              <c:strCache>
                <c:ptCount val="1"/>
                <c:pt idx="0">
                  <c:v>Estimado de la tendencia</c:v>
                </c:pt>
              </c:strCache>
            </c:strRef>
          </c:tx>
          <c:spPr>
            <a:ln w="22225" cap="rnd" cmpd="sng" algn="ctr">
              <a:solidFill>
                <a:schemeClr val="accent4"/>
              </a:solidFill>
              <a:round/>
            </a:ln>
            <a:effectLst/>
          </c:spPr>
          <c:marker>
            <c:symbol val="none"/>
          </c:marker>
          <c:cat>
            <c:multiLvlStrRef>
              <c:f>'10.BANHCAFE'!$D$2:$E$73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'10.BANHCAFE'!$M$2:$M$73</c:f>
              <c:numCache>
                <c:formatCode>_-* #,##0_-;\-* #,##0_-;_-* "-"??_-;_-@_-</c:formatCode>
                <c:ptCount val="72"/>
                <c:pt idx="0">
                  <c:v>5265.5971414140904</c:v>
                </c:pt>
                <c:pt idx="1">
                  <c:v>5239.1885973162298</c:v>
                </c:pt>
                <c:pt idx="2">
                  <c:v>5213.9582527251996</c:v>
                </c:pt>
                <c:pt idx="3">
                  <c:v>5189.8987878527896</c:v>
                </c:pt>
                <c:pt idx="4">
                  <c:v>5167.0028829108105</c:v>
                </c:pt>
                <c:pt idx="5">
                  <c:v>5145.2632181110494</c:v>
                </c:pt>
                <c:pt idx="6">
                  <c:v>5124.6724736653296</c:v>
                </c:pt>
                <c:pt idx="7">
                  <c:v>5105.22332978543</c:v>
                </c:pt>
                <c:pt idx="8">
                  <c:v>5086.9084666831704</c:v>
                </c:pt>
                <c:pt idx="9">
                  <c:v>5069.7205645703398</c:v>
                </c:pt>
                <c:pt idx="10">
                  <c:v>5053.6523036587405</c:v>
                </c:pt>
                <c:pt idx="11">
                  <c:v>5038.6963641601797</c:v>
                </c:pt>
                <c:pt idx="12">
                  <c:v>5024.8454262864598</c:v>
                </c:pt>
                <c:pt idx="13">
                  <c:v>5012.0921702493697</c:v>
                </c:pt>
                <c:pt idx="14">
                  <c:v>5000.4292762607201</c:v>
                </c:pt>
                <c:pt idx="15">
                  <c:v>4989.84942453231</c:v>
                </c:pt>
                <c:pt idx="16">
                  <c:v>4980.3452952759508</c:v>
                </c:pt>
                <c:pt idx="17">
                  <c:v>4971.9095687034305</c:v>
                </c:pt>
                <c:pt idx="18">
                  <c:v>4964.5349250265499</c:v>
                </c:pt>
                <c:pt idx="19">
                  <c:v>4958.2140444571196</c:v>
                </c:pt>
                <c:pt idx="20">
                  <c:v>4952.9396072069303</c:v>
                </c:pt>
                <c:pt idx="21">
                  <c:v>4948.70429348779</c:v>
                </c:pt>
                <c:pt idx="22">
                  <c:v>4945.5007835115002</c:v>
                </c:pt>
                <c:pt idx="23">
                  <c:v>4943.3217574898599</c:v>
                </c:pt>
                <c:pt idx="24">
                  <c:v>4942.1598956346706</c:v>
                </c:pt>
                <c:pt idx="25">
                  <c:v>4942.0078781577304</c:v>
                </c:pt>
                <c:pt idx="26">
                  <c:v>4942.8583852708498</c:v>
                </c:pt>
                <c:pt idx="27">
                  <c:v>4944.7040971858305</c:v>
                </c:pt>
                <c:pt idx="28">
                  <c:v>4947.5376941144596</c:v>
                </c:pt>
                <c:pt idx="29">
                  <c:v>4951.3518562685404</c:v>
                </c:pt>
                <c:pt idx="30">
                  <c:v>4956.13926385989</c:v>
                </c:pt>
                <c:pt idx="31">
                  <c:v>4961.89259710029</c:v>
                </c:pt>
                <c:pt idx="32">
                  <c:v>4968.6045362015602</c:v>
                </c:pt>
                <c:pt idx="33">
                  <c:v>4976.2677613754904</c:v>
                </c:pt>
                <c:pt idx="34">
                  <c:v>4984.8749528338903</c:v>
                </c:pt>
                <c:pt idx="35">
                  <c:v>4994.4187907885507</c:v>
                </c:pt>
                <c:pt idx="36">
                  <c:v>5004.8919554512704</c:v>
                </c:pt>
                <c:pt idx="37">
                  <c:v>5016.2871270338601</c:v>
                </c:pt>
                <c:pt idx="38">
                  <c:v>5028.5969857481296</c:v>
                </c:pt>
                <c:pt idx="39">
                  <c:v>5041.8142118058595</c:v>
                </c:pt>
                <c:pt idx="40">
                  <c:v>5055.9314854188606</c:v>
                </c:pt>
                <c:pt idx="41">
                  <c:v>5070.9414867989399</c:v>
                </c:pt>
                <c:pt idx="42">
                  <c:v>5086.8368961578899</c:v>
                </c:pt>
                <c:pt idx="43">
                  <c:v>5103.6103937075104</c:v>
                </c:pt>
                <c:pt idx="44">
                  <c:v>5121.2546596596094</c:v>
                </c:pt>
                <c:pt idx="45">
                  <c:v>5139.7623742259902</c:v>
                </c:pt>
                <c:pt idx="46">
                  <c:v>5159.12621761845</c:v>
                </c:pt>
                <c:pt idx="47">
                  <c:v>5179.3388700487803</c:v>
                </c:pt>
                <c:pt idx="48">
                  <c:v>5200.3930117288</c:v>
                </c:pt>
                <c:pt idx="49">
                  <c:v>5222.2813228702998</c:v>
                </c:pt>
                <c:pt idx="50">
                  <c:v>5244.9964836850904</c:v>
                </c:pt>
                <c:pt idx="51">
                  <c:v>5268.5311743849597</c:v>
                </c:pt>
                <c:pt idx="52">
                  <c:v>5292.8780751817103</c:v>
                </c:pt>
                <c:pt idx="53">
                  <c:v>5318.0298662871501</c:v>
                </c:pt>
                <c:pt idx="54">
                  <c:v>5343.9792279130806</c:v>
                </c:pt>
                <c:pt idx="55">
                  <c:v>5370.71884027131</c:v>
                </c:pt>
                <c:pt idx="56">
                  <c:v>5398.2413835736197</c:v>
                </c:pt>
                <c:pt idx="57">
                  <c:v>5426.5395380318205</c:v>
                </c:pt>
                <c:pt idx="58">
                  <c:v>5455.6059838577203</c:v>
                </c:pt>
                <c:pt idx="59">
                  <c:v>5485.4334012631098</c:v>
                </c:pt>
                <c:pt idx="60">
                  <c:v>5516.0144704597997</c:v>
                </c:pt>
                <c:pt idx="61">
                  <c:v>5547.3418716595897</c:v>
                </c:pt>
                <c:pt idx="62">
                  <c:v>5579.4082850742707</c:v>
                </c:pt>
                <c:pt idx="63">
                  <c:v>5612.2063909156595</c:v>
                </c:pt>
                <c:pt idx="64">
                  <c:v>5645.7288693955406</c:v>
                </c:pt>
                <c:pt idx="65">
                  <c:v>5679.9684007257301</c:v>
                </c:pt>
                <c:pt idx="66">
                  <c:v>5714.9176651180196</c:v>
                </c:pt>
                <c:pt idx="67">
                  <c:v>5750.5693427842198</c:v>
                </c:pt>
                <c:pt idx="68">
                  <c:v>5786.9161139361204</c:v>
                </c:pt>
                <c:pt idx="69">
                  <c:v>5823.9506587855303</c:v>
                </c:pt>
                <c:pt idx="70">
                  <c:v>5861.6656575442403</c:v>
                </c:pt>
                <c:pt idx="71">
                  <c:v>5900.05379042407</c:v>
                </c:pt>
              </c:numCache>
            </c:numRef>
          </c:val>
          <c:smooth val="0"/>
          <c:extLst>
            <c:ext xmlns:c16="http://schemas.microsoft.com/office/drawing/2014/chart" uri="{C3380CC4-5D6E-409C-BE32-E72D297353CC}">
              <c16:uniqueId val="{00000001-3A05-486E-B756-37C658C9DF1A}"/>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4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'10.BANHCAFE'!$L$1</c:f>
              <c:strCache>
                <c:ptCount val="1"/>
                <c:pt idx="0">
                  <c:v>ValorCuenta</c:v>
                </c:pt>
              </c:strCache>
            </c:strRef>
          </c:tx>
          <c:spPr>
            <a:ln w="22225" cap="rnd" cmpd="sng" algn="ctr">
              <a:solidFill>
                <a:schemeClr val="accent3"/>
              </a:solidFill>
              <a:round/>
            </a:ln>
            <a:effectLst/>
          </c:spPr>
          <c:marker>
            <c:symbol val="none"/>
          </c:marker>
          <c:cat>
            <c:multiLvlStrRef>
              <c:f>'10.BANHCAFE'!$D$2:$E$73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'10.BANHCAFE'!$L$2:$L$73</c:f>
              <c:numCache>
                <c:formatCode>_-* #,##0_-;\-* #,##0_-;_-* "-"??_-;_-@_-</c:formatCode>
                <c:ptCount val="72"/>
                <c:pt idx="0">
                  <c:v>5178.2564529600004</c:v>
                </c:pt>
                <c:pt idx="1">
                  <c:v>5238.4663638899901</c:v>
                </c:pt>
                <c:pt idx="2">
                  <c:v>5222.7357858300002</c:v>
                </c:pt>
                <c:pt idx="3">
                  <c:v>5169.5901201000006</c:v>
                </c:pt>
                <c:pt idx="4">
                  <c:v>5141.0862771899992</c:v>
                </c:pt>
                <c:pt idx="5">
                  <c:v>5095.3893342399997</c:v>
                </c:pt>
                <c:pt idx="6">
                  <c:v>5271.0692116799901</c:v>
                </c:pt>
                <c:pt idx="7">
                  <c:v>5107.4531640099895</c:v>
                </c:pt>
                <c:pt idx="8">
                  <c:v>4726.5658671800002</c:v>
                </c:pt>
                <c:pt idx="9">
                  <c:v>4781.8551604899994</c:v>
                </c:pt>
                <c:pt idx="10">
                  <c:v>5023.2135125200002</c:v>
                </c:pt>
                <c:pt idx="11">
                  <c:v>4984.3341030600004</c:v>
                </c:pt>
                <c:pt idx="12">
                  <c:v>4961.7343000500005</c:v>
                </c:pt>
                <c:pt idx="13">
                  <c:v>5165.3008314999997</c:v>
                </c:pt>
                <c:pt idx="14">
                  <c:v>5269.6882767400002</c:v>
                </c:pt>
                <c:pt idx="15">
                  <c:v>5574.7370392599896</c:v>
                </c:pt>
                <c:pt idx="16">
                  <c:v>5381.3781902500004</c:v>
                </c:pt>
                <c:pt idx="17">
                  <c:v>5169.2768221099996</c:v>
                </c:pt>
                <c:pt idx="18">
                  <c:v>5234.8150237500004</c:v>
                </c:pt>
                <c:pt idx="19">
                  <c:v>5164.4116398999995</c:v>
                </c:pt>
                <c:pt idx="20">
                  <c:v>4834.88183380999</c:v>
                </c:pt>
                <c:pt idx="21">
                  <c:v>4708.1086527299994</c:v>
                </c:pt>
                <c:pt idx="22">
                  <c:v>4678.6935072799997</c:v>
                </c:pt>
                <c:pt idx="23">
                  <c:v>4999.2137547499997</c:v>
                </c:pt>
                <c:pt idx="24">
                  <c:v>5036.9557198500006</c:v>
                </c:pt>
                <c:pt idx="25">
                  <c:v>4986.2270824999996</c:v>
                </c:pt>
                <c:pt idx="26">
                  <c:v>4813.7978422200003</c:v>
                </c:pt>
                <c:pt idx="27">
                  <c:v>4890.6922477899998</c:v>
                </c:pt>
                <c:pt idx="28">
                  <c:v>4957.1477269399993</c:v>
                </c:pt>
                <c:pt idx="29">
                  <c:v>4762.9004836000004</c:v>
                </c:pt>
                <c:pt idx="30">
                  <c:v>4763.0582574499995</c:v>
                </c:pt>
                <c:pt idx="31">
                  <c:v>4748.5425739600005</c:v>
                </c:pt>
                <c:pt idx="32">
                  <c:v>4701.4355464499995</c:v>
                </c:pt>
                <c:pt idx="33">
                  <c:v>4641.7282493800003</c:v>
                </c:pt>
                <c:pt idx="34">
                  <c:v>4901.2912296099994</c:v>
                </c:pt>
                <c:pt idx="35">
                  <c:v>4949.6151575000004</c:v>
                </c:pt>
                <c:pt idx="36">
                  <c:v>4987.2088475299997</c:v>
                </c:pt>
                <c:pt idx="37">
                  <c:v>4955.98029752</c:v>
                </c:pt>
                <c:pt idx="38">
                  <c:v>4999.6496403199999</c:v>
                </c:pt>
                <c:pt idx="39">
                  <c:v>5086.1335478599995</c:v>
                </c:pt>
                <c:pt idx="40">
                  <c:v>5192.1298057900003</c:v>
                </c:pt>
                <c:pt idx="41">
                  <c:v>5114.9306744899995</c:v>
                </c:pt>
                <c:pt idx="42">
                  <c:v>5159.1012764300003</c:v>
                </c:pt>
                <c:pt idx="43">
                  <c:v>5311.8624412500003</c:v>
                </c:pt>
                <c:pt idx="44">
                  <c:v>5107.5376623099901</c:v>
                </c:pt>
                <c:pt idx="45">
                  <c:v>5060.3603732299998</c:v>
                </c:pt>
                <c:pt idx="46">
                  <c:v>5080.7192757399998</c:v>
                </c:pt>
                <c:pt idx="47">
                  <c:v>5062.7733442600002</c:v>
                </c:pt>
                <c:pt idx="48">
                  <c:v>5234.4719203799896</c:v>
                </c:pt>
                <c:pt idx="49">
                  <c:v>5316.4712818900007</c:v>
                </c:pt>
                <c:pt idx="50">
                  <c:v>5411.9449962399995</c:v>
                </c:pt>
                <c:pt idx="51">
                  <c:v>5398.8916449299895</c:v>
                </c:pt>
                <c:pt idx="52">
                  <c:v>5476.8890708900008</c:v>
                </c:pt>
                <c:pt idx="53">
                  <c:v>5628.6936364799994</c:v>
                </c:pt>
                <c:pt idx="54">
                  <c:v>5500.6859881499995</c:v>
                </c:pt>
                <c:pt idx="55">
                  <c:v>5246.7424382099998</c:v>
                </c:pt>
                <c:pt idx="56">
                  <c:v>5053.2981610900006</c:v>
                </c:pt>
                <c:pt idx="57">
                  <c:v>5516.7133038100001</c:v>
                </c:pt>
                <c:pt idx="58">
                  <c:v>5468.4695923700001</c:v>
                </c:pt>
                <c:pt idx="59">
                  <c:v>5489.43598845</c:v>
                </c:pt>
                <c:pt idx="60">
                  <c:v>5613.3449781299896</c:v>
                </c:pt>
                <c:pt idx="61">
                  <c:v>5638.9983759099996</c:v>
                </c:pt>
                <c:pt idx="62">
                  <c:v>5649.6289278599997</c:v>
                </c:pt>
                <c:pt idx="63">
                  <c:v>5598.2368805600008</c:v>
                </c:pt>
                <c:pt idx="64">
                  <c:v>5575.4296686300004</c:v>
                </c:pt>
                <c:pt idx="65">
                  <c:v>5590.8748176400004</c:v>
                </c:pt>
                <c:pt idx="66">
                  <c:v>5550.7031250200007</c:v>
                </c:pt>
                <c:pt idx="67">
                  <c:v>5772.7726851899997</c:v>
                </c:pt>
                <c:pt idx="68">
                  <c:v>5665.9053658299999</c:v>
                </c:pt>
                <c:pt idx="69">
                  <c:v>5603.5684061499996</c:v>
                </c:pt>
                <c:pt idx="70">
                  <c:v>5770.6649040499897</c:v>
                </c:pt>
                <c:pt idx="71">
                  <c:v>6233.1784665599898</c:v>
                </c:pt>
              </c:numCache>
            </c:numRef>
          </c:val>
          <c:smooth val="0"/>
          <c:extLst>
            <c:ext xmlns:c16="http://schemas.microsoft.com/office/drawing/2014/chart" uri="{C3380CC4-5D6E-409C-BE32-E72D297353CC}">
              <c16:uniqueId val="{00000000-5451-4682-9838-0165FDE822A4}"/>
            </c:ext>
          </c:extLst>
        </c:ser>
        <c:ser>
          <c:idx val="3"/>
          <c:order val="1"/>
          <c:tx>
            <c:strRef>
              <c:f>'10.BANHCAFE'!$N$1</c:f>
              <c:strCache>
                <c:ptCount val="1"/>
                <c:pt idx="0">
                  <c:v>Serie Sin Estacionalidad</c:v>
                </c:pt>
              </c:strCache>
            </c:strRef>
          </c:tx>
          <c:spPr>
            <a:ln w="22225" cap="rnd" cmpd="sng" algn="ctr">
              <a:solidFill>
                <a:schemeClr val="accent4"/>
              </a:solidFill>
              <a:round/>
            </a:ln>
            <a:effectLst/>
          </c:spPr>
          <c:marker>
            <c:symbol val="none"/>
          </c:marker>
          <c:cat>
            <c:multiLvlStrRef>
              <c:f>'10.BANHCAFE'!$D$2:$E$73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'10.BANHCAFE'!$N$2:$N$73</c:f>
              <c:numCache>
                <c:formatCode>_-* #,##0_-;\-* #,##0_-;_-* "-"??_-;_-@_-</c:formatCode>
                <c:ptCount val="72"/>
                <c:pt idx="0">
                  <c:v>5169.0389809754697</c:v>
                </c:pt>
                <c:pt idx="1">
                  <c:v>5184.9626150740896</c:v>
                </c:pt>
                <c:pt idx="2">
                  <c:v>5164.14058601955</c:v>
                </c:pt>
                <c:pt idx="3">
                  <c:v>5057.1332557077103</c:v>
                </c:pt>
                <c:pt idx="4">
                  <c:v>5034.7670559615899</c:v>
                </c:pt>
                <c:pt idx="5">
                  <c:v>5058.8400802716596</c:v>
                </c:pt>
                <c:pt idx="6">
                  <c:v>5219.87352290955</c:v>
                </c:pt>
                <c:pt idx="7">
                  <c:v>5089.9705674956995</c:v>
                </c:pt>
                <c:pt idx="8">
                  <c:v>4920.0324541517202</c:v>
                </c:pt>
                <c:pt idx="9">
                  <c:v>4954.6898469585003</c:v>
                </c:pt>
                <c:pt idx="10">
                  <c:v>5112.7762843971905</c:v>
                </c:pt>
                <c:pt idx="11">
                  <c:v>4962.6374737961196</c:v>
                </c:pt>
                <c:pt idx="12">
                  <c:v>4952.9022448358801</c:v>
                </c:pt>
                <c:pt idx="13">
                  <c:v>5112.5443682434598</c:v>
                </c:pt>
                <c:pt idx="14">
                  <c:v>5210.5663050040193</c:v>
                </c:pt>
                <c:pt idx="15">
                  <c:v>5453.4667968070798</c:v>
                </c:pt>
                <c:pt idx="16">
                  <c:v>5270.0896594853202</c:v>
                </c:pt>
                <c:pt idx="17">
                  <c:v>5132.1975728101697</c:v>
                </c:pt>
                <c:pt idx="18">
                  <c:v>5183.9714567308301</c:v>
                </c:pt>
                <c:pt idx="19">
                  <c:v>5146.7340769278399</c:v>
                </c:pt>
                <c:pt idx="20">
                  <c:v>5032.78198226533</c:v>
                </c:pt>
                <c:pt idx="21">
                  <c:v>4878.2778560085999</c:v>
                </c:pt>
                <c:pt idx="22">
                  <c:v>4762.11356462603</c:v>
                </c:pt>
                <c:pt idx="23">
                  <c:v>4977.4523548909701</c:v>
                </c:pt>
                <c:pt idx="24">
                  <c:v>5027.9897679592796</c:v>
                </c:pt>
                <c:pt idx="25">
                  <c:v>4935.2996119715699</c:v>
                </c:pt>
                <c:pt idx="26">
                  <c:v>4759.7906211047202</c:v>
                </c:pt>
                <c:pt idx="27">
                  <c:v>4784.3023982822597</c:v>
                </c:pt>
                <c:pt idx="28">
                  <c:v>4854.6324106379207</c:v>
                </c:pt>
                <c:pt idx="29">
                  <c:v>4728.73617387174</c:v>
                </c:pt>
                <c:pt idx="30">
                  <c:v>4716.79666642335</c:v>
                </c:pt>
                <c:pt idx="31">
                  <c:v>4732.2885132401698</c:v>
                </c:pt>
                <c:pt idx="32">
                  <c:v>4893.8735055515608</c:v>
                </c:pt>
                <c:pt idx="33">
                  <c:v>4809.4982088890602</c:v>
                </c:pt>
                <c:pt idx="34">
                  <c:v>4988.6801544898799</c:v>
                </c:pt>
                <c:pt idx="35">
                  <c:v>4928.06965857263</c:v>
                </c:pt>
                <c:pt idx="36">
                  <c:v>4978.3314467580003</c:v>
                </c:pt>
                <c:pt idx="37">
                  <c:v>4905.3617564135902</c:v>
                </c:pt>
                <c:pt idx="38">
                  <c:v>4943.5573006593195</c:v>
                </c:pt>
                <c:pt idx="39">
                  <c:v>4975.4921590100703</c:v>
                </c:pt>
                <c:pt idx="40">
                  <c:v>5084.7549889312295</c:v>
                </c:pt>
                <c:pt idx="41">
                  <c:v>5078.2412503872802</c:v>
                </c:pt>
                <c:pt idx="42">
                  <c:v>5108.9930853445794</c:v>
                </c:pt>
                <c:pt idx="43">
                  <c:v>5293.6801604110497</c:v>
                </c:pt>
                <c:pt idx="44">
                  <c:v>5316.5980895047196</c:v>
                </c:pt>
                <c:pt idx="45">
                  <c:v>5243.2613121273698</c:v>
                </c:pt>
                <c:pt idx="46">
                  <c:v>5171.3073624958097</c:v>
                </c:pt>
                <c:pt idx="47">
                  <c:v>5040.7352717660197</c:v>
                </c:pt>
                <c:pt idx="48">
                  <c:v>5225.1543829582397</c:v>
                </c:pt>
                <c:pt idx="49">
                  <c:v>5262.1708198284305</c:v>
                </c:pt>
                <c:pt idx="50">
                  <c:v>5351.2270102223592</c:v>
                </c:pt>
                <c:pt idx="51">
                  <c:v>5281.4466615797901</c:v>
                </c:pt>
                <c:pt idx="52">
                  <c:v>5363.6253461875094</c:v>
                </c:pt>
                <c:pt idx="53">
                  <c:v>5588.3189880017599</c:v>
                </c:pt>
                <c:pt idx="54">
                  <c:v>5447.2601277478507</c:v>
                </c:pt>
                <c:pt idx="55">
                  <c:v>5228.78306039171</c:v>
                </c:pt>
                <c:pt idx="56">
                  <c:v>5260.1384708728501</c:v>
                </c:pt>
                <c:pt idx="57">
                  <c:v>5716.10859751918</c:v>
                </c:pt>
                <c:pt idx="58">
                  <c:v>5565.9711804267399</c:v>
                </c:pt>
                <c:pt idx="59">
                  <c:v>5465.5406686246097</c:v>
                </c:pt>
                <c:pt idx="60">
                  <c:v>5603.3530338249102</c:v>
                </c:pt>
                <c:pt idx="61">
                  <c:v>5581.4037419618398</c:v>
                </c:pt>
                <c:pt idx="62">
                  <c:v>5586.2443054211199</c:v>
                </c:pt>
                <c:pt idx="63">
                  <c:v>5476.4554334651502</c:v>
                </c:pt>
                <c:pt idx="64">
                  <c:v>5460.1280945224898</c:v>
                </c:pt>
                <c:pt idx="65">
                  <c:v>5550.7714437443101</c:v>
                </c:pt>
                <c:pt idx="66">
                  <c:v>5496.7914691047299</c:v>
                </c:pt>
                <c:pt idx="67">
                  <c:v>5753.0127280483302</c:v>
                </c:pt>
                <c:pt idx="68">
                  <c:v>5897.82075726533</c:v>
                </c:pt>
                <c:pt idx="69">
                  <c:v>5806.1029782097903</c:v>
                </c:pt>
                <c:pt idx="70">
                  <c:v>5873.5545668311897</c:v>
                </c:pt>
                <c:pt idx="71">
                  <c:v>6206.0456621515796</c:v>
                </c:pt>
              </c:numCache>
            </c:numRef>
          </c:val>
          <c:smooth val="0"/>
          <c:extLst>
            <c:ext xmlns:c16="http://schemas.microsoft.com/office/drawing/2014/chart" uri="{C3380CC4-5D6E-409C-BE32-E72D297353CC}">
              <c16:uniqueId val="{00000001-5451-4682-9838-0165FDE822A4}"/>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4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'11.PROMERICA'!$L$1</c:f>
              <c:strCache>
                <c:ptCount val="1"/>
                <c:pt idx="0">
                  <c:v>ValorCuenta</c:v>
                </c:pt>
              </c:strCache>
            </c:strRef>
          </c:tx>
          <c:spPr>
            <a:ln w="22225" cap="rnd" cmpd="sng" algn="ctr">
              <a:solidFill>
                <a:schemeClr val="accent3"/>
              </a:solidFill>
              <a:round/>
            </a:ln>
            <a:effectLst/>
          </c:spPr>
          <c:marker>
            <c:symbol val="none"/>
          </c:marker>
          <c:cat>
            <c:multiLvlStrRef>
              <c:f>'11.PROMERICA'!$D$2:$E$73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'11.PROMERICA'!$L$2:$L$73</c:f>
              <c:numCache>
                <c:formatCode>_-* #,##0_-;\-* #,##0_-;_-* "-"??_-;_-@_-</c:formatCode>
                <c:ptCount val="72"/>
                <c:pt idx="0">
                  <c:v>14901.4381328</c:v>
                </c:pt>
                <c:pt idx="1">
                  <c:v>15184.93323099</c:v>
                </c:pt>
                <c:pt idx="2">
                  <c:v>15170.21679466</c:v>
                </c:pt>
                <c:pt idx="3">
                  <c:v>15043.642564549998</c:v>
                </c:pt>
                <c:pt idx="4">
                  <c:v>14973.060380790001</c:v>
                </c:pt>
                <c:pt idx="5">
                  <c:v>15075.609288829999</c:v>
                </c:pt>
                <c:pt idx="6">
                  <c:v>15375.144049279899</c:v>
                </c:pt>
                <c:pt idx="7">
                  <c:v>15376.39861586</c:v>
                </c:pt>
                <c:pt idx="8">
                  <c:v>15545.58530235</c:v>
                </c:pt>
                <c:pt idx="9">
                  <c:v>15400.354337770001</c:v>
                </c:pt>
                <c:pt idx="10">
                  <c:v>15255.10414517</c:v>
                </c:pt>
                <c:pt idx="11">
                  <c:v>15725.560566690001</c:v>
                </c:pt>
                <c:pt idx="12">
                  <c:v>15652.512988840001</c:v>
                </c:pt>
                <c:pt idx="13">
                  <c:v>15663.824198570001</c:v>
                </c:pt>
                <c:pt idx="14">
                  <c:v>15727.546514330001</c:v>
                </c:pt>
                <c:pt idx="15">
                  <c:v>15526.486194180001</c:v>
                </c:pt>
                <c:pt idx="16">
                  <c:v>15637.219031439899</c:v>
                </c:pt>
                <c:pt idx="17">
                  <c:v>15678.288008379999</c:v>
                </c:pt>
                <c:pt idx="18">
                  <c:v>15535.656588049998</c:v>
                </c:pt>
                <c:pt idx="19">
                  <c:v>15695.56612532</c:v>
                </c:pt>
                <c:pt idx="20">
                  <c:v>15660.97556334</c:v>
                </c:pt>
                <c:pt idx="21">
                  <c:v>15559.293048899999</c:v>
                </c:pt>
                <c:pt idx="22">
                  <c:v>15511.29272059</c:v>
                </c:pt>
                <c:pt idx="23">
                  <c:v>15499.660023799999</c:v>
                </c:pt>
                <c:pt idx="24">
                  <c:v>15417.521955440001</c:v>
                </c:pt>
                <c:pt idx="25">
                  <c:v>15337.274530030001</c:v>
                </c:pt>
                <c:pt idx="26">
                  <c:v>15475.79715276</c:v>
                </c:pt>
                <c:pt idx="27">
                  <c:v>15321.725616939899</c:v>
                </c:pt>
                <c:pt idx="28">
                  <c:v>15033.75510624</c:v>
                </c:pt>
                <c:pt idx="29">
                  <c:v>15032.376815609899</c:v>
                </c:pt>
                <c:pt idx="30">
                  <c:v>15102.954763599899</c:v>
                </c:pt>
                <c:pt idx="31">
                  <c:v>15275.712488899999</c:v>
                </c:pt>
                <c:pt idx="32">
                  <c:v>14943.465276499999</c:v>
                </c:pt>
                <c:pt idx="33">
                  <c:v>14829.74723646</c:v>
                </c:pt>
                <c:pt idx="34">
                  <c:v>15185.03447866</c:v>
                </c:pt>
                <c:pt idx="35">
                  <c:v>14881.39115496</c:v>
                </c:pt>
                <c:pt idx="36">
                  <c:v>14858.728356789899</c:v>
                </c:pt>
                <c:pt idx="37">
                  <c:v>15037.254615059999</c:v>
                </c:pt>
                <c:pt idx="38">
                  <c:v>15355.92644128</c:v>
                </c:pt>
                <c:pt idx="39">
                  <c:v>15450.10863253</c:v>
                </c:pt>
                <c:pt idx="40">
                  <c:v>15663.6765252799</c:v>
                </c:pt>
                <c:pt idx="41">
                  <c:v>15559.73055808</c:v>
                </c:pt>
                <c:pt idx="42">
                  <c:v>15694.231577879998</c:v>
                </c:pt>
                <c:pt idx="43">
                  <c:v>15575.23353</c:v>
                </c:pt>
                <c:pt idx="44">
                  <c:v>15683.5782291099</c:v>
                </c:pt>
                <c:pt idx="45">
                  <c:v>15754.11116115</c:v>
                </c:pt>
                <c:pt idx="46">
                  <c:v>15724.70054419</c:v>
                </c:pt>
                <c:pt idx="47">
                  <c:v>15914.5996854</c:v>
                </c:pt>
                <c:pt idx="48">
                  <c:v>16166.38308478</c:v>
                </c:pt>
                <c:pt idx="49">
                  <c:v>16149.020625520001</c:v>
                </c:pt>
                <c:pt idx="50">
                  <c:v>15919.912997059999</c:v>
                </c:pt>
                <c:pt idx="51">
                  <c:v>15994.22442696</c:v>
                </c:pt>
                <c:pt idx="52">
                  <c:v>16110.921025809999</c:v>
                </c:pt>
                <c:pt idx="53">
                  <c:v>16241.194954160001</c:v>
                </c:pt>
                <c:pt idx="54">
                  <c:v>16164.0884324</c:v>
                </c:pt>
                <c:pt idx="55">
                  <c:v>16358.6610504399</c:v>
                </c:pt>
                <c:pt idx="56">
                  <c:v>16748.688498389998</c:v>
                </c:pt>
                <c:pt idx="57">
                  <c:v>16774.380148169999</c:v>
                </c:pt>
                <c:pt idx="58">
                  <c:v>17089.062225319998</c:v>
                </c:pt>
                <c:pt idx="59">
                  <c:v>17461.7658988</c:v>
                </c:pt>
                <c:pt idx="60">
                  <c:v>17691.5206499899</c:v>
                </c:pt>
                <c:pt idx="61">
                  <c:v>17776.922378939998</c:v>
                </c:pt>
                <c:pt idx="62">
                  <c:v>18250.269210679999</c:v>
                </c:pt>
                <c:pt idx="63">
                  <c:v>17993.521348739898</c:v>
                </c:pt>
                <c:pt idx="64">
                  <c:v>17765.719638879902</c:v>
                </c:pt>
                <c:pt idx="65">
                  <c:v>17675.045600139998</c:v>
                </c:pt>
                <c:pt idx="66">
                  <c:v>18077.67420311</c:v>
                </c:pt>
                <c:pt idx="67">
                  <c:v>18116.953472470002</c:v>
                </c:pt>
                <c:pt idx="68">
                  <c:v>18266.31401432</c:v>
                </c:pt>
                <c:pt idx="69">
                  <c:v>18493.564311270002</c:v>
                </c:pt>
                <c:pt idx="70">
                  <c:v>18254.0946286</c:v>
                </c:pt>
                <c:pt idx="71">
                  <c:v>19057.497693040001</c:v>
                </c:pt>
              </c:numCache>
            </c:numRef>
          </c:val>
          <c:smooth val="0"/>
          <c:extLst>
            <c:ext xmlns:c16="http://schemas.microsoft.com/office/drawing/2014/chart" uri="{C3380CC4-5D6E-409C-BE32-E72D297353CC}">
              <c16:uniqueId val="{00000000-EBDC-40AA-BDF7-2B8382C5CFD8}"/>
            </c:ext>
          </c:extLst>
        </c:ser>
        <c:ser>
          <c:idx val="3"/>
          <c:order val="1"/>
          <c:tx>
            <c:strRef>
              <c:f>'11.PROMERICA'!$M$1</c:f>
              <c:strCache>
                <c:ptCount val="1"/>
                <c:pt idx="0">
                  <c:v>Estimado de la tendencia</c:v>
                </c:pt>
              </c:strCache>
            </c:strRef>
          </c:tx>
          <c:spPr>
            <a:ln w="22225" cap="rnd" cmpd="sng" algn="ctr">
              <a:solidFill>
                <a:schemeClr val="accent4"/>
              </a:solidFill>
              <a:round/>
            </a:ln>
            <a:effectLst/>
          </c:spPr>
          <c:marker>
            <c:symbol val="none"/>
          </c:marker>
          <c:cat>
            <c:multiLvlStrRef>
              <c:f>'11.PROMERICA'!$D$2:$E$73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'11.PROMERICA'!$M$2:$M$73</c:f>
              <c:numCache>
                <c:formatCode>_-* #,##0_-;\-* #,##0_-;_-* "-"??_-;_-@_-</c:formatCode>
                <c:ptCount val="72"/>
                <c:pt idx="0">
                  <c:v>15188.6770674009</c:v>
                </c:pt>
                <c:pt idx="1">
                  <c:v>15221.9480716587</c:v>
                </c:pt>
                <c:pt idx="2">
                  <c:v>15251.549472536899</c:v>
                </c:pt>
                <c:pt idx="3">
                  <c:v>15277.669171468398</c:v>
                </c:pt>
                <c:pt idx="4">
                  <c:v>15300.495069886101</c:v>
                </c:pt>
                <c:pt idx="5">
                  <c:v>15320.215069222901</c:v>
                </c:pt>
                <c:pt idx="6">
                  <c:v>15337.017070911899</c:v>
                </c:pt>
                <c:pt idx="7">
                  <c:v>15351.088976385901</c:v>
                </c:pt>
                <c:pt idx="8">
                  <c:v>15362.6186870779</c:v>
                </c:pt>
                <c:pt idx="9">
                  <c:v>15371.7941044208</c:v>
                </c:pt>
                <c:pt idx="10">
                  <c:v>15378.803129847602</c:v>
                </c:pt>
                <c:pt idx="11">
                  <c:v>15383.8336647912</c:v>
                </c:pt>
                <c:pt idx="12">
                  <c:v>15387.0736106845</c:v>
                </c:pt>
                <c:pt idx="13">
                  <c:v>15388.710868960399</c:v>
                </c:pt>
                <c:pt idx="14">
                  <c:v>15388.933341051999</c:v>
                </c:pt>
                <c:pt idx="15">
                  <c:v>15387.928928392201</c:v>
                </c:pt>
                <c:pt idx="16">
                  <c:v>15385.885532413799</c:v>
                </c:pt>
                <c:pt idx="17">
                  <c:v>15382.991054549801</c:v>
                </c:pt>
                <c:pt idx="18">
                  <c:v>15379.433396233298</c:v>
                </c:pt>
                <c:pt idx="19">
                  <c:v>15375.400458897</c:v>
                </c:pt>
                <c:pt idx="20">
                  <c:v>15371.080143973901</c:v>
                </c:pt>
                <c:pt idx="21">
                  <c:v>15366.660352897101</c:v>
                </c:pt>
                <c:pt idx="22">
                  <c:v>15362.328987099301</c:v>
                </c:pt>
                <c:pt idx="23">
                  <c:v>15358.273948013599</c:v>
                </c:pt>
                <c:pt idx="24">
                  <c:v>15354.683137073</c:v>
                </c:pt>
                <c:pt idx="25">
                  <c:v>15351.744455710199</c:v>
                </c:pt>
                <c:pt idx="26">
                  <c:v>15349.645805358299</c:v>
                </c:pt>
                <c:pt idx="27">
                  <c:v>15348.575087450301</c:v>
                </c:pt>
                <c:pt idx="28">
                  <c:v>15348.720203418899</c:v>
                </c:pt>
                <c:pt idx="29">
                  <c:v>15350.269054697301</c:v>
                </c:pt>
                <c:pt idx="30">
                  <c:v>15353.4095427183</c:v>
                </c:pt>
                <c:pt idx="31">
                  <c:v>15358.3295689149</c:v>
                </c:pt>
                <c:pt idx="32">
                  <c:v>15365.217034719901</c:v>
                </c:pt>
                <c:pt idx="33">
                  <c:v>15374.2598415664</c:v>
                </c:pt>
                <c:pt idx="34">
                  <c:v>15385.645890887301</c:v>
                </c:pt>
                <c:pt idx="35">
                  <c:v>15399.5630841155</c:v>
                </c:pt>
                <c:pt idx="36">
                  <c:v>15416.199322684</c:v>
                </c:pt>
                <c:pt idx="37">
                  <c:v>15435.7425080257</c:v>
                </c:pt>
                <c:pt idx="38">
                  <c:v>15458.3805415734</c:v>
                </c:pt>
                <c:pt idx="39">
                  <c:v>15484.301324760299</c:v>
                </c:pt>
                <c:pt idx="40">
                  <c:v>15513.692759019199</c:v>
                </c:pt>
                <c:pt idx="41">
                  <c:v>15546.742745783002</c:v>
                </c:pt>
                <c:pt idx="42">
                  <c:v>15583.639186484699</c:v>
                </c:pt>
                <c:pt idx="43">
                  <c:v>15624.569982557301</c:v>
                </c:pt>
                <c:pt idx="44">
                  <c:v>15669.723035433599</c:v>
                </c:pt>
                <c:pt idx="45">
                  <c:v>15719.286246546601</c:v>
                </c:pt>
                <c:pt idx="46">
                  <c:v>15773.447517329299</c:v>
                </c:pt>
                <c:pt idx="47">
                  <c:v>15832.3947492145</c:v>
                </c:pt>
                <c:pt idx="48">
                  <c:v>15896.315843635301</c:v>
                </c:pt>
                <c:pt idx="49">
                  <c:v>15965.3987020245</c:v>
                </c:pt>
                <c:pt idx="50">
                  <c:v>16039.8312258151</c:v>
                </c:pt>
                <c:pt idx="51">
                  <c:v>16119.80131644</c:v>
                </c:pt>
                <c:pt idx="52">
                  <c:v>16205.496875332199</c:v>
                </c:pt>
                <c:pt idx="53">
                  <c:v>16297.1058039247</c:v>
                </c:pt>
                <c:pt idx="54">
                  <c:v>16394.816003650201</c:v>
                </c:pt>
                <c:pt idx="55">
                  <c:v>16498.8153759419</c:v>
                </c:pt>
                <c:pt idx="56">
                  <c:v>16609.291822232601</c:v>
                </c:pt>
                <c:pt idx="57">
                  <c:v>16726.4332439553</c:v>
                </c:pt>
                <c:pt idx="58">
                  <c:v>16850.427542542802</c:v>
                </c:pt>
                <c:pt idx="59">
                  <c:v>16981.462619428199</c:v>
                </c:pt>
                <c:pt idx="60">
                  <c:v>17119.7263760444</c:v>
                </c:pt>
                <c:pt idx="61">
                  <c:v>17265.406713824297</c:v>
                </c:pt>
                <c:pt idx="62">
                  <c:v>17418.691534200902</c:v>
                </c:pt>
                <c:pt idx="63">
                  <c:v>17579.768738606999</c:v>
                </c:pt>
                <c:pt idx="64">
                  <c:v>17748.8262284757</c:v>
                </c:pt>
                <c:pt idx="65">
                  <c:v>17926.051905239899</c:v>
                </c:pt>
                <c:pt idx="66">
                  <c:v>18111.6336703325</c:v>
                </c:pt>
                <c:pt idx="67">
                  <c:v>18305.759425186403</c:v>
                </c:pt>
                <c:pt idx="68">
                  <c:v>18508.617071234599</c:v>
                </c:pt>
                <c:pt idx="69">
                  <c:v>18720.3945099101</c:v>
                </c:pt>
                <c:pt idx="70">
                  <c:v>18941.279642645699</c:v>
                </c:pt>
                <c:pt idx="71">
                  <c:v>19171.4603708744</c:v>
                </c:pt>
              </c:numCache>
            </c:numRef>
          </c:val>
          <c:smooth val="0"/>
          <c:extLst>
            <c:ext xmlns:c16="http://schemas.microsoft.com/office/drawing/2014/chart" uri="{C3380CC4-5D6E-409C-BE32-E72D297353CC}">
              <c16:uniqueId val="{00000001-EBDC-40AA-BDF7-2B8382C5CFD8}"/>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12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'11.PROMERICA'!$L$1</c:f>
              <c:strCache>
                <c:ptCount val="1"/>
                <c:pt idx="0">
                  <c:v>ValorCuenta</c:v>
                </c:pt>
              </c:strCache>
            </c:strRef>
          </c:tx>
          <c:spPr>
            <a:ln w="22225" cap="rnd" cmpd="sng" algn="ctr">
              <a:solidFill>
                <a:schemeClr val="accent3"/>
              </a:solidFill>
              <a:round/>
            </a:ln>
            <a:effectLst/>
          </c:spPr>
          <c:marker>
            <c:symbol val="none"/>
          </c:marker>
          <c:cat>
            <c:multiLvlStrRef>
              <c:f>'11.PROMERICA'!$D$2:$E$73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'11.PROMERICA'!$L$2:$L$73</c:f>
              <c:numCache>
                <c:formatCode>_-* #,##0_-;\-* #,##0_-;_-* "-"??_-;_-@_-</c:formatCode>
                <c:ptCount val="72"/>
                <c:pt idx="0">
                  <c:v>14901.4381328</c:v>
                </c:pt>
                <c:pt idx="1">
                  <c:v>15184.93323099</c:v>
                </c:pt>
                <c:pt idx="2">
                  <c:v>15170.21679466</c:v>
                </c:pt>
                <c:pt idx="3">
                  <c:v>15043.642564549998</c:v>
                </c:pt>
                <c:pt idx="4">
                  <c:v>14973.060380790001</c:v>
                </c:pt>
                <c:pt idx="5">
                  <c:v>15075.609288829999</c:v>
                </c:pt>
                <c:pt idx="6">
                  <c:v>15375.144049279899</c:v>
                </c:pt>
                <c:pt idx="7">
                  <c:v>15376.39861586</c:v>
                </c:pt>
                <c:pt idx="8">
                  <c:v>15545.58530235</c:v>
                </c:pt>
                <c:pt idx="9">
                  <c:v>15400.354337770001</c:v>
                </c:pt>
                <c:pt idx="10">
                  <c:v>15255.10414517</c:v>
                </c:pt>
                <c:pt idx="11">
                  <c:v>15725.560566690001</c:v>
                </c:pt>
                <c:pt idx="12">
                  <c:v>15652.512988840001</c:v>
                </c:pt>
                <c:pt idx="13">
                  <c:v>15663.824198570001</c:v>
                </c:pt>
                <c:pt idx="14">
                  <c:v>15727.546514330001</c:v>
                </c:pt>
                <c:pt idx="15">
                  <c:v>15526.486194180001</c:v>
                </c:pt>
                <c:pt idx="16">
                  <c:v>15637.219031439899</c:v>
                </c:pt>
                <c:pt idx="17">
                  <c:v>15678.288008379999</c:v>
                </c:pt>
                <c:pt idx="18">
                  <c:v>15535.656588049998</c:v>
                </c:pt>
                <c:pt idx="19">
                  <c:v>15695.56612532</c:v>
                </c:pt>
                <c:pt idx="20">
                  <c:v>15660.97556334</c:v>
                </c:pt>
                <c:pt idx="21">
                  <c:v>15559.293048899999</c:v>
                </c:pt>
                <c:pt idx="22">
                  <c:v>15511.29272059</c:v>
                </c:pt>
                <c:pt idx="23">
                  <c:v>15499.660023799999</c:v>
                </c:pt>
                <c:pt idx="24">
                  <c:v>15417.521955440001</c:v>
                </c:pt>
                <c:pt idx="25">
                  <c:v>15337.274530030001</c:v>
                </c:pt>
                <c:pt idx="26">
                  <c:v>15475.79715276</c:v>
                </c:pt>
                <c:pt idx="27">
                  <c:v>15321.725616939899</c:v>
                </c:pt>
                <c:pt idx="28">
                  <c:v>15033.75510624</c:v>
                </c:pt>
                <c:pt idx="29">
                  <c:v>15032.376815609899</c:v>
                </c:pt>
                <c:pt idx="30">
                  <c:v>15102.954763599899</c:v>
                </c:pt>
                <c:pt idx="31">
                  <c:v>15275.712488899999</c:v>
                </c:pt>
                <c:pt idx="32">
                  <c:v>14943.465276499999</c:v>
                </c:pt>
                <c:pt idx="33">
                  <c:v>14829.74723646</c:v>
                </c:pt>
                <c:pt idx="34">
                  <c:v>15185.03447866</c:v>
                </c:pt>
                <c:pt idx="35">
                  <c:v>14881.39115496</c:v>
                </c:pt>
                <c:pt idx="36">
                  <c:v>14858.728356789899</c:v>
                </c:pt>
                <c:pt idx="37">
                  <c:v>15037.254615059999</c:v>
                </c:pt>
                <c:pt idx="38">
                  <c:v>15355.92644128</c:v>
                </c:pt>
                <c:pt idx="39">
                  <c:v>15450.10863253</c:v>
                </c:pt>
                <c:pt idx="40">
                  <c:v>15663.6765252799</c:v>
                </c:pt>
                <c:pt idx="41">
                  <c:v>15559.73055808</c:v>
                </c:pt>
                <c:pt idx="42">
                  <c:v>15694.231577879998</c:v>
                </c:pt>
                <c:pt idx="43">
                  <c:v>15575.23353</c:v>
                </c:pt>
                <c:pt idx="44">
                  <c:v>15683.5782291099</c:v>
                </c:pt>
                <c:pt idx="45">
                  <c:v>15754.11116115</c:v>
                </c:pt>
                <c:pt idx="46">
                  <c:v>15724.70054419</c:v>
                </c:pt>
                <c:pt idx="47">
                  <c:v>15914.5996854</c:v>
                </c:pt>
                <c:pt idx="48">
                  <c:v>16166.38308478</c:v>
                </c:pt>
                <c:pt idx="49">
                  <c:v>16149.020625520001</c:v>
                </c:pt>
                <c:pt idx="50">
                  <c:v>15919.912997059999</c:v>
                </c:pt>
                <c:pt idx="51">
                  <c:v>15994.22442696</c:v>
                </c:pt>
                <c:pt idx="52">
                  <c:v>16110.921025809999</c:v>
                </c:pt>
                <c:pt idx="53">
                  <c:v>16241.194954160001</c:v>
                </c:pt>
                <c:pt idx="54">
                  <c:v>16164.0884324</c:v>
                </c:pt>
                <c:pt idx="55">
                  <c:v>16358.6610504399</c:v>
                </c:pt>
                <c:pt idx="56">
                  <c:v>16748.688498389998</c:v>
                </c:pt>
                <c:pt idx="57">
                  <c:v>16774.380148169999</c:v>
                </c:pt>
                <c:pt idx="58">
                  <c:v>17089.062225319998</c:v>
                </c:pt>
                <c:pt idx="59">
                  <c:v>17461.7658988</c:v>
                </c:pt>
                <c:pt idx="60">
                  <c:v>17691.5206499899</c:v>
                </c:pt>
                <c:pt idx="61">
                  <c:v>17776.922378939998</c:v>
                </c:pt>
                <c:pt idx="62">
                  <c:v>18250.269210679999</c:v>
                </c:pt>
                <c:pt idx="63">
                  <c:v>17993.521348739898</c:v>
                </c:pt>
                <c:pt idx="64">
                  <c:v>17765.719638879902</c:v>
                </c:pt>
                <c:pt idx="65">
                  <c:v>17675.045600139998</c:v>
                </c:pt>
                <c:pt idx="66">
                  <c:v>18077.67420311</c:v>
                </c:pt>
                <c:pt idx="67">
                  <c:v>18116.953472470002</c:v>
                </c:pt>
                <c:pt idx="68">
                  <c:v>18266.31401432</c:v>
                </c:pt>
                <c:pt idx="69">
                  <c:v>18493.564311270002</c:v>
                </c:pt>
                <c:pt idx="70">
                  <c:v>18254.0946286</c:v>
                </c:pt>
                <c:pt idx="71">
                  <c:v>19057.497693040001</c:v>
                </c:pt>
              </c:numCache>
            </c:numRef>
          </c:val>
          <c:smooth val="0"/>
          <c:extLst>
            <c:ext xmlns:c16="http://schemas.microsoft.com/office/drawing/2014/chart" uri="{C3380CC4-5D6E-409C-BE32-E72D297353CC}">
              <c16:uniqueId val="{00000000-D818-427C-AE77-048B68B062F6}"/>
            </c:ext>
          </c:extLst>
        </c:ser>
        <c:ser>
          <c:idx val="3"/>
          <c:order val="1"/>
          <c:tx>
            <c:strRef>
              <c:f>'11.PROMERICA'!$N$1</c:f>
              <c:strCache>
                <c:ptCount val="1"/>
                <c:pt idx="0">
                  <c:v>Serie Sin Estacionalidad</c:v>
                </c:pt>
              </c:strCache>
            </c:strRef>
          </c:tx>
          <c:spPr>
            <a:ln w="22225" cap="rnd" cmpd="sng" algn="ctr">
              <a:solidFill>
                <a:schemeClr val="accent4"/>
              </a:solidFill>
              <a:round/>
            </a:ln>
            <a:effectLst/>
          </c:spPr>
          <c:marker>
            <c:symbol val="none"/>
          </c:marker>
          <c:cat>
            <c:multiLvlStrRef>
              <c:f>'11.PROMERICA'!$D$2:$E$73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'11.PROMERICA'!$N$2:$N$73</c:f>
              <c:numCache>
                <c:formatCode>_-* #,##0_-;\-* #,##0_-;_-* "-"??_-;_-@_-</c:formatCode>
                <c:ptCount val="72"/>
                <c:pt idx="0">
                  <c:v>14860.1774697329</c:v>
                </c:pt>
                <c:pt idx="1">
                  <c:v>15109.8490757176</c:v>
                </c:pt>
                <c:pt idx="2">
                  <c:v>15023.670972434</c:v>
                </c:pt>
                <c:pt idx="3">
                  <c:v>15029.930162012301</c:v>
                </c:pt>
                <c:pt idx="4">
                  <c:v>15025.1524539151</c:v>
                </c:pt>
                <c:pt idx="5">
                  <c:v>15161.7196411776</c:v>
                </c:pt>
                <c:pt idx="6">
                  <c:v>15407.2946765129</c:v>
                </c:pt>
                <c:pt idx="7">
                  <c:v>15388.898996137199</c:v>
                </c:pt>
                <c:pt idx="8">
                  <c:v>15546.863490944599</c:v>
                </c:pt>
                <c:pt idx="9">
                  <c:v>15472.710460938499</c:v>
                </c:pt>
                <c:pt idx="10">
                  <c:v>15348.715750198</c:v>
                </c:pt>
                <c:pt idx="11">
                  <c:v>15659.5229640788</c:v>
                </c:pt>
                <c:pt idx="12">
                  <c:v>15609.1726710244</c:v>
                </c:pt>
                <c:pt idx="13">
                  <c:v>15586.3720958578</c:v>
                </c:pt>
                <c:pt idx="14">
                  <c:v>15575.616830876101</c:v>
                </c:pt>
                <c:pt idx="15">
                  <c:v>15512.333675747299</c:v>
                </c:pt>
                <c:pt idx="16">
                  <c:v>15691.6217478215</c:v>
                </c:pt>
                <c:pt idx="17">
                  <c:v>15767.8408004923</c:v>
                </c:pt>
                <c:pt idx="18">
                  <c:v>15568.142859539899</c:v>
                </c:pt>
                <c:pt idx="19">
                  <c:v>15708.3259756682</c:v>
                </c:pt>
                <c:pt idx="20">
                  <c:v>15662.2632395487</c:v>
                </c:pt>
                <c:pt idx="21">
                  <c:v>15632.3959204034</c:v>
                </c:pt>
                <c:pt idx="22">
                  <c:v>15606.4764042814</c:v>
                </c:pt>
                <c:pt idx="23">
                  <c:v>15434.571063382999</c:v>
                </c:pt>
                <c:pt idx="24">
                  <c:v>15374.832305416699</c:v>
                </c:pt>
                <c:pt idx="25">
                  <c:v>15261.437100602399</c:v>
                </c:pt>
                <c:pt idx="26">
                  <c:v>15326.299393495799</c:v>
                </c:pt>
                <c:pt idx="27">
                  <c:v>15307.759739438601</c:v>
                </c:pt>
                <c:pt idx="28">
                  <c:v>15086.0583395418</c:v>
                </c:pt>
                <c:pt idx="29">
                  <c:v>15118.2402284522</c:v>
                </c:pt>
                <c:pt idx="30">
                  <c:v>15134.536221774501</c:v>
                </c:pt>
                <c:pt idx="31">
                  <c:v>15288.131015493</c:v>
                </c:pt>
                <c:pt idx="32">
                  <c:v>14944.693957601899</c:v>
                </c:pt>
                <c:pt idx="33">
                  <c:v>14899.422452631299</c:v>
                </c:pt>
                <c:pt idx="34">
                  <c:v>15278.216107341499</c:v>
                </c:pt>
                <c:pt idx="35">
                  <c:v>14818.898540389901</c:v>
                </c:pt>
                <c:pt idx="36">
                  <c:v>14817.585953025298</c:v>
                </c:pt>
                <c:pt idx="37">
                  <c:v>14962.9006786144</c:v>
                </c:pt>
                <c:pt idx="38">
                  <c:v>15207.586645162399</c:v>
                </c:pt>
                <c:pt idx="39">
                  <c:v>15436.025732865901</c:v>
                </c:pt>
                <c:pt idx="40">
                  <c:v>15718.1712886892</c:v>
                </c:pt>
                <c:pt idx="41">
                  <c:v>15648.606162051999</c:v>
                </c:pt>
                <c:pt idx="42">
                  <c:v>15727.049442060601</c:v>
                </c:pt>
                <c:pt idx="43">
                  <c:v>15587.895554892501</c:v>
                </c:pt>
                <c:pt idx="44">
                  <c:v>15684.867763754401</c:v>
                </c:pt>
                <c:pt idx="45">
                  <c:v>15828.1293546659</c:v>
                </c:pt>
                <c:pt idx="46">
                  <c:v>15821.193786223499</c:v>
                </c:pt>
                <c:pt idx="47">
                  <c:v>15847.7682357176</c:v>
                </c:pt>
                <c:pt idx="48">
                  <c:v>16121.619909606599</c:v>
                </c:pt>
                <c:pt idx="49">
                  <c:v>16069.169397088601</c:v>
                </c:pt>
                <c:pt idx="50">
                  <c:v>15766.1250340072</c:v>
                </c:pt>
                <c:pt idx="51">
                  <c:v>15979.645561324302</c:v>
                </c:pt>
                <c:pt idx="52">
                  <c:v>16166.971776614799</c:v>
                </c:pt>
                <c:pt idx="53">
                  <c:v>16333.9630136961</c:v>
                </c:pt>
                <c:pt idx="54">
                  <c:v>16197.8888039662</c:v>
                </c:pt>
                <c:pt idx="55">
                  <c:v>16371.959969716499</c:v>
                </c:pt>
                <c:pt idx="56">
                  <c:v>16750.065608495301</c:v>
                </c:pt>
                <c:pt idx="57">
                  <c:v>16853.1919137603</c:v>
                </c:pt>
                <c:pt idx="58">
                  <c:v>17193.927752825599</c:v>
                </c:pt>
                <c:pt idx="59">
                  <c:v>17388.437310453399</c:v>
                </c:pt>
                <c:pt idx="60">
                  <c:v>17642.534514143397</c:v>
                </c:pt>
                <c:pt idx="61">
                  <c:v>17689.021748765299</c:v>
                </c:pt>
                <c:pt idx="62">
                  <c:v>18073.969771883203</c:v>
                </c:pt>
                <c:pt idx="63">
                  <c:v>17977.120107701099</c:v>
                </c:pt>
                <c:pt idx="64">
                  <c:v>17827.527522039003</c:v>
                </c:pt>
                <c:pt idx="65">
                  <c:v>17776.003669245398</c:v>
                </c:pt>
                <c:pt idx="66">
                  <c:v>18115.476032002101</c:v>
                </c:pt>
                <c:pt idx="67">
                  <c:v>18131.681811239599</c:v>
                </c:pt>
                <c:pt idx="68">
                  <c:v>18267.815906579701</c:v>
                </c:pt>
                <c:pt idx="69">
                  <c:v>18580.453391078299</c:v>
                </c:pt>
                <c:pt idx="70">
                  <c:v>18366.109274993501</c:v>
                </c:pt>
                <c:pt idx="71">
                  <c:v>18977.468020706299</c:v>
                </c:pt>
              </c:numCache>
            </c:numRef>
          </c:val>
          <c:smooth val="0"/>
          <c:extLst>
            <c:ext xmlns:c16="http://schemas.microsoft.com/office/drawing/2014/chart" uri="{C3380CC4-5D6E-409C-BE32-E72D297353CC}">
              <c16:uniqueId val="{00000001-D818-427C-AE77-048B68B062F6}"/>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12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'12. FICENSA'!$L$1</c:f>
              <c:strCache>
                <c:ptCount val="1"/>
                <c:pt idx="0">
                  <c:v>ValorCuenta</c:v>
                </c:pt>
              </c:strCache>
            </c:strRef>
          </c:tx>
          <c:spPr>
            <a:ln w="22225" cap="rnd" cmpd="sng" algn="ctr">
              <a:solidFill>
                <a:schemeClr val="accent3"/>
              </a:solidFill>
              <a:round/>
            </a:ln>
            <a:effectLst/>
          </c:spPr>
          <c:marker>
            <c:symbol val="none"/>
          </c:marker>
          <c:cat>
            <c:multiLvlStrRef>
              <c:f>'12. FICENSA'!$D$2:$E$73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'12. FICENSA'!$L$2:$L$73</c:f>
              <c:numCache>
                <c:formatCode>_-* #,##0_-;\-* #,##0_-;_-* "-"??_-;_-@_-</c:formatCode>
                <c:ptCount val="72"/>
                <c:pt idx="0">
                  <c:v>11260.140282</c:v>
                </c:pt>
                <c:pt idx="1">
                  <c:v>11805.49445428</c:v>
                </c:pt>
                <c:pt idx="2">
                  <c:v>11279.221694170001</c:v>
                </c:pt>
                <c:pt idx="3">
                  <c:v>11582.55741141</c:v>
                </c:pt>
                <c:pt idx="4">
                  <c:v>11210.27182631</c:v>
                </c:pt>
                <c:pt idx="5">
                  <c:v>11532.550831799999</c:v>
                </c:pt>
                <c:pt idx="6">
                  <c:v>11563.561911180001</c:v>
                </c:pt>
                <c:pt idx="7">
                  <c:v>11557.18738698</c:v>
                </c:pt>
                <c:pt idx="8">
                  <c:v>11876.88276058</c:v>
                </c:pt>
                <c:pt idx="9">
                  <c:v>12308.790213889999</c:v>
                </c:pt>
                <c:pt idx="10">
                  <c:v>11967.670058110001</c:v>
                </c:pt>
                <c:pt idx="11">
                  <c:v>12698.000608290002</c:v>
                </c:pt>
                <c:pt idx="12">
                  <c:v>12675.03031464</c:v>
                </c:pt>
                <c:pt idx="13">
                  <c:v>12749.913855819999</c:v>
                </c:pt>
                <c:pt idx="14">
                  <c:v>12759.04196803</c:v>
                </c:pt>
                <c:pt idx="15">
                  <c:v>12751.30433065</c:v>
                </c:pt>
                <c:pt idx="16">
                  <c:v>12827.756696029899</c:v>
                </c:pt>
                <c:pt idx="17">
                  <c:v>13066.965675950001</c:v>
                </c:pt>
                <c:pt idx="18">
                  <c:v>13351.33365241</c:v>
                </c:pt>
                <c:pt idx="19">
                  <c:v>13469.026134649999</c:v>
                </c:pt>
                <c:pt idx="20">
                  <c:v>13856.153722450001</c:v>
                </c:pt>
                <c:pt idx="21">
                  <c:v>14034.866201590001</c:v>
                </c:pt>
                <c:pt idx="22">
                  <c:v>13997.735068040001</c:v>
                </c:pt>
                <c:pt idx="23">
                  <c:v>14918.65340515</c:v>
                </c:pt>
                <c:pt idx="24">
                  <c:v>15245.266082079999</c:v>
                </c:pt>
                <c:pt idx="25">
                  <c:v>15162.3316887</c:v>
                </c:pt>
                <c:pt idx="26">
                  <c:v>15419.706533840001</c:v>
                </c:pt>
                <c:pt idx="27">
                  <c:v>15259.8175483</c:v>
                </c:pt>
                <c:pt idx="28">
                  <c:v>14978.8879273699</c:v>
                </c:pt>
                <c:pt idx="29">
                  <c:v>15074.589206950001</c:v>
                </c:pt>
                <c:pt idx="30">
                  <c:v>15018.364614369899</c:v>
                </c:pt>
                <c:pt idx="31">
                  <c:v>15110.22878614</c:v>
                </c:pt>
                <c:pt idx="32">
                  <c:v>15227.182675739999</c:v>
                </c:pt>
                <c:pt idx="33">
                  <c:v>15590.094794090001</c:v>
                </c:pt>
                <c:pt idx="34">
                  <c:v>15144.45411483</c:v>
                </c:pt>
                <c:pt idx="35">
                  <c:v>15521.649567459999</c:v>
                </c:pt>
                <c:pt idx="36">
                  <c:v>15258.52199827</c:v>
                </c:pt>
                <c:pt idx="37">
                  <c:v>15425.649709399999</c:v>
                </c:pt>
                <c:pt idx="38">
                  <c:v>15650.336024119899</c:v>
                </c:pt>
                <c:pt idx="39">
                  <c:v>15752.025066790002</c:v>
                </c:pt>
                <c:pt idx="40">
                  <c:v>15957.743142770001</c:v>
                </c:pt>
                <c:pt idx="41">
                  <c:v>16273.064476950001</c:v>
                </c:pt>
                <c:pt idx="42">
                  <c:v>16435.57960257</c:v>
                </c:pt>
                <c:pt idx="43">
                  <c:v>16217.264442239999</c:v>
                </c:pt>
                <c:pt idx="44">
                  <c:v>15882.855309439899</c:v>
                </c:pt>
                <c:pt idx="45">
                  <c:v>15440.376098999999</c:v>
                </c:pt>
                <c:pt idx="46">
                  <c:v>15357.7347165999</c:v>
                </c:pt>
                <c:pt idx="47">
                  <c:v>15213.79712417</c:v>
                </c:pt>
                <c:pt idx="48">
                  <c:v>15200.058953040001</c:v>
                </c:pt>
                <c:pt idx="49">
                  <c:v>15276.10106409</c:v>
                </c:pt>
                <c:pt idx="50">
                  <c:v>15563.4013727</c:v>
                </c:pt>
                <c:pt idx="51">
                  <c:v>15762.73106882</c:v>
                </c:pt>
                <c:pt idx="52">
                  <c:v>15736.980578319999</c:v>
                </c:pt>
                <c:pt idx="53">
                  <c:v>15595.45392367</c:v>
                </c:pt>
                <c:pt idx="54">
                  <c:v>15524.528207959998</c:v>
                </c:pt>
                <c:pt idx="55">
                  <c:v>15493.645033430001</c:v>
                </c:pt>
                <c:pt idx="56">
                  <c:v>15202.559999159999</c:v>
                </c:pt>
                <c:pt idx="57">
                  <c:v>15288.748795649999</c:v>
                </c:pt>
                <c:pt idx="58">
                  <c:v>15530.566495030002</c:v>
                </c:pt>
                <c:pt idx="59">
                  <c:v>15724.73162058</c:v>
                </c:pt>
                <c:pt idx="60">
                  <c:v>16077.95722355</c:v>
                </c:pt>
                <c:pt idx="61">
                  <c:v>15785.3457844</c:v>
                </c:pt>
                <c:pt idx="62">
                  <c:v>15716.1748553</c:v>
                </c:pt>
                <c:pt idx="63">
                  <c:v>15492.612611619899</c:v>
                </c:pt>
                <c:pt idx="64">
                  <c:v>15512.273560959999</c:v>
                </c:pt>
                <c:pt idx="65">
                  <c:v>15388.39780447</c:v>
                </c:pt>
                <c:pt idx="66">
                  <c:v>15770.952132599899</c:v>
                </c:pt>
                <c:pt idx="67">
                  <c:v>15339.171040589999</c:v>
                </c:pt>
                <c:pt idx="68">
                  <c:v>15878.01913927</c:v>
                </c:pt>
                <c:pt idx="69">
                  <c:v>16019.713796209999</c:v>
                </c:pt>
                <c:pt idx="70">
                  <c:v>16121.791914009898</c:v>
                </c:pt>
                <c:pt idx="71">
                  <c:v>16364.74652182</c:v>
                </c:pt>
              </c:numCache>
            </c:numRef>
          </c:val>
          <c:smooth val="0"/>
          <c:extLst>
            <c:ext xmlns:c16="http://schemas.microsoft.com/office/drawing/2014/chart" uri="{C3380CC4-5D6E-409C-BE32-E72D297353CC}">
              <c16:uniqueId val="{00000000-BDBC-42FD-A6DC-3E465349A319}"/>
            </c:ext>
          </c:extLst>
        </c:ser>
        <c:ser>
          <c:idx val="3"/>
          <c:order val="1"/>
          <c:tx>
            <c:strRef>
              <c:f>'12. FICENSA'!$M$1</c:f>
              <c:strCache>
                <c:ptCount val="1"/>
                <c:pt idx="0">
                  <c:v>Estimado de la tendencia</c:v>
                </c:pt>
              </c:strCache>
            </c:strRef>
          </c:tx>
          <c:spPr>
            <a:ln w="22225" cap="rnd" cmpd="sng" algn="ctr">
              <a:solidFill>
                <a:schemeClr val="accent4"/>
              </a:solidFill>
              <a:round/>
            </a:ln>
            <a:effectLst/>
          </c:spPr>
          <c:marker>
            <c:symbol val="none"/>
          </c:marker>
          <c:cat>
            <c:multiLvlStrRef>
              <c:f>'12. FICENSA'!$D$2:$E$73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'12. FICENSA'!$M$2:$M$73</c:f>
              <c:numCache>
                <c:formatCode>_-* #,##0_-;\-* #,##0_-;_-* "-"??_-;_-@_-</c:formatCode>
                <c:ptCount val="72"/>
                <c:pt idx="0">
                  <c:v>10547.446568527201</c:v>
                </c:pt>
                <c:pt idx="1">
                  <c:v>10779.166271309799</c:v>
                </c:pt>
                <c:pt idx="2">
                  <c:v>11004.2245206383</c:v>
                </c:pt>
                <c:pt idx="3">
                  <c:v>11222.712376559901</c:v>
                </c:pt>
                <c:pt idx="4">
                  <c:v>11434.720899121901</c:v>
                </c:pt>
                <c:pt idx="5">
                  <c:v>11640.341148371299</c:v>
                </c:pt>
                <c:pt idx="6">
                  <c:v>11839.664184355601</c:v>
                </c:pt>
                <c:pt idx="7">
                  <c:v>12032.781067121799</c:v>
                </c:pt>
                <c:pt idx="8">
                  <c:v>12219.7828567171</c:v>
                </c:pt>
                <c:pt idx="9">
                  <c:v>12400.760613188901</c:v>
                </c:pt>
                <c:pt idx="10">
                  <c:v>12575.805396584199</c:v>
                </c:pt>
                <c:pt idx="11">
                  <c:v>12745.008266950301</c:v>
                </c:pt>
                <c:pt idx="12">
                  <c:v>12908.4602843345</c:v>
                </c:pt>
                <c:pt idx="13">
                  <c:v>13066.2525087838</c:v>
                </c:pt>
                <c:pt idx="14">
                  <c:v>13218.476000345599</c:v>
                </c:pt>
                <c:pt idx="15">
                  <c:v>13365.221819066999</c:v>
                </c:pt>
                <c:pt idx="16">
                  <c:v>13506.581024995301</c:v>
                </c:pt>
                <c:pt idx="17">
                  <c:v>13642.644678177699</c:v>
                </c:pt>
                <c:pt idx="18">
                  <c:v>13773.503838661301</c:v>
                </c:pt>
                <c:pt idx="19">
                  <c:v>13899.249566493401</c:v>
                </c:pt>
                <c:pt idx="20">
                  <c:v>14019.972921721201</c:v>
                </c:pt>
                <c:pt idx="21">
                  <c:v>14135.764964391899</c:v>
                </c:pt>
                <c:pt idx="22">
                  <c:v>14246.716754552701</c:v>
                </c:pt>
                <c:pt idx="23">
                  <c:v>14352.919352250899</c:v>
                </c:pt>
                <c:pt idx="24">
                  <c:v>14454.4638175336</c:v>
                </c:pt>
                <c:pt idx="25">
                  <c:v>14551.441210448</c:v>
                </c:pt>
                <c:pt idx="26">
                  <c:v>14643.942591041401</c:v>
                </c:pt>
                <c:pt idx="27">
                  <c:v>14732.059019361001</c:v>
                </c:pt>
                <c:pt idx="28">
                  <c:v>14815.8815554539</c:v>
                </c:pt>
                <c:pt idx="29">
                  <c:v>14895.5012593675</c:v>
                </c:pt>
                <c:pt idx="30">
                  <c:v>14971.0091911488</c:v>
                </c:pt>
                <c:pt idx="31">
                  <c:v>15042.4964108452</c:v>
                </c:pt>
                <c:pt idx="32">
                  <c:v>15110.0539785037</c:v>
                </c:pt>
                <c:pt idx="33">
                  <c:v>15173.7729541718</c:v>
                </c:pt>
                <c:pt idx="34">
                  <c:v>15233.7443978964</c:v>
                </c:pt>
                <c:pt idx="35">
                  <c:v>15290.059369724899</c:v>
                </c:pt>
                <c:pt idx="36">
                  <c:v>15342.808929704501</c:v>
                </c:pt>
                <c:pt idx="37">
                  <c:v>15392.084137882401</c:v>
                </c:pt>
                <c:pt idx="38">
                  <c:v>15437.9760543057</c:v>
                </c:pt>
                <c:pt idx="39">
                  <c:v>15480.5757390217</c:v>
                </c:pt>
                <c:pt idx="40">
                  <c:v>15519.9742520777</c:v>
                </c:pt>
                <c:pt idx="41">
                  <c:v>15556.2626535207</c:v>
                </c:pt>
                <c:pt idx="42">
                  <c:v>15589.532003398101</c:v>
                </c:pt>
                <c:pt idx="43">
                  <c:v>15619.8733617571</c:v>
                </c:pt>
                <c:pt idx="44">
                  <c:v>15647.377788644801</c:v>
                </c:pt>
                <c:pt idx="45">
                  <c:v>15672.136344108399</c:v>
                </c:pt>
                <c:pt idx="46">
                  <c:v>15694.2400881952</c:v>
                </c:pt>
                <c:pt idx="47">
                  <c:v>15713.7800809524</c:v>
                </c:pt>
                <c:pt idx="48">
                  <c:v>15730.847382427201</c:v>
                </c:pt>
                <c:pt idx="49">
                  <c:v>15745.5330526668</c:v>
                </c:pt>
                <c:pt idx="50">
                  <c:v>15757.928151718399</c:v>
                </c:pt>
                <c:pt idx="51">
                  <c:v>15768.1237396293</c:v>
                </c:pt>
                <c:pt idx="52">
                  <c:v>15776.210876446501</c:v>
                </c:pt>
                <c:pt idx="53">
                  <c:v>15782.2806222175</c:v>
                </c:pt>
                <c:pt idx="54">
                  <c:v>15786.424036989201</c:v>
                </c:pt>
                <c:pt idx="55">
                  <c:v>15788.7321808091</c:v>
                </c:pt>
                <c:pt idx="56">
                  <c:v>15789.2961137242</c:v>
                </c:pt>
                <c:pt idx="57">
                  <c:v>15788.206895781799</c:v>
                </c:pt>
                <c:pt idx="58">
                  <c:v>15785.555587029101</c:v>
                </c:pt>
                <c:pt idx="59">
                  <c:v>15781.4332475134</c:v>
                </c:pt>
                <c:pt idx="60">
                  <c:v>15775.930937281701</c:v>
                </c:pt>
                <c:pt idx="61">
                  <c:v>15769.1397163814</c:v>
                </c:pt>
                <c:pt idx="62">
                  <c:v>15761.150644859599</c:v>
                </c:pt>
                <c:pt idx="63">
                  <c:v>15752.0547827636</c:v>
                </c:pt>
                <c:pt idx="64">
                  <c:v>15741.943190140499</c:v>
                </c:pt>
                <c:pt idx="65">
                  <c:v>15730.9069270376</c:v>
                </c:pt>
                <c:pt idx="66">
                  <c:v>15719.037053502099</c:v>
                </c:pt>
                <c:pt idx="67">
                  <c:v>15706.424629581199</c:v>
                </c:pt>
                <c:pt idx="68">
                  <c:v>15693.160715322099</c:v>
                </c:pt>
                <c:pt idx="69">
                  <c:v>15679.336370772</c:v>
                </c:pt>
                <c:pt idx="70">
                  <c:v>15665.042655978099</c:v>
                </c:pt>
                <c:pt idx="71">
                  <c:v>15650.3706309877</c:v>
                </c:pt>
              </c:numCache>
            </c:numRef>
          </c:val>
          <c:smooth val="0"/>
          <c:extLst>
            <c:ext xmlns:c16="http://schemas.microsoft.com/office/drawing/2014/chart" uri="{C3380CC4-5D6E-409C-BE32-E72D297353CC}">
              <c16:uniqueId val="{00000001-BDBC-42FD-A6DC-3E465349A319}"/>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8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'12. FICENSA'!$L$1</c:f>
              <c:strCache>
                <c:ptCount val="1"/>
                <c:pt idx="0">
                  <c:v>ValorCuenta</c:v>
                </c:pt>
              </c:strCache>
            </c:strRef>
          </c:tx>
          <c:spPr>
            <a:ln w="22225" cap="rnd" cmpd="sng" algn="ctr">
              <a:solidFill>
                <a:schemeClr val="accent3"/>
              </a:solidFill>
              <a:round/>
            </a:ln>
            <a:effectLst/>
          </c:spPr>
          <c:marker>
            <c:symbol val="none"/>
          </c:marker>
          <c:cat>
            <c:multiLvlStrRef>
              <c:f>'12. FICENSA'!$D$2:$E$73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'12. FICENSA'!$L$2:$L$73</c:f>
              <c:numCache>
                <c:formatCode>_-* #,##0_-;\-* #,##0_-;_-* "-"??_-;_-@_-</c:formatCode>
                <c:ptCount val="72"/>
                <c:pt idx="0">
                  <c:v>11260.140282</c:v>
                </c:pt>
                <c:pt idx="1">
                  <c:v>11805.49445428</c:v>
                </c:pt>
                <c:pt idx="2">
                  <c:v>11279.221694170001</c:v>
                </c:pt>
                <c:pt idx="3">
                  <c:v>11582.55741141</c:v>
                </c:pt>
                <c:pt idx="4">
                  <c:v>11210.27182631</c:v>
                </c:pt>
                <c:pt idx="5">
                  <c:v>11532.550831799999</c:v>
                </c:pt>
                <c:pt idx="6">
                  <c:v>11563.561911180001</c:v>
                </c:pt>
                <c:pt idx="7">
                  <c:v>11557.18738698</c:v>
                </c:pt>
                <c:pt idx="8">
                  <c:v>11876.88276058</c:v>
                </c:pt>
                <c:pt idx="9">
                  <c:v>12308.790213889999</c:v>
                </c:pt>
                <c:pt idx="10">
                  <c:v>11967.670058110001</c:v>
                </c:pt>
                <c:pt idx="11">
                  <c:v>12698.000608290002</c:v>
                </c:pt>
                <c:pt idx="12">
                  <c:v>12675.03031464</c:v>
                </c:pt>
                <c:pt idx="13">
                  <c:v>12749.913855819999</c:v>
                </c:pt>
                <c:pt idx="14">
                  <c:v>12759.04196803</c:v>
                </c:pt>
                <c:pt idx="15">
                  <c:v>12751.30433065</c:v>
                </c:pt>
                <c:pt idx="16">
                  <c:v>12827.756696029899</c:v>
                </c:pt>
                <c:pt idx="17">
                  <c:v>13066.965675950001</c:v>
                </c:pt>
                <c:pt idx="18">
                  <c:v>13351.33365241</c:v>
                </c:pt>
                <c:pt idx="19">
                  <c:v>13469.026134649999</c:v>
                </c:pt>
                <c:pt idx="20">
                  <c:v>13856.153722450001</c:v>
                </c:pt>
                <c:pt idx="21">
                  <c:v>14034.866201590001</c:v>
                </c:pt>
                <c:pt idx="22">
                  <c:v>13997.735068040001</c:v>
                </c:pt>
                <c:pt idx="23">
                  <c:v>14918.65340515</c:v>
                </c:pt>
                <c:pt idx="24">
                  <c:v>15245.266082079999</c:v>
                </c:pt>
                <c:pt idx="25">
                  <c:v>15162.3316887</c:v>
                </c:pt>
                <c:pt idx="26">
                  <c:v>15419.706533840001</c:v>
                </c:pt>
                <c:pt idx="27">
                  <c:v>15259.8175483</c:v>
                </c:pt>
                <c:pt idx="28">
                  <c:v>14978.8879273699</c:v>
                </c:pt>
                <c:pt idx="29">
                  <c:v>15074.589206950001</c:v>
                </c:pt>
                <c:pt idx="30">
                  <c:v>15018.364614369899</c:v>
                </c:pt>
                <c:pt idx="31">
                  <c:v>15110.22878614</c:v>
                </c:pt>
                <c:pt idx="32">
                  <c:v>15227.182675739999</c:v>
                </c:pt>
                <c:pt idx="33">
                  <c:v>15590.094794090001</c:v>
                </c:pt>
                <c:pt idx="34">
                  <c:v>15144.45411483</c:v>
                </c:pt>
                <c:pt idx="35">
                  <c:v>15521.649567459999</c:v>
                </c:pt>
                <c:pt idx="36">
                  <c:v>15258.52199827</c:v>
                </c:pt>
                <c:pt idx="37">
                  <c:v>15425.649709399999</c:v>
                </c:pt>
                <c:pt idx="38">
                  <c:v>15650.336024119899</c:v>
                </c:pt>
                <c:pt idx="39">
                  <c:v>15752.025066790002</c:v>
                </c:pt>
                <c:pt idx="40">
                  <c:v>15957.743142770001</c:v>
                </c:pt>
                <c:pt idx="41">
                  <c:v>16273.064476950001</c:v>
                </c:pt>
                <c:pt idx="42">
                  <c:v>16435.57960257</c:v>
                </c:pt>
                <c:pt idx="43">
                  <c:v>16217.264442239999</c:v>
                </c:pt>
                <c:pt idx="44">
                  <c:v>15882.855309439899</c:v>
                </c:pt>
                <c:pt idx="45">
                  <c:v>15440.376098999999</c:v>
                </c:pt>
                <c:pt idx="46">
                  <c:v>15357.7347165999</c:v>
                </c:pt>
                <c:pt idx="47">
                  <c:v>15213.79712417</c:v>
                </c:pt>
                <c:pt idx="48">
                  <c:v>15200.058953040001</c:v>
                </c:pt>
                <c:pt idx="49">
                  <c:v>15276.10106409</c:v>
                </c:pt>
                <c:pt idx="50">
                  <c:v>15563.4013727</c:v>
                </c:pt>
                <c:pt idx="51">
                  <c:v>15762.73106882</c:v>
                </c:pt>
                <c:pt idx="52">
                  <c:v>15736.980578319999</c:v>
                </c:pt>
                <c:pt idx="53">
                  <c:v>15595.45392367</c:v>
                </c:pt>
                <c:pt idx="54">
                  <c:v>15524.528207959998</c:v>
                </c:pt>
                <c:pt idx="55">
                  <c:v>15493.645033430001</c:v>
                </c:pt>
                <c:pt idx="56">
                  <c:v>15202.559999159999</c:v>
                </c:pt>
                <c:pt idx="57">
                  <c:v>15288.748795649999</c:v>
                </c:pt>
                <c:pt idx="58">
                  <c:v>15530.566495030002</c:v>
                </c:pt>
                <c:pt idx="59">
                  <c:v>15724.73162058</c:v>
                </c:pt>
                <c:pt idx="60">
                  <c:v>16077.95722355</c:v>
                </c:pt>
                <c:pt idx="61">
                  <c:v>15785.3457844</c:v>
                </c:pt>
                <c:pt idx="62">
                  <c:v>15716.1748553</c:v>
                </c:pt>
                <c:pt idx="63">
                  <c:v>15492.612611619899</c:v>
                </c:pt>
                <c:pt idx="64">
                  <c:v>15512.273560959999</c:v>
                </c:pt>
                <c:pt idx="65">
                  <c:v>15388.39780447</c:v>
                </c:pt>
                <c:pt idx="66">
                  <c:v>15770.952132599899</c:v>
                </c:pt>
                <c:pt idx="67">
                  <c:v>15339.171040589999</c:v>
                </c:pt>
                <c:pt idx="68">
                  <c:v>15878.01913927</c:v>
                </c:pt>
                <c:pt idx="69">
                  <c:v>16019.713796209999</c:v>
                </c:pt>
                <c:pt idx="70">
                  <c:v>16121.791914009898</c:v>
                </c:pt>
                <c:pt idx="71">
                  <c:v>16364.74652182</c:v>
                </c:pt>
              </c:numCache>
            </c:numRef>
          </c:val>
          <c:smooth val="0"/>
          <c:extLst>
            <c:ext xmlns:c16="http://schemas.microsoft.com/office/drawing/2014/chart" uri="{C3380CC4-5D6E-409C-BE32-E72D297353CC}">
              <c16:uniqueId val="{00000000-209F-4566-BFEF-93BFC9E1F113}"/>
            </c:ext>
          </c:extLst>
        </c:ser>
        <c:ser>
          <c:idx val="3"/>
          <c:order val="1"/>
          <c:tx>
            <c:strRef>
              <c:f>'12. FICENSA'!$N$1</c:f>
              <c:strCache>
                <c:ptCount val="1"/>
                <c:pt idx="0">
                  <c:v>Serie Sin Estacionalidad</c:v>
                </c:pt>
              </c:strCache>
            </c:strRef>
          </c:tx>
          <c:spPr>
            <a:ln w="22225" cap="rnd" cmpd="sng" algn="ctr">
              <a:solidFill>
                <a:schemeClr val="accent4"/>
              </a:solidFill>
              <a:round/>
            </a:ln>
            <a:effectLst/>
          </c:spPr>
          <c:marker>
            <c:symbol val="none"/>
          </c:marker>
          <c:cat>
            <c:multiLvlStrRef>
              <c:f>'12. FICENSA'!$D$2:$E$73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'12. FICENSA'!$N$2:$N$73</c:f>
              <c:numCache>
                <c:formatCode>_-* #,##0_-;\-* #,##0_-;_-* "-"??_-;_-@_-</c:formatCode>
                <c:ptCount val="72"/>
                <c:pt idx="0">
                  <c:v>11104.481432009799</c:v>
                </c:pt>
                <c:pt idx="1">
                  <c:v>11637.947017327901</c:v>
                </c:pt>
                <c:pt idx="2">
                  <c:v>11201.2504069366</c:v>
                </c:pt>
                <c:pt idx="3">
                  <c:v>11538.947261625701</c:v>
                </c:pt>
                <c:pt idx="4">
                  <c:v>11300.211924032699</c:v>
                </c:pt>
                <c:pt idx="5">
                  <c:v>11584.617638280501</c:v>
                </c:pt>
                <c:pt idx="6">
                  <c:v>11582.528060941901</c:v>
                </c:pt>
                <c:pt idx="7">
                  <c:v>11693.2217080517</c:v>
                </c:pt>
                <c:pt idx="8">
                  <c:v>11961.261222069001</c:v>
                </c:pt>
                <c:pt idx="9">
                  <c:v>12333.110445407699</c:v>
                </c:pt>
                <c:pt idx="10">
                  <c:v>12129.667338040599</c:v>
                </c:pt>
                <c:pt idx="11">
                  <c:v>12569.9775240541</c:v>
                </c:pt>
                <c:pt idx="12">
                  <c:v>12499.812191867399</c:v>
                </c:pt>
                <c:pt idx="13">
                  <c:v>12568.962909955299</c:v>
                </c:pt>
                <c:pt idx="14">
                  <c:v>12670.840942011801</c:v>
                </c:pt>
                <c:pt idx="15">
                  <c:v>12703.2936649522</c:v>
                </c:pt>
                <c:pt idx="16">
                  <c:v>12930.6738873951</c:v>
                </c:pt>
                <c:pt idx="17">
                  <c:v>13125.960011466999</c:v>
                </c:pt>
                <c:pt idx="18">
                  <c:v>13373.232042846999</c:v>
                </c:pt>
                <c:pt idx="19">
                  <c:v>13627.5638276348</c:v>
                </c:pt>
                <c:pt idx="20">
                  <c:v>13954.593772488701</c:v>
                </c:pt>
                <c:pt idx="21">
                  <c:v>14062.596887499099</c:v>
                </c:pt>
                <c:pt idx="22">
                  <c:v>14187.211799534201</c:v>
                </c:pt>
                <c:pt idx="23">
                  <c:v>14768.2413772654</c:v>
                </c:pt>
                <c:pt idx="24">
                  <c:v>15034.517323476601</c:v>
                </c:pt>
                <c:pt idx="25">
                  <c:v>14947.1429202416</c:v>
                </c:pt>
                <c:pt idx="26">
                  <c:v>15313.112798934901</c:v>
                </c:pt>
                <c:pt idx="27">
                  <c:v>15202.3619359232</c:v>
                </c:pt>
                <c:pt idx="28">
                  <c:v>15099.063661271701</c:v>
                </c:pt>
                <c:pt idx="29">
                  <c:v>15142.6474995567</c:v>
                </c:pt>
                <c:pt idx="30">
                  <c:v>15042.997210679301</c:v>
                </c:pt>
                <c:pt idx="31">
                  <c:v>15288.084318401799</c:v>
                </c:pt>
                <c:pt idx="32">
                  <c:v>15335.3631026156</c:v>
                </c:pt>
                <c:pt idx="33">
                  <c:v>15620.8983668365</c:v>
                </c:pt>
                <c:pt idx="34">
                  <c:v>15349.4531130247</c:v>
                </c:pt>
                <c:pt idx="35">
                  <c:v>15365.1580447901</c:v>
                </c:pt>
                <c:pt idx="36">
                  <c:v>15047.589991446101</c:v>
                </c:pt>
                <c:pt idx="37">
                  <c:v>15206.7238455033</c:v>
                </c:pt>
                <c:pt idx="38">
                  <c:v>15542.147987877501</c:v>
                </c:pt>
                <c:pt idx="39">
                  <c:v>15692.7162157161</c:v>
                </c:pt>
                <c:pt idx="40">
                  <c:v>16085.772239649299</c:v>
                </c:pt>
                <c:pt idx="41">
                  <c:v>16346.533608916099</c:v>
                </c:pt>
                <c:pt idx="42">
                  <c:v>16462.536665329801</c:v>
                </c:pt>
                <c:pt idx="43">
                  <c:v>16408.150380502702</c:v>
                </c:pt>
                <c:pt idx="44">
                  <c:v>15995.693915501801</c:v>
                </c:pt>
                <c:pt idx="45">
                  <c:v>15470.883851177299</c:v>
                </c:pt>
                <c:pt idx="46">
                  <c:v>15565.620732667101</c:v>
                </c:pt>
                <c:pt idx="47">
                  <c:v>15060.409414493601</c:v>
                </c:pt>
                <c:pt idx="48">
                  <c:v>14989.935132451701</c:v>
                </c:pt>
                <c:pt idx="49">
                  <c:v>15059.297643460601</c:v>
                </c:pt>
                <c:pt idx="50">
                  <c:v>15455.814300500999</c:v>
                </c:pt>
                <c:pt idx="51">
                  <c:v>15703.3819079652</c:v>
                </c:pt>
                <c:pt idx="52">
                  <c:v>15863.2384954342</c:v>
                </c:pt>
                <c:pt idx="53">
                  <c:v>15665.863800310699</c:v>
                </c:pt>
                <c:pt idx="54">
                  <c:v>15549.990996090299</c:v>
                </c:pt>
                <c:pt idx="55">
                  <c:v>15676.013581457801</c:v>
                </c:pt>
                <c:pt idx="56">
                  <c:v>15310.565495996401</c:v>
                </c:pt>
                <c:pt idx="57">
                  <c:v>15318.956956148701</c:v>
                </c:pt>
                <c:pt idx="58">
                  <c:v>15740.792003901899</c:v>
                </c:pt>
                <c:pt idx="59">
                  <c:v>15566.192595189399</c:v>
                </c:pt>
                <c:pt idx="60">
                  <c:v>15855.697440906799</c:v>
                </c:pt>
                <c:pt idx="61">
                  <c:v>15561.314996208799</c:v>
                </c:pt>
                <c:pt idx="62">
                  <c:v>15607.531686730499</c:v>
                </c:pt>
                <c:pt idx="63">
                  <c:v>15434.2804892274</c:v>
                </c:pt>
                <c:pt idx="64">
                  <c:v>15636.728651932801</c:v>
                </c:pt>
                <c:pt idx="65">
                  <c:v>15457.872870499799</c:v>
                </c:pt>
                <c:pt idx="66">
                  <c:v>15796.8190966318</c:v>
                </c:pt>
                <c:pt idx="67">
                  <c:v>15519.7213465114</c:v>
                </c:pt>
                <c:pt idx="68">
                  <c:v>15990.823387107799</c:v>
                </c:pt>
                <c:pt idx="69">
                  <c:v>16051.366228463699</c:v>
                </c:pt>
                <c:pt idx="70">
                  <c:v>16340.020393321</c:v>
                </c:pt>
                <c:pt idx="71">
                  <c:v>16199.7547733479</c:v>
                </c:pt>
              </c:numCache>
            </c:numRef>
          </c:val>
          <c:smooth val="0"/>
          <c:extLst>
            <c:ext xmlns:c16="http://schemas.microsoft.com/office/drawing/2014/chart" uri="{C3380CC4-5D6E-409C-BE32-E72D297353CC}">
              <c16:uniqueId val="{00000001-209F-4566-BFEF-93BFC9E1F113}"/>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8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'13. POPULAR'!$L$1</c:f>
              <c:strCache>
                <c:ptCount val="1"/>
                <c:pt idx="0">
                  <c:v>ValorCuenta</c:v>
                </c:pt>
              </c:strCache>
            </c:strRef>
          </c:tx>
          <c:spPr>
            <a:ln w="22225" cap="rnd" cmpd="sng" algn="ctr">
              <a:solidFill>
                <a:schemeClr val="accent3"/>
              </a:solidFill>
              <a:round/>
            </a:ln>
            <a:effectLst/>
          </c:spPr>
          <c:marker>
            <c:symbol val="none"/>
          </c:marker>
          <c:cat>
            <c:multiLvlStrRef>
              <c:f>'13. POPULAR'!$D$2:$E$73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'13. POPULAR'!$L$2:$L$73</c:f>
              <c:numCache>
                <c:formatCode>_-* #,##0_-;\-* #,##0_-;_-* "-"??_-;_-@_-</c:formatCode>
                <c:ptCount val="72"/>
                <c:pt idx="0">
                  <c:v>1499.6873806900001</c:v>
                </c:pt>
                <c:pt idx="1">
                  <c:v>1536.4265105499999</c:v>
                </c:pt>
                <c:pt idx="2">
                  <c:v>1575.7292185399999</c:v>
                </c:pt>
                <c:pt idx="3">
                  <c:v>1596.643448</c:v>
                </c:pt>
                <c:pt idx="4">
                  <c:v>1612.74865155</c:v>
                </c:pt>
                <c:pt idx="5">
                  <c:v>1657.93332882</c:v>
                </c:pt>
                <c:pt idx="6">
                  <c:v>1715.8044291599901</c:v>
                </c:pt>
                <c:pt idx="7">
                  <c:v>1747.6091634299901</c:v>
                </c:pt>
                <c:pt idx="8">
                  <c:v>1806.95990539999</c:v>
                </c:pt>
                <c:pt idx="9">
                  <c:v>1842.5627697499999</c:v>
                </c:pt>
                <c:pt idx="10">
                  <c:v>1879.3883333199999</c:v>
                </c:pt>
                <c:pt idx="11">
                  <c:v>1950.44653376</c:v>
                </c:pt>
                <c:pt idx="12">
                  <c:v>1977.2654510699999</c:v>
                </c:pt>
                <c:pt idx="13">
                  <c:v>2049.9405866299903</c:v>
                </c:pt>
                <c:pt idx="14">
                  <c:v>2117.54760866999</c:v>
                </c:pt>
                <c:pt idx="15">
                  <c:v>2165.9467077499999</c:v>
                </c:pt>
                <c:pt idx="16">
                  <c:v>2238.7631151099999</c:v>
                </c:pt>
                <c:pt idx="17">
                  <c:v>2295.6880081599998</c:v>
                </c:pt>
                <c:pt idx="18">
                  <c:v>2422.0503374200002</c:v>
                </c:pt>
                <c:pt idx="19">
                  <c:v>2477.32618043</c:v>
                </c:pt>
                <c:pt idx="20">
                  <c:v>2499.9561711000001</c:v>
                </c:pt>
                <c:pt idx="21">
                  <c:v>2506.00126245</c:v>
                </c:pt>
                <c:pt idx="22">
                  <c:v>2610.1266918299998</c:v>
                </c:pt>
                <c:pt idx="23">
                  <c:v>2698.7277249200001</c:v>
                </c:pt>
                <c:pt idx="24">
                  <c:v>2718.6551371099899</c:v>
                </c:pt>
                <c:pt idx="25">
                  <c:v>2705.6436092499998</c:v>
                </c:pt>
                <c:pt idx="26">
                  <c:v>2749.7008323099999</c:v>
                </c:pt>
                <c:pt idx="27">
                  <c:v>2758.1652796100002</c:v>
                </c:pt>
                <c:pt idx="28">
                  <c:v>2768.36735959</c:v>
                </c:pt>
                <c:pt idx="29">
                  <c:v>2935.81939943</c:v>
                </c:pt>
                <c:pt idx="30">
                  <c:v>2940.2419517100002</c:v>
                </c:pt>
                <c:pt idx="31">
                  <c:v>2967.8531754899996</c:v>
                </c:pt>
                <c:pt idx="32">
                  <c:v>3025.0409868200004</c:v>
                </c:pt>
                <c:pt idx="33">
                  <c:v>3153.9358745300001</c:v>
                </c:pt>
                <c:pt idx="34">
                  <c:v>3161.3803629099998</c:v>
                </c:pt>
                <c:pt idx="35">
                  <c:v>3219.41650622</c:v>
                </c:pt>
                <c:pt idx="36">
                  <c:v>3267.66695006999</c:v>
                </c:pt>
                <c:pt idx="37">
                  <c:v>3315.4213143699999</c:v>
                </c:pt>
                <c:pt idx="38">
                  <c:v>3325.91997795</c:v>
                </c:pt>
                <c:pt idx="39">
                  <c:v>3350.0101460000001</c:v>
                </c:pt>
                <c:pt idx="40">
                  <c:v>3289.2559468300001</c:v>
                </c:pt>
                <c:pt idx="41">
                  <c:v>3286.30732524</c:v>
                </c:pt>
                <c:pt idx="42">
                  <c:v>3328.66379005</c:v>
                </c:pt>
                <c:pt idx="43">
                  <c:v>3430.7196465799998</c:v>
                </c:pt>
                <c:pt idx="44">
                  <c:v>3496.0545816399999</c:v>
                </c:pt>
                <c:pt idx="45">
                  <c:v>3528.3023173000001</c:v>
                </c:pt>
                <c:pt idx="46">
                  <c:v>3542.4296118999901</c:v>
                </c:pt>
                <c:pt idx="47">
                  <c:v>3648.2010905399998</c:v>
                </c:pt>
                <c:pt idx="48">
                  <c:v>3758.1463240500002</c:v>
                </c:pt>
                <c:pt idx="49">
                  <c:v>3791.7631365099901</c:v>
                </c:pt>
                <c:pt idx="50">
                  <c:v>3804.8538079099999</c:v>
                </c:pt>
                <c:pt idx="51">
                  <c:v>3865.0888633499999</c:v>
                </c:pt>
                <c:pt idx="52">
                  <c:v>3843.6474908200003</c:v>
                </c:pt>
                <c:pt idx="53">
                  <c:v>3864.0691710699903</c:v>
                </c:pt>
                <c:pt idx="54">
                  <c:v>3931.7409092899998</c:v>
                </c:pt>
                <c:pt idx="55">
                  <c:v>3974.8455811700001</c:v>
                </c:pt>
                <c:pt idx="56">
                  <c:v>4017.15061702</c:v>
                </c:pt>
                <c:pt idx="57">
                  <c:v>4065.0578140600001</c:v>
                </c:pt>
                <c:pt idx="58">
                  <c:v>4092.9916227799904</c:v>
                </c:pt>
                <c:pt idx="59">
                  <c:v>4186.76775850999</c:v>
                </c:pt>
                <c:pt idx="60">
                  <c:v>4254.2680083699997</c:v>
                </c:pt>
                <c:pt idx="61">
                  <c:v>4316.6800721499994</c:v>
                </c:pt>
                <c:pt idx="62">
                  <c:v>4379.6464661700002</c:v>
                </c:pt>
                <c:pt idx="63">
                  <c:v>4350.4914979399991</c:v>
                </c:pt>
                <c:pt idx="64">
                  <c:v>4382.0283407299994</c:v>
                </c:pt>
                <c:pt idx="65">
                  <c:v>4412.6316181000002</c:v>
                </c:pt>
                <c:pt idx="66">
                  <c:v>4472.0645666099999</c:v>
                </c:pt>
                <c:pt idx="67">
                  <c:v>4564.46579948</c:v>
                </c:pt>
                <c:pt idx="68">
                  <c:v>4633.1050343500001</c:v>
                </c:pt>
                <c:pt idx="69">
                  <c:v>4721.4608835600002</c:v>
                </c:pt>
                <c:pt idx="70">
                  <c:v>4733.2065582799996</c:v>
                </c:pt>
                <c:pt idx="71">
                  <c:v>4813.0318390800003</c:v>
                </c:pt>
              </c:numCache>
            </c:numRef>
          </c:val>
          <c:smooth val="0"/>
          <c:extLst>
            <c:ext xmlns:c16="http://schemas.microsoft.com/office/drawing/2014/chart" uri="{C3380CC4-5D6E-409C-BE32-E72D297353CC}">
              <c16:uniqueId val="{00000000-5008-45D6-A369-7F67E607B294}"/>
            </c:ext>
          </c:extLst>
        </c:ser>
        <c:ser>
          <c:idx val="3"/>
          <c:order val="1"/>
          <c:tx>
            <c:strRef>
              <c:f>'13. POPULAR'!$M$1</c:f>
              <c:strCache>
                <c:ptCount val="1"/>
                <c:pt idx="0">
                  <c:v>Estimado de la tendencia</c:v>
                </c:pt>
              </c:strCache>
            </c:strRef>
          </c:tx>
          <c:spPr>
            <a:ln w="22225" cap="rnd" cmpd="sng" algn="ctr">
              <a:solidFill>
                <a:schemeClr val="accent4"/>
              </a:solidFill>
              <a:round/>
            </a:ln>
            <a:effectLst/>
          </c:spPr>
          <c:marker>
            <c:symbol val="none"/>
          </c:marker>
          <c:cat>
            <c:multiLvlStrRef>
              <c:f>'13. POPULAR'!$D$2:$E$73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'13. POPULAR'!$M$2:$M$73</c:f>
              <c:numCache>
                <c:formatCode>_-* #,##0_-;\-* #,##0_-;_-* "-"??_-;_-@_-</c:formatCode>
                <c:ptCount val="72"/>
                <c:pt idx="0">
                  <c:v>1389.69685757153</c:v>
                </c:pt>
                <c:pt idx="1">
                  <c:v>1450.5906591298499</c:v>
                </c:pt>
                <c:pt idx="2">
                  <c:v>1510.6075233265701</c:v>
                </c:pt>
                <c:pt idx="3">
                  <c:v>1569.7690497789099</c:v>
                </c:pt>
                <c:pt idx="4">
                  <c:v>1628.09683810407</c:v>
                </c:pt>
                <c:pt idx="5">
                  <c:v>1685.6124879192701</c:v>
                </c:pt>
                <c:pt idx="6">
                  <c:v>1742.3375988417201</c:v>
                </c:pt>
                <c:pt idx="7">
                  <c:v>1798.2937704886301</c:v>
                </c:pt>
                <c:pt idx="8">
                  <c:v>1853.5026024772101</c:v>
                </c:pt>
                <c:pt idx="9">
                  <c:v>1907.9856944246699</c:v>
                </c:pt>
                <c:pt idx="10">
                  <c:v>1961.7646459482301</c:v>
                </c:pt>
                <c:pt idx="11">
                  <c:v>2014.86105666509</c:v>
                </c:pt>
                <c:pt idx="12">
                  <c:v>2067.2965261924701</c:v>
                </c:pt>
                <c:pt idx="13">
                  <c:v>2119.0926541475701</c:v>
                </c:pt>
                <c:pt idx="14">
                  <c:v>2170.2710401476202</c:v>
                </c:pt>
                <c:pt idx="15">
                  <c:v>2220.8532838098104</c:v>
                </c:pt>
                <c:pt idx="16">
                  <c:v>2270.8609847513599</c:v>
                </c:pt>
                <c:pt idx="17">
                  <c:v>2320.3157425894901</c:v>
                </c:pt>
                <c:pt idx="18">
                  <c:v>2369.2391569413899</c:v>
                </c:pt>
                <c:pt idx="19">
                  <c:v>2417.6528274243001</c:v>
                </c:pt>
                <c:pt idx="20">
                  <c:v>2465.5783536554</c:v>
                </c:pt>
                <c:pt idx="21">
                  <c:v>2513.03733525193</c:v>
                </c:pt>
                <c:pt idx="22">
                  <c:v>2560.0513718310799</c:v>
                </c:pt>
                <c:pt idx="23">
                  <c:v>2606.6420630100697</c:v>
                </c:pt>
                <c:pt idx="24">
                  <c:v>2652.83100840611</c:v>
                </c:pt>
                <c:pt idx="25">
                  <c:v>2698.6398076364103</c:v>
                </c:pt>
                <c:pt idx="26">
                  <c:v>2744.0900603181899</c:v>
                </c:pt>
                <c:pt idx="27">
                  <c:v>2789.2033660686402</c:v>
                </c:pt>
                <c:pt idx="28">
                  <c:v>2834.001324505</c:v>
                </c:pt>
                <c:pt idx="29">
                  <c:v>2878.5055352444501</c:v>
                </c:pt>
                <c:pt idx="30">
                  <c:v>2922.7375979042299</c:v>
                </c:pt>
                <c:pt idx="31">
                  <c:v>2966.7191121015303</c:v>
                </c:pt>
                <c:pt idx="32">
                  <c:v>3010.47167745358</c:v>
                </c:pt>
                <c:pt idx="33">
                  <c:v>3054.01689357757</c:v>
                </c:pt>
                <c:pt idx="34">
                  <c:v>3097.37636009073</c:v>
                </c:pt>
                <c:pt idx="35">
                  <c:v>3140.5716766102501</c:v>
                </c:pt>
                <c:pt idx="36">
                  <c:v>3183.6244427533697</c:v>
                </c:pt>
                <c:pt idx="37">
                  <c:v>3226.5562581372801</c:v>
                </c:pt>
                <c:pt idx="38">
                  <c:v>3269.3887223791899</c:v>
                </c:pt>
                <c:pt idx="39">
                  <c:v>3312.14343509632</c:v>
                </c:pt>
                <c:pt idx="40">
                  <c:v>3354.8419959058901</c:v>
                </c:pt>
                <c:pt idx="41">
                  <c:v>3397.5060044250899</c:v>
                </c:pt>
                <c:pt idx="42">
                  <c:v>3440.1570602711399</c:v>
                </c:pt>
                <c:pt idx="43">
                  <c:v>3482.8167630612602</c:v>
                </c:pt>
                <c:pt idx="44">
                  <c:v>3525.5067124126399</c:v>
                </c:pt>
                <c:pt idx="45">
                  <c:v>3568.2485079425201</c:v>
                </c:pt>
                <c:pt idx="46">
                  <c:v>3611.0637492680899</c:v>
                </c:pt>
                <c:pt idx="47">
                  <c:v>3653.9740360065598</c:v>
                </c:pt>
                <c:pt idx="48">
                  <c:v>3697.00096777516</c:v>
                </c:pt>
                <c:pt idx="49">
                  <c:v>3740.1661441910801</c:v>
                </c:pt>
                <c:pt idx="50">
                  <c:v>3783.4911648715502</c:v>
                </c:pt>
                <c:pt idx="51">
                  <c:v>3826.9976294337703</c:v>
                </c:pt>
                <c:pt idx="52">
                  <c:v>3870.7071374949496</c:v>
                </c:pt>
                <c:pt idx="53">
                  <c:v>3914.6412886722997</c:v>
                </c:pt>
                <c:pt idx="54">
                  <c:v>3958.8216825830405</c:v>
                </c:pt>
                <c:pt idx="55">
                  <c:v>4003.2699188443798</c:v>
                </c:pt>
                <c:pt idx="56">
                  <c:v>4048.0075970735202</c:v>
                </c:pt>
                <c:pt idx="57">
                  <c:v>4093.0563168876902</c:v>
                </c:pt>
                <c:pt idx="58">
                  <c:v>4138.4376779040795</c:v>
                </c:pt>
                <c:pt idx="59">
                  <c:v>4184.17327973992</c:v>
                </c:pt>
                <c:pt idx="60">
                  <c:v>4230.2847220124004</c:v>
                </c:pt>
                <c:pt idx="61">
                  <c:v>4276.7936043387499</c:v>
                </c:pt>
                <c:pt idx="62">
                  <c:v>4323.7215263361795</c:v>
                </c:pt>
                <c:pt idx="63">
                  <c:v>4371.0900876218902</c:v>
                </c:pt>
                <c:pt idx="64">
                  <c:v>4418.9208878131003</c:v>
                </c:pt>
                <c:pt idx="65">
                  <c:v>4467.2355265270207</c:v>
                </c:pt>
                <c:pt idx="66">
                  <c:v>4516.0556033808498</c:v>
                </c:pt>
                <c:pt idx="67">
                  <c:v>4565.4027179918203</c:v>
                </c:pt>
                <c:pt idx="68">
                  <c:v>4615.2984699771296</c:v>
                </c:pt>
                <c:pt idx="69">
                  <c:v>4665.7644589539896</c:v>
                </c:pt>
                <c:pt idx="70">
                  <c:v>4716.8222845396203</c:v>
                </c:pt>
                <c:pt idx="71">
                  <c:v>4768.4935463512202</c:v>
                </c:pt>
              </c:numCache>
            </c:numRef>
          </c:val>
          <c:smooth val="0"/>
          <c:extLst>
            <c:ext xmlns:c16="http://schemas.microsoft.com/office/drawing/2014/chart" uri="{C3380CC4-5D6E-409C-BE32-E72D297353CC}">
              <c16:uniqueId val="{00000001-5008-45D6-A369-7F67E607B294}"/>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'13. POPULAR'!$L$1</c:f>
              <c:strCache>
                <c:ptCount val="1"/>
                <c:pt idx="0">
                  <c:v>ValorCuenta</c:v>
                </c:pt>
              </c:strCache>
            </c:strRef>
          </c:tx>
          <c:spPr>
            <a:ln w="22225" cap="rnd" cmpd="sng" algn="ctr">
              <a:solidFill>
                <a:schemeClr val="accent3"/>
              </a:solidFill>
              <a:round/>
            </a:ln>
            <a:effectLst/>
          </c:spPr>
          <c:marker>
            <c:symbol val="none"/>
          </c:marker>
          <c:cat>
            <c:multiLvlStrRef>
              <c:f>'13. POPULAR'!$D$2:$E$73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'13. POPULAR'!$L$2:$L$73</c:f>
              <c:numCache>
                <c:formatCode>_-* #,##0_-;\-* #,##0_-;_-* "-"??_-;_-@_-</c:formatCode>
                <c:ptCount val="72"/>
                <c:pt idx="0">
                  <c:v>1499.6873806900001</c:v>
                </c:pt>
                <c:pt idx="1">
                  <c:v>1536.4265105499999</c:v>
                </c:pt>
                <c:pt idx="2">
                  <c:v>1575.7292185399999</c:v>
                </c:pt>
                <c:pt idx="3">
                  <c:v>1596.643448</c:v>
                </c:pt>
                <c:pt idx="4">
                  <c:v>1612.74865155</c:v>
                </c:pt>
                <c:pt idx="5">
                  <c:v>1657.93332882</c:v>
                </c:pt>
                <c:pt idx="6">
                  <c:v>1715.8044291599901</c:v>
                </c:pt>
                <c:pt idx="7">
                  <c:v>1747.6091634299901</c:v>
                </c:pt>
                <c:pt idx="8">
                  <c:v>1806.95990539999</c:v>
                </c:pt>
                <c:pt idx="9">
                  <c:v>1842.5627697499999</c:v>
                </c:pt>
                <c:pt idx="10">
                  <c:v>1879.3883333199999</c:v>
                </c:pt>
                <c:pt idx="11">
                  <c:v>1950.44653376</c:v>
                </c:pt>
                <c:pt idx="12">
                  <c:v>1977.2654510699999</c:v>
                </c:pt>
                <c:pt idx="13">
                  <c:v>2049.9405866299903</c:v>
                </c:pt>
                <c:pt idx="14">
                  <c:v>2117.54760866999</c:v>
                </c:pt>
                <c:pt idx="15">
                  <c:v>2165.9467077499999</c:v>
                </c:pt>
                <c:pt idx="16">
                  <c:v>2238.7631151099999</c:v>
                </c:pt>
                <c:pt idx="17">
                  <c:v>2295.6880081599998</c:v>
                </c:pt>
                <c:pt idx="18">
                  <c:v>2422.0503374200002</c:v>
                </c:pt>
                <c:pt idx="19">
                  <c:v>2477.32618043</c:v>
                </c:pt>
                <c:pt idx="20">
                  <c:v>2499.9561711000001</c:v>
                </c:pt>
                <c:pt idx="21">
                  <c:v>2506.00126245</c:v>
                </c:pt>
                <c:pt idx="22">
                  <c:v>2610.1266918299998</c:v>
                </c:pt>
                <c:pt idx="23">
                  <c:v>2698.7277249200001</c:v>
                </c:pt>
                <c:pt idx="24">
                  <c:v>2718.6551371099899</c:v>
                </c:pt>
                <c:pt idx="25">
                  <c:v>2705.6436092499998</c:v>
                </c:pt>
                <c:pt idx="26">
                  <c:v>2749.7008323099999</c:v>
                </c:pt>
                <c:pt idx="27">
                  <c:v>2758.1652796100002</c:v>
                </c:pt>
                <c:pt idx="28">
                  <c:v>2768.36735959</c:v>
                </c:pt>
                <c:pt idx="29">
                  <c:v>2935.81939943</c:v>
                </c:pt>
                <c:pt idx="30">
                  <c:v>2940.2419517100002</c:v>
                </c:pt>
                <c:pt idx="31">
                  <c:v>2967.8531754899996</c:v>
                </c:pt>
                <c:pt idx="32">
                  <c:v>3025.0409868200004</c:v>
                </c:pt>
                <c:pt idx="33">
                  <c:v>3153.9358745300001</c:v>
                </c:pt>
                <c:pt idx="34">
                  <c:v>3161.3803629099998</c:v>
                </c:pt>
                <c:pt idx="35">
                  <c:v>3219.41650622</c:v>
                </c:pt>
                <c:pt idx="36">
                  <c:v>3267.66695006999</c:v>
                </c:pt>
                <c:pt idx="37">
                  <c:v>3315.4213143699999</c:v>
                </c:pt>
                <c:pt idx="38">
                  <c:v>3325.91997795</c:v>
                </c:pt>
                <c:pt idx="39">
                  <c:v>3350.0101460000001</c:v>
                </c:pt>
                <c:pt idx="40">
                  <c:v>3289.2559468300001</c:v>
                </c:pt>
                <c:pt idx="41">
                  <c:v>3286.30732524</c:v>
                </c:pt>
                <c:pt idx="42">
                  <c:v>3328.66379005</c:v>
                </c:pt>
                <c:pt idx="43">
                  <c:v>3430.7196465799998</c:v>
                </c:pt>
                <c:pt idx="44">
                  <c:v>3496.0545816399999</c:v>
                </c:pt>
                <c:pt idx="45">
                  <c:v>3528.3023173000001</c:v>
                </c:pt>
                <c:pt idx="46">
                  <c:v>3542.4296118999901</c:v>
                </c:pt>
                <c:pt idx="47">
                  <c:v>3648.2010905399998</c:v>
                </c:pt>
                <c:pt idx="48">
                  <c:v>3758.1463240500002</c:v>
                </c:pt>
                <c:pt idx="49">
                  <c:v>3791.7631365099901</c:v>
                </c:pt>
                <c:pt idx="50">
                  <c:v>3804.8538079099999</c:v>
                </c:pt>
                <c:pt idx="51">
                  <c:v>3865.0888633499999</c:v>
                </c:pt>
                <c:pt idx="52">
                  <c:v>3843.6474908200003</c:v>
                </c:pt>
                <c:pt idx="53">
                  <c:v>3864.0691710699903</c:v>
                </c:pt>
                <c:pt idx="54">
                  <c:v>3931.7409092899998</c:v>
                </c:pt>
                <c:pt idx="55">
                  <c:v>3974.8455811700001</c:v>
                </c:pt>
                <c:pt idx="56">
                  <c:v>4017.15061702</c:v>
                </c:pt>
                <c:pt idx="57">
                  <c:v>4065.0578140600001</c:v>
                </c:pt>
                <c:pt idx="58">
                  <c:v>4092.9916227799904</c:v>
                </c:pt>
                <c:pt idx="59">
                  <c:v>4186.76775850999</c:v>
                </c:pt>
                <c:pt idx="60">
                  <c:v>4254.2680083699997</c:v>
                </c:pt>
                <c:pt idx="61">
                  <c:v>4316.6800721499994</c:v>
                </c:pt>
                <c:pt idx="62">
                  <c:v>4379.6464661700002</c:v>
                </c:pt>
                <c:pt idx="63">
                  <c:v>4350.4914979399991</c:v>
                </c:pt>
                <c:pt idx="64">
                  <c:v>4382.0283407299994</c:v>
                </c:pt>
                <c:pt idx="65">
                  <c:v>4412.6316181000002</c:v>
                </c:pt>
                <c:pt idx="66">
                  <c:v>4472.0645666099999</c:v>
                </c:pt>
                <c:pt idx="67">
                  <c:v>4564.46579948</c:v>
                </c:pt>
                <c:pt idx="68">
                  <c:v>4633.1050343500001</c:v>
                </c:pt>
                <c:pt idx="69">
                  <c:v>4721.4608835600002</c:v>
                </c:pt>
                <c:pt idx="70">
                  <c:v>4733.2065582799996</c:v>
                </c:pt>
                <c:pt idx="71">
                  <c:v>4813.0318390800003</c:v>
                </c:pt>
              </c:numCache>
            </c:numRef>
          </c:val>
          <c:smooth val="0"/>
          <c:extLst>
            <c:ext xmlns:c16="http://schemas.microsoft.com/office/drawing/2014/chart" uri="{C3380CC4-5D6E-409C-BE32-E72D297353CC}">
              <c16:uniqueId val="{00000000-4E01-4C15-B096-16862E85EC6A}"/>
            </c:ext>
          </c:extLst>
        </c:ser>
        <c:ser>
          <c:idx val="3"/>
          <c:order val="1"/>
          <c:tx>
            <c:strRef>
              <c:f>'13. POPULAR'!$N$1</c:f>
              <c:strCache>
                <c:ptCount val="1"/>
                <c:pt idx="0">
                  <c:v>Serie Sin Estacionalidad</c:v>
                </c:pt>
              </c:strCache>
            </c:strRef>
          </c:tx>
          <c:spPr>
            <a:ln w="22225" cap="rnd" cmpd="sng" algn="ctr">
              <a:solidFill>
                <a:schemeClr val="accent4"/>
              </a:solidFill>
              <a:round/>
            </a:ln>
            <a:effectLst/>
          </c:spPr>
          <c:marker>
            <c:symbol val="none"/>
          </c:marker>
          <c:cat>
            <c:multiLvlStrRef>
              <c:f>'13. POPULAR'!$D$2:$E$73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'13. POPULAR'!$N$2:$N$73</c:f>
              <c:numCache>
                <c:formatCode>_-* #,##0_-;\-* #,##0_-;_-* "-"??_-;_-@_-</c:formatCode>
                <c:ptCount val="72"/>
                <c:pt idx="0">
                  <c:v>1472.9251297108701</c:v>
                </c:pt>
                <c:pt idx="1">
                  <c:v>1516.26053070336</c:v>
                </c:pt>
                <c:pt idx="2">
                  <c:v>1560.9695736343999</c:v>
                </c:pt>
                <c:pt idx="3">
                  <c:v>1597.1911874177699</c:v>
                </c:pt>
                <c:pt idx="4">
                  <c:v>1634.98734802491</c:v>
                </c:pt>
                <c:pt idx="5">
                  <c:v>1676.08963177951</c:v>
                </c:pt>
                <c:pt idx="6">
                  <c:v>1726.1440632392198</c:v>
                </c:pt>
                <c:pt idx="7">
                  <c:v>1755.0341424104599</c:v>
                </c:pt>
                <c:pt idx="8">
                  <c:v>1812.5324258032001</c:v>
                </c:pt>
                <c:pt idx="9">
                  <c:v>1845.78357932008</c:v>
                </c:pt>
                <c:pt idx="10">
                  <c:v>1888.2888456211299</c:v>
                </c:pt>
                <c:pt idx="11">
                  <c:v>1938.5428690486199</c:v>
                </c:pt>
                <c:pt idx="12">
                  <c:v>1941.98071444073</c:v>
                </c:pt>
                <c:pt idx="13">
                  <c:v>2023.0346068952501</c:v>
                </c:pt>
                <c:pt idx="14">
                  <c:v>2097.71282334843</c:v>
                </c:pt>
                <c:pt idx="15">
                  <c:v>2166.6897505314696</c:v>
                </c:pt>
                <c:pt idx="16">
                  <c:v>2269.6341211705599</c:v>
                </c:pt>
                <c:pt idx="17">
                  <c:v>2320.8284684258701</c:v>
                </c:pt>
                <c:pt idx="18">
                  <c:v>2436.6458902608501</c:v>
                </c:pt>
                <c:pt idx="19">
                  <c:v>2487.8514713259001</c:v>
                </c:pt>
                <c:pt idx="20">
                  <c:v>2507.6658367815298</c:v>
                </c:pt>
                <c:pt idx="21">
                  <c:v>2510.3817660514201</c:v>
                </c:pt>
                <c:pt idx="22">
                  <c:v>2622.4878756876797</c:v>
                </c:pt>
                <c:pt idx="23">
                  <c:v>2682.2572657565697</c:v>
                </c:pt>
                <c:pt idx="24">
                  <c:v>2670.1401385564</c:v>
                </c:pt>
                <c:pt idx="25">
                  <c:v>2670.1313643611797</c:v>
                </c:pt>
                <c:pt idx="26">
                  <c:v>2723.9447522652799</c:v>
                </c:pt>
                <c:pt idx="27">
                  <c:v>2759.1114870091901</c:v>
                </c:pt>
                <c:pt idx="28">
                  <c:v>2806.5412445173301</c:v>
                </c:pt>
                <c:pt idx="29">
                  <c:v>2967.9700447689102</c:v>
                </c:pt>
                <c:pt idx="30">
                  <c:v>2957.9601865906102</c:v>
                </c:pt>
                <c:pt idx="31">
                  <c:v>2980.46254370931</c:v>
                </c:pt>
                <c:pt idx="32">
                  <c:v>3034.3699722441902</c:v>
                </c:pt>
                <c:pt idx="33">
                  <c:v>3159.4489712965697</c:v>
                </c:pt>
                <c:pt idx="34">
                  <c:v>3176.3522047107499</c:v>
                </c:pt>
                <c:pt idx="35">
                  <c:v>3199.7682595272599</c:v>
                </c:pt>
                <c:pt idx="36">
                  <c:v>3209.3547150268996</c:v>
                </c:pt>
                <c:pt idx="37">
                  <c:v>3271.90558553454</c:v>
                </c:pt>
                <c:pt idx="38">
                  <c:v>3294.7665302120299</c:v>
                </c:pt>
                <c:pt idx="39">
                  <c:v>3351.1593898147003</c:v>
                </c:pt>
                <c:pt idx="40">
                  <c:v>3334.6125276955599</c:v>
                </c:pt>
                <c:pt idx="41">
                  <c:v>3322.2962220055801</c:v>
                </c:pt>
                <c:pt idx="42">
                  <c:v>3348.7226994320599</c:v>
                </c:pt>
                <c:pt idx="43">
                  <c:v>3445.2955722484899</c:v>
                </c:pt>
                <c:pt idx="44">
                  <c:v>3506.8361354689901</c:v>
                </c:pt>
                <c:pt idx="45">
                  <c:v>3534.46980860953</c:v>
                </c:pt>
                <c:pt idx="46">
                  <c:v>3559.20604802957</c:v>
                </c:pt>
                <c:pt idx="47">
                  <c:v>3625.9359518500601</c:v>
                </c:pt>
                <c:pt idx="48">
                  <c:v>3691.0813767579698</c:v>
                </c:pt>
                <c:pt idx="49">
                  <c:v>3741.9953028589703</c:v>
                </c:pt>
                <c:pt idx="50">
                  <c:v>3769.2142510231301</c:v>
                </c:pt>
                <c:pt idx="51">
                  <c:v>3866.4148084295302</c:v>
                </c:pt>
                <c:pt idx="52">
                  <c:v>3896.6487503918202</c:v>
                </c:pt>
                <c:pt idx="53">
                  <c:v>3906.3852336684799</c:v>
                </c:pt>
                <c:pt idx="54">
                  <c:v>3955.4340304904499</c:v>
                </c:pt>
                <c:pt idx="55">
                  <c:v>3991.7333072751098</c:v>
                </c:pt>
                <c:pt idx="56">
                  <c:v>4029.5391895108301</c:v>
                </c:pt>
                <c:pt idx="57">
                  <c:v>4072.16355684684</c:v>
                </c:pt>
                <c:pt idx="58">
                  <c:v>4112.37544124961</c:v>
                </c:pt>
                <c:pt idx="59">
                  <c:v>4161.2157227279004</c:v>
                </c:pt>
                <c:pt idx="60">
                  <c:v>4178.3496605606897</c:v>
                </c:pt>
                <c:pt idx="61">
                  <c:v>4260.0225732448298</c:v>
                </c:pt>
                <c:pt idx="62">
                  <c:v>4338.6229033064401</c:v>
                </c:pt>
                <c:pt idx="63">
                  <c:v>4351.9839637018904</c:v>
                </c:pt>
                <c:pt idx="64">
                  <c:v>4442.4535025308196</c:v>
                </c:pt>
                <c:pt idx="65">
                  <c:v>4460.9550790705098</c:v>
                </c:pt>
                <c:pt idx="66">
                  <c:v>4499.0137400773001</c:v>
                </c:pt>
                <c:pt idx="67">
                  <c:v>4583.8586152922499</c:v>
                </c:pt>
                <c:pt idx="68">
                  <c:v>4647.3931611960497</c:v>
                </c:pt>
                <c:pt idx="69">
                  <c:v>4729.7140224208297</c:v>
                </c:pt>
                <c:pt idx="70">
                  <c:v>4755.62234242044</c:v>
                </c:pt>
                <c:pt idx="71">
                  <c:v>4783.6576848717605</c:v>
                </c:pt>
              </c:numCache>
            </c:numRef>
          </c:val>
          <c:smooth val="0"/>
          <c:extLst>
            <c:ext xmlns:c16="http://schemas.microsoft.com/office/drawing/2014/chart" uri="{C3380CC4-5D6E-409C-BE32-E72D297353CC}">
              <c16:uniqueId val="{00000001-4E01-4C15-B096-16862E85EC6A}"/>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'14.TRABAJDORES'!$L$1</c:f>
              <c:strCache>
                <c:ptCount val="1"/>
                <c:pt idx="0">
                  <c:v>ValorCuenta</c:v>
                </c:pt>
              </c:strCache>
            </c:strRef>
          </c:tx>
          <c:spPr>
            <a:ln w="22225" cap="rnd" cmpd="sng" algn="ctr">
              <a:solidFill>
                <a:schemeClr val="accent3"/>
              </a:solidFill>
              <a:round/>
            </a:ln>
            <a:effectLst/>
          </c:spPr>
          <c:marker>
            <c:symbol val="none"/>
          </c:marker>
          <c:cat>
            <c:multiLvlStrRef>
              <c:f>'14.TRABAJDORES'!$D$2:$E$73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'14.TRABAJDORES'!$L$2:$L$73</c:f>
              <c:numCache>
                <c:formatCode>_-* #,##0_-;\-* #,##0_-;_-* "-"??_-;_-@_-</c:formatCode>
                <c:ptCount val="72"/>
                <c:pt idx="0">
                  <c:v>7349.9652187499996</c:v>
                </c:pt>
                <c:pt idx="1">
                  <c:v>7357.8778509599997</c:v>
                </c:pt>
                <c:pt idx="2">
                  <c:v>7504.8688170900004</c:v>
                </c:pt>
                <c:pt idx="3">
                  <c:v>7744.0203268699997</c:v>
                </c:pt>
                <c:pt idx="4">
                  <c:v>7805.8717471999998</c:v>
                </c:pt>
                <c:pt idx="5">
                  <c:v>8102.5945615600003</c:v>
                </c:pt>
                <c:pt idx="6">
                  <c:v>8070.0099461899999</c:v>
                </c:pt>
                <c:pt idx="7">
                  <c:v>8248.4982348400008</c:v>
                </c:pt>
                <c:pt idx="8">
                  <c:v>8944.9866801200005</c:v>
                </c:pt>
                <c:pt idx="9">
                  <c:v>8859.1402963</c:v>
                </c:pt>
                <c:pt idx="10">
                  <c:v>8749.2805392099999</c:v>
                </c:pt>
                <c:pt idx="11">
                  <c:v>9136.4267910899998</c:v>
                </c:pt>
                <c:pt idx="12">
                  <c:v>8779.2302733699889</c:v>
                </c:pt>
                <c:pt idx="13">
                  <c:v>9002.9409321099884</c:v>
                </c:pt>
                <c:pt idx="14">
                  <c:v>9187.7371523599886</c:v>
                </c:pt>
                <c:pt idx="15">
                  <c:v>9035.7298731999999</c:v>
                </c:pt>
                <c:pt idx="16">
                  <c:v>9144.6292793199991</c:v>
                </c:pt>
                <c:pt idx="17">
                  <c:v>9478.2035956599993</c:v>
                </c:pt>
                <c:pt idx="18">
                  <c:v>9204.6935836600005</c:v>
                </c:pt>
                <c:pt idx="19">
                  <c:v>9054.7508638700001</c:v>
                </c:pt>
                <c:pt idx="20">
                  <c:v>9049.8923072900016</c:v>
                </c:pt>
                <c:pt idx="21">
                  <c:v>8710.3569584500001</c:v>
                </c:pt>
                <c:pt idx="22">
                  <c:v>8601.8029174500007</c:v>
                </c:pt>
                <c:pt idx="23">
                  <c:v>8714.6658518799995</c:v>
                </c:pt>
                <c:pt idx="24">
                  <c:v>8712.23123476</c:v>
                </c:pt>
                <c:pt idx="25">
                  <c:v>8651.7886517999996</c:v>
                </c:pt>
                <c:pt idx="26">
                  <c:v>8688.4023707600008</c:v>
                </c:pt>
                <c:pt idx="27">
                  <c:v>8654.4551639000001</c:v>
                </c:pt>
                <c:pt idx="28">
                  <c:v>8210.8418136700002</c:v>
                </c:pt>
                <c:pt idx="29">
                  <c:v>8452.0513009900005</c:v>
                </c:pt>
                <c:pt idx="30">
                  <c:v>8309.7865597</c:v>
                </c:pt>
                <c:pt idx="31">
                  <c:v>8529.7039501199997</c:v>
                </c:pt>
                <c:pt idx="32">
                  <c:v>8366.8477320500006</c:v>
                </c:pt>
                <c:pt idx="33">
                  <c:v>8284.0068728999995</c:v>
                </c:pt>
                <c:pt idx="34">
                  <c:v>8212.72545464</c:v>
                </c:pt>
                <c:pt idx="35">
                  <c:v>8450.12125629</c:v>
                </c:pt>
                <c:pt idx="36">
                  <c:v>8649.9346564400003</c:v>
                </c:pt>
                <c:pt idx="37">
                  <c:v>8957.2819067399996</c:v>
                </c:pt>
                <c:pt idx="38">
                  <c:v>9026.4104971299985</c:v>
                </c:pt>
                <c:pt idx="39">
                  <c:v>9343.1705943199995</c:v>
                </c:pt>
                <c:pt idx="40">
                  <c:v>9332.4034213600007</c:v>
                </c:pt>
                <c:pt idx="41">
                  <c:v>9507.8159934100004</c:v>
                </c:pt>
                <c:pt idx="42">
                  <c:v>9327.7413351999894</c:v>
                </c:pt>
                <c:pt idx="43">
                  <c:v>9390.1136185100004</c:v>
                </c:pt>
                <c:pt idx="44">
                  <c:v>9412.7079053799989</c:v>
                </c:pt>
                <c:pt idx="45">
                  <c:v>9683.8242030799993</c:v>
                </c:pt>
                <c:pt idx="46">
                  <c:v>9642.8132599500004</c:v>
                </c:pt>
                <c:pt idx="47">
                  <c:v>9368.0214405299885</c:v>
                </c:pt>
                <c:pt idx="48">
                  <c:v>9729.6872104100003</c:v>
                </c:pt>
                <c:pt idx="49">
                  <c:v>9429.9844598700001</c:v>
                </c:pt>
                <c:pt idx="50">
                  <c:v>9218.3887951399993</c:v>
                </c:pt>
                <c:pt idx="51">
                  <c:v>9493.3951808599886</c:v>
                </c:pt>
                <c:pt idx="52">
                  <c:v>9636.9985257400003</c:v>
                </c:pt>
                <c:pt idx="53">
                  <c:v>9724.1775495900001</c:v>
                </c:pt>
                <c:pt idx="54">
                  <c:v>9514.5089416699993</c:v>
                </c:pt>
                <c:pt idx="55">
                  <c:v>9321.7904852499996</c:v>
                </c:pt>
                <c:pt idx="56">
                  <c:v>9280.5091522800012</c:v>
                </c:pt>
                <c:pt idx="57">
                  <c:v>9151.3210374200007</c:v>
                </c:pt>
                <c:pt idx="58">
                  <c:v>8999.2215131399989</c:v>
                </c:pt>
                <c:pt idx="59">
                  <c:v>9353.5792465800005</c:v>
                </c:pt>
                <c:pt idx="60">
                  <c:v>10036.77976831</c:v>
                </c:pt>
                <c:pt idx="61">
                  <c:v>9504.0051953699895</c:v>
                </c:pt>
                <c:pt idx="62">
                  <c:v>9744.6896668199988</c:v>
                </c:pt>
                <c:pt idx="63">
                  <c:v>9729.4779914800001</c:v>
                </c:pt>
                <c:pt idx="64">
                  <c:v>9683.9083291200004</c:v>
                </c:pt>
                <c:pt idx="65">
                  <c:v>9838.7249011999902</c:v>
                </c:pt>
                <c:pt idx="66">
                  <c:v>10241.834912229999</c:v>
                </c:pt>
                <c:pt idx="67">
                  <c:v>10230.397679610001</c:v>
                </c:pt>
                <c:pt idx="68">
                  <c:v>10032.03518132</c:v>
                </c:pt>
                <c:pt idx="69">
                  <c:v>10006.122630080001</c:v>
                </c:pt>
                <c:pt idx="70">
                  <c:v>9996.9942896399989</c:v>
                </c:pt>
                <c:pt idx="71">
                  <c:v>9828.8761959399999</c:v>
                </c:pt>
              </c:numCache>
            </c:numRef>
          </c:val>
          <c:smooth val="0"/>
          <c:extLst>
            <c:ext xmlns:c16="http://schemas.microsoft.com/office/drawing/2014/chart" uri="{C3380CC4-5D6E-409C-BE32-E72D297353CC}">
              <c16:uniqueId val="{00000000-79E5-4D27-8542-3A1885A2D345}"/>
            </c:ext>
          </c:extLst>
        </c:ser>
        <c:ser>
          <c:idx val="3"/>
          <c:order val="1"/>
          <c:tx>
            <c:strRef>
              <c:f>'14.TRABAJDORES'!$M$1</c:f>
              <c:strCache>
                <c:ptCount val="1"/>
                <c:pt idx="0">
                  <c:v>Estimado de la tendencia</c:v>
                </c:pt>
              </c:strCache>
            </c:strRef>
          </c:tx>
          <c:spPr>
            <a:ln w="22225" cap="rnd" cmpd="sng" algn="ctr">
              <a:solidFill>
                <a:schemeClr val="accent4"/>
              </a:solidFill>
              <a:round/>
            </a:ln>
            <a:effectLst/>
          </c:spPr>
          <c:marker>
            <c:symbol val="none"/>
          </c:marker>
          <c:cat>
            <c:multiLvlStrRef>
              <c:f>'14.TRABAJDORES'!$D$2:$E$73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'14.TRABAJDORES'!$M$2:$M$73</c:f>
              <c:numCache>
                <c:formatCode>_-* #,##0_-;\-* #,##0_-;_-* "-"??_-;_-@_-</c:formatCode>
                <c:ptCount val="72"/>
                <c:pt idx="0">
                  <c:v>7773.3394694590997</c:v>
                </c:pt>
                <c:pt idx="1">
                  <c:v>7857.0564002308402</c:v>
                </c:pt>
                <c:pt idx="2">
                  <c:v>7936.6818732265592</c:v>
                </c:pt>
                <c:pt idx="3">
                  <c:v>8012.3335843896002</c:v>
                </c:pt>
                <c:pt idx="4">
                  <c:v>8084.1292296632791</c:v>
                </c:pt>
                <c:pt idx="5">
                  <c:v>8152.1865049909402</c:v>
                </c:pt>
                <c:pt idx="6">
                  <c:v>8216.6231063158993</c:v>
                </c:pt>
                <c:pt idx="7">
                  <c:v>8277.5567295814999</c:v>
                </c:pt>
                <c:pt idx="8">
                  <c:v>8335.1050707310696</c:v>
                </c:pt>
                <c:pt idx="9">
                  <c:v>8389.3858257079301</c:v>
                </c:pt>
                <c:pt idx="10">
                  <c:v>8440.5166904554299</c:v>
                </c:pt>
                <c:pt idx="11">
                  <c:v>8488.6153609168905</c:v>
                </c:pt>
                <c:pt idx="12">
                  <c:v>8533.7995330356389</c:v>
                </c:pt>
                <c:pt idx="13">
                  <c:v>8576.1869027550092</c:v>
                </c:pt>
                <c:pt idx="14">
                  <c:v>8615.8951660183393</c:v>
                </c:pt>
                <c:pt idx="15">
                  <c:v>8653.0420187689615</c:v>
                </c:pt>
                <c:pt idx="16">
                  <c:v>8687.74515695019</c:v>
                </c:pt>
                <c:pt idx="17">
                  <c:v>8720.1222765053699</c:v>
                </c:pt>
                <c:pt idx="18">
                  <c:v>8750.2910733778299</c:v>
                </c:pt>
                <c:pt idx="19">
                  <c:v>8778.3692435109006</c:v>
                </c:pt>
                <c:pt idx="20">
                  <c:v>8804.4744828479197</c:v>
                </c:pt>
                <c:pt idx="21">
                  <c:v>8828.7244873321997</c:v>
                </c:pt>
                <c:pt idx="22">
                  <c:v>8851.2369529070893</c:v>
                </c:pt>
                <c:pt idx="23">
                  <c:v>8872.1295755159099</c:v>
                </c:pt>
                <c:pt idx="24">
                  <c:v>8891.5200511019993</c:v>
                </c:pt>
                <c:pt idx="25">
                  <c:v>8909.52607560869</c:v>
                </c:pt>
                <c:pt idx="26">
                  <c:v>8926.2653449792997</c:v>
                </c:pt>
                <c:pt idx="27">
                  <c:v>8941.8555551571699</c:v>
                </c:pt>
                <c:pt idx="28">
                  <c:v>8956.4144020856402</c:v>
                </c:pt>
                <c:pt idx="29">
                  <c:v>8970.0595817080193</c:v>
                </c:pt>
                <c:pt idx="30">
                  <c:v>8982.9087899676615</c:v>
                </c:pt>
                <c:pt idx="31">
                  <c:v>8995.0797228078809</c:v>
                </c:pt>
                <c:pt idx="32">
                  <c:v>9006.6900761720208</c:v>
                </c:pt>
                <c:pt idx="33">
                  <c:v>9017.8575460034008</c:v>
                </c:pt>
                <c:pt idx="34">
                  <c:v>9028.6998282453587</c:v>
                </c:pt>
                <c:pt idx="35">
                  <c:v>9039.3346188412215</c:v>
                </c:pt>
                <c:pt idx="36">
                  <c:v>9049.8796137343288</c:v>
                </c:pt>
                <c:pt idx="37">
                  <c:v>9060.4525088680093</c:v>
                </c:pt>
                <c:pt idx="38">
                  <c:v>9071.171000185579</c:v>
                </c:pt>
                <c:pt idx="39">
                  <c:v>9082.1527836303903</c:v>
                </c:pt>
                <c:pt idx="40">
                  <c:v>9093.5155551457683</c:v>
                </c:pt>
                <c:pt idx="41">
                  <c:v>9105.3770106750399</c:v>
                </c:pt>
                <c:pt idx="42">
                  <c:v>9117.8548461615301</c:v>
                </c:pt>
                <c:pt idx="43">
                  <c:v>9131.0667575485804</c:v>
                </c:pt>
                <c:pt idx="44">
                  <c:v>9145.1304407795196</c:v>
                </c:pt>
                <c:pt idx="45">
                  <c:v>9160.1635917976801</c:v>
                </c:pt>
                <c:pt idx="46">
                  <c:v>9176.2839065463795</c:v>
                </c:pt>
                <c:pt idx="47">
                  <c:v>9193.6090809689686</c:v>
                </c:pt>
                <c:pt idx="48">
                  <c:v>9212.2568110087796</c:v>
                </c:pt>
                <c:pt idx="49">
                  <c:v>9232.3447926091194</c:v>
                </c:pt>
                <c:pt idx="50">
                  <c:v>9253.9907217133405</c:v>
                </c:pt>
                <c:pt idx="51">
                  <c:v>9277.3122942647697</c:v>
                </c:pt>
                <c:pt idx="52">
                  <c:v>9302.4272062067303</c:v>
                </c:pt>
                <c:pt idx="53">
                  <c:v>9329.4531534825601</c:v>
                </c:pt>
                <c:pt idx="54">
                  <c:v>9358.5078320355897</c:v>
                </c:pt>
                <c:pt idx="55">
                  <c:v>9389.7089378091514</c:v>
                </c:pt>
                <c:pt idx="56">
                  <c:v>9423.1741667465703</c:v>
                </c:pt>
                <c:pt idx="57">
                  <c:v>9459.0212147911898</c:v>
                </c:pt>
                <c:pt idx="58">
                  <c:v>9497.3677778863203</c:v>
                </c:pt>
                <c:pt idx="59">
                  <c:v>9538.3315519753087</c:v>
                </c:pt>
                <c:pt idx="60">
                  <c:v>9582.0302330014893</c:v>
                </c:pt>
                <c:pt idx="61">
                  <c:v>9628.5815169081907</c:v>
                </c:pt>
                <c:pt idx="62">
                  <c:v>9678.103099638729</c:v>
                </c:pt>
                <c:pt idx="63">
                  <c:v>9730.7126771364492</c:v>
                </c:pt>
                <c:pt idx="64">
                  <c:v>9786.5279453446801</c:v>
                </c:pt>
                <c:pt idx="65">
                  <c:v>9845.6666002067504</c:v>
                </c:pt>
                <c:pt idx="66">
                  <c:v>9908.2463376659998</c:v>
                </c:pt>
                <c:pt idx="67">
                  <c:v>9974.3848536657388</c:v>
                </c:pt>
                <c:pt idx="68">
                  <c:v>10044.1998441493</c:v>
                </c:pt>
                <c:pt idx="69">
                  <c:v>10117.80900506</c:v>
                </c:pt>
                <c:pt idx="70">
                  <c:v>10195.330032341299</c:v>
                </c:pt>
                <c:pt idx="71">
                  <c:v>10276.8806219363</c:v>
                </c:pt>
              </c:numCache>
            </c:numRef>
          </c:val>
          <c:smooth val="0"/>
          <c:extLst>
            <c:ext xmlns:c16="http://schemas.microsoft.com/office/drawing/2014/chart" uri="{C3380CC4-5D6E-409C-BE32-E72D297353CC}">
              <c16:uniqueId val="{00000001-79E5-4D27-8542-3A1885A2D345}"/>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4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'14.TRABAJDORES'!$L$1</c:f>
              <c:strCache>
                <c:ptCount val="1"/>
                <c:pt idx="0">
                  <c:v>ValorCuenta</c:v>
                </c:pt>
              </c:strCache>
            </c:strRef>
          </c:tx>
          <c:spPr>
            <a:ln w="22225" cap="rnd" cmpd="sng" algn="ctr">
              <a:solidFill>
                <a:schemeClr val="accent3"/>
              </a:solidFill>
              <a:round/>
            </a:ln>
            <a:effectLst/>
          </c:spPr>
          <c:marker>
            <c:symbol val="none"/>
          </c:marker>
          <c:cat>
            <c:multiLvlStrRef>
              <c:f>'14.TRABAJDORES'!$D$2:$E$73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'14.TRABAJDORES'!$L$2:$L$73</c:f>
              <c:numCache>
                <c:formatCode>_-* #,##0_-;\-* #,##0_-;_-* "-"??_-;_-@_-</c:formatCode>
                <c:ptCount val="72"/>
                <c:pt idx="0">
                  <c:v>7349.9652187499996</c:v>
                </c:pt>
                <c:pt idx="1">
                  <c:v>7357.8778509599997</c:v>
                </c:pt>
                <c:pt idx="2">
                  <c:v>7504.8688170900004</c:v>
                </c:pt>
                <c:pt idx="3">
                  <c:v>7744.0203268699997</c:v>
                </c:pt>
                <c:pt idx="4">
                  <c:v>7805.8717471999998</c:v>
                </c:pt>
                <c:pt idx="5">
                  <c:v>8102.5945615600003</c:v>
                </c:pt>
                <c:pt idx="6">
                  <c:v>8070.0099461899999</c:v>
                </c:pt>
                <c:pt idx="7">
                  <c:v>8248.4982348400008</c:v>
                </c:pt>
                <c:pt idx="8">
                  <c:v>8944.9866801200005</c:v>
                </c:pt>
                <c:pt idx="9">
                  <c:v>8859.1402963</c:v>
                </c:pt>
                <c:pt idx="10">
                  <c:v>8749.2805392099999</c:v>
                </c:pt>
                <c:pt idx="11">
                  <c:v>9136.4267910899998</c:v>
                </c:pt>
                <c:pt idx="12">
                  <c:v>8779.2302733699889</c:v>
                </c:pt>
                <c:pt idx="13">
                  <c:v>9002.9409321099884</c:v>
                </c:pt>
                <c:pt idx="14">
                  <c:v>9187.7371523599886</c:v>
                </c:pt>
                <c:pt idx="15">
                  <c:v>9035.7298731999999</c:v>
                </c:pt>
                <c:pt idx="16">
                  <c:v>9144.6292793199991</c:v>
                </c:pt>
                <c:pt idx="17">
                  <c:v>9478.2035956599993</c:v>
                </c:pt>
                <c:pt idx="18">
                  <c:v>9204.6935836600005</c:v>
                </c:pt>
                <c:pt idx="19">
                  <c:v>9054.7508638700001</c:v>
                </c:pt>
                <c:pt idx="20">
                  <c:v>9049.8923072900016</c:v>
                </c:pt>
                <c:pt idx="21">
                  <c:v>8710.3569584500001</c:v>
                </c:pt>
                <c:pt idx="22">
                  <c:v>8601.8029174500007</c:v>
                </c:pt>
                <c:pt idx="23">
                  <c:v>8714.6658518799995</c:v>
                </c:pt>
                <c:pt idx="24">
                  <c:v>8712.23123476</c:v>
                </c:pt>
                <c:pt idx="25">
                  <c:v>8651.7886517999996</c:v>
                </c:pt>
                <c:pt idx="26">
                  <c:v>8688.4023707600008</c:v>
                </c:pt>
                <c:pt idx="27">
                  <c:v>8654.4551639000001</c:v>
                </c:pt>
                <c:pt idx="28">
                  <c:v>8210.8418136700002</c:v>
                </c:pt>
                <c:pt idx="29">
                  <c:v>8452.0513009900005</c:v>
                </c:pt>
                <c:pt idx="30">
                  <c:v>8309.7865597</c:v>
                </c:pt>
                <c:pt idx="31">
                  <c:v>8529.7039501199997</c:v>
                </c:pt>
                <c:pt idx="32">
                  <c:v>8366.8477320500006</c:v>
                </c:pt>
                <c:pt idx="33">
                  <c:v>8284.0068728999995</c:v>
                </c:pt>
                <c:pt idx="34">
                  <c:v>8212.72545464</c:v>
                </c:pt>
                <c:pt idx="35">
                  <c:v>8450.12125629</c:v>
                </c:pt>
                <c:pt idx="36">
                  <c:v>8649.9346564400003</c:v>
                </c:pt>
                <c:pt idx="37">
                  <c:v>8957.2819067399996</c:v>
                </c:pt>
                <c:pt idx="38">
                  <c:v>9026.4104971299985</c:v>
                </c:pt>
                <c:pt idx="39">
                  <c:v>9343.1705943199995</c:v>
                </c:pt>
                <c:pt idx="40">
                  <c:v>9332.4034213600007</c:v>
                </c:pt>
                <c:pt idx="41">
                  <c:v>9507.8159934100004</c:v>
                </c:pt>
                <c:pt idx="42">
                  <c:v>9327.7413351999894</c:v>
                </c:pt>
                <c:pt idx="43">
                  <c:v>9390.1136185100004</c:v>
                </c:pt>
                <c:pt idx="44">
                  <c:v>9412.7079053799989</c:v>
                </c:pt>
                <c:pt idx="45">
                  <c:v>9683.8242030799993</c:v>
                </c:pt>
                <c:pt idx="46">
                  <c:v>9642.8132599500004</c:v>
                </c:pt>
                <c:pt idx="47">
                  <c:v>9368.0214405299885</c:v>
                </c:pt>
                <c:pt idx="48">
                  <c:v>9729.6872104100003</c:v>
                </c:pt>
                <c:pt idx="49">
                  <c:v>9429.9844598700001</c:v>
                </c:pt>
                <c:pt idx="50">
                  <c:v>9218.3887951399993</c:v>
                </c:pt>
                <c:pt idx="51">
                  <c:v>9493.3951808599886</c:v>
                </c:pt>
                <c:pt idx="52">
                  <c:v>9636.9985257400003</c:v>
                </c:pt>
                <c:pt idx="53">
                  <c:v>9724.1775495900001</c:v>
                </c:pt>
                <c:pt idx="54">
                  <c:v>9514.5089416699993</c:v>
                </c:pt>
                <c:pt idx="55">
                  <c:v>9321.7904852499996</c:v>
                </c:pt>
                <c:pt idx="56">
                  <c:v>9280.5091522800012</c:v>
                </c:pt>
                <c:pt idx="57">
                  <c:v>9151.3210374200007</c:v>
                </c:pt>
                <c:pt idx="58">
                  <c:v>8999.2215131399989</c:v>
                </c:pt>
                <c:pt idx="59">
                  <c:v>9353.5792465800005</c:v>
                </c:pt>
                <c:pt idx="60">
                  <c:v>10036.77976831</c:v>
                </c:pt>
                <c:pt idx="61">
                  <c:v>9504.0051953699895</c:v>
                </c:pt>
                <c:pt idx="62">
                  <c:v>9744.6896668199988</c:v>
                </c:pt>
                <c:pt idx="63">
                  <c:v>9729.4779914800001</c:v>
                </c:pt>
                <c:pt idx="64">
                  <c:v>9683.9083291200004</c:v>
                </c:pt>
                <c:pt idx="65">
                  <c:v>9838.7249011999902</c:v>
                </c:pt>
                <c:pt idx="66">
                  <c:v>10241.834912229999</c:v>
                </c:pt>
                <c:pt idx="67">
                  <c:v>10230.397679610001</c:v>
                </c:pt>
                <c:pt idx="68">
                  <c:v>10032.03518132</c:v>
                </c:pt>
                <c:pt idx="69">
                  <c:v>10006.122630080001</c:v>
                </c:pt>
                <c:pt idx="70">
                  <c:v>9996.9942896399989</c:v>
                </c:pt>
                <c:pt idx="71">
                  <c:v>9828.8761959399999</c:v>
                </c:pt>
              </c:numCache>
            </c:numRef>
          </c:val>
          <c:smooth val="0"/>
          <c:extLst>
            <c:ext xmlns:c16="http://schemas.microsoft.com/office/drawing/2014/chart" uri="{C3380CC4-5D6E-409C-BE32-E72D297353CC}">
              <c16:uniqueId val="{00000000-83EF-48AB-8FBD-128DF96B96D5}"/>
            </c:ext>
          </c:extLst>
        </c:ser>
        <c:ser>
          <c:idx val="3"/>
          <c:order val="1"/>
          <c:tx>
            <c:strRef>
              <c:f>'14.TRABAJDORES'!$N$1</c:f>
              <c:strCache>
                <c:ptCount val="1"/>
                <c:pt idx="0">
                  <c:v>Serie Sin Estacionalidad</c:v>
                </c:pt>
              </c:strCache>
            </c:strRef>
          </c:tx>
          <c:spPr>
            <a:ln w="22225" cap="rnd" cmpd="sng" algn="ctr">
              <a:solidFill>
                <a:schemeClr val="accent4"/>
              </a:solidFill>
              <a:round/>
            </a:ln>
            <a:effectLst/>
          </c:spPr>
          <c:marker>
            <c:symbol val="none"/>
          </c:marker>
          <c:cat>
            <c:multiLvlStrRef>
              <c:f>'14.TRABAJDORES'!$D$2:$E$73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'14.TRABAJDORES'!$N$2:$N$73</c:f>
              <c:numCache>
                <c:formatCode>_-* #,##0_-;\-* #,##0_-;_-* "-"??_-;_-@_-</c:formatCode>
                <c:ptCount val="72"/>
                <c:pt idx="0">
                  <c:v>7333.3872523566997</c:v>
                </c:pt>
                <c:pt idx="1">
                  <c:v>7414.2486940337294</c:v>
                </c:pt>
                <c:pt idx="2">
                  <c:v>7525.6718377309198</c:v>
                </c:pt>
                <c:pt idx="3">
                  <c:v>7704.8519937398296</c:v>
                </c:pt>
                <c:pt idx="4">
                  <c:v>7823.2457534374907</c:v>
                </c:pt>
                <c:pt idx="5">
                  <c:v>7958.14723823451</c:v>
                </c:pt>
                <c:pt idx="6">
                  <c:v>8026.5204588099095</c:v>
                </c:pt>
                <c:pt idx="7">
                  <c:v>8216.9441408491202</c:v>
                </c:pt>
                <c:pt idx="8">
                  <c:v>8881.4667865114807</c:v>
                </c:pt>
                <c:pt idx="9">
                  <c:v>8896.4935906889714</c:v>
                </c:pt>
                <c:pt idx="10">
                  <c:v>8902.158741353689</c:v>
                </c:pt>
                <c:pt idx="11">
                  <c:v>9214.1448992183887</c:v>
                </c:pt>
                <c:pt idx="12">
                  <c:v>8759.428576341601</c:v>
                </c:pt>
                <c:pt idx="13">
                  <c:v>9071.9150820980703</c:v>
                </c:pt>
                <c:pt idx="14">
                  <c:v>9213.2049773523104</c:v>
                </c:pt>
                <c:pt idx="15">
                  <c:v>8990.0282269220697</c:v>
                </c:pt>
                <c:pt idx="16">
                  <c:v>9164.9830400893097</c:v>
                </c:pt>
                <c:pt idx="17">
                  <c:v>9309.2328877064792</c:v>
                </c:pt>
                <c:pt idx="18">
                  <c:v>9155.0892575050912</c:v>
                </c:pt>
                <c:pt idx="19">
                  <c:v>9020.1125028389215</c:v>
                </c:pt>
                <c:pt idx="20">
                  <c:v>8985.6274607245814</c:v>
                </c:pt>
                <c:pt idx="21">
                  <c:v>8747.0829292349899</c:v>
                </c:pt>
                <c:pt idx="22">
                  <c:v>8752.1042090042902</c:v>
                </c:pt>
                <c:pt idx="23">
                  <c:v>8788.7962924193707</c:v>
                </c:pt>
                <c:pt idx="24">
                  <c:v>8692.5806551556088</c:v>
                </c:pt>
                <c:pt idx="25">
                  <c:v>8718.0725219969008</c:v>
                </c:pt>
                <c:pt idx="26">
                  <c:v>8712.4860713896414</c:v>
                </c:pt>
                <c:pt idx="27">
                  <c:v>8610.6819597228914</c:v>
                </c:pt>
                <c:pt idx="28">
                  <c:v>8229.1171865566903</c:v>
                </c:pt>
                <c:pt idx="29">
                  <c:v>8301.3741101516698</c:v>
                </c:pt>
                <c:pt idx="30">
                  <c:v>8265.00491009498</c:v>
                </c:pt>
                <c:pt idx="31">
                  <c:v>8497.074121938711</c:v>
                </c:pt>
                <c:pt idx="32">
                  <c:v>8307.4333028524998</c:v>
                </c:pt>
                <c:pt idx="33">
                  <c:v>8318.9351997008398</c:v>
                </c:pt>
                <c:pt idx="34">
                  <c:v>8356.2283057119603</c:v>
                </c:pt>
                <c:pt idx="35">
                  <c:v>8522.0013744708594</c:v>
                </c:pt>
                <c:pt idx="36">
                  <c:v>8630.4245877837693</c:v>
                </c:pt>
                <c:pt idx="37">
                  <c:v>9025.9062496497008</c:v>
                </c:pt>
                <c:pt idx="38">
                  <c:v>9051.4311348602205</c:v>
                </c:pt>
                <c:pt idx="39">
                  <c:v>9295.9139494658393</c:v>
                </c:pt>
                <c:pt idx="40">
                  <c:v>9353.1751225235093</c:v>
                </c:pt>
                <c:pt idx="41">
                  <c:v>9338.3173765799111</c:v>
                </c:pt>
                <c:pt idx="42">
                  <c:v>9277.4739016049007</c:v>
                </c:pt>
                <c:pt idx="43">
                  <c:v>9354.1923490536992</c:v>
                </c:pt>
                <c:pt idx="44">
                  <c:v>9345.8666426594391</c:v>
                </c:pt>
                <c:pt idx="45">
                  <c:v>9724.6546588771307</c:v>
                </c:pt>
                <c:pt idx="46">
                  <c:v>9811.3043659537398</c:v>
                </c:pt>
                <c:pt idx="47">
                  <c:v>9447.7095855687294</c:v>
                </c:pt>
                <c:pt idx="48">
                  <c:v>9707.7417422627386</c:v>
                </c:pt>
                <c:pt idx="49">
                  <c:v>9502.2303145773694</c:v>
                </c:pt>
                <c:pt idx="50">
                  <c:v>9243.9415845431413</c:v>
                </c:pt>
                <c:pt idx="51">
                  <c:v>9445.3787179266492</c:v>
                </c:pt>
                <c:pt idx="52">
                  <c:v>9658.4481828595908</c:v>
                </c:pt>
                <c:pt idx="53">
                  <c:v>9550.8217920103307</c:v>
                </c:pt>
                <c:pt idx="54">
                  <c:v>9463.2350127274603</c:v>
                </c:pt>
                <c:pt idx="55">
                  <c:v>9286.1305815001906</c:v>
                </c:pt>
                <c:pt idx="56">
                  <c:v>9214.6066557121903</c:v>
                </c:pt>
                <c:pt idx="57">
                  <c:v>9189.9062699962906</c:v>
                </c:pt>
                <c:pt idx="58">
                  <c:v>9156.46699172033</c:v>
                </c:pt>
                <c:pt idx="59">
                  <c:v>9433.1445405286195</c:v>
                </c:pt>
                <c:pt idx="60">
                  <c:v>10014.1416478912</c:v>
                </c:pt>
                <c:pt idx="61">
                  <c:v>9576.8181444692</c:v>
                </c:pt>
                <c:pt idx="62">
                  <c:v>9771.70132887818</c:v>
                </c:pt>
                <c:pt idx="63">
                  <c:v>9680.2674497888001</c:v>
                </c:pt>
                <c:pt idx="64">
                  <c:v>9705.4623962584701</c:v>
                </c:pt>
                <c:pt idx="65">
                  <c:v>9663.3270744771198</c:v>
                </c:pt>
                <c:pt idx="66">
                  <c:v>10186.641405266</c:v>
                </c:pt>
                <c:pt idx="67">
                  <c:v>10191.261958081499</c:v>
                </c:pt>
                <c:pt idx="68">
                  <c:v>9960.7959687663806</c:v>
                </c:pt>
                <c:pt idx="69">
                  <c:v>10048.3120109671</c:v>
                </c:pt>
                <c:pt idx="70">
                  <c:v>10171.6740826803</c:v>
                </c:pt>
                <c:pt idx="71">
                  <c:v>9912.4845562369992</c:v>
                </c:pt>
              </c:numCache>
            </c:numRef>
          </c:val>
          <c:smooth val="0"/>
          <c:extLst>
            <c:ext xmlns:c16="http://schemas.microsoft.com/office/drawing/2014/chart" uri="{C3380CC4-5D6E-409C-BE32-E72D297353CC}">
              <c16:uniqueId val="{00000001-83EF-48AB-8FBD-128DF96B96D5}"/>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4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Tendencia Estimada</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'15.AZTECA'!$L$1</c:f>
              <c:strCache>
                <c:ptCount val="1"/>
                <c:pt idx="0">
                  <c:v>ValorCuenta</c:v>
                </c:pt>
              </c:strCache>
            </c:strRef>
          </c:tx>
          <c:spPr>
            <a:ln w="22225" cap="rnd" cmpd="sng" algn="ctr">
              <a:solidFill>
                <a:schemeClr val="accent3"/>
              </a:solidFill>
              <a:round/>
            </a:ln>
            <a:effectLst/>
          </c:spPr>
          <c:marker>
            <c:symbol val="none"/>
          </c:marker>
          <c:cat>
            <c:multiLvlStrRef>
              <c:f>'15.AZTECA'!$D$2:$E$73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'15.AZTECA'!$L$2:$L$73</c:f>
              <c:numCache>
                <c:formatCode>_-* #,##0_-;\-* #,##0_-;_-* "-"??_-;_-@_-</c:formatCode>
                <c:ptCount val="72"/>
                <c:pt idx="0">
                  <c:v>4648.40501675</c:v>
                </c:pt>
                <c:pt idx="1">
                  <c:v>4691.3366700999895</c:v>
                </c:pt>
                <c:pt idx="2">
                  <c:v>4762.8160418199996</c:v>
                </c:pt>
                <c:pt idx="3">
                  <c:v>4640.9482948699997</c:v>
                </c:pt>
                <c:pt idx="4">
                  <c:v>4595.4518899899995</c:v>
                </c:pt>
                <c:pt idx="5">
                  <c:v>4621.7094610099894</c:v>
                </c:pt>
                <c:pt idx="6">
                  <c:v>4664.4263752799998</c:v>
                </c:pt>
                <c:pt idx="7">
                  <c:v>4683.9490623000002</c:v>
                </c:pt>
                <c:pt idx="8">
                  <c:v>4705.99809980999</c:v>
                </c:pt>
                <c:pt idx="9">
                  <c:v>4754.0866875000002</c:v>
                </c:pt>
                <c:pt idx="10">
                  <c:v>4769.5187185300001</c:v>
                </c:pt>
                <c:pt idx="11">
                  <c:v>4756.9514933199998</c:v>
                </c:pt>
                <c:pt idx="12">
                  <c:v>4716.4883930799997</c:v>
                </c:pt>
                <c:pt idx="13">
                  <c:v>4627.2106347600002</c:v>
                </c:pt>
                <c:pt idx="14">
                  <c:v>4691.7062907</c:v>
                </c:pt>
                <c:pt idx="15">
                  <c:v>4684.9286011599997</c:v>
                </c:pt>
                <c:pt idx="16">
                  <c:v>4600.3607668499899</c:v>
                </c:pt>
                <c:pt idx="17">
                  <c:v>4624.3677455900006</c:v>
                </c:pt>
                <c:pt idx="18">
                  <c:v>4667.2944587399998</c:v>
                </c:pt>
                <c:pt idx="19">
                  <c:v>4710.3681677599998</c:v>
                </c:pt>
                <c:pt idx="20">
                  <c:v>4700.86989017</c:v>
                </c:pt>
                <c:pt idx="21">
                  <c:v>4705.9280805799999</c:v>
                </c:pt>
                <c:pt idx="22">
                  <c:v>4707.7353966599994</c:v>
                </c:pt>
                <c:pt idx="23">
                  <c:v>4604.8075518400001</c:v>
                </c:pt>
                <c:pt idx="24">
                  <c:v>4573.25779487</c:v>
                </c:pt>
                <c:pt idx="25">
                  <c:v>4599.1044633199999</c:v>
                </c:pt>
                <c:pt idx="26">
                  <c:v>4664.8815008499896</c:v>
                </c:pt>
                <c:pt idx="27">
                  <c:v>4683.2223837900001</c:v>
                </c:pt>
                <c:pt idx="28">
                  <c:v>4512.8116159399997</c:v>
                </c:pt>
                <c:pt idx="29">
                  <c:v>4585.60523311</c:v>
                </c:pt>
                <c:pt idx="30">
                  <c:v>4530.9296257599999</c:v>
                </c:pt>
                <c:pt idx="31">
                  <c:v>4572.1261070699993</c:v>
                </c:pt>
                <c:pt idx="32">
                  <c:v>4723.2053499499998</c:v>
                </c:pt>
                <c:pt idx="33">
                  <c:v>4666.4669314399998</c:v>
                </c:pt>
                <c:pt idx="34">
                  <c:v>4962.3795998400001</c:v>
                </c:pt>
                <c:pt idx="35">
                  <c:v>5163.4521720699995</c:v>
                </c:pt>
                <c:pt idx="36">
                  <c:v>5018.2380756700004</c:v>
                </c:pt>
                <c:pt idx="37">
                  <c:v>5075.4297445800003</c:v>
                </c:pt>
                <c:pt idx="38">
                  <c:v>5200.3198704399992</c:v>
                </c:pt>
                <c:pt idx="39">
                  <c:v>5109.6863928800003</c:v>
                </c:pt>
                <c:pt idx="40">
                  <c:v>5124.53835384999</c:v>
                </c:pt>
                <c:pt idx="41">
                  <c:v>5140.9783549599997</c:v>
                </c:pt>
                <c:pt idx="42">
                  <c:v>5077.1693095399996</c:v>
                </c:pt>
                <c:pt idx="43">
                  <c:v>4955.5526942400002</c:v>
                </c:pt>
                <c:pt idx="44">
                  <c:v>4924.2716633100008</c:v>
                </c:pt>
                <c:pt idx="45">
                  <c:v>5063.6930733100007</c:v>
                </c:pt>
                <c:pt idx="46">
                  <c:v>5095.76010176</c:v>
                </c:pt>
                <c:pt idx="47">
                  <c:v>5110.1474845800003</c:v>
                </c:pt>
                <c:pt idx="48">
                  <c:v>5180.5050218100005</c:v>
                </c:pt>
                <c:pt idx="49">
                  <c:v>5247.4216923999993</c:v>
                </c:pt>
                <c:pt idx="50">
                  <c:v>5367.7658878599996</c:v>
                </c:pt>
                <c:pt idx="51">
                  <c:v>4912.6860566099995</c:v>
                </c:pt>
                <c:pt idx="52">
                  <c:v>5087.6289407700006</c:v>
                </c:pt>
                <c:pt idx="53">
                  <c:v>5164.9431177299994</c:v>
                </c:pt>
                <c:pt idx="54">
                  <c:v>5182.14825071</c:v>
                </c:pt>
                <c:pt idx="55">
                  <c:v>5234.6001175000001</c:v>
                </c:pt>
                <c:pt idx="56">
                  <c:v>5287.9597358599995</c:v>
                </c:pt>
                <c:pt idx="57">
                  <c:v>5340.0649591700003</c:v>
                </c:pt>
                <c:pt idx="58">
                  <c:v>5384.96011576</c:v>
                </c:pt>
                <c:pt idx="59">
                  <c:v>5390.1794778900003</c:v>
                </c:pt>
                <c:pt idx="60">
                  <c:v>5464.4049849599996</c:v>
                </c:pt>
                <c:pt idx="61">
                  <c:v>5576.9417024200002</c:v>
                </c:pt>
                <c:pt idx="62">
                  <c:v>5682.5951028700001</c:v>
                </c:pt>
                <c:pt idx="63">
                  <c:v>5683.5128312200004</c:v>
                </c:pt>
                <c:pt idx="64">
                  <c:v>5712.59390601</c:v>
                </c:pt>
                <c:pt idx="65">
                  <c:v>5644.4116786000004</c:v>
                </c:pt>
                <c:pt idx="66">
                  <c:v>5620.4683441099996</c:v>
                </c:pt>
                <c:pt idx="67">
                  <c:v>5509.0040123599993</c:v>
                </c:pt>
                <c:pt idx="68">
                  <c:v>5526.4398171000003</c:v>
                </c:pt>
                <c:pt idx="69">
                  <c:v>5610.3699749799998</c:v>
                </c:pt>
                <c:pt idx="70">
                  <c:v>5838.0284185399996</c:v>
                </c:pt>
                <c:pt idx="71">
                  <c:v>5840.9052346300005</c:v>
                </c:pt>
              </c:numCache>
            </c:numRef>
          </c:val>
          <c:smooth val="0"/>
          <c:extLst>
            <c:ext xmlns:c16="http://schemas.microsoft.com/office/drawing/2014/chart" uri="{C3380CC4-5D6E-409C-BE32-E72D297353CC}">
              <c16:uniqueId val="{00000000-FCF8-41B1-A8DA-2981B718C708}"/>
            </c:ext>
          </c:extLst>
        </c:ser>
        <c:ser>
          <c:idx val="3"/>
          <c:order val="1"/>
          <c:tx>
            <c:strRef>
              <c:f>'15.AZTECA'!$M$1</c:f>
              <c:strCache>
                <c:ptCount val="1"/>
                <c:pt idx="0">
                  <c:v>Estimado de la tendencia</c:v>
                </c:pt>
              </c:strCache>
            </c:strRef>
          </c:tx>
          <c:spPr>
            <a:ln w="22225" cap="rnd" cmpd="sng" algn="ctr">
              <a:solidFill>
                <a:schemeClr val="accent4"/>
              </a:solidFill>
              <a:round/>
            </a:ln>
            <a:effectLst/>
          </c:spPr>
          <c:marker>
            <c:symbol val="none"/>
          </c:marker>
          <c:cat>
            <c:multiLvlStrRef>
              <c:f>'15.AZTECA'!$D$2:$E$73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'15.AZTECA'!$M$2:$M$73</c:f>
              <c:numCache>
                <c:formatCode>_-* #,##0_-;\-* #,##0_-;_-* "-"??_-;_-@_-</c:formatCode>
                <c:ptCount val="72"/>
                <c:pt idx="0">
                  <c:v>4731.7822975177005</c:v>
                </c:pt>
                <c:pt idx="1">
                  <c:v>4717.4901100776196</c:v>
                </c:pt>
                <c:pt idx="2">
                  <c:v>4704.4620128199795</c:v>
                </c:pt>
                <c:pt idx="3">
                  <c:v>4692.6789674554102</c:v>
                </c:pt>
                <c:pt idx="4">
                  <c:v>4682.1219356945103</c:v>
                </c:pt>
                <c:pt idx="5">
                  <c:v>4672.77187924791</c:v>
                </c:pt>
                <c:pt idx="6">
                  <c:v>4664.6097598261995</c:v>
                </c:pt>
                <c:pt idx="7">
                  <c:v>4657.61653914002</c:v>
                </c:pt>
                <c:pt idx="8">
                  <c:v>4651.7731788999699</c:v>
                </c:pt>
                <c:pt idx="9">
                  <c:v>4647.0606408166705</c:v>
                </c:pt>
                <c:pt idx="10">
                  <c:v>4643.45988660072</c:v>
                </c:pt>
                <c:pt idx="11">
                  <c:v>4640.9518779627597</c:v>
                </c:pt>
                <c:pt idx="12">
                  <c:v>4639.5175766133698</c:v>
                </c:pt>
                <c:pt idx="13">
                  <c:v>4639.1379442631905</c:v>
                </c:pt>
                <c:pt idx="14">
                  <c:v>4639.7939426228304</c:v>
                </c:pt>
                <c:pt idx="15">
                  <c:v>4641.4665334028996</c:v>
                </c:pt>
                <c:pt idx="16">
                  <c:v>4644.1366783140093</c:v>
                </c:pt>
                <c:pt idx="17">
                  <c:v>4647.7853390667697</c:v>
                </c:pt>
                <c:pt idx="18">
                  <c:v>4652.3934773718101</c:v>
                </c:pt>
                <c:pt idx="19">
                  <c:v>4657.94205493974</c:v>
                </c:pt>
                <c:pt idx="20">
                  <c:v>4664.4120334811605</c:v>
                </c:pt>
                <c:pt idx="21">
                  <c:v>4671.7843747067</c:v>
                </c:pt>
                <c:pt idx="22">
                  <c:v>4680.0400403269705</c:v>
                </c:pt>
                <c:pt idx="23">
                  <c:v>4689.1599920525705</c:v>
                </c:pt>
                <c:pt idx="24">
                  <c:v>4699.1251915941293</c:v>
                </c:pt>
                <c:pt idx="25">
                  <c:v>4709.91660066227</c:v>
                </c:pt>
                <c:pt idx="26">
                  <c:v>4721.5151809675799</c:v>
                </c:pt>
                <c:pt idx="27">
                  <c:v>4733.9018942206894</c:v>
                </c:pt>
                <c:pt idx="28">
                  <c:v>4747.0577021322097</c:v>
                </c:pt>
                <c:pt idx="29">
                  <c:v>4760.96356641276</c:v>
                </c:pt>
                <c:pt idx="30">
                  <c:v>4775.6004487729506</c:v>
                </c:pt>
                <c:pt idx="31">
                  <c:v>4790.9493109233799</c:v>
                </c:pt>
                <c:pt idx="32">
                  <c:v>4806.9911145746901</c:v>
                </c:pt>
                <c:pt idx="33">
                  <c:v>4823.7068214374804</c:v>
                </c:pt>
                <c:pt idx="34">
                  <c:v>4841.0773932223592</c:v>
                </c:pt>
                <c:pt idx="35">
                  <c:v>4859.0837916399496</c:v>
                </c:pt>
                <c:pt idx="36">
                  <c:v>4877.70697840086</c:v>
                </c:pt>
                <c:pt idx="37">
                  <c:v>4896.9279152157096</c:v>
                </c:pt>
                <c:pt idx="38">
                  <c:v>4916.7275637951007</c:v>
                </c:pt>
                <c:pt idx="39">
                  <c:v>4937.0868858496706</c:v>
                </c:pt>
                <c:pt idx="40">
                  <c:v>4957.9868430900096</c:v>
                </c:pt>
                <c:pt idx="41">
                  <c:v>4979.4083972267399</c:v>
                </c:pt>
                <c:pt idx="42">
                  <c:v>5001.3325099704798</c:v>
                </c:pt>
                <c:pt idx="43">
                  <c:v>5023.7401430318296</c:v>
                </c:pt>
                <c:pt idx="44">
                  <c:v>5046.6122581214304</c:v>
                </c:pt>
                <c:pt idx="45">
                  <c:v>5069.9298169498697</c:v>
                </c:pt>
                <c:pt idx="46">
                  <c:v>5093.6737812277697</c:v>
                </c:pt>
                <c:pt idx="47">
                  <c:v>5117.8251126657497</c:v>
                </c:pt>
                <c:pt idx="48">
                  <c:v>5142.3647729744098</c:v>
                </c:pt>
                <c:pt idx="49">
                  <c:v>5167.2737238643795</c:v>
                </c:pt>
                <c:pt idx="50">
                  <c:v>5192.5329270462707</c:v>
                </c:pt>
                <c:pt idx="51">
                  <c:v>5218.1233442306902</c:v>
                </c:pt>
                <c:pt idx="52">
                  <c:v>5244.02593712826</c:v>
                </c:pt>
                <c:pt idx="53">
                  <c:v>5270.2216674495803</c:v>
                </c:pt>
                <c:pt idx="54">
                  <c:v>5296.6914969052805</c:v>
                </c:pt>
                <c:pt idx="55">
                  <c:v>5323.4163872059598</c:v>
                </c:pt>
                <c:pt idx="56">
                  <c:v>5350.3773000622505</c:v>
                </c:pt>
                <c:pt idx="57">
                  <c:v>5377.5551971847499</c:v>
                </c:pt>
                <c:pt idx="58">
                  <c:v>5404.9310402840792</c:v>
                </c:pt>
                <c:pt idx="59">
                  <c:v>5432.4857910708506</c:v>
                </c:pt>
                <c:pt idx="60">
                  <c:v>5460.2004112556797</c:v>
                </c:pt>
                <c:pt idx="61">
                  <c:v>5488.0558625491803</c:v>
                </c:pt>
                <c:pt idx="62">
                  <c:v>5516.0331066619701</c:v>
                </c:pt>
                <c:pt idx="63">
                  <c:v>5544.1131053046502</c:v>
                </c:pt>
                <c:pt idx="64">
                  <c:v>5572.2768201878407</c:v>
                </c:pt>
                <c:pt idx="65">
                  <c:v>5600.5052130221702</c:v>
                </c:pt>
                <c:pt idx="66">
                  <c:v>5628.7792455182307</c:v>
                </c:pt>
                <c:pt idx="67">
                  <c:v>5657.0798793866397</c:v>
                </c:pt>
                <c:pt idx="68">
                  <c:v>5685.3880763380303</c:v>
                </c:pt>
                <c:pt idx="69">
                  <c:v>5713.6847980829998</c:v>
                </c:pt>
                <c:pt idx="70">
                  <c:v>5741.9510063321604</c:v>
                </c:pt>
                <c:pt idx="71">
                  <c:v>5770.1676627961306</c:v>
                </c:pt>
              </c:numCache>
            </c:numRef>
          </c:val>
          <c:smooth val="0"/>
          <c:extLst>
            <c:ext xmlns:c16="http://schemas.microsoft.com/office/drawing/2014/chart" uri="{C3380CC4-5D6E-409C-BE32-E72D297353CC}">
              <c16:uniqueId val="{00000001-FCF8-41B1-A8DA-2981B718C708}"/>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4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r>
              <a:rPr lang="es-HN"/>
              <a:t>Serie Sin Estacionalidad</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dk1">
                  <a:lumMod val="50000"/>
                  <a:lumOff val="50000"/>
                </a:schemeClr>
              </a:solidFill>
              <a:latin typeface="Times New Roman" panose="02020603050405020304" pitchFamily="18" charset="0"/>
              <a:ea typeface="+mn-ea"/>
              <a:cs typeface="Times New Roman" panose="02020603050405020304" pitchFamily="18" charset="0"/>
            </a:defRPr>
          </a:pPr>
          <a:endParaRPr lang="es-HN"/>
        </a:p>
      </c:txPr>
    </c:title>
    <c:autoTitleDeleted val="0"/>
    <c:plotArea>
      <c:layout/>
      <c:lineChart>
        <c:grouping val="standard"/>
        <c:varyColors val="0"/>
        <c:ser>
          <c:idx val="2"/>
          <c:order val="0"/>
          <c:tx>
            <c:strRef>
              <c:f>'15.AZTECA'!$L$1</c:f>
              <c:strCache>
                <c:ptCount val="1"/>
                <c:pt idx="0">
                  <c:v>ValorCuenta</c:v>
                </c:pt>
              </c:strCache>
            </c:strRef>
          </c:tx>
          <c:spPr>
            <a:ln w="22225" cap="rnd" cmpd="sng" algn="ctr">
              <a:solidFill>
                <a:schemeClr val="accent3"/>
              </a:solidFill>
              <a:round/>
            </a:ln>
            <a:effectLst/>
          </c:spPr>
          <c:marker>
            <c:symbol val="none"/>
          </c:marker>
          <c:cat>
            <c:multiLvlStrRef>
              <c:f>'15.AZTECA'!$D$2:$E$73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'15.AZTECA'!$L$2:$L$73</c:f>
              <c:numCache>
                <c:formatCode>_-* #,##0_-;\-* #,##0_-;_-* "-"??_-;_-@_-</c:formatCode>
                <c:ptCount val="72"/>
                <c:pt idx="0">
                  <c:v>4648.40501675</c:v>
                </c:pt>
                <c:pt idx="1">
                  <c:v>4691.3366700999895</c:v>
                </c:pt>
                <c:pt idx="2">
                  <c:v>4762.8160418199996</c:v>
                </c:pt>
                <c:pt idx="3">
                  <c:v>4640.9482948699997</c:v>
                </c:pt>
                <c:pt idx="4">
                  <c:v>4595.4518899899995</c:v>
                </c:pt>
                <c:pt idx="5">
                  <c:v>4621.7094610099894</c:v>
                </c:pt>
                <c:pt idx="6">
                  <c:v>4664.4263752799998</c:v>
                </c:pt>
                <c:pt idx="7">
                  <c:v>4683.9490623000002</c:v>
                </c:pt>
                <c:pt idx="8">
                  <c:v>4705.99809980999</c:v>
                </c:pt>
                <c:pt idx="9">
                  <c:v>4754.0866875000002</c:v>
                </c:pt>
                <c:pt idx="10">
                  <c:v>4769.5187185300001</c:v>
                </c:pt>
                <c:pt idx="11">
                  <c:v>4756.9514933199998</c:v>
                </c:pt>
                <c:pt idx="12">
                  <c:v>4716.4883930799997</c:v>
                </c:pt>
                <c:pt idx="13">
                  <c:v>4627.2106347600002</c:v>
                </c:pt>
                <c:pt idx="14">
                  <c:v>4691.7062907</c:v>
                </c:pt>
                <c:pt idx="15">
                  <c:v>4684.9286011599997</c:v>
                </c:pt>
                <c:pt idx="16">
                  <c:v>4600.3607668499899</c:v>
                </c:pt>
                <c:pt idx="17">
                  <c:v>4624.3677455900006</c:v>
                </c:pt>
                <c:pt idx="18">
                  <c:v>4667.2944587399998</c:v>
                </c:pt>
                <c:pt idx="19">
                  <c:v>4710.3681677599998</c:v>
                </c:pt>
                <c:pt idx="20">
                  <c:v>4700.86989017</c:v>
                </c:pt>
                <c:pt idx="21">
                  <c:v>4705.9280805799999</c:v>
                </c:pt>
                <c:pt idx="22">
                  <c:v>4707.7353966599994</c:v>
                </c:pt>
                <c:pt idx="23">
                  <c:v>4604.8075518400001</c:v>
                </c:pt>
                <c:pt idx="24">
                  <c:v>4573.25779487</c:v>
                </c:pt>
                <c:pt idx="25">
                  <c:v>4599.1044633199999</c:v>
                </c:pt>
                <c:pt idx="26">
                  <c:v>4664.8815008499896</c:v>
                </c:pt>
                <c:pt idx="27">
                  <c:v>4683.2223837900001</c:v>
                </c:pt>
                <c:pt idx="28">
                  <c:v>4512.8116159399997</c:v>
                </c:pt>
                <c:pt idx="29">
                  <c:v>4585.60523311</c:v>
                </c:pt>
                <c:pt idx="30">
                  <c:v>4530.9296257599999</c:v>
                </c:pt>
                <c:pt idx="31">
                  <c:v>4572.1261070699993</c:v>
                </c:pt>
                <c:pt idx="32">
                  <c:v>4723.2053499499998</c:v>
                </c:pt>
                <c:pt idx="33">
                  <c:v>4666.4669314399998</c:v>
                </c:pt>
                <c:pt idx="34">
                  <c:v>4962.3795998400001</c:v>
                </c:pt>
                <c:pt idx="35">
                  <c:v>5163.4521720699995</c:v>
                </c:pt>
                <c:pt idx="36">
                  <c:v>5018.2380756700004</c:v>
                </c:pt>
                <c:pt idx="37">
                  <c:v>5075.4297445800003</c:v>
                </c:pt>
                <c:pt idx="38">
                  <c:v>5200.3198704399992</c:v>
                </c:pt>
                <c:pt idx="39">
                  <c:v>5109.6863928800003</c:v>
                </c:pt>
                <c:pt idx="40">
                  <c:v>5124.53835384999</c:v>
                </c:pt>
                <c:pt idx="41">
                  <c:v>5140.9783549599997</c:v>
                </c:pt>
                <c:pt idx="42">
                  <c:v>5077.1693095399996</c:v>
                </c:pt>
                <c:pt idx="43">
                  <c:v>4955.5526942400002</c:v>
                </c:pt>
                <c:pt idx="44">
                  <c:v>4924.2716633100008</c:v>
                </c:pt>
                <c:pt idx="45">
                  <c:v>5063.6930733100007</c:v>
                </c:pt>
                <c:pt idx="46">
                  <c:v>5095.76010176</c:v>
                </c:pt>
                <c:pt idx="47">
                  <c:v>5110.1474845800003</c:v>
                </c:pt>
                <c:pt idx="48">
                  <c:v>5180.5050218100005</c:v>
                </c:pt>
                <c:pt idx="49">
                  <c:v>5247.4216923999993</c:v>
                </c:pt>
                <c:pt idx="50">
                  <c:v>5367.7658878599996</c:v>
                </c:pt>
                <c:pt idx="51">
                  <c:v>4912.6860566099995</c:v>
                </c:pt>
                <c:pt idx="52">
                  <c:v>5087.6289407700006</c:v>
                </c:pt>
                <c:pt idx="53">
                  <c:v>5164.9431177299994</c:v>
                </c:pt>
                <c:pt idx="54">
                  <c:v>5182.14825071</c:v>
                </c:pt>
                <c:pt idx="55">
                  <c:v>5234.6001175000001</c:v>
                </c:pt>
                <c:pt idx="56">
                  <c:v>5287.9597358599995</c:v>
                </c:pt>
                <c:pt idx="57">
                  <c:v>5340.0649591700003</c:v>
                </c:pt>
                <c:pt idx="58">
                  <c:v>5384.96011576</c:v>
                </c:pt>
                <c:pt idx="59">
                  <c:v>5390.1794778900003</c:v>
                </c:pt>
                <c:pt idx="60">
                  <c:v>5464.4049849599996</c:v>
                </c:pt>
                <c:pt idx="61">
                  <c:v>5576.9417024200002</c:v>
                </c:pt>
                <c:pt idx="62">
                  <c:v>5682.5951028700001</c:v>
                </c:pt>
                <c:pt idx="63">
                  <c:v>5683.5128312200004</c:v>
                </c:pt>
                <c:pt idx="64">
                  <c:v>5712.59390601</c:v>
                </c:pt>
                <c:pt idx="65">
                  <c:v>5644.4116786000004</c:v>
                </c:pt>
                <c:pt idx="66">
                  <c:v>5620.4683441099996</c:v>
                </c:pt>
                <c:pt idx="67">
                  <c:v>5509.0040123599993</c:v>
                </c:pt>
                <c:pt idx="68">
                  <c:v>5526.4398171000003</c:v>
                </c:pt>
                <c:pt idx="69">
                  <c:v>5610.3699749799998</c:v>
                </c:pt>
                <c:pt idx="70">
                  <c:v>5838.0284185399996</c:v>
                </c:pt>
                <c:pt idx="71">
                  <c:v>5840.9052346300005</c:v>
                </c:pt>
              </c:numCache>
            </c:numRef>
          </c:val>
          <c:smooth val="0"/>
          <c:extLst>
            <c:ext xmlns:c16="http://schemas.microsoft.com/office/drawing/2014/chart" uri="{C3380CC4-5D6E-409C-BE32-E72D297353CC}">
              <c16:uniqueId val="{00000000-0342-4CEC-A10A-1F8E7A70927B}"/>
            </c:ext>
          </c:extLst>
        </c:ser>
        <c:ser>
          <c:idx val="3"/>
          <c:order val="1"/>
          <c:tx>
            <c:strRef>
              <c:f>'15.AZTECA'!$N$1</c:f>
              <c:strCache>
                <c:ptCount val="1"/>
                <c:pt idx="0">
                  <c:v>Serie Sin Estacionalidad</c:v>
                </c:pt>
              </c:strCache>
            </c:strRef>
          </c:tx>
          <c:spPr>
            <a:ln w="22225" cap="rnd" cmpd="sng" algn="ctr">
              <a:solidFill>
                <a:schemeClr val="accent4"/>
              </a:solidFill>
              <a:round/>
            </a:ln>
            <a:effectLst/>
          </c:spPr>
          <c:marker>
            <c:symbol val="none"/>
          </c:marker>
          <c:cat>
            <c:multiLvlStrRef>
              <c:f>'15.AZTECA'!$D$2:$E$73</c:f>
              <c:multiLvlStrCache>
                <c:ptCount val="72"/>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lvl>
                <c:lvl>
                  <c:pt idx="0">
                    <c:v>2017</c:v>
                  </c:pt>
                  <c:pt idx="12">
                    <c:v>2018</c:v>
                  </c:pt>
                  <c:pt idx="24">
                    <c:v>2019</c:v>
                  </c:pt>
                  <c:pt idx="36">
                    <c:v>2020</c:v>
                  </c:pt>
                  <c:pt idx="48">
                    <c:v>2021</c:v>
                  </c:pt>
                  <c:pt idx="60">
                    <c:v>2022</c:v>
                  </c:pt>
                </c:lvl>
              </c:multiLvlStrCache>
            </c:multiLvlStrRef>
          </c:cat>
          <c:val>
            <c:numRef>
              <c:f>'15.AZTECA'!$N$2:$N$73</c:f>
              <c:numCache>
                <c:formatCode>_-* #,##0_-;\-* #,##0_-;_-* "-"??_-;_-@_-</c:formatCode>
                <c:ptCount val="72"/>
                <c:pt idx="0">
                  <c:v>4641.3022067254105</c:v>
                </c:pt>
                <c:pt idx="1">
                  <c:v>4662.9576291400099</c:v>
                </c:pt>
                <c:pt idx="2">
                  <c:v>4659.3627924029106</c:v>
                </c:pt>
                <c:pt idx="3">
                  <c:v>4649.3138780941699</c:v>
                </c:pt>
                <c:pt idx="4">
                  <c:v>4632.7707331855199</c:v>
                </c:pt>
                <c:pt idx="5">
                  <c:v>4646.8702355351397</c:v>
                </c:pt>
                <c:pt idx="6">
                  <c:v>4708.3779744065196</c:v>
                </c:pt>
                <c:pt idx="7">
                  <c:v>4751.4175028111295</c:v>
                </c:pt>
                <c:pt idx="8">
                  <c:v>4754.9923053779403</c:v>
                </c:pt>
                <c:pt idx="9">
                  <c:v>4776.8097023334794</c:v>
                </c:pt>
                <c:pt idx="10">
                  <c:v>4713.29739646912</c:v>
                </c:pt>
                <c:pt idx="11">
                  <c:v>4700.0678399493399</c:v>
                </c:pt>
                <c:pt idx="12">
                  <c:v>4709.2815509656602</c:v>
                </c:pt>
                <c:pt idx="13">
                  <c:v>4599.2195078448694</c:v>
                </c:pt>
                <c:pt idx="14">
                  <c:v>4589.79761801105</c:v>
                </c:pt>
                <c:pt idx="15">
                  <c:v>4693.3734614821096</c:v>
                </c:pt>
                <c:pt idx="16">
                  <c:v>4637.7194741568601</c:v>
                </c:pt>
                <c:pt idx="17">
                  <c:v>4649.5429919246499</c:v>
                </c:pt>
                <c:pt idx="18">
                  <c:v>4711.2730830233895</c:v>
                </c:pt>
                <c:pt idx="19">
                  <c:v>4778.2171537940194</c:v>
                </c:pt>
                <c:pt idx="20">
                  <c:v>4749.8107058826999</c:v>
                </c:pt>
                <c:pt idx="21">
                  <c:v>4728.4209126651804</c:v>
                </c:pt>
                <c:pt idx="22">
                  <c:v>4652.2423535391599</c:v>
                </c:pt>
                <c:pt idx="23">
                  <c:v>4549.7432365983404</c:v>
                </c:pt>
                <c:pt idx="24">
                  <c:v>4566.2698105628206</c:v>
                </c:pt>
                <c:pt idx="25">
                  <c:v>4571.2833574983506</c:v>
                </c:pt>
                <c:pt idx="26">
                  <c:v>4563.5554901094802</c:v>
                </c:pt>
                <c:pt idx="27">
                  <c:v>4691.6641685545901</c:v>
                </c:pt>
                <c:pt idx="28">
                  <c:v>4549.4593522448995</c:v>
                </c:pt>
                <c:pt idx="29">
                  <c:v>4610.5694547481007</c:v>
                </c:pt>
                <c:pt idx="30">
                  <c:v>4573.6233219532296</c:v>
                </c:pt>
                <c:pt idx="31">
                  <c:v>4637.9838297226797</c:v>
                </c:pt>
                <c:pt idx="32">
                  <c:v>4772.3787004161595</c:v>
                </c:pt>
                <c:pt idx="33">
                  <c:v>4688.7711518451206</c:v>
                </c:pt>
                <c:pt idx="34">
                  <c:v>4903.8849050635499</c:v>
                </c:pt>
                <c:pt idx="35">
                  <c:v>5101.70758124025</c:v>
                </c:pt>
                <c:pt idx="36">
                  <c:v>5010.57015697935</c:v>
                </c:pt>
                <c:pt idx="37">
                  <c:v>5044.7272308318397</c:v>
                </c:pt>
                <c:pt idx="38">
                  <c:v>5087.3635891388903</c:v>
                </c:pt>
                <c:pt idx="39">
                  <c:v>5118.89690419216</c:v>
                </c:pt>
                <c:pt idx="40">
                  <c:v>5166.1538136252002</c:v>
                </c:pt>
                <c:pt idx="41">
                  <c:v>5168.9660504910598</c:v>
                </c:pt>
                <c:pt idx="42">
                  <c:v>5125.0100711335399</c:v>
                </c:pt>
                <c:pt idx="43">
                  <c:v>5026.9333620705202</c:v>
                </c:pt>
                <c:pt idx="44">
                  <c:v>4975.5383177003496</c:v>
                </c:pt>
                <c:pt idx="45">
                  <c:v>5087.8959077091995</c:v>
                </c:pt>
                <c:pt idx="46">
                  <c:v>5035.6931669741098</c:v>
                </c:pt>
                <c:pt idx="47">
                  <c:v>5049.04031151044</c:v>
                </c:pt>
                <c:pt idx="48">
                  <c:v>5172.5891575794203</c:v>
                </c:pt>
                <c:pt idx="49">
                  <c:v>5215.6787573657102</c:v>
                </c:pt>
                <c:pt idx="50">
                  <c:v>5251.1725073192902</c:v>
                </c:pt>
                <c:pt idx="51">
                  <c:v>4921.5414631884896</c:v>
                </c:pt>
                <c:pt idx="52">
                  <c:v>5128.9446658004699</c:v>
                </c:pt>
                <c:pt idx="53">
                  <c:v>5193.0612784055502</c:v>
                </c:pt>
                <c:pt idx="54">
                  <c:v>5230.9781998193903</c:v>
                </c:pt>
                <c:pt idx="55">
                  <c:v>5310.0002343521792</c:v>
                </c:pt>
                <c:pt idx="56">
                  <c:v>5343.0127513604093</c:v>
                </c:pt>
                <c:pt idx="57">
                  <c:v>5365.5887628477894</c:v>
                </c:pt>
                <c:pt idx="58">
                  <c:v>5321.4841982052694</c:v>
                </c:pt>
                <c:pt idx="59">
                  <c:v>5325.7236806306692</c:v>
                </c:pt>
                <c:pt idx="60">
                  <c:v>5456.0553187054993</c:v>
                </c:pt>
                <c:pt idx="61">
                  <c:v>5543.2054203890893</c:v>
                </c:pt>
                <c:pt idx="62">
                  <c:v>5559.1633088742601</c:v>
                </c:pt>
                <c:pt idx="63">
                  <c:v>5693.75769855623</c:v>
                </c:pt>
                <c:pt idx="64">
                  <c:v>5758.98485978812</c:v>
                </c:pt>
                <c:pt idx="65">
                  <c:v>5675.1400856473101</c:v>
                </c:pt>
                <c:pt idx="66">
                  <c:v>5673.4284621799898</c:v>
                </c:pt>
                <c:pt idx="67">
                  <c:v>5588.35669201979</c:v>
                </c:pt>
                <c:pt idx="68">
                  <c:v>5583.9756517338492</c:v>
                </c:pt>
                <c:pt idx="69">
                  <c:v>5637.1857502366802</c:v>
                </c:pt>
                <c:pt idx="70">
                  <c:v>5769.2118994551402</c:v>
                </c:pt>
                <c:pt idx="71">
                  <c:v>5771.0596561741104</c:v>
                </c:pt>
              </c:numCache>
            </c:numRef>
          </c:val>
          <c:smooth val="0"/>
          <c:extLst>
            <c:ext xmlns:c16="http://schemas.microsoft.com/office/drawing/2014/chart" uri="{C3380CC4-5D6E-409C-BE32-E72D297353CC}">
              <c16:uniqueId val="{00000001-0342-4CEC-A10A-1F8E7A70927B}"/>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4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'1.Ficohsa'!$M$1</c:f>
              <c:strCache>
                <c:ptCount val="1"/>
                <c:pt idx="0">
                  <c:v>ValorCuenta</c:v>
                </c:pt>
              </c:strCache>
            </c:strRef>
          </c:tx>
          <c:spPr>
            <a:ln w="22225" cap="rnd" cmpd="sng" algn="ctr">
              <a:solidFill>
                <a:schemeClr val="accent3"/>
              </a:solidFill>
              <a:round/>
            </a:ln>
            <a:effectLst/>
          </c:spPr>
          <c:marker>
            <c:symbol val="none"/>
          </c:marker>
          <c:cat>
            <c:multiLvlStrRef>
              <c:f>'1.Ficohsa'!$D$2:$E$82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'1.Ficohsa'!$M$2:$M$73</c:f>
              <c:numCache>
                <c:formatCode>_-* #,##0_-;\-* #,##0_-;_-* "-"??_-;_-@_-</c:formatCode>
                <c:ptCount val="72"/>
                <c:pt idx="0">
                  <c:v>89056.050038209898</c:v>
                </c:pt>
                <c:pt idx="1">
                  <c:v>87965.930108579996</c:v>
                </c:pt>
                <c:pt idx="2">
                  <c:v>88405.426951679998</c:v>
                </c:pt>
                <c:pt idx="3">
                  <c:v>86655.45305769</c:v>
                </c:pt>
                <c:pt idx="4">
                  <c:v>86714.304988479998</c:v>
                </c:pt>
                <c:pt idx="5">
                  <c:v>89601.141400149994</c:v>
                </c:pt>
                <c:pt idx="6">
                  <c:v>89546.825770619995</c:v>
                </c:pt>
                <c:pt idx="7">
                  <c:v>90219.601308229991</c:v>
                </c:pt>
                <c:pt idx="8">
                  <c:v>91974.718986979991</c:v>
                </c:pt>
                <c:pt idx="9">
                  <c:v>91790.158702289991</c:v>
                </c:pt>
                <c:pt idx="10">
                  <c:v>92119.545451570011</c:v>
                </c:pt>
                <c:pt idx="11">
                  <c:v>99920.685554369993</c:v>
                </c:pt>
                <c:pt idx="12">
                  <c:v>95205.07217567999</c:v>
                </c:pt>
                <c:pt idx="13">
                  <c:v>94844.228475229989</c:v>
                </c:pt>
                <c:pt idx="14">
                  <c:v>95735.835959100004</c:v>
                </c:pt>
                <c:pt idx="15">
                  <c:v>95698.876321560005</c:v>
                </c:pt>
                <c:pt idx="16">
                  <c:v>97308.009898670003</c:v>
                </c:pt>
                <c:pt idx="17">
                  <c:v>99880.945515399988</c:v>
                </c:pt>
                <c:pt idx="18">
                  <c:v>101859.07374867999</c:v>
                </c:pt>
                <c:pt idx="19">
                  <c:v>101788.22278494001</c:v>
                </c:pt>
                <c:pt idx="20">
                  <c:v>109024.58568630999</c:v>
                </c:pt>
                <c:pt idx="21">
                  <c:v>110530.362206829</c:v>
                </c:pt>
                <c:pt idx="22">
                  <c:v>110180.38522620899</c:v>
                </c:pt>
                <c:pt idx="23">
                  <c:v>118663.28422705999</c:v>
                </c:pt>
                <c:pt idx="24">
                  <c:v>110612.76632938</c:v>
                </c:pt>
                <c:pt idx="25">
                  <c:v>110218.70791578999</c:v>
                </c:pt>
                <c:pt idx="26">
                  <c:v>112898.28614422999</c:v>
                </c:pt>
                <c:pt idx="27">
                  <c:v>113248.30150080001</c:v>
                </c:pt>
                <c:pt idx="28">
                  <c:v>116280.24722345</c:v>
                </c:pt>
                <c:pt idx="29">
                  <c:v>114872.86072013</c:v>
                </c:pt>
                <c:pt idx="30">
                  <c:v>114655.582696</c:v>
                </c:pt>
                <c:pt idx="31">
                  <c:v>119284.73165825001</c:v>
                </c:pt>
                <c:pt idx="32">
                  <c:v>119685.02881139</c:v>
                </c:pt>
                <c:pt idx="33">
                  <c:v>121514.76856016999</c:v>
                </c:pt>
                <c:pt idx="34">
                  <c:v>123295.462492879</c:v>
                </c:pt>
                <c:pt idx="35">
                  <c:v>125944.29816635001</c:v>
                </c:pt>
                <c:pt idx="36">
                  <c:v>120680.69374394001</c:v>
                </c:pt>
                <c:pt idx="37">
                  <c:v>122429.72668724001</c:v>
                </c:pt>
                <c:pt idx="38">
                  <c:v>128341.30270635</c:v>
                </c:pt>
                <c:pt idx="39">
                  <c:v>127596.00204658</c:v>
                </c:pt>
                <c:pt idx="40">
                  <c:v>128148.23793231</c:v>
                </c:pt>
                <c:pt idx="41">
                  <c:v>134641.94534641999</c:v>
                </c:pt>
                <c:pt idx="42">
                  <c:v>132310.57296663002</c:v>
                </c:pt>
                <c:pt idx="43">
                  <c:v>133596.66787817999</c:v>
                </c:pt>
                <c:pt idx="44">
                  <c:v>135926.571826709</c:v>
                </c:pt>
                <c:pt idx="45">
                  <c:v>130927.02443888001</c:v>
                </c:pt>
                <c:pt idx="46">
                  <c:v>135626.20038411999</c:v>
                </c:pt>
                <c:pt idx="47">
                  <c:v>145821.48077600001</c:v>
                </c:pt>
                <c:pt idx="48">
                  <c:v>131177.47160508999</c:v>
                </c:pt>
                <c:pt idx="49">
                  <c:v>132683.68281509</c:v>
                </c:pt>
                <c:pt idx="50">
                  <c:v>149030.30011557997</c:v>
                </c:pt>
                <c:pt idx="51">
                  <c:v>133993.00897095</c:v>
                </c:pt>
                <c:pt idx="52">
                  <c:v>137090.07438010001</c:v>
                </c:pt>
                <c:pt idx="53">
                  <c:v>159548.33698423998</c:v>
                </c:pt>
                <c:pt idx="54">
                  <c:v>142029.39646716902</c:v>
                </c:pt>
                <c:pt idx="55">
                  <c:v>142645.27491137999</c:v>
                </c:pt>
                <c:pt idx="56">
                  <c:v>143976.460543669</c:v>
                </c:pt>
                <c:pt idx="57">
                  <c:v>150868.81018920999</c:v>
                </c:pt>
                <c:pt idx="58">
                  <c:v>152475.86714592998</c:v>
                </c:pt>
                <c:pt idx="59">
                  <c:v>166374.57026395001</c:v>
                </c:pt>
                <c:pt idx="60">
                  <c:v>149952.85507861999</c:v>
                </c:pt>
                <c:pt idx="61">
                  <c:v>149838.71928526001</c:v>
                </c:pt>
                <c:pt idx="62">
                  <c:v>152846.46860272001</c:v>
                </c:pt>
                <c:pt idx="63">
                  <c:v>150076.94661133998</c:v>
                </c:pt>
                <c:pt idx="64">
                  <c:v>152315.24227158999</c:v>
                </c:pt>
                <c:pt idx="65">
                  <c:v>155509.96742735</c:v>
                </c:pt>
                <c:pt idx="66">
                  <c:v>158458.5682525</c:v>
                </c:pt>
                <c:pt idx="67">
                  <c:v>158555.56846947901</c:v>
                </c:pt>
                <c:pt idx="68">
                  <c:v>157495.29404536998</c:v>
                </c:pt>
                <c:pt idx="69">
                  <c:v>161235.76278182</c:v>
                </c:pt>
                <c:pt idx="70">
                  <c:v>159843.99893072899</c:v>
                </c:pt>
                <c:pt idx="71">
                  <c:v>169720.47480880999</c:v>
                </c:pt>
              </c:numCache>
            </c:numRef>
          </c:val>
          <c:smooth val="0"/>
          <c:extLst>
            <c:ext xmlns:c16="http://schemas.microsoft.com/office/drawing/2014/chart" uri="{C3380CC4-5D6E-409C-BE32-E72D297353CC}">
              <c16:uniqueId val="{00000000-6FC0-4019-BDAC-0CA2C6EFD670}"/>
            </c:ext>
          </c:extLst>
        </c:ser>
        <c:ser>
          <c:idx val="3"/>
          <c:order val="1"/>
          <c:tx>
            <c:strRef>
              <c:f>'1.Ficohsa'!$Q$1</c:f>
              <c:strCache>
                <c:ptCount val="1"/>
                <c:pt idx="0">
                  <c:v>Predicción</c:v>
                </c:pt>
              </c:strCache>
            </c:strRef>
          </c:tx>
          <c:spPr>
            <a:ln w="22225" cap="rnd" cmpd="sng" algn="ctr">
              <a:solidFill>
                <a:schemeClr val="accent4"/>
              </a:solidFill>
              <a:round/>
            </a:ln>
            <a:effectLst/>
          </c:spPr>
          <c:marker>
            <c:symbol val="none"/>
          </c:marker>
          <c:cat>
            <c:multiLvlStrRef>
              <c:f>'1.Ficohsa'!$D$2:$E$82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'1.Ficohsa'!$Q$2:$Q$82</c:f>
              <c:numCache>
                <c:formatCode>General</c:formatCode>
                <c:ptCount val="81"/>
                <c:pt idx="72" formatCode="_(* #,##0.00_);_(* \(#,##0.00\);_(* &quot;-&quot;??_);_(@_)">
                  <c:v>164371.53167426502</c:v>
                </c:pt>
                <c:pt idx="73" formatCode="_(* #,##0.00_);_(* \(#,##0.00\);_(* &quot;-&quot;??_);_(@_)">
                  <c:v>168287.24326322001</c:v>
                </c:pt>
                <c:pt idx="74" formatCode="_(* #,##0.00_);_(* \(#,##0.00\);_(* &quot;-&quot;??_);_(@_)">
                  <c:v>166359.33648837899</c:v>
                </c:pt>
                <c:pt idx="75" formatCode="_(* #,##0.00_);_(* \(#,##0.00\);_(* &quot;-&quot;??_);_(@_)">
                  <c:v>164408.18270389299</c:v>
                </c:pt>
                <c:pt idx="76" formatCode="_(* #,##0.00_);_(* \(#,##0.00\);_(* &quot;-&quot;??_);_(@_)">
                  <c:v>167261.22572534499</c:v>
                </c:pt>
                <c:pt idx="77" formatCode="_(* #,##0.00_);_(* \(#,##0.00\);_(* &quot;-&quot;??_);_(@_)">
                  <c:v>171088.9905099</c:v>
                </c:pt>
                <c:pt idx="78" formatCode="_(* #,##0.00_);_(* \(#,##0.00\);_(* &quot;-&quot;??_);_(@_)">
                  <c:v>174542.33558448599</c:v>
                </c:pt>
                <c:pt idx="79" formatCode="_(* #,##0.00_);_(* \(#,##0.00\);_(* &quot;-&quot;??_);_(@_)">
                  <c:v>177131.77940325899</c:v>
                </c:pt>
                <c:pt idx="80" formatCode="_(* #,##0.00_);_(* \(#,##0.00\);_(* &quot;-&quot;??_);_(@_)">
                  <c:v>180289.39461965201</c:v>
                </c:pt>
              </c:numCache>
            </c:numRef>
          </c:val>
          <c:smooth val="0"/>
          <c:extLst>
            <c:ext xmlns:c16="http://schemas.microsoft.com/office/drawing/2014/chart" uri="{C3380CC4-5D6E-409C-BE32-E72D297353CC}">
              <c16:uniqueId val="{00000001-6FC0-4019-BDAC-0CA2C6EFD670}"/>
            </c:ext>
          </c:extLst>
        </c:ser>
        <c:ser>
          <c:idx val="0"/>
          <c:order val="2"/>
          <c:tx>
            <c:strRef>
              <c:f>'1.Ficohsa'!$R$1</c:f>
              <c:strCache>
                <c:ptCount val="1"/>
                <c:pt idx="0">
                  <c:v>Tendencia 2023</c:v>
                </c:pt>
              </c:strCache>
            </c:strRef>
          </c:tx>
          <c:spPr>
            <a:ln w="15875" cap="rnd" cmpd="sng" algn="ctr">
              <a:solidFill>
                <a:schemeClr val="accent1"/>
              </a:solidFill>
              <a:round/>
            </a:ln>
            <a:effectLst/>
          </c:spPr>
          <c:marker>
            <c:symbol val="none"/>
          </c:marker>
          <c:cat>
            <c:multiLvlStrRef>
              <c:f>'1.Ficohsa'!$D$2:$E$82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'1.Ficohsa'!$S$2:$S$82</c:f>
              <c:numCache>
                <c:formatCode>General</c:formatCode>
                <c:ptCount val="81"/>
                <c:pt idx="72" formatCode="0.00E+00">
                  <c:v>165899.214790864</c:v>
                </c:pt>
                <c:pt idx="73" formatCode="0.00E+00">
                  <c:v>165452.35601642201</c:v>
                </c:pt>
                <c:pt idx="74" formatCode="0.00E+00">
                  <c:v>165723.08332619799</c:v>
                </c:pt>
                <c:pt idx="75" formatCode="0.00E+00">
                  <c:v>166683.27586035401</c:v>
                </c:pt>
                <c:pt idx="76" formatCode="0.00E+00">
                  <c:v>168304.812759049</c:v>
                </c:pt>
                <c:pt idx="77" formatCode="0.00E+00">
                  <c:v>170559.57316244199</c:v>
                </c:pt>
                <c:pt idx="78" formatCode="0.00E+00">
                  <c:v>173419.436210694</c:v>
                </c:pt>
                <c:pt idx="79" formatCode="0.00E+00">
                  <c:v>176856.28104396301</c:v>
                </c:pt>
                <c:pt idx="80" formatCode="0.00E+00">
                  <c:v>180841.98680241001</c:v>
                </c:pt>
              </c:numCache>
            </c:numRef>
          </c:val>
          <c:smooth val="0"/>
          <c:extLst>
            <c:ext xmlns:c16="http://schemas.microsoft.com/office/drawing/2014/chart" uri="{C3380CC4-5D6E-409C-BE32-E72D297353CC}">
              <c16:uniqueId val="{00000002-6FC0-4019-BDAC-0CA2C6EFD670}"/>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6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'2.Atlantida'!$L$1</c:f>
              <c:strCache>
                <c:ptCount val="1"/>
                <c:pt idx="0">
                  <c:v>ValorCuenta</c:v>
                </c:pt>
              </c:strCache>
            </c:strRef>
          </c:tx>
          <c:spPr>
            <a:ln w="22225" cap="rnd" cmpd="sng" algn="ctr">
              <a:solidFill>
                <a:schemeClr val="accent3"/>
              </a:solidFill>
              <a:round/>
            </a:ln>
            <a:effectLst/>
          </c:spPr>
          <c:marker>
            <c:symbol val="none"/>
          </c:marker>
          <c:cat>
            <c:multiLvlStrRef>
              <c:f>'2.Atlantida'!$D$2:$E$82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'2.Atlantida'!$L$2:$L$82</c:f>
              <c:numCache>
                <c:formatCode>_-* #,##0_-;\-* #,##0_-;_-* "-"??_-;_-@_-</c:formatCode>
                <c:ptCount val="81"/>
                <c:pt idx="0">
                  <c:v>76609.31174243</c:v>
                </c:pt>
                <c:pt idx="1">
                  <c:v>78955.932266770003</c:v>
                </c:pt>
                <c:pt idx="2">
                  <c:v>80421.928943429986</c:v>
                </c:pt>
                <c:pt idx="3">
                  <c:v>83229.549681210003</c:v>
                </c:pt>
                <c:pt idx="4">
                  <c:v>82416.038074130003</c:v>
                </c:pt>
                <c:pt idx="5">
                  <c:v>83398.966779809998</c:v>
                </c:pt>
                <c:pt idx="6">
                  <c:v>83356.213319479997</c:v>
                </c:pt>
                <c:pt idx="7">
                  <c:v>83578.215724530004</c:v>
                </c:pt>
                <c:pt idx="8">
                  <c:v>86089.280258649989</c:v>
                </c:pt>
                <c:pt idx="9">
                  <c:v>84818.358655789998</c:v>
                </c:pt>
                <c:pt idx="10">
                  <c:v>84912.352820429995</c:v>
                </c:pt>
                <c:pt idx="11">
                  <c:v>84976.443066380001</c:v>
                </c:pt>
                <c:pt idx="12">
                  <c:v>84475.936581679998</c:v>
                </c:pt>
                <c:pt idx="13">
                  <c:v>84796.539508100002</c:v>
                </c:pt>
                <c:pt idx="14">
                  <c:v>85739.792494479989</c:v>
                </c:pt>
                <c:pt idx="15">
                  <c:v>85544.622297800001</c:v>
                </c:pt>
                <c:pt idx="16">
                  <c:v>87941.533963380003</c:v>
                </c:pt>
                <c:pt idx="17">
                  <c:v>91098.568490549893</c:v>
                </c:pt>
                <c:pt idx="18">
                  <c:v>91257.36289412</c:v>
                </c:pt>
                <c:pt idx="19">
                  <c:v>94155.395833130009</c:v>
                </c:pt>
                <c:pt idx="20">
                  <c:v>93189.837196280001</c:v>
                </c:pt>
                <c:pt idx="21">
                  <c:v>92290.443983509991</c:v>
                </c:pt>
                <c:pt idx="22">
                  <c:v>93069.228901619994</c:v>
                </c:pt>
                <c:pt idx="23">
                  <c:v>96498.979601030005</c:v>
                </c:pt>
                <c:pt idx="24">
                  <c:v>96166.075080390001</c:v>
                </c:pt>
                <c:pt idx="25">
                  <c:v>96318.339705490012</c:v>
                </c:pt>
                <c:pt idx="26">
                  <c:v>96837.237421059996</c:v>
                </c:pt>
                <c:pt idx="27">
                  <c:v>97830.127583139998</c:v>
                </c:pt>
                <c:pt idx="28">
                  <c:v>98460.227388910003</c:v>
                </c:pt>
                <c:pt idx="29">
                  <c:v>99698.503489259994</c:v>
                </c:pt>
                <c:pt idx="30">
                  <c:v>102296.74028076</c:v>
                </c:pt>
                <c:pt idx="31">
                  <c:v>103044.285796799</c:v>
                </c:pt>
                <c:pt idx="32">
                  <c:v>103837.756837489</c:v>
                </c:pt>
                <c:pt idx="33">
                  <c:v>103374.86721122</c:v>
                </c:pt>
                <c:pt idx="34">
                  <c:v>105514.85729864999</c:v>
                </c:pt>
                <c:pt idx="35">
                  <c:v>106582.3819856</c:v>
                </c:pt>
                <c:pt idx="36">
                  <c:v>107134.55449141</c:v>
                </c:pt>
                <c:pt idx="37">
                  <c:v>108887.90874277</c:v>
                </c:pt>
                <c:pt idx="38">
                  <c:v>109875.35967572</c:v>
                </c:pt>
                <c:pt idx="39">
                  <c:v>111556.76764660999</c:v>
                </c:pt>
                <c:pt idx="40">
                  <c:v>113431.56698745899</c:v>
                </c:pt>
                <c:pt idx="41">
                  <c:v>115720.04107978</c:v>
                </c:pt>
                <c:pt idx="42">
                  <c:v>116808.22637655999</c:v>
                </c:pt>
                <c:pt idx="43">
                  <c:v>119173.2371532</c:v>
                </c:pt>
                <c:pt idx="44">
                  <c:v>121209.53584778</c:v>
                </c:pt>
                <c:pt idx="45">
                  <c:v>121848.3134978</c:v>
                </c:pt>
                <c:pt idx="46">
                  <c:v>123273.1597377</c:v>
                </c:pt>
                <c:pt idx="47">
                  <c:v>124703.85554731</c:v>
                </c:pt>
                <c:pt idx="48">
                  <c:v>125723.11436642999</c:v>
                </c:pt>
                <c:pt idx="49">
                  <c:v>128431.20855749999</c:v>
                </c:pt>
                <c:pt idx="50">
                  <c:v>131462.27302516002</c:v>
                </c:pt>
                <c:pt idx="51">
                  <c:v>131018.81895530999</c:v>
                </c:pt>
                <c:pt idx="52">
                  <c:v>132491.3063045</c:v>
                </c:pt>
                <c:pt idx="53">
                  <c:v>133889.53001533999</c:v>
                </c:pt>
                <c:pt idx="54">
                  <c:v>134690.31982872999</c:v>
                </c:pt>
                <c:pt idx="55">
                  <c:v>135547.89670555</c:v>
                </c:pt>
                <c:pt idx="56">
                  <c:v>137233.07934825</c:v>
                </c:pt>
                <c:pt idx="57">
                  <c:v>137070.8541391</c:v>
                </c:pt>
                <c:pt idx="58">
                  <c:v>139233.75814007001</c:v>
                </c:pt>
                <c:pt idx="59">
                  <c:v>142629.03956614001</c:v>
                </c:pt>
                <c:pt idx="60">
                  <c:v>144001.09883088002</c:v>
                </c:pt>
                <c:pt idx="61">
                  <c:v>146290.95902864001</c:v>
                </c:pt>
                <c:pt idx="62">
                  <c:v>145431.40882322</c:v>
                </c:pt>
                <c:pt idx="63">
                  <c:v>148276.75875221999</c:v>
                </c:pt>
                <c:pt idx="64">
                  <c:v>148720.783091419</c:v>
                </c:pt>
                <c:pt idx="65">
                  <c:v>147104.40473400001</c:v>
                </c:pt>
                <c:pt idx="66">
                  <c:v>146796.96486748001</c:v>
                </c:pt>
                <c:pt idx="67">
                  <c:v>147784.82031794</c:v>
                </c:pt>
                <c:pt idx="68">
                  <c:v>150461.84483454999</c:v>
                </c:pt>
                <c:pt idx="69">
                  <c:v>149159.13702360998</c:v>
                </c:pt>
                <c:pt idx="70">
                  <c:v>148658.83190735002</c:v>
                </c:pt>
                <c:pt idx="71">
                  <c:v>151241.29063722902</c:v>
                </c:pt>
              </c:numCache>
            </c:numRef>
          </c:val>
          <c:smooth val="0"/>
          <c:extLst>
            <c:ext xmlns:c16="http://schemas.microsoft.com/office/drawing/2014/chart" uri="{C3380CC4-5D6E-409C-BE32-E72D297353CC}">
              <c16:uniqueId val="{00000000-81CB-4722-A34B-41D35B02C1F2}"/>
            </c:ext>
          </c:extLst>
        </c:ser>
        <c:ser>
          <c:idx val="3"/>
          <c:order val="1"/>
          <c:tx>
            <c:strRef>
              <c:f>'2.Atlantida'!$P$1</c:f>
              <c:strCache>
                <c:ptCount val="1"/>
                <c:pt idx="0">
                  <c:v>Predicción</c:v>
                </c:pt>
              </c:strCache>
            </c:strRef>
          </c:tx>
          <c:spPr>
            <a:ln w="22225" cap="rnd" cmpd="sng" algn="ctr">
              <a:solidFill>
                <a:schemeClr val="accent4"/>
              </a:solidFill>
              <a:round/>
            </a:ln>
            <a:effectLst/>
          </c:spPr>
          <c:marker>
            <c:symbol val="none"/>
          </c:marker>
          <c:cat>
            <c:multiLvlStrRef>
              <c:f>'2.Atlantida'!$D$2:$E$82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'2.Atlantida'!$P$2:$P$82</c:f>
              <c:numCache>
                <c:formatCode>General</c:formatCode>
                <c:ptCount val="81"/>
                <c:pt idx="72" formatCode="_(* #,##0.00_);_(* \(#,##0.00\);_(* &quot;-&quot;??_);_(@_)">
                  <c:v>153046.53400961802</c:v>
                </c:pt>
                <c:pt idx="73" formatCode="_(* #,##0.00_);_(* \(#,##0.00\);_(* &quot;-&quot;??_);_(@_)">
                  <c:v>155329.99954476801</c:v>
                </c:pt>
                <c:pt idx="74" formatCode="_(* #,##0.00_);_(* \(#,##0.00\);_(* &quot;-&quot;??_);_(@_)">
                  <c:v>157371.001893999</c:v>
                </c:pt>
                <c:pt idx="75" formatCode="_(* #,##0.00_);_(* \(#,##0.00\);_(* &quot;-&quot;??_);_(@_)">
                  <c:v>159972.66680632901</c:v>
                </c:pt>
                <c:pt idx="76" formatCode="_(* #,##0.00_);_(* \(#,##0.00\);_(* &quot;-&quot;??_);_(@_)">
                  <c:v>159694.180553454</c:v>
                </c:pt>
                <c:pt idx="77" formatCode="_(* #,##0.00_);_(* \(#,##0.00\);_(* &quot;-&quot;??_);_(@_)">
                  <c:v>162236.41502202701</c:v>
                </c:pt>
                <c:pt idx="78" formatCode="_(* #,##0.00_);_(* \(#,##0.00\);_(* &quot;-&quot;??_);_(@_)">
                  <c:v>163737.68160640201</c:v>
                </c:pt>
                <c:pt idx="79" formatCode="_(* #,##0.00_);_(* \(#,##0.00\);_(* &quot;-&quot;??_);_(@_)">
                  <c:v>164037.607995706</c:v>
                </c:pt>
                <c:pt idx="80" formatCode="_(* #,##0.00_);_(* \(#,##0.00\);_(* &quot;-&quot;??_);_(@_)">
                  <c:v>165401.65851588402</c:v>
                </c:pt>
              </c:numCache>
            </c:numRef>
          </c:val>
          <c:smooth val="0"/>
          <c:extLst>
            <c:ext xmlns:c16="http://schemas.microsoft.com/office/drawing/2014/chart" uri="{C3380CC4-5D6E-409C-BE32-E72D297353CC}">
              <c16:uniqueId val="{00000001-81CB-4722-A34B-41D35B02C1F2}"/>
            </c:ext>
          </c:extLst>
        </c:ser>
        <c:ser>
          <c:idx val="0"/>
          <c:order val="2"/>
          <c:tx>
            <c:strRef>
              <c:f>'2.Atlantida'!$R$1</c:f>
              <c:strCache>
                <c:ptCount val="1"/>
                <c:pt idx="0">
                  <c:v>Tendencia 2023</c:v>
                </c:pt>
              </c:strCache>
            </c:strRef>
          </c:tx>
          <c:spPr>
            <a:ln w="15875" cap="rnd" cmpd="sng" algn="ctr">
              <a:solidFill>
                <a:schemeClr val="accent1"/>
              </a:solidFill>
              <a:round/>
            </a:ln>
            <a:effectLst/>
          </c:spPr>
          <c:marker>
            <c:symbol val="none"/>
          </c:marker>
          <c:cat>
            <c:multiLvlStrRef>
              <c:f>'2.Atlantida'!$D$2:$E$82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'2.Atlantida'!$R$2:$R$82</c:f>
              <c:numCache>
                <c:formatCode>General</c:formatCode>
                <c:ptCount val="81"/>
                <c:pt idx="72" formatCode="0.00E+00">
                  <c:v>153039.64095789401</c:v>
                </c:pt>
                <c:pt idx="73" formatCode="0.00E+00">
                  <c:v>155405.03439227201</c:v>
                </c:pt>
                <c:pt idx="74" formatCode="0.00E+00">
                  <c:v>157445.03773410001</c:v>
                </c:pt>
                <c:pt idx="75" formatCode="0.00E+00">
                  <c:v>159204.48893150201</c:v>
                </c:pt>
                <c:pt idx="76" formatCode="0.00E+00">
                  <c:v>160728.22593260501</c:v>
                </c:pt>
                <c:pt idx="77" formatCode="0.00E+00">
                  <c:v>162061.08668553201</c:v>
                </c:pt>
                <c:pt idx="78" formatCode="0.00E+00">
                  <c:v>163247.90913840898</c:v>
                </c:pt>
                <c:pt idx="79" formatCode="0.00E+00">
                  <c:v>164333.531239359</c:v>
                </c:pt>
                <c:pt idx="80" formatCode="0.00E+00">
                  <c:v>165362.790936512</c:v>
                </c:pt>
              </c:numCache>
            </c:numRef>
          </c:val>
          <c:smooth val="0"/>
          <c:extLst>
            <c:ext xmlns:c16="http://schemas.microsoft.com/office/drawing/2014/chart" uri="{C3380CC4-5D6E-409C-BE32-E72D297353CC}">
              <c16:uniqueId val="{00000002-81CB-4722-A34B-41D35B02C1F2}"/>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6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'3.BAC'!$L$1</c:f>
              <c:strCache>
                <c:ptCount val="1"/>
                <c:pt idx="0">
                  <c:v>ValorCuenta</c:v>
                </c:pt>
              </c:strCache>
            </c:strRef>
          </c:tx>
          <c:spPr>
            <a:ln w="22225" cap="rnd" cmpd="sng" algn="ctr">
              <a:solidFill>
                <a:schemeClr val="accent3"/>
              </a:solidFill>
              <a:round/>
            </a:ln>
            <a:effectLst/>
          </c:spPr>
          <c:marker>
            <c:symbol val="none"/>
          </c:marker>
          <c:cat>
            <c:multiLvlStrRef>
              <c:f>'3.BAC'!$D$2:$E$82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'3.BAC'!$L$2:$L$73</c:f>
              <c:numCache>
                <c:formatCode>_-* #,##0_-;\-* #,##0_-;_-* "-"??_-;_-@_-</c:formatCode>
                <c:ptCount val="72"/>
                <c:pt idx="0">
                  <c:v>65838.981157119997</c:v>
                </c:pt>
                <c:pt idx="1">
                  <c:v>67117.169146029992</c:v>
                </c:pt>
                <c:pt idx="2">
                  <c:v>68010.475508689997</c:v>
                </c:pt>
                <c:pt idx="3">
                  <c:v>68274.69461264</c:v>
                </c:pt>
                <c:pt idx="4">
                  <c:v>68474.419499620009</c:v>
                </c:pt>
                <c:pt idx="5">
                  <c:v>69260.957528190003</c:v>
                </c:pt>
                <c:pt idx="6">
                  <c:v>68631.179364719996</c:v>
                </c:pt>
                <c:pt idx="7">
                  <c:v>71034.768549080007</c:v>
                </c:pt>
                <c:pt idx="8">
                  <c:v>69033.764699970008</c:v>
                </c:pt>
                <c:pt idx="9">
                  <c:v>69880.147273530005</c:v>
                </c:pt>
                <c:pt idx="10">
                  <c:v>70436.7505705699</c:v>
                </c:pt>
                <c:pt idx="11">
                  <c:v>72843.645735800004</c:v>
                </c:pt>
                <c:pt idx="12">
                  <c:v>72636.421632709898</c:v>
                </c:pt>
                <c:pt idx="13">
                  <c:v>75036.855024889999</c:v>
                </c:pt>
                <c:pt idx="14">
                  <c:v>74964.103385399998</c:v>
                </c:pt>
                <c:pt idx="15">
                  <c:v>74250.532570160009</c:v>
                </c:pt>
                <c:pt idx="16">
                  <c:v>75416.576633350007</c:v>
                </c:pt>
                <c:pt idx="17">
                  <c:v>76019.725975880006</c:v>
                </c:pt>
                <c:pt idx="18">
                  <c:v>75826.072757710004</c:v>
                </c:pt>
                <c:pt idx="19">
                  <c:v>76042.119486169991</c:v>
                </c:pt>
                <c:pt idx="20">
                  <c:v>75657.403436059991</c:v>
                </c:pt>
                <c:pt idx="21">
                  <c:v>75666.810372289998</c:v>
                </c:pt>
                <c:pt idx="22">
                  <c:v>78178.001366469995</c:v>
                </c:pt>
                <c:pt idx="23">
                  <c:v>79812.866218669995</c:v>
                </c:pt>
                <c:pt idx="24">
                  <c:v>79651.926078060002</c:v>
                </c:pt>
                <c:pt idx="25">
                  <c:v>81296.326589060001</c:v>
                </c:pt>
                <c:pt idx="26">
                  <c:v>84167.454308570013</c:v>
                </c:pt>
                <c:pt idx="27">
                  <c:v>84699.247010940002</c:v>
                </c:pt>
                <c:pt idx="28">
                  <c:v>84507.002024050002</c:v>
                </c:pt>
                <c:pt idx="29">
                  <c:v>86232.05000001</c:v>
                </c:pt>
                <c:pt idx="30">
                  <c:v>85959.250169820007</c:v>
                </c:pt>
                <c:pt idx="31">
                  <c:v>87483.268041560004</c:v>
                </c:pt>
                <c:pt idx="32">
                  <c:v>89195.699814940002</c:v>
                </c:pt>
                <c:pt idx="33">
                  <c:v>88429.035948319899</c:v>
                </c:pt>
                <c:pt idx="34">
                  <c:v>88689.715751630007</c:v>
                </c:pt>
                <c:pt idx="35">
                  <c:v>91603.923168780006</c:v>
                </c:pt>
                <c:pt idx="36">
                  <c:v>91003.808933619992</c:v>
                </c:pt>
                <c:pt idx="37">
                  <c:v>92973.107872499997</c:v>
                </c:pt>
                <c:pt idx="38">
                  <c:v>93524.52934785001</c:v>
                </c:pt>
                <c:pt idx="39">
                  <c:v>93762.528641989906</c:v>
                </c:pt>
                <c:pt idx="40">
                  <c:v>95220.55099552001</c:v>
                </c:pt>
                <c:pt idx="41">
                  <c:v>96727.243844559998</c:v>
                </c:pt>
                <c:pt idx="42">
                  <c:v>97550.488085019999</c:v>
                </c:pt>
                <c:pt idx="43">
                  <c:v>97758.142407840001</c:v>
                </c:pt>
                <c:pt idx="44">
                  <c:v>98865.427214729993</c:v>
                </c:pt>
                <c:pt idx="45">
                  <c:v>102406.18725202</c:v>
                </c:pt>
                <c:pt idx="46">
                  <c:v>103962.21552707</c:v>
                </c:pt>
                <c:pt idx="47">
                  <c:v>107919.33307219</c:v>
                </c:pt>
                <c:pt idx="48">
                  <c:v>108100.67467944999</c:v>
                </c:pt>
                <c:pt idx="49">
                  <c:v>106619.90656515</c:v>
                </c:pt>
                <c:pt idx="50">
                  <c:v>108222.34865427</c:v>
                </c:pt>
                <c:pt idx="51">
                  <c:v>109294.61836053</c:v>
                </c:pt>
                <c:pt idx="52">
                  <c:v>111384.82737031</c:v>
                </c:pt>
                <c:pt idx="53">
                  <c:v>112452.30593786</c:v>
                </c:pt>
                <c:pt idx="54">
                  <c:v>112029.24324872</c:v>
                </c:pt>
                <c:pt idx="55">
                  <c:v>113786.56358587</c:v>
                </c:pt>
                <c:pt idx="56">
                  <c:v>114048.36249471</c:v>
                </c:pt>
                <c:pt idx="57">
                  <c:v>116026.72928437</c:v>
                </c:pt>
                <c:pt idx="58">
                  <c:v>118274.76638922999</c:v>
                </c:pt>
                <c:pt idx="59">
                  <c:v>120272.11871497</c:v>
                </c:pt>
                <c:pt idx="60">
                  <c:v>120331.85196158</c:v>
                </c:pt>
                <c:pt idx="61">
                  <c:v>121645.60156336</c:v>
                </c:pt>
                <c:pt idx="62">
                  <c:v>122156.79487549</c:v>
                </c:pt>
                <c:pt idx="63">
                  <c:v>122372.41636374001</c:v>
                </c:pt>
                <c:pt idx="64">
                  <c:v>123207.08822594001</c:v>
                </c:pt>
                <c:pt idx="65">
                  <c:v>120434.35826938</c:v>
                </c:pt>
                <c:pt idx="66">
                  <c:v>120886.78357113</c:v>
                </c:pt>
                <c:pt idx="67">
                  <c:v>123512.22131608</c:v>
                </c:pt>
                <c:pt idx="68">
                  <c:v>123351.83935738</c:v>
                </c:pt>
                <c:pt idx="69">
                  <c:v>125199.95595721999</c:v>
                </c:pt>
                <c:pt idx="70">
                  <c:v>123378.28179189</c:v>
                </c:pt>
                <c:pt idx="71">
                  <c:v>126545.60323184</c:v>
                </c:pt>
              </c:numCache>
            </c:numRef>
          </c:val>
          <c:smooth val="0"/>
          <c:extLst>
            <c:ext xmlns:c16="http://schemas.microsoft.com/office/drawing/2014/chart" uri="{C3380CC4-5D6E-409C-BE32-E72D297353CC}">
              <c16:uniqueId val="{00000000-4D4E-4880-82C3-BDF0A51B8930}"/>
            </c:ext>
          </c:extLst>
        </c:ser>
        <c:ser>
          <c:idx val="3"/>
          <c:order val="1"/>
          <c:tx>
            <c:strRef>
              <c:f>'3.BAC'!$P$1</c:f>
              <c:strCache>
                <c:ptCount val="1"/>
                <c:pt idx="0">
                  <c:v>Predicción</c:v>
                </c:pt>
              </c:strCache>
            </c:strRef>
          </c:tx>
          <c:spPr>
            <a:ln w="22225" cap="rnd" cmpd="sng" algn="ctr">
              <a:solidFill>
                <a:schemeClr val="accent4"/>
              </a:solidFill>
              <a:round/>
            </a:ln>
            <a:effectLst/>
          </c:spPr>
          <c:marker>
            <c:symbol val="none"/>
          </c:marker>
          <c:cat>
            <c:multiLvlStrRef>
              <c:f>'3.BAC'!$D$2:$E$82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'3.BAC'!$P$2:$P$82</c:f>
              <c:numCache>
                <c:formatCode>General</c:formatCode>
                <c:ptCount val="81"/>
                <c:pt idx="72" formatCode="_(* #,##0.00_);_(* \(#,##0.00\);_(* &quot;-&quot;??_);_(@_)">
                  <c:v>128179.168748346</c:v>
                </c:pt>
                <c:pt idx="73" formatCode="_(* #,##0.00_);_(* \(#,##0.00\);_(* &quot;-&quot;??_);_(@_)">
                  <c:v>128875.411817343</c:v>
                </c:pt>
                <c:pt idx="74" formatCode="_(* #,##0.00_);_(* \(#,##0.00\);_(* &quot;-&quot;??_);_(@_)">
                  <c:v>132256.56611568801</c:v>
                </c:pt>
                <c:pt idx="75" formatCode="_(* #,##0.00_);_(* \(#,##0.00\);_(* &quot;-&quot;??_);_(@_)">
                  <c:v>131050.812848756</c:v>
                </c:pt>
                <c:pt idx="76" formatCode="_(* #,##0.00_);_(* \(#,##0.00\);_(* &quot;-&quot;??_);_(@_)">
                  <c:v>133910.63297792702</c:v>
                </c:pt>
                <c:pt idx="77" formatCode="_(* #,##0.00_);_(* \(#,##0.00\);_(* &quot;-&quot;??_);_(@_)">
                  <c:v>136194.09629825302</c:v>
                </c:pt>
                <c:pt idx="78" formatCode="_(* #,##0.00_);_(* \(#,##0.00\);_(* &quot;-&quot;??_);_(@_)">
                  <c:v>135455.54098997399</c:v>
                </c:pt>
                <c:pt idx="79" formatCode="_(* #,##0.00_);_(* \(#,##0.00\);_(* &quot;-&quot;??_);_(@_)">
                  <c:v>138031.25441052899</c:v>
                </c:pt>
                <c:pt idx="80" formatCode="_(* #,##0.00_);_(* \(#,##0.00\);_(* &quot;-&quot;??_);_(@_)">
                  <c:v>138732.08689413298</c:v>
                </c:pt>
              </c:numCache>
            </c:numRef>
          </c:val>
          <c:smooth val="0"/>
          <c:extLst>
            <c:ext xmlns:c16="http://schemas.microsoft.com/office/drawing/2014/chart" uri="{C3380CC4-5D6E-409C-BE32-E72D297353CC}">
              <c16:uniqueId val="{00000001-4D4E-4880-82C3-BDF0A51B8930}"/>
            </c:ext>
          </c:extLst>
        </c:ser>
        <c:ser>
          <c:idx val="0"/>
          <c:order val="2"/>
          <c:tx>
            <c:strRef>
              <c:f>'3.BAC'!$R$1</c:f>
              <c:strCache>
                <c:ptCount val="1"/>
                <c:pt idx="0">
                  <c:v>Tendencia 2023</c:v>
                </c:pt>
              </c:strCache>
            </c:strRef>
          </c:tx>
          <c:spPr>
            <a:ln w="9525" cap="rnd" cmpd="sng" algn="ctr">
              <a:solidFill>
                <a:schemeClr val="accent1"/>
              </a:solidFill>
              <a:round/>
            </a:ln>
            <a:effectLst/>
          </c:spPr>
          <c:marker>
            <c:symbol val="none"/>
          </c:marker>
          <c:cat>
            <c:multiLvlStrRef>
              <c:f>'3.BAC'!$D$2:$E$82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'3.BAC'!$R$2:$R$82</c:f>
              <c:numCache>
                <c:formatCode>General</c:formatCode>
                <c:ptCount val="81"/>
                <c:pt idx="72" formatCode="_(* #,##0.00_);_(* \(#,##0.00\);_(* &quot;-&quot;??_);_(@_)">
                  <c:v>128062.545921439</c:v>
                </c:pt>
                <c:pt idx="73" formatCode="_(* #,##0.00_);_(* \(#,##0.00\);_(* &quot;-&quot;??_);_(@_)">
                  <c:v>129487.262226658</c:v>
                </c:pt>
                <c:pt idx="74" formatCode="_(* #,##0.00_);_(* \(#,##0.00\);_(* &quot;-&quot;??_);_(@_)">
                  <c:v>130930.101322656</c:v>
                </c:pt>
                <c:pt idx="75" formatCode="_(* #,##0.00_);_(* \(#,##0.00\);_(* &quot;-&quot;??_);_(@_)">
                  <c:v>132369.71841891401</c:v>
                </c:pt>
                <c:pt idx="76" formatCode="_(* #,##0.00_);_(* \(#,##0.00\);_(* &quot;-&quot;??_);_(@_)">
                  <c:v>133784.768724914</c:v>
                </c:pt>
                <c:pt idx="77" formatCode="_(* #,##0.00_);_(* \(#,##0.00\);_(* &quot;-&quot;??_);_(@_)">
                  <c:v>135153.90745013801</c:v>
                </c:pt>
                <c:pt idx="78" formatCode="_(* #,##0.00_);_(* \(#,##0.00\);_(* &quot;-&quot;??_);_(@_)">
                  <c:v>136455.78980406799</c:v>
                </c:pt>
                <c:pt idx="79" formatCode="_(* #,##0.00_);_(* \(#,##0.00\);_(* &quot;-&quot;??_);_(@_)">
                  <c:v>137669.070996186</c:v>
                </c:pt>
                <c:pt idx="80" formatCode="_(* #,##0.00_);_(* \(#,##0.00\);_(* &quot;-&quot;??_);_(@_)">
                  <c:v>138772.40623597399</c:v>
                </c:pt>
              </c:numCache>
            </c:numRef>
          </c:val>
          <c:smooth val="0"/>
          <c:extLst>
            <c:ext xmlns:c16="http://schemas.microsoft.com/office/drawing/2014/chart" uri="{C3380CC4-5D6E-409C-BE32-E72D297353CC}">
              <c16:uniqueId val="{00000002-4D4E-4880-82C3-BDF0A51B8930}"/>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6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'4.Occidente'!$L$1</c:f>
              <c:strCache>
                <c:ptCount val="1"/>
                <c:pt idx="0">
                  <c:v>ValorCuenta</c:v>
                </c:pt>
              </c:strCache>
            </c:strRef>
          </c:tx>
          <c:spPr>
            <a:ln w="22225" cap="rnd" cmpd="sng" algn="ctr">
              <a:solidFill>
                <a:schemeClr val="accent3"/>
              </a:solidFill>
              <a:round/>
            </a:ln>
            <a:effectLst/>
          </c:spPr>
          <c:marker>
            <c:symbol val="none"/>
          </c:marker>
          <c:cat>
            <c:multiLvlStrRef>
              <c:f>'4.Occidente'!$D$2:$E$82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'4.Occidente'!$L$2:$L$73</c:f>
              <c:numCache>
                <c:formatCode>_-* #,##0_-;\-* #,##0_-;_-* "-"??_-;_-@_-</c:formatCode>
                <c:ptCount val="72"/>
                <c:pt idx="0">
                  <c:v>66111.765862119908</c:v>
                </c:pt>
                <c:pt idx="1">
                  <c:v>67722.916485199996</c:v>
                </c:pt>
                <c:pt idx="2">
                  <c:v>68471.059841209993</c:v>
                </c:pt>
                <c:pt idx="3">
                  <c:v>70034.051342490013</c:v>
                </c:pt>
                <c:pt idx="4">
                  <c:v>70519.172001979998</c:v>
                </c:pt>
                <c:pt idx="5">
                  <c:v>71123.270471659998</c:v>
                </c:pt>
                <c:pt idx="6">
                  <c:v>70688.278858679987</c:v>
                </c:pt>
                <c:pt idx="7">
                  <c:v>70804.126479619998</c:v>
                </c:pt>
                <c:pt idx="8">
                  <c:v>71632.083062490012</c:v>
                </c:pt>
                <c:pt idx="9">
                  <c:v>71654.127850470002</c:v>
                </c:pt>
                <c:pt idx="10">
                  <c:v>71837.078162470003</c:v>
                </c:pt>
                <c:pt idx="11">
                  <c:v>73082.662693360006</c:v>
                </c:pt>
                <c:pt idx="12">
                  <c:v>74255.493456940007</c:v>
                </c:pt>
                <c:pt idx="13">
                  <c:v>75582.789986560005</c:v>
                </c:pt>
                <c:pt idx="14">
                  <c:v>76681.904520100012</c:v>
                </c:pt>
                <c:pt idx="15">
                  <c:v>77585.245817410003</c:v>
                </c:pt>
                <c:pt idx="16">
                  <c:v>77903.502902940003</c:v>
                </c:pt>
                <c:pt idx="17">
                  <c:v>78398.414126589996</c:v>
                </c:pt>
                <c:pt idx="18">
                  <c:v>78222.860357450001</c:v>
                </c:pt>
                <c:pt idx="19">
                  <c:v>78041.609436610001</c:v>
                </c:pt>
                <c:pt idx="20">
                  <c:v>78048.578251679995</c:v>
                </c:pt>
                <c:pt idx="21">
                  <c:v>78145.799843490007</c:v>
                </c:pt>
                <c:pt idx="22">
                  <c:v>76316.97060298</c:v>
                </c:pt>
                <c:pt idx="23">
                  <c:v>76378.797174520005</c:v>
                </c:pt>
                <c:pt idx="24">
                  <c:v>77505.213330660001</c:v>
                </c:pt>
                <c:pt idx="25">
                  <c:v>78903.710459809998</c:v>
                </c:pt>
                <c:pt idx="26">
                  <c:v>79458.754460839991</c:v>
                </c:pt>
                <c:pt idx="27">
                  <c:v>80230.993335850013</c:v>
                </c:pt>
                <c:pt idx="28">
                  <c:v>81150.605024850011</c:v>
                </c:pt>
                <c:pt idx="29">
                  <c:v>82376.630490729993</c:v>
                </c:pt>
                <c:pt idx="30">
                  <c:v>83170.594394459898</c:v>
                </c:pt>
                <c:pt idx="31">
                  <c:v>84493.493621639995</c:v>
                </c:pt>
                <c:pt idx="32">
                  <c:v>85011.735392850009</c:v>
                </c:pt>
                <c:pt idx="33">
                  <c:v>85654.382010050002</c:v>
                </c:pt>
                <c:pt idx="34">
                  <c:v>88352.551495960011</c:v>
                </c:pt>
                <c:pt idx="35">
                  <c:v>87070.679306880003</c:v>
                </c:pt>
                <c:pt idx="36">
                  <c:v>89296.339061129896</c:v>
                </c:pt>
                <c:pt idx="37">
                  <c:v>90663.670371870001</c:v>
                </c:pt>
                <c:pt idx="38">
                  <c:v>92235.61498982989</c:v>
                </c:pt>
                <c:pt idx="39">
                  <c:v>92327.027830609994</c:v>
                </c:pt>
                <c:pt idx="40">
                  <c:v>93738.435175050006</c:v>
                </c:pt>
                <c:pt idx="41">
                  <c:v>94791.849380610001</c:v>
                </c:pt>
                <c:pt idx="42">
                  <c:v>95791.841918239894</c:v>
                </c:pt>
                <c:pt idx="43">
                  <c:v>97099.089349149988</c:v>
                </c:pt>
                <c:pt idx="44">
                  <c:v>97903.798378859996</c:v>
                </c:pt>
                <c:pt idx="45">
                  <c:v>99119.735514519896</c:v>
                </c:pt>
                <c:pt idx="46">
                  <c:v>100989.42663408999</c:v>
                </c:pt>
                <c:pt idx="47">
                  <c:v>102184.71257946</c:v>
                </c:pt>
                <c:pt idx="48">
                  <c:v>103655.69250935</c:v>
                </c:pt>
                <c:pt idx="49">
                  <c:v>104276.94590516</c:v>
                </c:pt>
                <c:pt idx="50">
                  <c:v>105748.09674207</c:v>
                </c:pt>
                <c:pt idx="51">
                  <c:v>107791.97543264</c:v>
                </c:pt>
                <c:pt idx="52">
                  <c:v>109781.59588610001</c:v>
                </c:pt>
                <c:pt idx="53">
                  <c:v>112173.55831272001</c:v>
                </c:pt>
                <c:pt idx="54">
                  <c:v>110305.570082569</c:v>
                </c:pt>
                <c:pt idx="55">
                  <c:v>110526.10424344</c:v>
                </c:pt>
                <c:pt idx="56">
                  <c:v>110674.25555147001</c:v>
                </c:pt>
                <c:pt idx="57">
                  <c:v>110540.09378113999</c:v>
                </c:pt>
                <c:pt idx="58">
                  <c:v>111002.942315849</c:v>
                </c:pt>
                <c:pt idx="59">
                  <c:v>114403.82286789</c:v>
                </c:pt>
                <c:pt idx="60">
                  <c:v>116948.12350831</c:v>
                </c:pt>
                <c:pt idx="61">
                  <c:v>118050.94576777</c:v>
                </c:pt>
                <c:pt idx="62">
                  <c:v>120014.50585962</c:v>
                </c:pt>
                <c:pt idx="63">
                  <c:v>120816.31876634</c:v>
                </c:pt>
                <c:pt idx="64">
                  <c:v>121784.71566917999</c:v>
                </c:pt>
                <c:pt idx="65">
                  <c:v>123009.73908679</c:v>
                </c:pt>
                <c:pt idx="66">
                  <c:v>125566.29080332001</c:v>
                </c:pt>
                <c:pt idx="67">
                  <c:v>126382.94702829</c:v>
                </c:pt>
                <c:pt idx="68">
                  <c:v>128267.62943926</c:v>
                </c:pt>
                <c:pt idx="69">
                  <c:v>129895.46077803</c:v>
                </c:pt>
                <c:pt idx="70">
                  <c:v>126787.97093710001</c:v>
                </c:pt>
                <c:pt idx="71">
                  <c:v>130142.417799549</c:v>
                </c:pt>
              </c:numCache>
            </c:numRef>
          </c:val>
          <c:smooth val="0"/>
          <c:extLst>
            <c:ext xmlns:c16="http://schemas.microsoft.com/office/drawing/2014/chart" uri="{C3380CC4-5D6E-409C-BE32-E72D297353CC}">
              <c16:uniqueId val="{00000000-7683-4FC4-AE09-013B3F3A375B}"/>
            </c:ext>
          </c:extLst>
        </c:ser>
        <c:ser>
          <c:idx val="3"/>
          <c:order val="1"/>
          <c:tx>
            <c:strRef>
              <c:f>'4.Occidente'!$P$1</c:f>
              <c:strCache>
                <c:ptCount val="1"/>
                <c:pt idx="0">
                  <c:v>Predicción</c:v>
                </c:pt>
              </c:strCache>
            </c:strRef>
          </c:tx>
          <c:spPr>
            <a:ln w="22225" cap="rnd" cmpd="sng" algn="ctr">
              <a:solidFill>
                <a:schemeClr val="accent4"/>
              </a:solidFill>
              <a:round/>
            </a:ln>
            <a:effectLst/>
          </c:spPr>
          <c:marker>
            <c:symbol val="none"/>
          </c:marker>
          <c:cat>
            <c:multiLvlStrRef>
              <c:f>'4.Occidente'!$D$2:$E$82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'4.Occidente'!$P$2:$P$82</c:f>
              <c:numCache>
                <c:formatCode>General</c:formatCode>
                <c:ptCount val="81"/>
                <c:pt idx="72" formatCode="_(* #,##0.00_);_(* \(#,##0.00\);_(* &quot;-&quot;??_);_(@_)">
                  <c:v>130768.67773194901</c:v>
                </c:pt>
                <c:pt idx="73" formatCode="_(* #,##0.00_);_(* \(#,##0.00\);_(* &quot;-&quot;??_);_(@_)">
                  <c:v>133343.292554855</c:v>
                </c:pt>
                <c:pt idx="74" formatCode="_(* #,##0.00_);_(* \(#,##0.00\);_(* &quot;-&quot;??_);_(@_)">
                  <c:v>134917.216358762</c:v>
                </c:pt>
                <c:pt idx="75" formatCode="_(* #,##0.00_);_(* \(#,##0.00\);_(* &quot;-&quot;??_);_(@_)">
                  <c:v>136892.894977513</c:v>
                </c:pt>
                <c:pt idx="76" formatCode="_(* #,##0.00_);_(* \(#,##0.00\);_(* &quot;-&quot;??_);_(@_)">
                  <c:v>138726.40583060999</c:v>
                </c:pt>
                <c:pt idx="77" formatCode="_(* #,##0.00_);_(* \(#,##0.00\);_(* &quot;-&quot;??_);_(@_)">
                  <c:v>141450.44656970902</c:v>
                </c:pt>
                <c:pt idx="78" formatCode="_(* #,##0.00_);_(* \(#,##0.00\);_(* &quot;-&quot;??_);_(@_)">
                  <c:v>143003.29286344198</c:v>
                </c:pt>
                <c:pt idx="79" formatCode="_(* #,##0.00_);_(* \(#,##0.00\);_(* &quot;-&quot;??_);_(@_)">
                  <c:v>143562.052072875</c:v>
                </c:pt>
                <c:pt idx="80" formatCode="_(* #,##0.00_);_(* \(#,##0.00\);_(* &quot;-&quot;??_);_(@_)">
                  <c:v>143859.92165011898</c:v>
                </c:pt>
              </c:numCache>
            </c:numRef>
          </c:val>
          <c:smooth val="0"/>
          <c:extLst>
            <c:ext xmlns:c16="http://schemas.microsoft.com/office/drawing/2014/chart" uri="{C3380CC4-5D6E-409C-BE32-E72D297353CC}">
              <c16:uniqueId val="{00000001-7683-4FC4-AE09-013B3F3A375B}"/>
            </c:ext>
          </c:extLst>
        </c:ser>
        <c:ser>
          <c:idx val="0"/>
          <c:order val="2"/>
          <c:tx>
            <c:strRef>
              <c:f>'4.Occidente'!$R$1</c:f>
              <c:strCache>
                <c:ptCount val="1"/>
                <c:pt idx="0">
                  <c:v>Tendencia 2023</c:v>
                </c:pt>
              </c:strCache>
            </c:strRef>
          </c:tx>
          <c:spPr>
            <a:ln w="9525" cap="rnd" cmpd="sng" algn="ctr">
              <a:solidFill>
                <a:schemeClr val="accent1"/>
              </a:solidFill>
              <a:round/>
            </a:ln>
            <a:effectLst/>
          </c:spPr>
          <c:marker>
            <c:symbol val="none"/>
          </c:marker>
          <c:cat>
            <c:multiLvlStrRef>
              <c:f>'4.Occidente'!$D$2:$E$82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'4.Occidente'!$R$2:$R$82</c:f>
              <c:numCache>
                <c:formatCode>General</c:formatCode>
                <c:ptCount val="81"/>
                <c:pt idx="72" formatCode="_(* #,##0.00_);_(* \(#,##0.00\);_(* &quot;-&quot;??_);_(@_)">
                  <c:v>131044.10385624699</c:v>
                </c:pt>
                <c:pt idx="73" formatCode="_(* #,##0.00_);_(* \(#,##0.00\);_(* &quot;-&quot;??_);_(@_)">
                  <c:v>132814.92583479601</c:v>
                </c:pt>
                <c:pt idx="74" formatCode="_(* #,##0.00_);_(* \(#,##0.00\);_(* &quot;-&quot;??_);_(@_)">
                  <c:v>134886.49504935299</c:v>
                </c:pt>
                <c:pt idx="75" formatCode="_(* #,##0.00_);_(* \(#,##0.00\);_(* &quot;-&quot;??_);_(@_)">
                  <c:v>137085.12028444902</c:v>
                </c:pt>
                <c:pt idx="76" formatCode="_(* #,##0.00_);_(* \(#,##0.00\);_(* &quot;-&quot;??_);_(@_)">
                  <c:v>139237.11032461701</c:v>
                </c:pt>
                <c:pt idx="77" formatCode="_(* #,##0.00_);_(* \(#,##0.00\);_(* &quot;-&quot;??_);_(@_)">
                  <c:v>141168.77395440001</c:v>
                </c:pt>
                <c:pt idx="78" formatCode="_(* #,##0.00_);_(* \(#,##0.00\);_(* &quot;-&quot;??_);_(@_)">
                  <c:v>142706.419958324</c:v>
                </c:pt>
                <c:pt idx="79" formatCode="_(* #,##0.00_);_(* \(#,##0.00\);_(* &quot;-&quot;??_);_(@_)">
                  <c:v>143676.35712092498</c:v>
                </c:pt>
                <c:pt idx="80" formatCode="_(* #,##0.00_);_(* \(#,##0.00\);_(* &quot;-&quot;??_);_(@_)">
                  <c:v>143904.89422673598</c:v>
                </c:pt>
              </c:numCache>
            </c:numRef>
          </c:val>
          <c:smooth val="0"/>
          <c:extLst>
            <c:ext xmlns:c16="http://schemas.microsoft.com/office/drawing/2014/chart" uri="{C3380CC4-5D6E-409C-BE32-E72D297353CC}">
              <c16:uniqueId val="{00000002-7683-4FC4-AE09-013B3F3A375B}"/>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6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'5.Banpais'!$L$1</c:f>
              <c:strCache>
                <c:ptCount val="1"/>
                <c:pt idx="0">
                  <c:v>ValorCuenta</c:v>
                </c:pt>
              </c:strCache>
            </c:strRef>
          </c:tx>
          <c:spPr>
            <a:ln w="22225" cap="rnd" cmpd="sng" algn="ctr">
              <a:solidFill>
                <a:schemeClr val="accent3"/>
              </a:solidFill>
              <a:round/>
            </a:ln>
            <a:effectLst/>
          </c:spPr>
          <c:marker>
            <c:symbol val="none"/>
          </c:marker>
          <c:cat>
            <c:multiLvlStrRef>
              <c:f>'5.Banpais'!$D$2:$E$82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'5.Banpais'!$L$2:$L$73</c:f>
              <c:numCache>
                <c:formatCode>_-* #,##0_-;\-* #,##0_-;_-* "-"??_-;_-@_-</c:formatCode>
                <c:ptCount val="72"/>
                <c:pt idx="0">
                  <c:v>44951.349033550003</c:v>
                </c:pt>
                <c:pt idx="1">
                  <c:v>46940.24020144</c:v>
                </c:pt>
                <c:pt idx="2">
                  <c:v>46350.376289209999</c:v>
                </c:pt>
                <c:pt idx="3">
                  <c:v>46498.419594079998</c:v>
                </c:pt>
                <c:pt idx="4">
                  <c:v>47394.552542639998</c:v>
                </c:pt>
                <c:pt idx="5">
                  <c:v>47829.920632169997</c:v>
                </c:pt>
                <c:pt idx="6">
                  <c:v>47561.215196619902</c:v>
                </c:pt>
                <c:pt idx="7">
                  <c:v>48398.381140680001</c:v>
                </c:pt>
                <c:pt idx="8">
                  <c:v>49361.860464589998</c:v>
                </c:pt>
                <c:pt idx="9">
                  <c:v>48259.723002089995</c:v>
                </c:pt>
                <c:pt idx="10">
                  <c:v>50666.192356349995</c:v>
                </c:pt>
                <c:pt idx="11">
                  <c:v>51330.624880679999</c:v>
                </c:pt>
                <c:pt idx="12">
                  <c:v>50947.202076959999</c:v>
                </c:pt>
                <c:pt idx="13">
                  <c:v>51825.6973413999</c:v>
                </c:pt>
                <c:pt idx="14">
                  <c:v>51936.094419970002</c:v>
                </c:pt>
                <c:pt idx="15">
                  <c:v>52377.713875490001</c:v>
                </c:pt>
                <c:pt idx="16">
                  <c:v>52206.126516540004</c:v>
                </c:pt>
                <c:pt idx="17">
                  <c:v>53499.139812369904</c:v>
                </c:pt>
                <c:pt idx="18">
                  <c:v>53190.102218910004</c:v>
                </c:pt>
                <c:pt idx="19">
                  <c:v>53128.35073079</c:v>
                </c:pt>
                <c:pt idx="20">
                  <c:v>54097.576728699998</c:v>
                </c:pt>
                <c:pt idx="21">
                  <c:v>53587.406071669997</c:v>
                </c:pt>
                <c:pt idx="22">
                  <c:v>54599.326649739996</c:v>
                </c:pt>
                <c:pt idx="23">
                  <c:v>55567.194825040002</c:v>
                </c:pt>
                <c:pt idx="24">
                  <c:v>54505.178018179904</c:v>
                </c:pt>
                <c:pt idx="25">
                  <c:v>54903.925105349997</c:v>
                </c:pt>
                <c:pt idx="26">
                  <c:v>54744.866076479899</c:v>
                </c:pt>
                <c:pt idx="27">
                  <c:v>55061.261593330004</c:v>
                </c:pt>
                <c:pt idx="28">
                  <c:v>55605.206185709998</c:v>
                </c:pt>
                <c:pt idx="29">
                  <c:v>57048.912198719998</c:v>
                </c:pt>
                <c:pt idx="30">
                  <c:v>57275.481830949997</c:v>
                </c:pt>
                <c:pt idx="31">
                  <c:v>57872.958749580001</c:v>
                </c:pt>
                <c:pt idx="32">
                  <c:v>58380.518538470002</c:v>
                </c:pt>
                <c:pt idx="33">
                  <c:v>59456.622706129994</c:v>
                </c:pt>
                <c:pt idx="34">
                  <c:v>60058.711591239997</c:v>
                </c:pt>
                <c:pt idx="35">
                  <c:v>60997.35153485</c:v>
                </c:pt>
                <c:pt idx="36">
                  <c:v>60954.885715889999</c:v>
                </c:pt>
                <c:pt idx="37">
                  <c:v>62709.692617180001</c:v>
                </c:pt>
                <c:pt idx="38">
                  <c:v>62566.7743535099</c:v>
                </c:pt>
                <c:pt idx="39">
                  <c:v>64222.46229661</c:v>
                </c:pt>
                <c:pt idx="40">
                  <c:v>65669.198529770001</c:v>
                </c:pt>
                <c:pt idx="41">
                  <c:v>65857.879043929905</c:v>
                </c:pt>
                <c:pt idx="42">
                  <c:v>65309.532968949999</c:v>
                </c:pt>
                <c:pt idx="43">
                  <c:v>65952.105053430001</c:v>
                </c:pt>
                <c:pt idx="44">
                  <c:v>68564.940607309996</c:v>
                </c:pt>
                <c:pt idx="45">
                  <c:v>67518.600040499994</c:v>
                </c:pt>
                <c:pt idx="46">
                  <c:v>66997.018313110006</c:v>
                </c:pt>
                <c:pt idx="47">
                  <c:v>65729.536385529995</c:v>
                </c:pt>
                <c:pt idx="48">
                  <c:v>65053.415575209998</c:v>
                </c:pt>
                <c:pt idx="49">
                  <c:v>66654.330458330005</c:v>
                </c:pt>
                <c:pt idx="50">
                  <c:v>66969.553689010005</c:v>
                </c:pt>
                <c:pt idx="51">
                  <c:v>67438.589675609997</c:v>
                </c:pt>
                <c:pt idx="52">
                  <c:v>67894.159939199992</c:v>
                </c:pt>
                <c:pt idx="53">
                  <c:v>68410.8243298999</c:v>
                </c:pt>
                <c:pt idx="54">
                  <c:v>69419.450124249997</c:v>
                </c:pt>
                <c:pt idx="55">
                  <c:v>69607.788197639995</c:v>
                </c:pt>
                <c:pt idx="56">
                  <c:v>70594.533545350001</c:v>
                </c:pt>
                <c:pt idx="57">
                  <c:v>72288.628637149988</c:v>
                </c:pt>
                <c:pt idx="58">
                  <c:v>74495.652231440006</c:v>
                </c:pt>
                <c:pt idx="59">
                  <c:v>77456.247004470002</c:v>
                </c:pt>
                <c:pt idx="60">
                  <c:v>78352.987726220003</c:v>
                </c:pt>
                <c:pt idx="61">
                  <c:v>79056.130620190001</c:v>
                </c:pt>
                <c:pt idx="62">
                  <c:v>78989.804714419995</c:v>
                </c:pt>
                <c:pt idx="63">
                  <c:v>80189.705678049999</c:v>
                </c:pt>
                <c:pt idx="64">
                  <c:v>80663.936748880005</c:v>
                </c:pt>
                <c:pt idx="65">
                  <c:v>81929.210621209902</c:v>
                </c:pt>
                <c:pt idx="66">
                  <c:v>84131.191508219999</c:v>
                </c:pt>
                <c:pt idx="67">
                  <c:v>85950.843869429998</c:v>
                </c:pt>
                <c:pt idx="68">
                  <c:v>88604.076879080007</c:v>
                </c:pt>
                <c:pt idx="69">
                  <c:v>89837.550321689996</c:v>
                </c:pt>
                <c:pt idx="70">
                  <c:v>90371.725266630005</c:v>
                </c:pt>
                <c:pt idx="71">
                  <c:v>94261.992393309993</c:v>
                </c:pt>
              </c:numCache>
            </c:numRef>
          </c:val>
          <c:smooth val="0"/>
          <c:extLst>
            <c:ext xmlns:c16="http://schemas.microsoft.com/office/drawing/2014/chart" uri="{C3380CC4-5D6E-409C-BE32-E72D297353CC}">
              <c16:uniqueId val="{00000000-F073-455D-B25A-3AE6AC920FC1}"/>
            </c:ext>
          </c:extLst>
        </c:ser>
        <c:ser>
          <c:idx val="3"/>
          <c:order val="1"/>
          <c:tx>
            <c:strRef>
              <c:f>'5.Banpais'!$P$1</c:f>
              <c:strCache>
                <c:ptCount val="1"/>
                <c:pt idx="0">
                  <c:v>Predicción</c:v>
                </c:pt>
              </c:strCache>
            </c:strRef>
          </c:tx>
          <c:spPr>
            <a:ln w="22225" cap="rnd" cmpd="sng" algn="ctr">
              <a:solidFill>
                <a:schemeClr val="accent4"/>
              </a:solidFill>
              <a:round/>
            </a:ln>
            <a:effectLst/>
          </c:spPr>
          <c:marker>
            <c:symbol val="none"/>
          </c:marker>
          <c:cat>
            <c:multiLvlStrRef>
              <c:f>'5.Banpais'!$D$2:$E$82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'5.Banpais'!$P$2:$P$82</c:f>
              <c:numCache>
                <c:formatCode>General</c:formatCode>
                <c:ptCount val="81"/>
                <c:pt idx="72" formatCode="_(* #,##0.00_);_(* \(#,##0.00\);_(* &quot;-&quot;??_);_(@_)">
                  <c:v>95373.456553110198</c:v>
                </c:pt>
                <c:pt idx="73" formatCode="_(* #,##0.00_);_(* \(#,##0.00\);_(* &quot;-&quot;??_);_(@_)">
                  <c:v>95397.12410955831</c:v>
                </c:pt>
                <c:pt idx="74" formatCode="_(* #,##0.00_);_(* \(#,##0.00\);_(* &quot;-&quot;??_);_(@_)">
                  <c:v>97318.0043377486</c:v>
                </c:pt>
                <c:pt idx="75" formatCode="_(* #,##0.00_);_(* \(#,##0.00\);_(* &quot;-&quot;??_);_(@_)">
                  <c:v>99473.3608342308</c:v>
                </c:pt>
                <c:pt idx="76" formatCode="_(* #,##0.00_);_(* \(#,##0.00\);_(* &quot;-&quot;??_);_(@_)">
                  <c:v>100265.61546293201</c:v>
                </c:pt>
                <c:pt idx="77" formatCode="_(* #,##0.00_);_(* \(#,##0.00\);_(* &quot;-&quot;??_);_(@_)">
                  <c:v>101797.373293745</c:v>
                </c:pt>
                <c:pt idx="78" formatCode="_(* #,##0.00_);_(* \(#,##0.00\);_(* &quot;-&quot;??_);_(@_)">
                  <c:v>101975.874576412</c:v>
                </c:pt>
                <c:pt idx="79" formatCode="_(* #,##0.00_);_(* \(#,##0.00\);_(* &quot;-&quot;??_);_(@_)">
                  <c:v>100885.076864066</c:v>
                </c:pt>
                <c:pt idx="80" formatCode="_(* #,##0.00_);_(* \(#,##0.00\);_(* &quot;-&quot;??_);_(@_)">
                  <c:v>101791.68575909101</c:v>
                </c:pt>
              </c:numCache>
            </c:numRef>
          </c:val>
          <c:smooth val="0"/>
          <c:extLst>
            <c:ext xmlns:c16="http://schemas.microsoft.com/office/drawing/2014/chart" uri="{C3380CC4-5D6E-409C-BE32-E72D297353CC}">
              <c16:uniqueId val="{00000001-F073-455D-B25A-3AE6AC920FC1}"/>
            </c:ext>
          </c:extLst>
        </c:ser>
        <c:ser>
          <c:idx val="0"/>
          <c:order val="2"/>
          <c:tx>
            <c:strRef>
              <c:f>'5.Banpais'!$R$1</c:f>
              <c:strCache>
                <c:ptCount val="1"/>
                <c:pt idx="0">
                  <c:v>Tendencia 2023</c:v>
                </c:pt>
              </c:strCache>
            </c:strRef>
          </c:tx>
          <c:spPr>
            <a:ln w="9525" cap="rnd" cmpd="sng" algn="ctr">
              <a:solidFill>
                <a:schemeClr val="accent1"/>
              </a:solidFill>
              <a:round/>
            </a:ln>
            <a:effectLst/>
          </c:spPr>
          <c:marker>
            <c:symbol val="none"/>
          </c:marker>
          <c:cat>
            <c:multiLvlStrRef>
              <c:f>'5.Banpais'!$D$2:$E$82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'5.Banpais'!$R$2:$R$82</c:f>
              <c:numCache>
                <c:formatCode>General</c:formatCode>
                <c:ptCount val="81"/>
                <c:pt idx="72" formatCode="_(* #,##0.00_);_(* \(#,##0.00\);_(* &quot;-&quot;??_);_(@_)">
                  <c:v>94924.264802416903</c:v>
                </c:pt>
                <c:pt idx="73" formatCode="_(* #,##0.00_);_(* \(#,##0.00\);_(* &quot;-&quot;??_);_(@_)">
                  <c:v>96143.158068047807</c:v>
                </c:pt>
                <c:pt idx="74" formatCode="_(* #,##0.00_);_(* \(#,##0.00\);_(* &quot;-&quot;??_);_(@_)">
                  <c:v>97542.864689221606</c:v>
                </c:pt>
                <c:pt idx="75" formatCode="_(* #,##0.00_);_(* \(#,##0.00\);_(* &quot;-&quot;??_);_(@_)">
                  <c:v>98971.723627372994</c:v>
                </c:pt>
                <c:pt idx="76" formatCode="_(* #,##0.00_);_(* \(#,##0.00\);_(* &quot;-&quot;??_);_(@_)">
                  <c:v>100278.07384394099</c:v>
                </c:pt>
                <c:pt idx="77" formatCode="_(* #,##0.00_);_(* \(#,##0.00\);_(* &quot;-&quot;??_);_(@_)">
                  <c:v>101310.254300359</c:v>
                </c:pt>
                <c:pt idx="78" formatCode="_(* #,##0.00_);_(* \(#,##0.00\);_(* &quot;-&quot;??_);_(@_)">
                  <c:v>101916.603958048</c:v>
                </c:pt>
                <c:pt idx="79" formatCode="_(* #,##0.00_);_(* \(#,##0.00\);_(* &quot;-&quot;??_);_(@_)">
                  <c:v>101945.46177846201</c:v>
                </c:pt>
                <c:pt idx="80" formatCode="_(* #,##0.00_);_(* \(#,##0.00\);_(* &quot;-&quot;??_);_(@_)">
                  <c:v>101245.16672301899</c:v>
                </c:pt>
              </c:numCache>
            </c:numRef>
          </c:val>
          <c:smooth val="0"/>
          <c:extLst>
            <c:ext xmlns:c16="http://schemas.microsoft.com/office/drawing/2014/chart" uri="{C3380CC4-5D6E-409C-BE32-E72D297353CC}">
              <c16:uniqueId val="{00000002-F073-455D-B25A-3AE6AC920FC1}"/>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40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'6.Davivienda'!$L$1</c:f>
              <c:strCache>
                <c:ptCount val="1"/>
                <c:pt idx="0">
                  <c:v>ValorCuenta</c:v>
                </c:pt>
              </c:strCache>
            </c:strRef>
          </c:tx>
          <c:spPr>
            <a:ln w="22225" cap="rnd" cmpd="sng" algn="ctr">
              <a:solidFill>
                <a:schemeClr val="accent3"/>
              </a:solidFill>
              <a:round/>
            </a:ln>
            <a:effectLst/>
          </c:spPr>
          <c:marker>
            <c:symbol val="none"/>
          </c:marker>
          <c:cat>
            <c:multiLvlStrRef>
              <c:f>'6.Davivienda'!$D$2:$E$82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'6.Davivienda'!$L$2:$L$73</c:f>
              <c:numCache>
                <c:formatCode>_-* #,##0_-;\-* #,##0_-;_-* "-"??_-;_-@_-</c:formatCode>
                <c:ptCount val="72"/>
                <c:pt idx="0">
                  <c:v>30100.791150199901</c:v>
                </c:pt>
                <c:pt idx="1">
                  <c:v>30557.303738819999</c:v>
                </c:pt>
                <c:pt idx="2">
                  <c:v>30813.361894439997</c:v>
                </c:pt>
                <c:pt idx="3">
                  <c:v>30595.873380659901</c:v>
                </c:pt>
                <c:pt idx="4">
                  <c:v>30701.432748970001</c:v>
                </c:pt>
                <c:pt idx="5">
                  <c:v>30768.100397739898</c:v>
                </c:pt>
                <c:pt idx="6">
                  <c:v>30351.005670029997</c:v>
                </c:pt>
                <c:pt idx="7">
                  <c:v>30485.516004279998</c:v>
                </c:pt>
                <c:pt idx="8">
                  <c:v>30186.291824</c:v>
                </c:pt>
                <c:pt idx="9">
                  <c:v>29945.358513769999</c:v>
                </c:pt>
                <c:pt idx="10">
                  <c:v>30208.00426152</c:v>
                </c:pt>
                <c:pt idx="11">
                  <c:v>30234.543706509998</c:v>
                </c:pt>
                <c:pt idx="12">
                  <c:v>30530.94318341</c:v>
                </c:pt>
                <c:pt idx="13">
                  <c:v>31050.871026929999</c:v>
                </c:pt>
                <c:pt idx="14">
                  <c:v>31063.279199429999</c:v>
                </c:pt>
                <c:pt idx="15">
                  <c:v>31491.581894660001</c:v>
                </c:pt>
                <c:pt idx="16">
                  <c:v>31777.314925619998</c:v>
                </c:pt>
                <c:pt idx="17">
                  <c:v>31899.016654309897</c:v>
                </c:pt>
                <c:pt idx="18">
                  <c:v>31872.798808239899</c:v>
                </c:pt>
                <c:pt idx="19">
                  <c:v>32238.3264131</c:v>
                </c:pt>
                <c:pt idx="20">
                  <c:v>32728.724378709998</c:v>
                </c:pt>
                <c:pt idx="21">
                  <c:v>33203.626767250003</c:v>
                </c:pt>
                <c:pt idx="22">
                  <c:v>33253.016197389996</c:v>
                </c:pt>
                <c:pt idx="23">
                  <c:v>34234.504844609997</c:v>
                </c:pt>
                <c:pt idx="24">
                  <c:v>34045.962209479898</c:v>
                </c:pt>
                <c:pt idx="25">
                  <c:v>34426.277209449996</c:v>
                </c:pt>
                <c:pt idx="26">
                  <c:v>34540.640161060001</c:v>
                </c:pt>
                <c:pt idx="27">
                  <c:v>34781.623799979898</c:v>
                </c:pt>
                <c:pt idx="28">
                  <c:v>34626.381127569999</c:v>
                </c:pt>
                <c:pt idx="29">
                  <c:v>34760.96469588</c:v>
                </c:pt>
                <c:pt idx="30">
                  <c:v>35019.112372949996</c:v>
                </c:pt>
                <c:pt idx="31">
                  <c:v>35746.771085970002</c:v>
                </c:pt>
                <c:pt idx="32">
                  <c:v>35789.350303489999</c:v>
                </c:pt>
                <c:pt idx="33">
                  <c:v>36042.00159236</c:v>
                </c:pt>
                <c:pt idx="34">
                  <c:v>36576.98412868</c:v>
                </c:pt>
                <c:pt idx="35">
                  <c:v>37125.661497089997</c:v>
                </c:pt>
                <c:pt idx="36">
                  <c:v>37683.142979979893</c:v>
                </c:pt>
                <c:pt idx="37">
                  <c:v>38221.688072480007</c:v>
                </c:pt>
                <c:pt idx="38">
                  <c:v>38235.988101429997</c:v>
                </c:pt>
                <c:pt idx="39">
                  <c:v>38303.544964469998</c:v>
                </c:pt>
                <c:pt idx="40">
                  <c:v>39116.24283255</c:v>
                </c:pt>
                <c:pt idx="41">
                  <c:v>39363.999392660007</c:v>
                </c:pt>
                <c:pt idx="42">
                  <c:v>39222.063516030001</c:v>
                </c:pt>
                <c:pt idx="43">
                  <c:v>39068.313996699995</c:v>
                </c:pt>
                <c:pt idx="44">
                  <c:v>38349.561088559996</c:v>
                </c:pt>
                <c:pt idx="45">
                  <c:v>39819.774048070001</c:v>
                </c:pt>
                <c:pt idx="46">
                  <c:v>39709.819844830003</c:v>
                </c:pt>
                <c:pt idx="47">
                  <c:v>39835.525894989994</c:v>
                </c:pt>
                <c:pt idx="48">
                  <c:v>40108.755294750001</c:v>
                </c:pt>
                <c:pt idx="49">
                  <c:v>40940.801990469998</c:v>
                </c:pt>
                <c:pt idx="50">
                  <c:v>41252.61725861</c:v>
                </c:pt>
                <c:pt idx="51">
                  <c:v>41453.843988220004</c:v>
                </c:pt>
                <c:pt idx="52">
                  <c:v>42178.310033509901</c:v>
                </c:pt>
                <c:pt idx="53">
                  <c:v>43419.04955661</c:v>
                </c:pt>
                <c:pt idx="54">
                  <c:v>42747.867872019997</c:v>
                </c:pt>
                <c:pt idx="55">
                  <c:v>43062.63054731</c:v>
                </c:pt>
                <c:pt idx="56">
                  <c:v>43980.757280010002</c:v>
                </c:pt>
                <c:pt idx="57">
                  <c:v>44580.234893739995</c:v>
                </c:pt>
                <c:pt idx="58">
                  <c:v>44367.318887940004</c:v>
                </c:pt>
                <c:pt idx="59">
                  <c:v>45123.212680550001</c:v>
                </c:pt>
                <c:pt idx="60">
                  <c:v>44730.483371540002</c:v>
                </c:pt>
                <c:pt idx="61">
                  <c:v>46213.52134349</c:v>
                </c:pt>
                <c:pt idx="62">
                  <c:v>46494.689360249999</c:v>
                </c:pt>
                <c:pt idx="63">
                  <c:v>46794.920289919995</c:v>
                </c:pt>
                <c:pt idx="64">
                  <c:v>46670.922776879997</c:v>
                </c:pt>
                <c:pt idx="65">
                  <c:v>47076.794956149999</c:v>
                </c:pt>
                <c:pt idx="66">
                  <c:v>47759.331457139997</c:v>
                </c:pt>
                <c:pt idx="67">
                  <c:v>49180.047722970005</c:v>
                </c:pt>
                <c:pt idx="68">
                  <c:v>49300.989761259902</c:v>
                </c:pt>
                <c:pt idx="69">
                  <c:v>51071.402591059996</c:v>
                </c:pt>
                <c:pt idx="70">
                  <c:v>52091.521958589998</c:v>
                </c:pt>
                <c:pt idx="71">
                  <c:v>53064.484561290003</c:v>
                </c:pt>
              </c:numCache>
            </c:numRef>
          </c:val>
          <c:smooth val="0"/>
          <c:extLst>
            <c:ext xmlns:c16="http://schemas.microsoft.com/office/drawing/2014/chart" uri="{C3380CC4-5D6E-409C-BE32-E72D297353CC}">
              <c16:uniqueId val="{00000000-9597-4AF2-BE39-F337E69C579C}"/>
            </c:ext>
          </c:extLst>
        </c:ser>
        <c:ser>
          <c:idx val="3"/>
          <c:order val="1"/>
          <c:tx>
            <c:strRef>
              <c:f>'6.Davivienda'!$P$1</c:f>
              <c:strCache>
                <c:ptCount val="1"/>
                <c:pt idx="0">
                  <c:v>Predicción</c:v>
                </c:pt>
              </c:strCache>
            </c:strRef>
          </c:tx>
          <c:spPr>
            <a:ln w="22225" cap="rnd" cmpd="sng" algn="ctr">
              <a:solidFill>
                <a:schemeClr val="accent4"/>
              </a:solidFill>
              <a:round/>
            </a:ln>
            <a:effectLst/>
          </c:spPr>
          <c:marker>
            <c:symbol val="none"/>
          </c:marker>
          <c:cat>
            <c:multiLvlStrRef>
              <c:f>'6.Davivienda'!$D$2:$E$82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'6.Davivienda'!$P$2:$P$82</c:f>
              <c:numCache>
                <c:formatCode>General</c:formatCode>
                <c:ptCount val="81"/>
                <c:pt idx="72" formatCode="_(* #,##0.00_);_(* \(#,##0.00\);_(* &quot;-&quot;??_);_(@_)">
                  <c:v>53345.346586807602</c:v>
                </c:pt>
                <c:pt idx="73" formatCode="_(* #,##0.00_);_(* \(#,##0.00\);_(* &quot;-&quot;??_);_(@_)">
                  <c:v>54150.111058111506</c:v>
                </c:pt>
                <c:pt idx="74" formatCode="_(* #,##0.00_);_(* \(#,##0.00\);_(* &quot;-&quot;??_);_(@_)">
                  <c:v>54641.420542412197</c:v>
                </c:pt>
                <c:pt idx="75" formatCode="_(* #,##0.00_);_(* \(#,##0.00\);_(* &quot;-&quot;??_);_(@_)">
                  <c:v>55564.9345506112</c:v>
                </c:pt>
                <c:pt idx="76" formatCode="_(* #,##0.00_);_(* \(#,##0.00\);_(* &quot;-&quot;??_);_(@_)">
                  <c:v>56445.538162013705</c:v>
                </c:pt>
                <c:pt idx="77" formatCode="_(* #,##0.00_);_(* \(#,##0.00\);_(* &quot;-&quot;??_);_(@_)">
                  <c:v>57664.349505919898</c:v>
                </c:pt>
                <c:pt idx="78" formatCode="_(* #,##0.00_);_(* \(#,##0.00\);_(* &quot;-&quot;??_);_(@_)">
                  <c:v>58561.1022775983</c:v>
                </c:pt>
                <c:pt idx="79" formatCode="_(* #,##0.00_);_(* \(#,##0.00\);_(* &quot;-&quot;??_);_(@_)">
                  <c:v>58645.157702307704</c:v>
                </c:pt>
                <c:pt idx="80" formatCode="_(* #,##0.00_);_(* \(#,##0.00\);_(* &quot;-&quot;??_);_(@_)">
                  <c:v>59017.534134078502</c:v>
                </c:pt>
              </c:numCache>
            </c:numRef>
          </c:val>
          <c:smooth val="0"/>
          <c:extLst>
            <c:ext xmlns:c16="http://schemas.microsoft.com/office/drawing/2014/chart" uri="{C3380CC4-5D6E-409C-BE32-E72D297353CC}">
              <c16:uniqueId val="{00000001-9597-4AF2-BE39-F337E69C579C}"/>
            </c:ext>
          </c:extLst>
        </c:ser>
        <c:ser>
          <c:idx val="0"/>
          <c:order val="2"/>
          <c:tx>
            <c:strRef>
              <c:f>'6.Davivienda'!$R$1</c:f>
              <c:strCache>
                <c:ptCount val="1"/>
                <c:pt idx="0">
                  <c:v>Tendencia 2023</c:v>
                </c:pt>
              </c:strCache>
            </c:strRef>
          </c:tx>
          <c:spPr>
            <a:ln w="9525" cap="rnd" cmpd="sng" algn="ctr">
              <a:solidFill>
                <a:schemeClr val="accent1"/>
              </a:solidFill>
              <a:round/>
            </a:ln>
            <a:effectLst/>
          </c:spPr>
          <c:marker>
            <c:symbol val="none"/>
          </c:marker>
          <c:cat>
            <c:multiLvlStrRef>
              <c:f>'6.Davivienda'!$D$2:$E$82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'6.Davivienda'!$R$2:$R$82</c:f>
              <c:numCache>
                <c:formatCode>General</c:formatCode>
                <c:ptCount val="81"/>
                <c:pt idx="72" formatCode="_(* #,##0.00_);_(* \(#,##0.00\);_(* &quot;-&quot;??_);_(@_)">
                  <c:v>53444.575871272398</c:v>
                </c:pt>
                <c:pt idx="73" formatCode="_(* #,##0.00_);_(* \(#,##0.00\);_(* &quot;-&quot;??_);_(@_)">
                  <c:v>53928.017308017501</c:v>
                </c:pt>
                <c:pt idx="74" formatCode="_(* #,##0.00_);_(* \(#,##0.00\);_(* &quot;-&quot;??_);_(@_)">
                  <c:v>54692.055828667901</c:v>
                </c:pt>
                <c:pt idx="75" formatCode="_(* #,##0.00_);_(* \(#,##0.00\);_(* &quot;-&quot;??_);_(@_)">
                  <c:v>55626.058615030197</c:v>
                </c:pt>
                <c:pt idx="76" formatCode="_(* #,##0.00_);_(* \(#,##0.00\);_(* &quot;-&quot;??_);_(@_)">
                  <c:v>56619.392848914998</c:v>
                </c:pt>
                <c:pt idx="77" formatCode="_(* #,##0.00_);_(* \(#,##0.00\);_(* &quot;-&quot;??_);_(@_)">
                  <c:v>57561.425712115197</c:v>
                </c:pt>
                <c:pt idx="78" formatCode="_(* #,##0.00_);_(* \(#,##0.00\);_(* &quot;-&quot;??_);_(@_)">
                  <c:v>58341.5243864433</c:v>
                </c:pt>
                <c:pt idx="79" formatCode="_(* #,##0.00_);_(* \(#,##0.00\);_(* &quot;-&quot;??_);_(@_)">
                  <c:v>58849.056053699205</c:v>
                </c:pt>
                <c:pt idx="80" formatCode="_(* #,##0.00_);_(* \(#,##0.00\);_(* &quot;-&quot;??_);_(@_)">
                  <c:v>58973.387895691398</c:v>
                </c:pt>
              </c:numCache>
            </c:numRef>
          </c:val>
          <c:smooth val="0"/>
          <c:extLst>
            <c:ext xmlns:c16="http://schemas.microsoft.com/office/drawing/2014/chart" uri="{C3380CC4-5D6E-409C-BE32-E72D297353CC}">
              <c16:uniqueId val="{00000002-9597-4AF2-BE39-F337E69C579C}"/>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25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'7.LAFISE'!$L$1</c:f>
              <c:strCache>
                <c:ptCount val="1"/>
                <c:pt idx="0">
                  <c:v>ValorCuenta</c:v>
                </c:pt>
              </c:strCache>
            </c:strRef>
          </c:tx>
          <c:spPr>
            <a:ln w="22225" cap="rnd" cmpd="sng" algn="ctr">
              <a:solidFill>
                <a:schemeClr val="accent3"/>
              </a:solidFill>
              <a:round/>
            </a:ln>
            <a:effectLst/>
          </c:spPr>
          <c:marker>
            <c:symbol val="none"/>
          </c:marker>
          <c:cat>
            <c:multiLvlStrRef>
              <c:f>'7.LAFISE'!$D$2:$E$82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'7.LAFISE'!$L$2:$L$73</c:f>
              <c:numCache>
                <c:formatCode>_-* #,##0_-;\-* #,##0_-;_-* "-"??_-;_-@_-</c:formatCode>
                <c:ptCount val="72"/>
                <c:pt idx="0">
                  <c:v>17006.306903239998</c:v>
                </c:pt>
                <c:pt idx="1">
                  <c:v>18348.332302269999</c:v>
                </c:pt>
                <c:pt idx="2">
                  <c:v>17567.32029969</c:v>
                </c:pt>
                <c:pt idx="3">
                  <c:v>17821.850768230001</c:v>
                </c:pt>
                <c:pt idx="4">
                  <c:v>18421.344633790002</c:v>
                </c:pt>
                <c:pt idx="5">
                  <c:v>18033.164792020001</c:v>
                </c:pt>
                <c:pt idx="6">
                  <c:v>18715.556042309898</c:v>
                </c:pt>
                <c:pt idx="7">
                  <c:v>18657.043946180002</c:v>
                </c:pt>
                <c:pt idx="8">
                  <c:v>19274.665893669997</c:v>
                </c:pt>
                <c:pt idx="9">
                  <c:v>19013.030279259998</c:v>
                </c:pt>
                <c:pt idx="10">
                  <c:v>18824.2453156999</c:v>
                </c:pt>
                <c:pt idx="11">
                  <c:v>18286.32372692</c:v>
                </c:pt>
                <c:pt idx="12">
                  <c:v>18187.694466110002</c:v>
                </c:pt>
                <c:pt idx="13">
                  <c:v>18466.960934400002</c:v>
                </c:pt>
                <c:pt idx="14">
                  <c:v>18222.601292720003</c:v>
                </c:pt>
                <c:pt idx="15">
                  <c:v>17970.333091439999</c:v>
                </c:pt>
                <c:pt idx="16">
                  <c:v>17993.134668409999</c:v>
                </c:pt>
                <c:pt idx="17">
                  <c:v>18999.475187119999</c:v>
                </c:pt>
                <c:pt idx="18">
                  <c:v>19242.020915929999</c:v>
                </c:pt>
                <c:pt idx="19">
                  <c:v>18482.932039880001</c:v>
                </c:pt>
                <c:pt idx="20">
                  <c:v>18109.767115250001</c:v>
                </c:pt>
                <c:pt idx="21">
                  <c:v>18373.215852369998</c:v>
                </c:pt>
                <c:pt idx="22">
                  <c:v>18939.15276171</c:v>
                </c:pt>
                <c:pt idx="23">
                  <c:v>19217.779402919998</c:v>
                </c:pt>
                <c:pt idx="24">
                  <c:v>19513.590935659999</c:v>
                </c:pt>
                <c:pt idx="25">
                  <c:v>18144.71583411</c:v>
                </c:pt>
                <c:pt idx="26">
                  <c:v>18433.202554040003</c:v>
                </c:pt>
                <c:pt idx="27">
                  <c:v>19717.7352365599</c:v>
                </c:pt>
                <c:pt idx="28">
                  <c:v>19355.194103599999</c:v>
                </c:pt>
                <c:pt idx="29">
                  <c:v>19038.645962849998</c:v>
                </c:pt>
                <c:pt idx="30">
                  <c:v>19180.927722320001</c:v>
                </c:pt>
                <c:pt idx="31">
                  <c:v>19756.964509090001</c:v>
                </c:pt>
                <c:pt idx="32">
                  <c:v>21579.970534689997</c:v>
                </c:pt>
                <c:pt idx="33">
                  <c:v>20219.472190419998</c:v>
                </c:pt>
                <c:pt idx="34">
                  <c:v>19986.206806729999</c:v>
                </c:pt>
                <c:pt idx="35">
                  <c:v>20511.418040959998</c:v>
                </c:pt>
                <c:pt idx="36">
                  <c:v>20637.70211446</c:v>
                </c:pt>
                <c:pt idx="37">
                  <c:v>20624.959761990001</c:v>
                </c:pt>
                <c:pt idx="38">
                  <c:v>20828.47413101</c:v>
                </c:pt>
                <c:pt idx="39">
                  <c:v>20889.895844319999</c:v>
                </c:pt>
                <c:pt idx="40">
                  <c:v>20711.95388465</c:v>
                </c:pt>
                <c:pt idx="41">
                  <c:v>20560.69938717</c:v>
                </c:pt>
                <c:pt idx="42">
                  <c:v>20806.095937319998</c:v>
                </c:pt>
                <c:pt idx="43">
                  <c:v>21232.43596327</c:v>
                </c:pt>
                <c:pt idx="44">
                  <c:v>20863.2144505</c:v>
                </c:pt>
                <c:pt idx="45">
                  <c:v>20689.96456067</c:v>
                </c:pt>
                <c:pt idx="46">
                  <c:v>20486.462407540002</c:v>
                </c:pt>
                <c:pt idx="47">
                  <c:v>21002.002331709999</c:v>
                </c:pt>
                <c:pt idx="48">
                  <c:v>21180.93558347</c:v>
                </c:pt>
                <c:pt idx="49">
                  <c:v>21111.7525331299</c:v>
                </c:pt>
                <c:pt idx="50">
                  <c:v>21574.23702891</c:v>
                </c:pt>
                <c:pt idx="51">
                  <c:v>21834.450184609999</c:v>
                </c:pt>
                <c:pt idx="52">
                  <c:v>21599.179249360001</c:v>
                </c:pt>
                <c:pt idx="53">
                  <c:v>21944.209166159999</c:v>
                </c:pt>
                <c:pt idx="54">
                  <c:v>21793.390494089999</c:v>
                </c:pt>
                <c:pt idx="55">
                  <c:v>22373.155846869999</c:v>
                </c:pt>
                <c:pt idx="56">
                  <c:v>22098.41602018</c:v>
                </c:pt>
                <c:pt idx="57">
                  <c:v>21998.174732400003</c:v>
                </c:pt>
                <c:pt idx="58">
                  <c:v>22386.216770889998</c:v>
                </c:pt>
                <c:pt idx="59">
                  <c:v>22100.083450040001</c:v>
                </c:pt>
                <c:pt idx="60">
                  <c:v>22393.159448259998</c:v>
                </c:pt>
                <c:pt idx="61">
                  <c:v>22250.90171939</c:v>
                </c:pt>
                <c:pt idx="62">
                  <c:v>22201.130461869998</c:v>
                </c:pt>
                <c:pt idx="63">
                  <c:v>22428.956210640001</c:v>
                </c:pt>
                <c:pt idx="64">
                  <c:v>22187.472647099999</c:v>
                </c:pt>
                <c:pt idx="65">
                  <c:v>22369.438570150003</c:v>
                </c:pt>
                <c:pt idx="66">
                  <c:v>22698.384158880002</c:v>
                </c:pt>
                <c:pt idx="67">
                  <c:v>23171.741931479999</c:v>
                </c:pt>
                <c:pt idx="68">
                  <c:v>23447.538859140001</c:v>
                </c:pt>
                <c:pt idx="69">
                  <c:v>22579.520618580002</c:v>
                </c:pt>
                <c:pt idx="70">
                  <c:v>23079.889694220001</c:v>
                </c:pt>
                <c:pt idx="71">
                  <c:v>23092.414210729999</c:v>
                </c:pt>
              </c:numCache>
            </c:numRef>
          </c:val>
          <c:smooth val="0"/>
          <c:extLst>
            <c:ext xmlns:c16="http://schemas.microsoft.com/office/drawing/2014/chart" uri="{C3380CC4-5D6E-409C-BE32-E72D297353CC}">
              <c16:uniqueId val="{00000000-706C-4794-A3B5-DE4DE5ED48D1}"/>
            </c:ext>
          </c:extLst>
        </c:ser>
        <c:ser>
          <c:idx val="3"/>
          <c:order val="1"/>
          <c:tx>
            <c:strRef>
              <c:f>'7.LAFISE'!$P$1</c:f>
              <c:strCache>
                <c:ptCount val="1"/>
                <c:pt idx="0">
                  <c:v>Predicción</c:v>
                </c:pt>
              </c:strCache>
            </c:strRef>
          </c:tx>
          <c:spPr>
            <a:ln w="22225" cap="rnd" cmpd="sng" algn="ctr">
              <a:solidFill>
                <a:schemeClr val="accent4"/>
              </a:solidFill>
              <a:round/>
            </a:ln>
            <a:effectLst/>
          </c:spPr>
          <c:marker>
            <c:symbol val="none"/>
          </c:marker>
          <c:cat>
            <c:multiLvlStrRef>
              <c:f>'7.LAFISE'!$D$2:$E$82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'7.LAFISE'!$P$2:$P$82</c:f>
              <c:numCache>
                <c:formatCode>General</c:formatCode>
                <c:ptCount val="81"/>
                <c:pt idx="72" formatCode="_(* #,##0.00_);_(* \(#,##0.00\);_(* &quot;-&quot;??_);_(@_)">
                  <c:v>23595.319516293399</c:v>
                </c:pt>
                <c:pt idx="73" formatCode="_(* #,##0.00_);_(* \(#,##0.00\);_(* &quot;-&quot;??_);_(@_)">
                  <c:v>23747.302521642898</c:v>
                </c:pt>
                <c:pt idx="74" formatCode="_(* #,##0.00_);_(* \(#,##0.00\);_(* &quot;-&quot;??_);_(@_)">
                  <c:v>23968.314184903898</c:v>
                </c:pt>
                <c:pt idx="75" formatCode="_(* #,##0.00_);_(* \(#,##0.00\);_(* &quot;-&quot;??_);_(@_)">
                  <c:v>24541.9123577629</c:v>
                </c:pt>
                <c:pt idx="76" formatCode="_(* #,##0.00_);_(* \(#,##0.00\);_(* &quot;-&quot;??_);_(@_)">
                  <c:v>24195.859860827499</c:v>
                </c:pt>
                <c:pt idx="77" formatCode="_(* #,##0.00_);_(* \(#,##0.00\);_(* &quot;-&quot;??_);_(@_)">
                  <c:v>24420.1521136148</c:v>
                </c:pt>
                <c:pt idx="78" formatCode="_(* #,##0.00_);_(* \(#,##0.00\);_(* &quot;-&quot;??_);_(@_)">
                  <c:v>24759.390182479801</c:v>
                </c:pt>
                <c:pt idx="79" formatCode="_(* #,##0.00_);_(* \(#,##0.00\);_(* &quot;-&quot;??_);_(@_)">
                  <c:v>25103.295186555803</c:v>
                </c:pt>
                <c:pt idx="80" formatCode="_(* #,##0.00_);_(* \(#,##0.00\);_(* &quot;-&quot;??_);_(@_)">
                  <c:v>25411.312271797</c:v>
                </c:pt>
              </c:numCache>
            </c:numRef>
          </c:val>
          <c:smooth val="0"/>
          <c:extLst>
            <c:ext xmlns:c16="http://schemas.microsoft.com/office/drawing/2014/chart" uri="{C3380CC4-5D6E-409C-BE32-E72D297353CC}">
              <c16:uniqueId val="{00000001-706C-4794-A3B5-DE4DE5ED48D1}"/>
            </c:ext>
          </c:extLst>
        </c:ser>
        <c:ser>
          <c:idx val="0"/>
          <c:order val="2"/>
          <c:tx>
            <c:strRef>
              <c:f>'7.LAFISE'!$R$1</c:f>
              <c:strCache>
                <c:ptCount val="1"/>
                <c:pt idx="0">
                  <c:v>Tendencia 2023</c:v>
                </c:pt>
              </c:strCache>
            </c:strRef>
          </c:tx>
          <c:spPr>
            <a:ln w="12700" cap="rnd" cmpd="sng" algn="ctr">
              <a:solidFill>
                <a:schemeClr val="accent1"/>
              </a:solidFill>
              <a:round/>
            </a:ln>
            <a:effectLst/>
          </c:spPr>
          <c:marker>
            <c:symbol val="none"/>
          </c:marker>
          <c:cat>
            <c:multiLvlStrRef>
              <c:f>'7.LAFISE'!$D$2:$E$82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'7.LAFISE'!$R$2:$R$82</c:f>
              <c:numCache>
                <c:formatCode>General</c:formatCode>
                <c:ptCount val="81"/>
                <c:pt idx="72" formatCode="_(* #,##0.00_);_(* \(#,##0.00\);_(* &quot;-&quot;??_);_(@_)">
                  <c:v>23548.9556679821</c:v>
                </c:pt>
                <c:pt idx="73" formatCode="_(* #,##0.00_);_(* \(#,##0.00\);_(* &quot;-&quot;??_);_(@_)">
                  <c:v>23844.2576032734</c:v>
                </c:pt>
                <c:pt idx="74" formatCode="_(* #,##0.00_);_(* \(#,##0.00\);_(* &quot;-&quot;??_);_(@_)">
                  <c:v>24054.796155002103</c:v>
                </c:pt>
                <c:pt idx="75" formatCode="_(* #,##0.00_);_(* \(#,##0.00\);_(* &quot;-&quot;??_);_(@_)">
                  <c:v>24214.630940095201</c:v>
                </c:pt>
                <c:pt idx="76" formatCode="_(* #,##0.00_);_(* \(#,##0.00\);_(* &quot;-&quot;??_);_(@_)">
                  <c:v>24357.821575479902</c:v>
                </c:pt>
                <c:pt idx="77" formatCode="_(* #,##0.00_);_(* \(#,##0.00\);_(* &quot;-&quot;??_);_(@_)">
                  <c:v>24518.427678083899</c:v>
                </c:pt>
                <c:pt idx="78" formatCode="_(* #,##0.00_);_(* \(#,##0.00\);_(* &quot;-&quot;??_);_(@_)">
                  <c:v>24730.508864832002</c:v>
                </c:pt>
                <c:pt idx="79" formatCode="_(* #,##0.00_);_(* \(#,##0.00\);_(* &quot;-&quot;??_);_(@_)">
                  <c:v>25028.124752652802</c:v>
                </c:pt>
                <c:pt idx="80" formatCode="_(* #,##0.00_);_(* \(#,##0.00\);_(* &quot;-&quot;??_);_(@_)">
                  <c:v>25445.3349584731</c:v>
                </c:pt>
              </c:numCache>
            </c:numRef>
          </c:val>
          <c:smooth val="0"/>
          <c:extLst>
            <c:ext xmlns:c16="http://schemas.microsoft.com/office/drawing/2014/chart" uri="{C3380CC4-5D6E-409C-BE32-E72D297353CC}">
              <c16:uniqueId val="{00000002-706C-4794-A3B5-DE4DE5ED48D1}"/>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16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569621105054176E-2"/>
          <c:y val="5.5965403205291274E-2"/>
          <c:w val="0.89079951544518476"/>
          <c:h val="0.65658274526928107"/>
        </c:manualLayout>
      </c:layout>
      <c:lineChart>
        <c:grouping val="standard"/>
        <c:varyColors val="0"/>
        <c:ser>
          <c:idx val="2"/>
          <c:order val="0"/>
          <c:tx>
            <c:strRef>
              <c:f>'8.BANRURAL'!$L$1</c:f>
              <c:strCache>
                <c:ptCount val="1"/>
                <c:pt idx="0">
                  <c:v>ValorCuenta</c:v>
                </c:pt>
              </c:strCache>
            </c:strRef>
          </c:tx>
          <c:spPr>
            <a:ln w="22225" cap="rnd" cmpd="sng" algn="ctr">
              <a:solidFill>
                <a:schemeClr val="accent3"/>
              </a:solidFill>
              <a:round/>
            </a:ln>
            <a:effectLst/>
          </c:spPr>
          <c:marker>
            <c:symbol val="none"/>
          </c:marker>
          <c:cat>
            <c:multiLvlStrRef>
              <c:f>'8.BANRURAL'!$D$2:$E$82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'8.BANRURAL'!$L$2:$L$73</c:f>
              <c:numCache>
                <c:formatCode>_-* #,##0_-;\-* #,##0_-;_-* "-"??_-;_-@_-</c:formatCode>
                <c:ptCount val="72"/>
                <c:pt idx="0">
                  <c:v>14770.332721250001</c:v>
                </c:pt>
                <c:pt idx="1">
                  <c:v>15761.207136860001</c:v>
                </c:pt>
                <c:pt idx="2">
                  <c:v>16218.57322959</c:v>
                </c:pt>
                <c:pt idx="3">
                  <c:v>16557.587733059998</c:v>
                </c:pt>
                <c:pt idx="4">
                  <c:v>16721.741651150001</c:v>
                </c:pt>
                <c:pt idx="5">
                  <c:v>16949.12321206</c:v>
                </c:pt>
                <c:pt idx="6">
                  <c:v>17281.685594179999</c:v>
                </c:pt>
                <c:pt idx="7">
                  <c:v>17426.739714220002</c:v>
                </c:pt>
                <c:pt idx="8">
                  <c:v>17933.100040169997</c:v>
                </c:pt>
                <c:pt idx="9">
                  <c:v>17899.721257950001</c:v>
                </c:pt>
                <c:pt idx="10">
                  <c:v>18203.85246246</c:v>
                </c:pt>
                <c:pt idx="11">
                  <c:v>18870.30427796</c:v>
                </c:pt>
                <c:pt idx="12">
                  <c:v>19009.831978009999</c:v>
                </c:pt>
                <c:pt idx="13">
                  <c:v>19755.82887877</c:v>
                </c:pt>
                <c:pt idx="14">
                  <c:v>20035.49418365</c:v>
                </c:pt>
                <c:pt idx="15">
                  <c:v>20707.140603159998</c:v>
                </c:pt>
                <c:pt idx="16">
                  <c:v>21244.970812349999</c:v>
                </c:pt>
                <c:pt idx="17">
                  <c:v>21061.920872549999</c:v>
                </c:pt>
                <c:pt idx="18">
                  <c:v>21266.13541889</c:v>
                </c:pt>
                <c:pt idx="19">
                  <c:v>21731.9060727</c:v>
                </c:pt>
                <c:pt idx="20">
                  <c:v>21908.803483430002</c:v>
                </c:pt>
                <c:pt idx="21">
                  <c:v>22271.047040809899</c:v>
                </c:pt>
                <c:pt idx="22">
                  <c:v>22393.541746480001</c:v>
                </c:pt>
                <c:pt idx="23">
                  <c:v>22324.884779659998</c:v>
                </c:pt>
                <c:pt idx="24">
                  <c:v>22160.515298270002</c:v>
                </c:pt>
                <c:pt idx="25">
                  <c:v>22531.062688919999</c:v>
                </c:pt>
                <c:pt idx="26">
                  <c:v>22367.185333060002</c:v>
                </c:pt>
                <c:pt idx="27">
                  <c:v>22532.075182680001</c:v>
                </c:pt>
                <c:pt idx="28">
                  <c:v>22984.05000178</c:v>
                </c:pt>
                <c:pt idx="29">
                  <c:v>22514.676643340001</c:v>
                </c:pt>
                <c:pt idx="30">
                  <c:v>22568.543775419999</c:v>
                </c:pt>
                <c:pt idx="31">
                  <c:v>22213.766088429998</c:v>
                </c:pt>
                <c:pt idx="32">
                  <c:v>22095.758647439998</c:v>
                </c:pt>
                <c:pt idx="33">
                  <c:v>22063.804836009997</c:v>
                </c:pt>
                <c:pt idx="34">
                  <c:v>22445.365191790002</c:v>
                </c:pt>
                <c:pt idx="35">
                  <c:v>22305.203912790003</c:v>
                </c:pt>
                <c:pt idx="36">
                  <c:v>22003.889769509999</c:v>
                </c:pt>
                <c:pt idx="37">
                  <c:v>22161.45017276</c:v>
                </c:pt>
                <c:pt idx="38">
                  <c:v>22121.541759799999</c:v>
                </c:pt>
                <c:pt idx="39">
                  <c:v>22227.317983450001</c:v>
                </c:pt>
                <c:pt idx="40">
                  <c:v>21925.360666209999</c:v>
                </c:pt>
                <c:pt idx="41">
                  <c:v>21550.588122519999</c:v>
                </c:pt>
                <c:pt idx="42">
                  <c:v>20829.751229759997</c:v>
                </c:pt>
                <c:pt idx="43">
                  <c:v>20566.161408779997</c:v>
                </c:pt>
                <c:pt idx="44">
                  <c:v>19806.052893799999</c:v>
                </c:pt>
                <c:pt idx="45">
                  <c:v>19636.68886346</c:v>
                </c:pt>
                <c:pt idx="46">
                  <c:v>19458.127007610001</c:v>
                </c:pt>
                <c:pt idx="47">
                  <c:v>19446.720034259997</c:v>
                </c:pt>
                <c:pt idx="48">
                  <c:v>20658.858181329899</c:v>
                </c:pt>
                <c:pt idx="49">
                  <c:v>20613.148248130001</c:v>
                </c:pt>
                <c:pt idx="50">
                  <c:v>20881.541450140001</c:v>
                </c:pt>
                <c:pt idx="51">
                  <c:v>21343.6629808</c:v>
                </c:pt>
                <c:pt idx="52">
                  <c:v>21639.740372379903</c:v>
                </c:pt>
                <c:pt idx="53">
                  <c:v>22872.060619900003</c:v>
                </c:pt>
                <c:pt idx="54">
                  <c:v>22864.365748619999</c:v>
                </c:pt>
                <c:pt idx="55">
                  <c:v>21564.66587081</c:v>
                </c:pt>
                <c:pt idx="56">
                  <c:v>21648.564220749999</c:v>
                </c:pt>
                <c:pt idx="57">
                  <c:v>21649.835918009998</c:v>
                </c:pt>
                <c:pt idx="58">
                  <c:v>20966.00651942</c:v>
                </c:pt>
                <c:pt idx="59">
                  <c:v>20887.589405439998</c:v>
                </c:pt>
                <c:pt idx="60">
                  <c:v>21412.119124929999</c:v>
                </c:pt>
                <c:pt idx="61">
                  <c:v>20924.533835540002</c:v>
                </c:pt>
                <c:pt idx="62">
                  <c:v>20130.972498769999</c:v>
                </c:pt>
                <c:pt idx="63">
                  <c:v>20319.781729009999</c:v>
                </c:pt>
                <c:pt idx="64">
                  <c:v>19660.6038105599</c:v>
                </c:pt>
                <c:pt idx="65">
                  <c:v>19434.24579375</c:v>
                </c:pt>
                <c:pt idx="66">
                  <c:v>19772.1200713299</c:v>
                </c:pt>
                <c:pt idx="67">
                  <c:v>19567.714351169998</c:v>
                </c:pt>
                <c:pt idx="68">
                  <c:v>20451.733378019901</c:v>
                </c:pt>
                <c:pt idx="69">
                  <c:v>20120.601314470001</c:v>
                </c:pt>
                <c:pt idx="70">
                  <c:v>20233.884284439999</c:v>
                </c:pt>
                <c:pt idx="71">
                  <c:v>20649.899054289999</c:v>
                </c:pt>
              </c:numCache>
            </c:numRef>
          </c:val>
          <c:smooth val="0"/>
          <c:extLst>
            <c:ext xmlns:c16="http://schemas.microsoft.com/office/drawing/2014/chart" uri="{C3380CC4-5D6E-409C-BE32-E72D297353CC}">
              <c16:uniqueId val="{00000000-8560-43FF-83DF-7DB1F2270193}"/>
            </c:ext>
          </c:extLst>
        </c:ser>
        <c:ser>
          <c:idx val="3"/>
          <c:order val="1"/>
          <c:tx>
            <c:strRef>
              <c:f>'8.BANRURAL'!$P$1</c:f>
              <c:strCache>
                <c:ptCount val="1"/>
                <c:pt idx="0">
                  <c:v>Predicción</c:v>
                </c:pt>
              </c:strCache>
            </c:strRef>
          </c:tx>
          <c:spPr>
            <a:ln w="22225" cap="rnd" cmpd="sng" algn="ctr">
              <a:solidFill>
                <a:schemeClr val="accent4"/>
              </a:solidFill>
              <a:round/>
            </a:ln>
            <a:effectLst/>
          </c:spPr>
          <c:marker>
            <c:symbol val="none"/>
          </c:marker>
          <c:cat>
            <c:multiLvlStrRef>
              <c:f>'8.BANRURAL'!$D$2:$E$82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'8.BANRURAL'!$P$2:$P$82</c:f>
              <c:numCache>
                <c:formatCode>General</c:formatCode>
                <c:ptCount val="81"/>
                <c:pt idx="72" formatCode="_(* #,##0.00_);_(* \(#,##0.00\);_(* &quot;-&quot;??_);_(@_)">
                  <c:v>21049.259885574</c:v>
                </c:pt>
                <c:pt idx="73" formatCode="_(* #,##0.00_);_(* \(#,##0.00\);_(* &quot;-&quot;??_);_(@_)">
                  <c:v>21227.739779238498</c:v>
                </c:pt>
                <c:pt idx="74" formatCode="_(* #,##0.00_);_(* \(#,##0.00\);_(* &quot;-&quot;??_);_(@_)">
                  <c:v>20732.3125654244</c:v>
                </c:pt>
                <c:pt idx="75" formatCode="_(* #,##0.00_);_(* \(#,##0.00\);_(* &quot;-&quot;??_);_(@_)">
                  <c:v>20767.4114282222</c:v>
                </c:pt>
                <c:pt idx="76" formatCode="_(* #,##0.00_);_(* \(#,##0.00\);_(* &quot;-&quot;??_);_(@_)">
                  <c:v>20445.738468046602</c:v>
                </c:pt>
                <c:pt idx="77" formatCode="_(* #,##0.00_);_(* \(#,##0.00\);_(* &quot;-&quot;??_);_(@_)">
                  <c:v>20630.1412172901</c:v>
                </c:pt>
                <c:pt idx="78" formatCode="_(* #,##0.00_);_(* \(#,##0.00\);_(* &quot;-&quot;??_);_(@_)">
                  <c:v>20747.447089662801</c:v>
                </c:pt>
                <c:pt idx="79" formatCode="_(* #,##0.00_);_(* \(#,##0.00\);_(* &quot;-&quot;??_);_(@_)">
                  <c:v>21024.557529227299</c:v>
                </c:pt>
                <c:pt idx="80" formatCode="_(* #,##0.00_);_(* \(#,##0.00\);_(* &quot;-&quot;??_);_(@_)">
                  <c:v>21442.720922270601</c:v>
                </c:pt>
              </c:numCache>
            </c:numRef>
          </c:val>
          <c:smooth val="0"/>
          <c:extLst>
            <c:ext xmlns:c16="http://schemas.microsoft.com/office/drawing/2014/chart" uri="{C3380CC4-5D6E-409C-BE32-E72D297353CC}">
              <c16:uniqueId val="{00000001-8560-43FF-83DF-7DB1F2270193}"/>
            </c:ext>
          </c:extLst>
        </c:ser>
        <c:ser>
          <c:idx val="0"/>
          <c:order val="2"/>
          <c:tx>
            <c:strRef>
              <c:f>'8.BANRURAL'!$R$1</c:f>
              <c:strCache>
                <c:ptCount val="1"/>
                <c:pt idx="0">
                  <c:v>Tendencia 2023</c:v>
                </c:pt>
              </c:strCache>
            </c:strRef>
          </c:tx>
          <c:spPr>
            <a:ln w="9525" cap="rnd" cmpd="sng" algn="ctr">
              <a:solidFill>
                <a:schemeClr val="accent1"/>
              </a:solidFill>
              <a:round/>
            </a:ln>
            <a:effectLst/>
          </c:spPr>
          <c:marker>
            <c:symbol val="none"/>
          </c:marker>
          <c:cat>
            <c:multiLvlStrRef>
              <c:f>'8.BANRURAL'!$D$2:$E$82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'8.BANRURAL'!$R$2:$R$82</c:f>
              <c:numCache>
                <c:formatCode>General</c:formatCode>
                <c:ptCount val="81"/>
                <c:pt idx="72" formatCode="_(* #,##0.00_);_(* \(#,##0.00\);_(* &quot;-&quot;??_);_(@_)">
                  <c:v>21140.9655162202</c:v>
                </c:pt>
                <c:pt idx="73" formatCode="_(* #,##0.00_);_(* \(#,##0.00\);_(* &quot;-&quot;??_);_(@_)">
                  <c:v>21013.466325945799</c:v>
                </c:pt>
                <c:pt idx="74" formatCode="_(* #,##0.00_);_(* \(#,##0.00\);_(* &quot;-&quot;??_);_(@_)">
                  <c:v>20854.028626524399</c:v>
                </c:pt>
                <c:pt idx="75" formatCode="_(* #,##0.00_);_(* \(#,##0.00\);_(* &quot;-&quot;??_);_(@_)">
                  <c:v>20702.901980312501</c:v>
                </c:pt>
                <c:pt idx="76" formatCode="_(* #,##0.00_);_(* \(#,##0.00\);_(* &quot;-&quot;??_);_(@_)">
                  <c:v>20600.335949673801</c:v>
                </c:pt>
                <c:pt idx="77" formatCode="_(* #,##0.00_);_(* \(#,##0.00\);_(* &quot;-&quot;??_);_(@_)">
                  <c:v>20586.580096963298</c:v>
                </c:pt>
                <c:pt idx="78" formatCode="_(* #,##0.00_);_(* \(#,##0.00\);_(* &quot;-&quot;??_);_(@_)">
                  <c:v>20701.883984543401</c:v>
                </c:pt>
                <c:pt idx="79" formatCode="_(* #,##0.00_);_(* \(#,##0.00\);_(* &quot;-&quot;??_);_(@_)">
                  <c:v>20986.497174768501</c:v>
                </c:pt>
                <c:pt idx="80" formatCode="_(* #,##0.00_);_(* \(#,##0.00\);_(* &quot;-&quot;??_);_(@_)">
                  <c:v>21480.6692300043</c:v>
                </c:pt>
              </c:numCache>
            </c:numRef>
          </c:val>
          <c:smooth val="0"/>
          <c:extLst>
            <c:ext xmlns:c16="http://schemas.microsoft.com/office/drawing/2014/chart" uri="{C3380CC4-5D6E-409C-BE32-E72D297353CC}">
              <c16:uniqueId val="{00000002-8560-43FF-83DF-7DB1F2270193}"/>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14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'9.City Bank'!$L$1</c:f>
              <c:strCache>
                <c:ptCount val="1"/>
                <c:pt idx="0">
                  <c:v>ValorCuenta</c:v>
                </c:pt>
              </c:strCache>
            </c:strRef>
          </c:tx>
          <c:spPr>
            <a:ln w="22225" cap="rnd" cmpd="sng" algn="ctr">
              <a:solidFill>
                <a:schemeClr val="accent3"/>
              </a:solidFill>
              <a:round/>
            </a:ln>
            <a:effectLst/>
          </c:spPr>
          <c:marker>
            <c:symbol val="none"/>
          </c:marker>
          <c:cat>
            <c:multiLvlStrRef>
              <c:f>'9.City Bank'!$D$2:$E$82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'9.City Bank'!$L$2:$L$73</c:f>
              <c:numCache>
                <c:formatCode>_-* #,##0_-;\-* #,##0_-;_-* "-"??_-;_-@_-</c:formatCode>
                <c:ptCount val="72"/>
                <c:pt idx="0">
                  <c:v>4390.4803428300002</c:v>
                </c:pt>
                <c:pt idx="1">
                  <c:v>4117.1907604899998</c:v>
                </c:pt>
                <c:pt idx="2">
                  <c:v>4276.3280176099897</c:v>
                </c:pt>
                <c:pt idx="3">
                  <c:v>4708.3365938999996</c:v>
                </c:pt>
                <c:pt idx="4">
                  <c:v>4481.0029076400006</c:v>
                </c:pt>
                <c:pt idx="5">
                  <c:v>4354.7014813300002</c:v>
                </c:pt>
                <c:pt idx="6">
                  <c:v>4438.1002826399999</c:v>
                </c:pt>
                <c:pt idx="7">
                  <c:v>4621.1267544900002</c:v>
                </c:pt>
                <c:pt idx="8">
                  <c:v>4704.0028990200008</c:v>
                </c:pt>
                <c:pt idx="9">
                  <c:v>4499.4672232900002</c:v>
                </c:pt>
                <c:pt idx="10">
                  <c:v>4891.2687399799997</c:v>
                </c:pt>
                <c:pt idx="11">
                  <c:v>4673.10910453</c:v>
                </c:pt>
                <c:pt idx="12">
                  <c:v>4997.4273501300004</c:v>
                </c:pt>
                <c:pt idx="13">
                  <c:v>4625.43931797</c:v>
                </c:pt>
                <c:pt idx="14">
                  <c:v>5096.1388929200002</c:v>
                </c:pt>
                <c:pt idx="15">
                  <c:v>5249.3965489299999</c:v>
                </c:pt>
                <c:pt idx="16">
                  <c:v>5583.0527513500001</c:v>
                </c:pt>
                <c:pt idx="17">
                  <c:v>4874.6381180100007</c:v>
                </c:pt>
                <c:pt idx="18">
                  <c:v>4980.5613189300002</c:v>
                </c:pt>
                <c:pt idx="19">
                  <c:v>4747.00384158</c:v>
                </c:pt>
                <c:pt idx="20">
                  <c:v>4895.6754541700002</c:v>
                </c:pt>
                <c:pt idx="21">
                  <c:v>4976.1102220500006</c:v>
                </c:pt>
                <c:pt idx="22">
                  <c:v>5110.2084068899894</c:v>
                </c:pt>
                <c:pt idx="23">
                  <c:v>5145.4515590200008</c:v>
                </c:pt>
                <c:pt idx="24">
                  <c:v>5340.9429676899999</c:v>
                </c:pt>
                <c:pt idx="25">
                  <c:v>5281.34999685</c:v>
                </c:pt>
                <c:pt idx="26">
                  <c:v>5484.4209369999999</c:v>
                </c:pt>
                <c:pt idx="27">
                  <c:v>5486.4007098099901</c:v>
                </c:pt>
                <c:pt idx="28">
                  <c:v>5960.8533062700008</c:v>
                </c:pt>
                <c:pt idx="29">
                  <c:v>5707.1561807199896</c:v>
                </c:pt>
                <c:pt idx="30">
                  <c:v>5583.5183643199998</c:v>
                </c:pt>
                <c:pt idx="31">
                  <c:v>6362.2783598199994</c:v>
                </c:pt>
                <c:pt idx="32">
                  <c:v>6107.1116026999998</c:v>
                </c:pt>
                <c:pt idx="33">
                  <c:v>6057.6749382099997</c:v>
                </c:pt>
                <c:pt idx="34">
                  <c:v>6504.0841841599995</c:v>
                </c:pt>
                <c:pt idx="35">
                  <c:v>6303.7675801300002</c:v>
                </c:pt>
                <c:pt idx="36">
                  <c:v>6568.44818313</c:v>
                </c:pt>
                <c:pt idx="37">
                  <c:v>6392.2609344599996</c:v>
                </c:pt>
                <c:pt idx="38">
                  <c:v>6385.4126196499992</c:v>
                </c:pt>
                <c:pt idx="39">
                  <c:v>6379.66108755</c:v>
                </c:pt>
                <c:pt idx="40">
                  <c:v>6523.9600848799901</c:v>
                </c:pt>
                <c:pt idx="41">
                  <c:v>6785.42281138</c:v>
                </c:pt>
                <c:pt idx="42">
                  <c:v>6391.2450820100003</c:v>
                </c:pt>
                <c:pt idx="43">
                  <c:v>6453.9420289199998</c:v>
                </c:pt>
                <c:pt idx="44">
                  <c:v>7094.0944216499993</c:v>
                </c:pt>
                <c:pt idx="45">
                  <c:v>7151.4322034899997</c:v>
                </c:pt>
                <c:pt idx="46">
                  <c:v>7310.0874219899997</c:v>
                </c:pt>
                <c:pt idx="47">
                  <c:v>7677.4991726999997</c:v>
                </c:pt>
                <c:pt idx="48">
                  <c:v>7983.9264812600004</c:v>
                </c:pt>
                <c:pt idx="49">
                  <c:v>8243.9727809100004</c:v>
                </c:pt>
                <c:pt idx="50">
                  <c:v>7757.6748119699896</c:v>
                </c:pt>
                <c:pt idx="51">
                  <c:v>8177.1084834799994</c:v>
                </c:pt>
                <c:pt idx="52">
                  <c:v>8269.1682551899994</c:v>
                </c:pt>
                <c:pt idx="53">
                  <c:v>7985.2951796400002</c:v>
                </c:pt>
                <c:pt idx="54">
                  <c:v>7972.0744203199993</c:v>
                </c:pt>
                <c:pt idx="55">
                  <c:v>7628.7925108199997</c:v>
                </c:pt>
                <c:pt idx="56">
                  <c:v>7388.7267173800001</c:v>
                </c:pt>
                <c:pt idx="57">
                  <c:v>7057.5565007199893</c:v>
                </c:pt>
                <c:pt idx="58">
                  <c:v>7550.6327055399997</c:v>
                </c:pt>
                <c:pt idx="59">
                  <c:v>6896.8182021099992</c:v>
                </c:pt>
                <c:pt idx="60">
                  <c:v>6907.2511204399998</c:v>
                </c:pt>
                <c:pt idx="61">
                  <c:v>7258.7239704499998</c:v>
                </c:pt>
                <c:pt idx="62">
                  <c:v>7755.5723068199995</c:v>
                </c:pt>
                <c:pt idx="63">
                  <c:v>6963.14464795</c:v>
                </c:pt>
                <c:pt idx="64">
                  <c:v>6532.5860836700003</c:v>
                </c:pt>
                <c:pt idx="65">
                  <c:v>6757.8182843799896</c:v>
                </c:pt>
                <c:pt idx="66">
                  <c:v>8956.1148343599998</c:v>
                </c:pt>
                <c:pt idx="67">
                  <c:v>9748.2220764599988</c:v>
                </c:pt>
                <c:pt idx="68">
                  <c:v>10556.35108412</c:v>
                </c:pt>
                <c:pt idx="69">
                  <c:v>10539.968387930001</c:v>
                </c:pt>
                <c:pt idx="70">
                  <c:v>11707.690769590001</c:v>
                </c:pt>
                <c:pt idx="71">
                  <c:v>9893.9653554799988</c:v>
                </c:pt>
              </c:numCache>
            </c:numRef>
          </c:val>
          <c:smooth val="0"/>
          <c:extLst>
            <c:ext xmlns:c16="http://schemas.microsoft.com/office/drawing/2014/chart" uri="{C3380CC4-5D6E-409C-BE32-E72D297353CC}">
              <c16:uniqueId val="{00000000-E2B0-4F61-B8A7-DF6EEE3285FD}"/>
            </c:ext>
          </c:extLst>
        </c:ser>
        <c:ser>
          <c:idx val="3"/>
          <c:order val="1"/>
          <c:tx>
            <c:strRef>
              <c:f>'9.City Bank'!$P$1</c:f>
              <c:strCache>
                <c:ptCount val="1"/>
                <c:pt idx="0">
                  <c:v>Predicción</c:v>
                </c:pt>
              </c:strCache>
            </c:strRef>
          </c:tx>
          <c:spPr>
            <a:ln w="22225" cap="rnd" cmpd="sng" algn="ctr">
              <a:solidFill>
                <a:schemeClr val="accent4"/>
              </a:solidFill>
              <a:round/>
            </a:ln>
            <a:effectLst/>
          </c:spPr>
          <c:marker>
            <c:symbol val="none"/>
          </c:marker>
          <c:cat>
            <c:multiLvlStrRef>
              <c:f>'9.City Bank'!$D$2:$E$82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'9.City Bank'!$P$2:$P$82</c:f>
              <c:numCache>
                <c:formatCode>General</c:formatCode>
                <c:ptCount val="81"/>
                <c:pt idx="72" formatCode="_(* #,##0.00_);_(* \(#,##0.00\);_(* &quot;-&quot;??_);_(@_)">
                  <c:v>8633.8096460820416</c:v>
                </c:pt>
                <c:pt idx="73" formatCode="_(* #,##0.00_);_(* \(#,##0.00\);_(* &quot;-&quot;??_);_(@_)">
                  <c:v>8449.2597071784203</c:v>
                </c:pt>
                <c:pt idx="74" formatCode="_(* #,##0.00_);_(* \(#,##0.00\);_(* &quot;-&quot;??_);_(@_)">
                  <c:v>8212.6620425388101</c:v>
                </c:pt>
                <c:pt idx="75" formatCode="_(* #,##0.00_);_(* \(#,##0.00\);_(* &quot;-&quot;??_);_(@_)">
                  <c:v>9070.2537235162399</c:v>
                </c:pt>
                <c:pt idx="76" formatCode="_(* #,##0.00_);_(* \(#,##0.00\);_(* &quot;-&quot;??_);_(@_)">
                  <c:v>9331.3278679515297</c:v>
                </c:pt>
                <c:pt idx="77" formatCode="_(* #,##0.00_);_(* \(#,##0.00\);_(* &quot;-&quot;??_);_(@_)">
                  <c:v>9276.3999628788388</c:v>
                </c:pt>
                <c:pt idx="78" formatCode="_(* #,##0.00_);_(* \(#,##0.00\);_(* &quot;-&quot;??_);_(@_)">
                  <c:v>9380.5411451592699</c:v>
                </c:pt>
                <c:pt idx="79" formatCode="_(* #,##0.00_);_(* \(#,##0.00\);_(* &quot;-&quot;??_);_(@_)">
                  <c:v>9693.4825700929105</c:v>
                </c:pt>
                <c:pt idx="80" formatCode="_(* #,##0.00_);_(* \(#,##0.00\);_(* &quot;-&quot;??_);_(@_)">
                  <c:v>11219.6353239295</c:v>
                </c:pt>
              </c:numCache>
            </c:numRef>
          </c:val>
          <c:smooth val="0"/>
          <c:extLst>
            <c:ext xmlns:c16="http://schemas.microsoft.com/office/drawing/2014/chart" uri="{C3380CC4-5D6E-409C-BE32-E72D297353CC}">
              <c16:uniqueId val="{00000001-E2B0-4F61-B8A7-DF6EEE3285FD}"/>
            </c:ext>
          </c:extLst>
        </c:ser>
        <c:ser>
          <c:idx val="0"/>
          <c:order val="2"/>
          <c:tx>
            <c:strRef>
              <c:f>'9.City Bank'!$R$1</c:f>
              <c:strCache>
                <c:ptCount val="1"/>
                <c:pt idx="0">
                  <c:v>Tendencia 2023</c:v>
                </c:pt>
              </c:strCache>
            </c:strRef>
          </c:tx>
          <c:spPr>
            <a:ln w="9525" cap="rnd" cmpd="sng" algn="ctr">
              <a:solidFill>
                <a:schemeClr val="accent1"/>
              </a:solidFill>
              <a:round/>
            </a:ln>
            <a:effectLst/>
          </c:spPr>
          <c:marker>
            <c:symbol val="none"/>
          </c:marker>
          <c:cat>
            <c:multiLvlStrRef>
              <c:f>'9.City Bank'!$D$2:$E$82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'9.City Bank'!$R$2:$R$83</c:f>
              <c:numCache>
                <c:formatCode>General</c:formatCode>
                <c:ptCount val="82"/>
                <c:pt idx="72" formatCode="_(* #,##0.00_);_(* \(#,##0.00\);_(* &quot;-&quot;??_);_(@_)">
                  <c:v>8436.9445918574202</c:v>
                </c:pt>
                <c:pt idx="73" formatCode="_(* #,##0.00_);_(* \(#,##0.00\);_(* &quot;-&quot;??_);_(@_)">
                  <c:v>8605.1330839614202</c:v>
                </c:pt>
                <c:pt idx="74" formatCode="_(* #,##0.00_);_(* \(#,##0.00\);_(* &quot;-&quot;??_);_(@_)">
                  <c:v>8709.3617813535093</c:v>
                </c:pt>
                <c:pt idx="75" formatCode="_(* #,##0.00_);_(* \(#,##0.00\);_(* &quot;-&quot;??_);_(@_)">
                  <c:v>8802.4299515170896</c:v>
                </c:pt>
                <c:pt idx="76" formatCode="_(* #,##0.00_);_(* \(#,##0.00\);_(* &quot;-&quot;??_);_(@_)">
                  <c:v>8937.1368619321202</c:v>
                </c:pt>
                <c:pt idx="77" formatCode="_(* #,##0.00_);_(* \(#,##0.00\);_(* &quot;-&quot;??_);_(@_)">
                  <c:v>9166.2817800786088</c:v>
                </c:pt>
                <c:pt idx="78" formatCode="_(* #,##0.00_);_(* \(#,##0.00\);_(* &quot;-&quot;??_);_(@_)">
                  <c:v>9542.6639734384717</c:v>
                </c:pt>
                <c:pt idx="79" formatCode="_(* #,##0.00_);_(* \(#,##0.00\);_(* &quot;-&quot;??_);_(@_)">
                  <c:v>10119.0827094863</c:v>
                </c:pt>
                <c:pt idx="80" formatCode="_(* #,##0.00_);_(* \(#,##0.00\);_(* &quot;-&quot;??_);_(@_)">
                  <c:v>10948.3372557109</c:v>
                </c:pt>
              </c:numCache>
            </c:numRef>
          </c:val>
          <c:smooth val="0"/>
          <c:extLst>
            <c:ext xmlns:c16="http://schemas.microsoft.com/office/drawing/2014/chart" uri="{C3380CC4-5D6E-409C-BE32-E72D297353CC}">
              <c16:uniqueId val="{00000002-E2B0-4F61-B8A7-DF6EEE3285FD}"/>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3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'10.BANHCAFE'!$L$1</c:f>
              <c:strCache>
                <c:ptCount val="1"/>
                <c:pt idx="0">
                  <c:v>ValorCuenta</c:v>
                </c:pt>
              </c:strCache>
            </c:strRef>
          </c:tx>
          <c:spPr>
            <a:ln w="22225" cap="rnd" cmpd="sng" algn="ctr">
              <a:solidFill>
                <a:schemeClr val="accent3"/>
              </a:solidFill>
              <a:round/>
            </a:ln>
            <a:effectLst/>
          </c:spPr>
          <c:marker>
            <c:symbol val="none"/>
          </c:marker>
          <c:cat>
            <c:multiLvlStrRef>
              <c:f>'10.BANHCAFE'!$D$2:$E$82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'10.BANHCAFE'!$L$2:$L$73</c:f>
              <c:numCache>
                <c:formatCode>_-* #,##0_-;\-* #,##0_-;_-* "-"??_-;_-@_-</c:formatCode>
                <c:ptCount val="72"/>
                <c:pt idx="0">
                  <c:v>5178.2564529600004</c:v>
                </c:pt>
                <c:pt idx="1">
                  <c:v>5238.4663638899901</c:v>
                </c:pt>
                <c:pt idx="2">
                  <c:v>5222.7357858300002</c:v>
                </c:pt>
                <c:pt idx="3">
                  <c:v>5169.5901201000006</c:v>
                </c:pt>
                <c:pt idx="4">
                  <c:v>5141.0862771899992</c:v>
                </c:pt>
                <c:pt idx="5">
                  <c:v>5095.3893342399997</c:v>
                </c:pt>
                <c:pt idx="6">
                  <c:v>5271.0692116799901</c:v>
                </c:pt>
                <c:pt idx="7">
                  <c:v>5107.4531640099895</c:v>
                </c:pt>
                <c:pt idx="8">
                  <c:v>4726.5658671800002</c:v>
                </c:pt>
                <c:pt idx="9">
                  <c:v>4781.8551604899994</c:v>
                </c:pt>
                <c:pt idx="10">
                  <c:v>5023.2135125200002</c:v>
                </c:pt>
                <c:pt idx="11">
                  <c:v>4984.3341030600004</c:v>
                </c:pt>
                <c:pt idx="12">
                  <c:v>4961.7343000500005</c:v>
                </c:pt>
                <c:pt idx="13">
                  <c:v>5165.3008314999997</c:v>
                </c:pt>
                <c:pt idx="14">
                  <c:v>5269.6882767400002</c:v>
                </c:pt>
                <c:pt idx="15">
                  <c:v>5574.7370392599896</c:v>
                </c:pt>
                <c:pt idx="16">
                  <c:v>5381.3781902500004</c:v>
                </c:pt>
                <c:pt idx="17">
                  <c:v>5169.2768221099996</c:v>
                </c:pt>
                <c:pt idx="18">
                  <c:v>5234.8150237500004</c:v>
                </c:pt>
                <c:pt idx="19">
                  <c:v>5164.4116398999995</c:v>
                </c:pt>
                <c:pt idx="20">
                  <c:v>4834.88183380999</c:v>
                </c:pt>
                <c:pt idx="21">
                  <c:v>4708.1086527299994</c:v>
                </c:pt>
                <c:pt idx="22">
                  <c:v>4678.6935072799997</c:v>
                </c:pt>
                <c:pt idx="23">
                  <c:v>4999.2137547499997</c:v>
                </c:pt>
                <c:pt idx="24">
                  <c:v>5036.9557198500006</c:v>
                </c:pt>
                <c:pt idx="25">
                  <c:v>4986.2270824999996</c:v>
                </c:pt>
                <c:pt idx="26">
                  <c:v>4813.7978422200003</c:v>
                </c:pt>
                <c:pt idx="27">
                  <c:v>4890.6922477899998</c:v>
                </c:pt>
                <c:pt idx="28">
                  <c:v>4957.1477269399993</c:v>
                </c:pt>
                <c:pt idx="29">
                  <c:v>4762.9004836000004</c:v>
                </c:pt>
                <c:pt idx="30">
                  <c:v>4763.0582574499995</c:v>
                </c:pt>
                <c:pt idx="31">
                  <c:v>4748.5425739600005</c:v>
                </c:pt>
                <c:pt idx="32">
                  <c:v>4701.4355464499995</c:v>
                </c:pt>
                <c:pt idx="33">
                  <c:v>4641.7282493800003</c:v>
                </c:pt>
                <c:pt idx="34">
                  <c:v>4901.2912296099994</c:v>
                </c:pt>
                <c:pt idx="35">
                  <c:v>4949.6151575000004</c:v>
                </c:pt>
                <c:pt idx="36">
                  <c:v>4987.2088475299997</c:v>
                </c:pt>
                <c:pt idx="37">
                  <c:v>4955.98029752</c:v>
                </c:pt>
                <c:pt idx="38">
                  <c:v>4999.6496403199999</c:v>
                </c:pt>
                <c:pt idx="39">
                  <c:v>5086.1335478599995</c:v>
                </c:pt>
                <c:pt idx="40">
                  <c:v>5192.1298057900003</c:v>
                </c:pt>
                <c:pt idx="41">
                  <c:v>5114.9306744899995</c:v>
                </c:pt>
                <c:pt idx="42">
                  <c:v>5159.1012764300003</c:v>
                </c:pt>
                <c:pt idx="43">
                  <c:v>5311.8624412500003</c:v>
                </c:pt>
                <c:pt idx="44">
                  <c:v>5107.5376623099901</c:v>
                </c:pt>
                <c:pt idx="45">
                  <c:v>5060.3603732299998</c:v>
                </c:pt>
                <c:pt idx="46">
                  <c:v>5080.7192757399998</c:v>
                </c:pt>
                <c:pt idx="47">
                  <c:v>5062.7733442600002</c:v>
                </c:pt>
                <c:pt idx="48">
                  <c:v>5234.4719203799896</c:v>
                </c:pt>
                <c:pt idx="49">
                  <c:v>5316.4712818900007</c:v>
                </c:pt>
                <c:pt idx="50">
                  <c:v>5411.9449962399995</c:v>
                </c:pt>
                <c:pt idx="51">
                  <c:v>5398.8916449299895</c:v>
                </c:pt>
                <c:pt idx="52">
                  <c:v>5476.8890708900008</c:v>
                </c:pt>
                <c:pt idx="53">
                  <c:v>5628.6936364799994</c:v>
                </c:pt>
                <c:pt idx="54">
                  <c:v>5500.6859881499995</c:v>
                </c:pt>
                <c:pt idx="55">
                  <c:v>5246.7424382099998</c:v>
                </c:pt>
                <c:pt idx="56">
                  <c:v>5053.2981610900006</c:v>
                </c:pt>
                <c:pt idx="57">
                  <c:v>5516.7133038100001</c:v>
                </c:pt>
                <c:pt idx="58">
                  <c:v>5468.4695923700001</c:v>
                </c:pt>
                <c:pt idx="59">
                  <c:v>5489.43598845</c:v>
                </c:pt>
                <c:pt idx="60">
                  <c:v>5613.3449781299896</c:v>
                </c:pt>
                <c:pt idx="61">
                  <c:v>5638.9983759099996</c:v>
                </c:pt>
                <c:pt idx="62">
                  <c:v>5649.6289278599997</c:v>
                </c:pt>
                <c:pt idx="63">
                  <c:v>5598.2368805600008</c:v>
                </c:pt>
                <c:pt idx="64">
                  <c:v>5575.4296686300004</c:v>
                </c:pt>
                <c:pt idx="65">
                  <c:v>5590.8748176400004</c:v>
                </c:pt>
                <c:pt idx="66">
                  <c:v>5550.7031250200007</c:v>
                </c:pt>
                <c:pt idx="67">
                  <c:v>5772.7726851899997</c:v>
                </c:pt>
                <c:pt idx="68">
                  <c:v>5665.9053658299999</c:v>
                </c:pt>
                <c:pt idx="69">
                  <c:v>5603.5684061499996</c:v>
                </c:pt>
                <c:pt idx="70">
                  <c:v>5770.6649040499897</c:v>
                </c:pt>
                <c:pt idx="71">
                  <c:v>6233.1784665599898</c:v>
                </c:pt>
              </c:numCache>
            </c:numRef>
          </c:val>
          <c:smooth val="0"/>
          <c:extLst>
            <c:ext xmlns:c16="http://schemas.microsoft.com/office/drawing/2014/chart" uri="{C3380CC4-5D6E-409C-BE32-E72D297353CC}">
              <c16:uniqueId val="{00000000-EA06-4629-A7BF-4023BDFB225D}"/>
            </c:ext>
          </c:extLst>
        </c:ser>
        <c:ser>
          <c:idx val="3"/>
          <c:order val="1"/>
          <c:tx>
            <c:strRef>
              <c:f>'10.BANHCAFE'!$P$1</c:f>
              <c:strCache>
                <c:ptCount val="1"/>
                <c:pt idx="0">
                  <c:v>Predicción</c:v>
                </c:pt>
              </c:strCache>
            </c:strRef>
          </c:tx>
          <c:spPr>
            <a:ln w="22225" cap="rnd" cmpd="sng" algn="ctr">
              <a:solidFill>
                <a:schemeClr val="accent4"/>
              </a:solidFill>
              <a:round/>
            </a:ln>
            <a:effectLst/>
          </c:spPr>
          <c:marker>
            <c:symbol val="none"/>
          </c:marker>
          <c:cat>
            <c:multiLvlStrRef>
              <c:f>'10.BANHCAFE'!$D$2:$E$82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'10.BANHCAFE'!$P$2:$P$82</c:f>
              <c:numCache>
                <c:formatCode>General</c:formatCode>
                <c:ptCount val="81"/>
                <c:pt idx="72" formatCode="_(* #,##0.00_);_(* \(#,##0.00\);_(* &quot;-&quot;??_);_(@_)">
                  <c:v>5943.4284422340206</c:v>
                </c:pt>
                <c:pt idx="73" formatCode="_(* #,##0.00_);_(* \(#,##0.00\);_(* &quot;-&quot;??_);_(@_)">
                  <c:v>6022.2218186034097</c:v>
                </c:pt>
                <c:pt idx="74" formatCode="_(* #,##0.00_);_(* \(#,##0.00\);_(* &quot;-&quot;??_);_(@_)">
                  <c:v>6204.4698678577497</c:v>
                </c:pt>
                <c:pt idx="75" formatCode="_(* #,##0.00_);_(* \(#,##0.00\);_(* &quot;-&quot;??_);_(@_)">
                  <c:v>6234.4372940600997</c:v>
                </c:pt>
                <c:pt idx="76" formatCode="_(* #,##0.00_);_(* \(#,##0.00\);_(* &quot;-&quot;??_);_(@_)">
                  <c:v>6149.7518764924698</c:v>
                </c:pt>
                <c:pt idx="77" formatCode="_(* #,##0.00_);_(* \(#,##0.00\);_(* &quot;-&quot;??_);_(@_)">
                  <c:v>6100.5818785983101</c:v>
                </c:pt>
                <c:pt idx="78" formatCode="_(* #,##0.00_);_(* \(#,##0.00\);_(* &quot;-&quot;??_);_(@_)">
                  <c:v>6275.1701621515995</c:v>
                </c:pt>
                <c:pt idx="79" formatCode="_(* #,##0.00_);_(* \(#,##0.00\);_(* &quot;-&quot;??_);_(@_)">
                  <c:v>6325.3631856402499</c:v>
                </c:pt>
                <c:pt idx="80" formatCode="_(* #,##0.00_);_(* \(#,##0.00\);_(* &quot;-&quot;??_);_(@_)">
                  <c:v>6320.6849392922295</c:v>
                </c:pt>
              </c:numCache>
            </c:numRef>
          </c:val>
          <c:smooth val="0"/>
          <c:extLst>
            <c:ext xmlns:c16="http://schemas.microsoft.com/office/drawing/2014/chart" uri="{C3380CC4-5D6E-409C-BE32-E72D297353CC}">
              <c16:uniqueId val="{00000001-EA06-4629-A7BF-4023BDFB225D}"/>
            </c:ext>
          </c:extLst>
        </c:ser>
        <c:ser>
          <c:idx val="0"/>
          <c:order val="2"/>
          <c:tx>
            <c:strRef>
              <c:f>'10.BANHCAFE'!$R$1</c:f>
              <c:strCache>
                <c:ptCount val="1"/>
                <c:pt idx="0">
                  <c:v>Tendencia 2023</c:v>
                </c:pt>
              </c:strCache>
            </c:strRef>
          </c:tx>
          <c:spPr>
            <a:ln w="9525" cap="rnd" cmpd="sng" algn="ctr">
              <a:solidFill>
                <a:schemeClr val="accent1"/>
              </a:solidFill>
              <a:round/>
            </a:ln>
            <a:effectLst/>
          </c:spPr>
          <c:marker>
            <c:symbol val="none"/>
          </c:marker>
          <c:cat>
            <c:multiLvlStrRef>
              <c:f>'10.BANHCAFE'!$D$2:$E$82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'10.BANHCAFE'!$R$2:$R$82</c:f>
              <c:numCache>
                <c:formatCode>General</c:formatCode>
                <c:ptCount val="81"/>
                <c:pt idx="72" formatCode="_(* #,##0.00_);_(* \(#,##0.00\);_(* &quot;-&quot;??_);_(@_)">
                  <c:v>5937.40552086145</c:v>
                </c:pt>
                <c:pt idx="73" formatCode="_(* #,##0.00_);_(* \(#,##0.00\);_(* &quot;-&quot;??_);_(@_)">
                  <c:v>6071.3672876662595</c:v>
                </c:pt>
                <c:pt idx="74" formatCode="_(* #,##0.00_);_(* \(#,##0.00\);_(* &quot;-&quot;??_);_(@_)">
                  <c:v>6147.2866559583699</c:v>
                </c:pt>
                <c:pt idx="75" formatCode="_(* #,##0.00_);_(* \(#,##0.00\);_(* &quot;-&quot;??_);_(@_)">
                  <c:v>6182.5636070645705</c:v>
                </c:pt>
                <c:pt idx="76" formatCode="_(* #,##0.00_);_(* \(#,##0.00\);_(* &quot;-&quot;??_);_(@_)">
                  <c:v>6194.5981223137196</c:v>
                </c:pt>
                <c:pt idx="77" formatCode="_(* #,##0.00_);_(* \(#,##0.00\);_(* &quot;-&quot;??_);_(@_)">
                  <c:v>6200.7901830335595</c:v>
                </c:pt>
                <c:pt idx="78" formatCode="_(* #,##0.00_);_(* \(#,##0.00\);_(* &quot;-&quot;??_);_(@_)">
                  <c:v>6218.5397705512696</c:v>
                </c:pt>
                <c:pt idx="79" formatCode="_(* #,##0.00_);_(* \(#,##0.00\);_(* &quot;-&quot;??_);_(@_)">
                  <c:v>6265.2468661953098</c:v>
                </c:pt>
                <c:pt idx="80" formatCode="_(* #,##0.00_);_(* \(#,##0.00\);_(* &quot;-&quot;??_);_(@_)">
                  <c:v>6358.3114512929606</c:v>
                </c:pt>
              </c:numCache>
            </c:numRef>
          </c:val>
          <c:smooth val="0"/>
          <c:extLst>
            <c:ext xmlns:c16="http://schemas.microsoft.com/office/drawing/2014/chart" uri="{C3380CC4-5D6E-409C-BE32-E72D297353CC}">
              <c16:uniqueId val="{00000002-EA06-4629-A7BF-4023BDFB225D}"/>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ax val="9000"/>
          <c:min val="3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'11.PROMERICA'!$L$1</c:f>
              <c:strCache>
                <c:ptCount val="1"/>
                <c:pt idx="0">
                  <c:v>ValorCuenta</c:v>
                </c:pt>
              </c:strCache>
            </c:strRef>
          </c:tx>
          <c:spPr>
            <a:ln w="22225" cap="rnd" cmpd="sng" algn="ctr">
              <a:solidFill>
                <a:schemeClr val="accent3"/>
              </a:solidFill>
              <a:round/>
            </a:ln>
            <a:effectLst/>
          </c:spPr>
          <c:marker>
            <c:symbol val="none"/>
          </c:marker>
          <c:cat>
            <c:multiLvlStrRef>
              <c:f>'11.PROMERICA'!$D$2:$E$82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'11.PROMERICA'!$L$2:$L$73</c:f>
              <c:numCache>
                <c:formatCode>_-* #,##0_-;\-* #,##0_-;_-* "-"??_-;_-@_-</c:formatCode>
                <c:ptCount val="72"/>
                <c:pt idx="0">
                  <c:v>14901.4381328</c:v>
                </c:pt>
                <c:pt idx="1">
                  <c:v>15184.93323099</c:v>
                </c:pt>
                <c:pt idx="2">
                  <c:v>15170.21679466</c:v>
                </c:pt>
                <c:pt idx="3">
                  <c:v>15043.642564549998</c:v>
                </c:pt>
                <c:pt idx="4">
                  <c:v>14973.060380790001</c:v>
                </c:pt>
                <c:pt idx="5">
                  <c:v>15075.609288829999</c:v>
                </c:pt>
                <c:pt idx="6">
                  <c:v>15375.144049279899</c:v>
                </c:pt>
                <c:pt idx="7">
                  <c:v>15376.39861586</c:v>
                </c:pt>
                <c:pt idx="8">
                  <c:v>15545.58530235</c:v>
                </c:pt>
                <c:pt idx="9">
                  <c:v>15400.354337770001</c:v>
                </c:pt>
                <c:pt idx="10">
                  <c:v>15255.10414517</c:v>
                </c:pt>
                <c:pt idx="11">
                  <c:v>15725.560566690001</c:v>
                </c:pt>
                <c:pt idx="12">
                  <c:v>15652.512988840001</c:v>
                </c:pt>
                <c:pt idx="13">
                  <c:v>15663.824198570001</c:v>
                </c:pt>
                <c:pt idx="14">
                  <c:v>15727.546514330001</c:v>
                </c:pt>
                <c:pt idx="15">
                  <c:v>15526.486194180001</c:v>
                </c:pt>
                <c:pt idx="16">
                  <c:v>15637.219031439899</c:v>
                </c:pt>
                <c:pt idx="17">
                  <c:v>15678.288008379999</c:v>
                </c:pt>
                <c:pt idx="18">
                  <c:v>15535.656588049998</c:v>
                </c:pt>
                <c:pt idx="19">
                  <c:v>15695.56612532</c:v>
                </c:pt>
                <c:pt idx="20">
                  <c:v>15660.97556334</c:v>
                </c:pt>
                <c:pt idx="21">
                  <c:v>15559.293048899999</c:v>
                </c:pt>
                <c:pt idx="22">
                  <c:v>15511.29272059</c:v>
                </c:pt>
                <c:pt idx="23">
                  <c:v>15499.660023799999</c:v>
                </c:pt>
                <c:pt idx="24">
                  <c:v>15417.521955440001</c:v>
                </c:pt>
                <c:pt idx="25">
                  <c:v>15337.274530030001</c:v>
                </c:pt>
                <c:pt idx="26">
                  <c:v>15475.79715276</c:v>
                </c:pt>
                <c:pt idx="27">
                  <c:v>15321.725616939899</c:v>
                </c:pt>
                <c:pt idx="28">
                  <c:v>15033.75510624</c:v>
                </c:pt>
                <c:pt idx="29">
                  <c:v>15032.376815609899</c:v>
                </c:pt>
                <c:pt idx="30">
                  <c:v>15102.954763599899</c:v>
                </c:pt>
                <c:pt idx="31">
                  <c:v>15275.712488899999</c:v>
                </c:pt>
                <c:pt idx="32">
                  <c:v>14943.465276499999</c:v>
                </c:pt>
                <c:pt idx="33">
                  <c:v>14829.74723646</c:v>
                </c:pt>
                <c:pt idx="34">
                  <c:v>15185.03447866</c:v>
                </c:pt>
                <c:pt idx="35">
                  <c:v>14881.39115496</c:v>
                </c:pt>
                <c:pt idx="36">
                  <c:v>14858.728356789899</c:v>
                </c:pt>
                <c:pt idx="37">
                  <c:v>15037.254615059999</c:v>
                </c:pt>
                <c:pt idx="38">
                  <c:v>15355.92644128</c:v>
                </c:pt>
                <c:pt idx="39">
                  <c:v>15450.10863253</c:v>
                </c:pt>
                <c:pt idx="40">
                  <c:v>15663.6765252799</c:v>
                </c:pt>
                <c:pt idx="41">
                  <c:v>15559.73055808</c:v>
                </c:pt>
                <c:pt idx="42">
                  <c:v>15694.231577879998</c:v>
                </c:pt>
                <c:pt idx="43">
                  <c:v>15575.23353</c:v>
                </c:pt>
                <c:pt idx="44">
                  <c:v>15683.5782291099</c:v>
                </c:pt>
                <c:pt idx="45">
                  <c:v>15754.11116115</c:v>
                </c:pt>
                <c:pt idx="46">
                  <c:v>15724.70054419</c:v>
                </c:pt>
                <c:pt idx="47">
                  <c:v>15914.5996854</c:v>
                </c:pt>
                <c:pt idx="48">
                  <c:v>16166.38308478</c:v>
                </c:pt>
                <c:pt idx="49">
                  <c:v>16149.020625520001</c:v>
                </c:pt>
                <c:pt idx="50">
                  <c:v>15919.912997059999</c:v>
                </c:pt>
                <c:pt idx="51">
                  <c:v>15994.22442696</c:v>
                </c:pt>
                <c:pt idx="52">
                  <c:v>16110.921025809999</c:v>
                </c:pt>
                <c:pt idx="53">
                  <c:v>16241.194954160001</c:v>
                </c:pt>
                <c:pt idx="54">
                  <c:v>16164.0884324</c:v>
                </c:pt>
                <c:pt idx="55">
                  <c:v>16358.6610504399</c:v>
                </c:pt>
                <c:pt idx="56">
                  <c:v>16748.688498389998</c:v>
                </c:pt>
                <c:pt idx="57">
                  <c:v>16774.380148169999</c:v>
                </c:pt>
                <c:pt idx="58">
                  <c:v>17089.062225319998</c:v>
                </c:pt>
                <c:pt idx="59">
                  <c:v>17461.7658988</c:v>
                </c:pt>
                <c:pt idx="60">
                  <c:v>17691.5206499899</c:v>
                </c:pt>
                <c:pt idx="61">
                  <c:v>17776.922378939998</c:v>
                </c:pt>
                <c:pt idx="62">
                  <c:v>18250.269210679999</c:v>
                </c:pt>
                <c:pt idx="63">
                  <c:v>17993.521348739898</c:v>
                </c:pt>
                <c:pt idx="64">
                  <c:v>17765.719638879902</c:v>
                </c:pt>
                <c:pt idx="65">
                  <c:v>17675.045600139998</c:v>
                </c:pt>
                <c:pt idx="66">
                  <c:v>18077.67420311</c:v>
                </c:pt>
                <c:pt idx="67">
                  <c:v>18116.953472470002</c:v>
                </c:pt>
                <c:pt idx="68">
                  <c:v>18266.31401432</c:v>
                </c:pt>
                <c:pt idx="69">
                  <c:v>18493.564311270002</c:v>
                </c:pt>
                <c:pt idx="70">
                  <c:v>18254.0946286</c:v>
                </c:pt>
                <c:pt idx="71">
                  <c:v>19057.497693040001</c:v>
                </c:pt>
              </c:numCache>
            </c:numRef>
          </c:val>
          <c:smooth val="0"/>
          <c:extLst>
            <c:ext xmlns:c16="http://schemas.microsoft.com/office/drawing/2014/chart" uri="{C3380CC4-5D6E-409C-BE32-E72D297353CC}">
              <c16:uniqueId val="{00000000-DF0D-4D9D-BBF4-014B35625A7E}"/>
            </c:ext>
          </c:extLst>
        </c:ser>
        <c:ser>
          <c:idx val="3"/>
          <c:order val="1"/>
          <c:tx>
            <c:strRef>
              <c:f>'11.PROMERICA'!$P$1</c:f>
              <c:strCache>
                <c:ptCount val="1"/>
                <c:pt idx="0">
                  <c:v>Predicción</c:v>
                </c:pt>
              </c:strCache>
            </c:strRef>
          </c:tx>
          <c:spPr>
            <a:ln w="22225" cap="rnd" cmpd="sng" algn="ctr">
              <a:solidFill>
                <a:schemeClr val="accent4"/>
              </a:solidFill>
              <a:round/>
            </a:ln>
            <a:effectLst/>
          </c:spPr>
          <c:marker>
            <c:symbol val="none"/>
          </c:marker>
          <c:cat>
            <c:multiLvlStrRef>
              <c:f>'11.PROMERICA'!$D$2:$E$82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'11.PROMERICA'!$P$2:$P$82</c:f>
              <c:numCache>
                <c:formatCode>General</c:formatCode>
                <c:ptCount val="81"/>
                <c:pt idx="72" formatCode="_(* #,##0.00_);_(* \(#,##0.00\);_(* &quot;-&quot;??_);_(@_)">
                  <c:v>19364.185231675499</c:v>
                </c:pt>
                <c:pt idx="73" formatCode="_(* #,##0.00_);_(* \(#,##0.00\);_(* &quot;-&quot;??_);_(@_)">
                  <c:v>19731.689100904299</c:v>
                </c:pt>
                <c:pt idx="74" formatCode="_(* #,##0.00_);_(* \(#,##0.00\);_(* &quot;-&quot;??_);_(@_)">
                  <c:v>20044.3916528597</c:v>
                </c:pt>
                <c:pt idx="75" formatCode="_(* #,##0.00_);_(* \(#,##0.00\);_(* &quot;-&quot;??_);_(@_)">
                  <c:v>20096.484099009398</c:v>
                </c:pt>
                <c:pt idx="76" formatCode="_(* #,##0.00_);_(* \(#,##0.00\);_(* &quot;-&quot;??_);_(@_)">
                  <c:v>20368.762537115199</c:v>
                </c:pt>
                <c:pt idx="77" formatCode="_(* #,##0.00_);_(* \(#,##0.00\);_(* &quot;-&quot;??_);_(@_)">
                  <c:v>20244.911176870799</c:v>
                </c:pt>
                <c:pt idx="78" formatCode="_(* #,##0.00_);_(* \(#,##0.00\);_(* &quot;-&quot;??_);_(@_)">
                  <c:v>20652.387901817299</c:v>
                </c:pt>
                <c:pt idx="79" formatCode="_(* #,##0.00_);_(* \(#,##0.00\);_(* &quot;-&quot;??_);_(@_)">
                  <c:v>20623.017198944301</c:v>
                </c:pt>
                <c:pt idx="80" formatCode="_(* #,##0.00_);_(* \(#,##0.00\);_(* &quot;-&quot;??_);_(@_)">
                  <c:v>20421.607783902098</c:v>
                </c:pt>
              </c:numCache>
            </c:numRef>
          </c:val>
          <c:smooth val="0"/>
          <c:extLst>
            <c:ext xmlns:c16="http://schemas.microsoft.com/office/drawing/2014/chart" uri="{C3380CC4-5D6E-409C-BE32-E72D297353CC}">
              <c16:uniqueId val="{00000001-DF0D-4D9D-BBF4-014B35625A7E}"/>
            </c:ext>
          </c:extLst>
        </c:ser>
        <c:ser>
          <c:idx val="0"/>
          <c:order val="2"/>
          <c:tx>
            <c:strRef>
              <c:f>'11.PROMERICA'!$R$1</c:f>
              <c:strCache>
                <c:ptCount val="1"/>
                <c:pt idx="0">
                  <c:v>Tendencia 2023</c:v>
                </c:pt>
              </c:strCache>
            </c:strRef>
          </c:tx>
          <c:spPr>
            <a:ln w="9525" cap="rnd" cmpd="sng" algn="ctr">
              <a:solidFill>
                <a:schemeClr val="accent1"/>
              </a:solidFill>
              <a:round/>
            </a:ln>
            <a:effectLst/>
          </c:spPr>
          <c:marker>
            <c:symbol val="none"/>
          </c:marker>
          <c:cat>
            <c:multiLvlStrRef>
              <c:f>'11.PROMERICA'!$D$2:$E$82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'11.PROMERICA'!$R$2:$R$82</c:f>
              <c:numCache>
                <c:formatCode>General</c:formatCode>
                <c:ptCount val="81"/>
                <c:pt idx="72" formatCode="_(* #,##0.00_);_(* \(#,##0.00\);_(* &quot;-&quot;??_);_(@_)">
                  <c:v>19405.349197056901</c:v>
                </c:pt>
                <c:pt idx="73" formatCode="_(* #,##0.00_);_(* \(#,##0.00\);_(* &quot;-&quot;??_);_(@_)">
                  <c:v>19697.5262637954</c:v>
                </c:pt>
                <c:pt idx="74" formatCode="_(* #,##0.00_);_(* \(#,##0.00\);_(* &quot;-&quot;??_);_(@_)">
                  <c:v>19951.734007831699</c:v>
                </c:pt>
                <c:pt idx="75" formatCode="_(* #,##0.00_);_(* \(#,##0.00\);_(* &quot;-&quot;??_);_(@_)">
                  <c:v>20164.5624499117</c:v>
                </c:pt>
                <c:pt idx="76" formatCode="_(* #,##0.00_);_(* \(#,##0.00\);_(* &quot;-&quot;??_);_(@_)">
                  <c:v>20332.601610781199</c:v>
                </c:pt>
                <c:pt idx="77" formatCode="_(* #,##0.00_);_(* \(#,##0.00\);_(* &quot;-&quot;??_);_(@_)">
                  <c:v>20452.4415111864</c:v>
                </c:pt>
                <c:pt idx="78" formatCode="_(* #,##0.00_);_(* \(#,##0.00\);_(* &quot;-&quot;??_);_(@_)">
                  <c:v>20520.672171873</c:v>
                </c:pt>
                <c:pt idx="79" formatCode="_(* #,##0.00_);_(* \(#,##0.00\);_(* &quot;-&quot;??_);_(@_)">
                  <c:v>20533.883613587001</c:v>
                </c:pt>
                <c:pt idx="80" formatCode="_(* #,##0.00_);_(* \(#,##0.00\);_(* &quot;-&quot;??_);_(@_)">
                  <c:v>20488.665857074502</c:v>
                </c:pt>
              </c:numCache>
            </c:numRef>
          </c:val>
          <c:smooth val="0"/>
          <c:extLst>
            <c:ext xmlns:c16="http://schemas.microsoft.com/office/drawing/2014/chart" uri="{C3380CC4-5D6E-409C-BE32-E72D297353CC}">
              <c16:uniqueId val="{00000002-DF0D-4D9D-BBF4-014B35625A7E}"/>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14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'12. FICENSA'!$L$1</c:f>
              <c:strCache>
                <c:ptCount val="1"/>
                <c:pt idx="0">
                  <c:v>ValorCuenta</c:v>
                </c:pt>
              </c:strCache>
            </c:strRef>
          </c:tx>
          <c:spPr>
            <a:ln w="22225" cap="rnd" cmpd="sng" algn="ctr">
              <a:solidFill>
                <a:schemeClr val="accent3"/>
              </a:solidFill>
              <a:round/>
            </a:ln>
            <a:effectLst/>
          </c:spPr>
          <c:marker>
            <c:symbol val="none"/>
          </c:marker>
          <c:cat>
            <c:multiLvlStrRef>
              <c:f>'12. FICENSA'!$D$2:$E$82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'12. FICENSA'!$L$2:$L$73</c:f>
              <c:numCache>
                <c:formatCode>_-* #,##0_-;\-* #,##0_-;_-* "-"??_-;_-@_-</c:formatCode>
                <c:ptCount val="72"/>
                <c:pt idx="0">
                  <c:v>11260.140282</c:v>
                </c:pt>
                <c:pt idx="1">
                  <c:v>11805.49445428</c:v>
                </c:pt>
                <c:pt idx="2">
                  <c:v>11279.221694170001</c:v>
                </c:pt>
                <c:pt idx="3">
                  <c:v>11582.55741141</c:v>
                </c:pt>
                <c:pt idx="4">
                  <c:v>11210.27182631</c:v>
                </c:pt>
                <c:pt idx="5">
                  <c:v>11532.550831799999</c:v>
                </c:pt>
                <c:pt idx="6">
                  <c:v>11563.561911180001</c:v>
                </c:pt>
                <c:pt idx="7">
                  <c:v>11557.18738698</c:v>
                </c:pt>
                <c:pt idx="8">
                  <c:v>11876.88276058</c:v>
                </c:pt>
                <c:pt idx="9">
                  <c:v>12308.790213889999</c:v>
                </c:pt>
                <c:pt idx="10">
                  <c:v>11967.670058110001</c:v>
                </c:pt>
                <c:pt idx="11">
                  <c:v>12698.000608290002</c:v>
                </c:pt>
                <c:pt idx="12">
                  <c:v>12675.03031464</c:v>
                </c:pt>
                <c:pt idx="13">
                  <c:v>12749.913855819999</c:v>
                </c:pt>
                <c:pt idx="14">
                  <c:v>12759.04196803</c:v>
                </c:pt>
                <c:pt idx="15">
                  <c:v>12751.30433065</c:v>
                </c:pt>
                <c:pt idx="16">
                  <c:v>12827.756696029899</c:v>
                </c:pt>
                <c:pt idx="17">
                  <c:v>13066.965675950001</c:v>
                </c:pt>
                <c:pt idx="18">
                  <c:v>13351.33365241</c:v>
                </c:pt>
                <c:pt idx="19">
                  <c:v>13469.026134649999</c:v>
                </c:pt>
                <c:pt idx="20">
                  <c:v>13856.153722450001</c:v>
                </c:pt>
                <c:pt idx="21">
                  <c:v>14034.866201590001</c:v>
                </c:pt>
                <c:pt idx="22">
                  <c:v>13997.735068040001</c:v>
                </c:pt>
                <c:pt idx="23">
                  <c:v>14918.65340515</c:v>
                </c:pt>
                <c:pt idx="24">
                  <c:v>15245.266082079999</c:v>
                </c:pt>
                <c:pt idx="25">
                  <c:v>15162.3316887</c:v>
                </c:pt>
                <c:pt idx="26">
                  <c:v>15419.706533840001</c:v>
                </c:pt>
                <c:pt idx="27">
                  <c:v>15259.8175483</c:v>
                </c:pt>
                <c:pt idx="28">
                  <c:v>14978.8879273699</c:v>
                </c:pt>
                <c:pt idx="29">
                  <c:v>15074.589206950001</c:v>
                </c:pt>
                <c:pt idx="30">
                  <c:v>15018.364614369899</c:v>
                </c:pt>
                <c:pt idx="31">
                  <c:v>15110.22878614</c:v>
                </c:pt>
                <c:pt idx="32">
                  <c:v>15227.182675739999</c:v>
                </c:pt>
                <c:pt idx="33">
                  <c:v>15590.094794090001</c:v>
                </c:pt>
                <c:pt idx="34">
                  <c:v>15144.45411483</c:v>
                </c:pt>
                <c:pt idx="35">
                  <c:v>15521.649567459999</c:v>
                </c:pt>
                <c:pt idx="36">
                  <c:v>15258.52199827</c:v>
                </c:pt>
                <c:pt idx="37">
                  <c:v>15425.649709399999</c:v>
                </c:pt>
                <c:pt idx="38">
                  <c:v>15650.336024119899</c:v>
                </c:pt>
                <c:pt idx="39">
                  <c:v>15752.025066790002</c:v>
                </c:pt>
                <c:pt idx="40">
                  <c:v>15957.743142770001</c:v>
                </c:pt>
                <c:pt idx="41">
                  <c:v>16273.064476950001</c:v>
                </c:pt>
                <c:pt idx="42">
                  <c:v>16435.57960257</c:v>
                </c:pt>
                <c:pt idx="43">
                  <c:v>16217.264442239999</c:v>
                </c:pt>
                <c:pt idx="44">
                  <c:v>15882.855309439899</c:v>
                </c:pt>
                <c:pt idx="45">
                  <c:v>15440.376098999999</c:v>
                </c:pt>
                <c:pt idx="46">
                  <c:v>15357.7347165999</c:v>
                </c:pt>
                <c:pt idx="47">
                  <c:v>15213.79712417</c:v>
                </c:pt>
                <c:pt idx="48">
                  <c:v>15200.058953040001</c:v>
                </c:pt>
                <c:pt idx="49">
                  <c:v>15276.10106409</c:v>
                </c:pt>
                <c:pt idx="50">
                  <c:v>15563.4013727</c:v>
                </c:pt>
                <c:pt idx="51">
                  <c:v>15762.73106882</c:v>
                </c:pt>
                <c:pt idx="52">
                  <c:v>15736.980578319999</c:v>
                </c:pt>
                <c:pt idx="53">
                  <c:v>15595.45392367</c:v>
                </c:pt>
                <c:pt idx="54">
                  <c:v>15524.528207959998</c:v>
                </c:pt>
                <c:pt idx="55">
                  <c:v>15493.645033430001</c:v>
                </c:pt>
                <c:pt idx="56">
                  <c:v>15202.559999159999</c:v>
                </c:pt>
                <c:pt idx="57">
                  <c:v>15288.748795649999</c:v>
                </c:pt>
                <c:pt idx="58">
                  <c:v>15530.566495030002</c:v>
                </c:pt>
                <c:pt idx="59">
                  <c:v>15724.73162058</c:v>
                </c:pt>
                <c:pt idx="60">
                  <c:v>16077.95722355</c:v>
                </c:pt>
                <c:pt idx="61">
                  <c:v>15785.3457844</c:v>
                </c:pt>
                <c:pt idx="62">
                  <c:v>15716.1748553</c:v>
                </c:pt>
                <c:pt idx="63">
                  <c:v>15492.612611619899</c:v>
                </c:pt>
                <c:pt idx="64">
                  <c:v>15512.273560959999</c:v>
                </c:pt>
                <c:pt idx="65">
                  <c:v>15388.39780447</c:v>
                </c:pt>
                <c:pt idx="66">
                  <c:v>15770.952132599899</c:v>
                </c:pt>
                <c:pt idx="67">
                  <c:v>15339.171040589999</c:v>
                </c:pt>
                <c:pt idx="68">
                  <c:v>15878.01913927</c:v>
                </c:pt>
                <c:pt idx="69">
                  <c:v>16019.713796209999</c:v>
                </c:pt>
                <c:pt idx="70">
                  <c:v>16121.791914009898</c:v>
                </c:pt>
                <c:pt idx="71">
                  <c:v>16364.74652182</c:v>
                </c:pt>
              </c:numCache>
            </c:numRef>
          </c:val>
          <c:smooth val="0"/>
          <c:extLst>
            <c:ext xmlns:c16="http://schemas.microsoft.com/office/drawing/2014/chart" uri="{C3380CC4-5D6E-409C-BE32-E72D297353CC}">
              <c16:uniqueId val="{00000000-1CA7-4D00-A6B9-A748C19D5AC3}"/>
            </c:ext>
          </c:extLst>
        </c:ser>
        <c:ser>
          <c:idx val="3"/>
          <c:order val="1"/>
          <c:tx>
            <c:strRef>
              <c:f>'12. FICENSA'!$P$1</c:f>
              <c:strCache>
                <c:ptCount val="1"/>
                <c:pt idx="0">
                  <c:v>Predicción</c:v>
                </c:pt>
              </c:strCache>
            </c:strRef>
          </c:tx>
          <c:spPr>
            <a:ln w="22225" cap="rnd" cmpd="sng" algn="ctr">
              <a:solidFill>
                <a:schemeClr val="accent4"/>
              </a:solidFill>
              <a:round/>
            </a:ln>
            <a:effectLst/>
          </c:spPr>
          <c:marker>
            <c:symbol val="none"/>
          </c:marker>
          <c:cat>
            <c:multiLvlStrRef>
              <c:f>'12. FICENSA'!$D$2:$E$82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'12. FICENSA'!$P$2:$P$82</c:f>
              <c:numCache>
                <c:formatCode>General</c:formatCode>
                <c:ptCount val="81"/>
                <c:pt idx="72" formatCode="_(* #,##0.00_);_(* \(#,##0.00\);_(* &quot;-&quot;??_);_(@_)">
                  <c:v>16376.3835412803</c:v>
                </c:pt>
                <c:pt idx="73" formatCode="_(* #,##0.00_);_(* \(#,##0.00\);_(* &quot;-&quot;??_);_(@_)">
                  <c:v>16360.1869636019</c:v>
                </c:pt>
                <c:pt idx="74" formatCode="_(* #,##0.00_);_(* \(#,##0.00\);_(* &quot;-&quot;??_);_(@_)">
                  <c:v>16034.5874107708</c:v>
                </c:pt>
                <c:pt idx="75" formatCode="_(* #,##0.00_);_(* \(#,##0.00\);_(* &quot;-&quot;??_);_(@_)">
                  <c:v>16050.694218542802</c:v>
                </c:pt>
                <c:pt idx="76" formatCode="_(* #,##0.00_);_(* \(#,##0.00\);_(* &quot;-&quot;??_);_(@_)">
                  <c:v>16008.0729650991</c:v>
                </c:pt>
                <c:pt idx="77" formatCode="_(* #,##0.00_);_(* \(#,##0.00\);_(* &quot;-&quot;??_);_(@_)">
                  <c:v>16185.861320037398</c:v>
                </c:pt>
                <c:pt idx="78" formatCode="_(* #,##0.00_);_(* \(#,##0.00\);_(* &quot;-&quot;??_);_(@_)">
                  <c:v>16216.1813378307</c:v>
                </c:pt>
                <c:pt idx="79" formatCode="_(* #,##0.00_);_(* \(#,##0.00\);_(* &quot;-&quot;??_);_(@_)">
                  <c:v>16288.5364286805</c:v>
                </c:pt>
                <c:pt idx="80" formatCode="_(* #,##0.00_);_(* \(#,##0.00\);_(* &quot;-&quot;??_);_(@_)">
                  <c:v>16684.695294159999</c:v>
                </c:pt>
              </c:numCache>
            </c:numRef>
          </c:val>
          <c:smooth val="0"/>
          <c:extLst>
            <c:ext xmlns:c16="http://schemas.microsoft.com/office/drawing/2014/chart" uri="{C3380CC4-5D6E-409C-BE32-E72D297353CC}">
              <c16:uniqueId val="{00000001-1CA7-4D00-A6B9-A748C19D5AC3}"/>
            </c:ext>
          </c:extLst>
        </c:ser>
        <c:ser>
          <c:idx val="0"/>
          <c:order val="2"/>
          <c:tx>
            <c:strRef>
              <c:f>'12. FICENSA'!$R$1</c:f>
              <c:strCache>
                <c:ptCount val="1"/>
                <c:pt idx="0">
                  <c:v>Tendencia 2023</c:v>
                </c:pt>
              </c:strCache>
            </c:strRef>
          </c:tx>
          <c:spPr>
            <a:ln w="9525" cap="rnd" cmpd="sng" algn="ctr">
              <a:solidFill>
                <a:schemeClr val="accent1"/>
              </a:solidFill>
              <a:round/>
            </a:ln>
            <a:effectLst/>
          </c:spPr>
          <c:marker>
            <c:symbol val="none"/>
          </c:marker>
          <c:cat>
            <c:multiLvlStrRef>
              <c:f>'12. FICENSA'!$D$2:$E$82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'12. FICENSA'!$R$2:$R$82</c:f>
              <c:numCache>
                <c:formatCode>General</c:formatCode>
                <c:ptCount val="81"/>
                <c:pt idx="72" formatCode="_(* #,##0.00_);_(* \(#,##0.00\);_(* &quot;-&quot;??_);_(@_)">
                  <c:v>16409.823726593</c:v>
                </c:pt>
                <c:pt idx="73" formatCode="_(* #,##0.00_);_(* \(#,##0.00\);_(* &quot;-&quot;??_);_(@_)">
                  <c:v>16248.826411443399</c:v>
                </c:pt>
                <c:pt idx="74" formatCode="_(* #,##0.00_);_(* \(#,##0.00\);_(* &quot;-&quot;??_);_(@_)">
                  <c:v>16129.7714435989</c:v>
                </c:pt>
                <c:pt idx="75" formatCode="_(* #,##0.00_);_(* \(#,##0.00\);_(* &quot;-&quot;??_);_(@_)">
                  <c:v>16058.9249509357</c:v>
                </c:pt>
                <c:pt idx="76" formatCode="_(* #,##0.00_);_(* \(#,##0.00\);_(* &quot;-&quot;??_);_(@_)">
                  <c:v>16042.5530613305</c:v>
                </c:pt>
                <c:pt idx="77" formatCode="_(* #,##0.00_);_(* \(#,##0.00\);_(* &quot;-&quot;??_);_(@_)">
                  <c:v>16086.9219026596</c:v>
                </c:pt>
                <c:pt idx="78" formatCode="_(* #,##0.00_);_(* \(#,##0.00\);_(* &quot;-&quot;??_);_(@_)">
                  <c:v>16198.297602799299</c:v>
                </c:pt>
                <c:pt idx="79" formatCode="_(* #,##0.00_);_(* \(#,##0.00\);_(* &quot;-&quot;??_);_(@_)">
                  <c:v>16382.946289626199</c:v>
                </c:pt>
                <c:pt idx="80" formatCode="_(* #,##0.00_);_(* \(#,##0.00\);_(* &quot;-&quot;??_);_(@_)">
                  <c:v>16647.1340910168</c:v>
                </c:pt>
              </c:numCache>
            </c:numRef>
          </c:val>
          <c:smooth val="0"/>
          <c:extLst>
            <c:ext xmlns:c16="http://schemas.microsoft.com/office/drawing/2014/chart" uri="{C3380CC4-5D6E-409C-BE32-E72D297353CC}">
              <c16:uniqueId val="{00000002-1CA7-4D00-A6B9-A748C19D5AC3}"/>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8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'13. POPULAR'!$L$1</c:f>
              <c:strCache>
                <c:ptCount val="1"/>
                <c:pt idx="0">
                  <c:v>ValorCuenta</c:v>
                </c:pt>
              </c:strCache>
            </c:strRef>
          </c:tx>
          <c:spPr>
            <a:ln w="22225" cap="rnd" cmpd="sng" algn="ctr">
              <a:solidFill>
                <a:schemeClr val="accent3"/>
              </a:solidFill>
              <a:round/>
            </a:ln>
            <a:effectLst/>
          </c:spPr>
          <c:marker>
            <c:symbol val="none"/>
          </c:marker>
          <c:cat>
            <c:multiLvlStrRef>
              <c:f>'13. POPULAR'!$D$2:$E$82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'13. POPULAR'!$L$2:$L$73</c:f>
              <c:numCache>
                <c:formatCode>_-* #,##0_-;\-* #,##0_-;_-* "-"??_-;_-@_-</c:formatCode>
                <c:ptCount val="72"/>
                <c:pt idx="0">
                  <c:v>1499.6873806900001</c:v>
                </c:pt>
                <c:pt idx="1">
                  <c:v>1536.4265105499999</c:v>
                </c:pt>
                <c:pt idx="2">
                  <c:v>1575.7292185399999</c:v>
                </c:pt>
                <c:pt idx="3">
                  <c:v>1596.643448</c:v>
                </c:pt>
                <c:pt idx="4">
                  <c:v>1612.74865155</c:v>
                </c:pt>
                <c:pt idx="5">
                  <c:v>1657.93332882</c:v>
                </c:pt>
                <c:pt idx="6">
                  <c:v>1715.8044291599901</c:v>
                </c:pt>
                <c:pt idx="7">
                  <c:v>1747.6091634299901</c:v>
                </c:pt>
                <c:pt idx="8">
                  <c:v>1806.95990539999</c:v>
                </c:pt>
                <c:pt idx="9">
                  <c:v>1842.5627697499999</c:v>
                </c:pt>
                <c:pt idx="10">
                  <c:v>1879.3883333199999</c:v>
                </c:pt>
                <c:pt idx="11">
                  <c:v>1950.44653376</c:v>
                </c:pt>
                <c:pt idx="12">
                  <c:v>1977.2654510699999</c:v>
                </c:pt>
                <c:pt idx="13">
                  <c:v>2049.9405866299903</c:v>
                </c:pt>
                <c:pt idx="14">
                  <c:v>2117.54760866999</c:v>
                </c:pt>
                <c:pt idx="15">
                  <c:v>2165.9467077499999</c:v>
                </c:pt>
                <c:pt idx="16">
                  <c:v>2238.7631151099999</c:v>
                </c:pt>
                <c:pt idx="17">
                  <c:v>2295.6880081599998</c:v>
                </c:pt>
                <c:pt idx="18">
                  <c:v>2422.0503374200002</c:v>
                </c:pt>
                <c:pt idx="19">
                  <c:v>2477.32618043</c:v>
                </c:pt>
                <c:pt idx="20">
                  <c:v>2499.9561711000001</c:v>
                </c:pt>
                <c:pt idx="21">
                  <c:v>2506.00126245</c:v>
                </c:pt>
                <c:pt idx="22">
                  <c:v>2610.1266918299998</c:v>
                </c:pt>
                <c:pt idx="23">
                  <c:v>2698.7277249200001</c:v>
                </c:pt>
                <c:pt idx="24">
                  <c:v>2718.6551371099899</c:v>
                </c:pt>
                <c:pt idx="25">
                  <c:v>2705.6436092499998</c:v>
                </c:pt>
                <c:pt idx="26">
                  <c:v>2749.7008323099999</c:v>
                </c:pt>
                <c:pt idx="27">
                  <c:v>2758.1652796100002</c:v>
                </c:pt>
                <c:pt idx="28">
                  <c:v>2768.36735959</c:v>
                </c:pt>
                <c:pt idx="29">
                  <c:v>2935.81939943</c:v>
                </c:pt>
                <c:pt idx="30">
                  <c:v>2940.2419517100002</c:v>
                </c:pt>
                <c:pt idx="31">
                  <c:v>2967.8531754899996</c:v>
                </c:pt>
                <c:pt idx="32">
                  <c:v>3025.0409868200004</c:v>
                </c:pt>
                <c:pt idx="33">
                  <c:v>3153.9358745300001</c:v>
                </c:pt>
                <c:pt idx="34">
                  <c:v>3161.3803629099998</c:v>
                </c:pt>
                <c:pt idx="35">
                  <c:v>3219.41650622</c:v>
                </c:pt>
                <c:pt idx="36">
                  <c:v>3267.66695006999</c:v>
                </c:pt>
                <c:pt idx="37">
                  <c:v>3315.4213143699999</c:v>
                </c:pt>
                <c:pt idx="38">
                  <c:v>3325.91997795</c:v>
                </c:pt>
                <c:pt idx="39">
                  <c:v>3350.0101460000001</c:v>
                </c:pt>
                <c:pt idx="40">
                  <c:v>3289.2559468300001</c:v>
                </c:pt>
                <c:pt idx="41">
                  <c:v>3286.30732524</c:v>
                </c:pt>
                <c:pt idx="42">
                  <c:v>3328.66379005</c:v>
                </c:pt>
                <c:pt idx="43">
                  <c:v>3430.7196465799998</c:v>
                </c:pt>
                <c:pt idx="44">
                  <c:v>3496.0545816399999</c:v>
                </c:pt>
                <c:pt idx="45">
                  <c:v>3528.3023173000001</c:v>
                </c:pt>
                <c:pt idx="46">
                  <c:v>3542.4296118999901</c:v>
                </c:pt>
                <c:pt idx="47">
                  <c:v>3648.2010905399998</c:v>
                </c:pt>
                <c:pt idx="48">
                  <c:v>3758.1463240500002</c:v>
                </c:pt>
                <c:pt idx="49">
                  <c:v>3791.7631365099901</c:v>
                </c:pt>
                <c:pt idx="50">
                  <c:v>3804.8538079099999</c:v>
                </c:pt>
                <c:pt idx="51">
                  <c:v>3865.0888633499999</c:v>
                </c:pt>
                <c:pt idx="52">
                  <c:v>3843.6474908200003</c:v>
                </c:pt>
                <c:pt idx="53">
                  <c:v>3864.0691710699903</c:v>
                </c:pt>
                <c:pt idx="54">
                  <c:v>3931.7409092899998</c:v>
                </c:pt>
                <c:pt idx="55">
                  <c:v>3974.8455811700001</c:v>
                </c:pt>
                <c:pt idx="56">
                  <c:v>4017.15061702</c:v>
                </c:pt>
                <c:pt idx="57">
                  <c:v>4065.0578140600001</c:v>
                </c:pt>
                <c:pt idx="58">
                  <c:v>4092.9916227799904</c:v>
                </c:pt>
                <c:pt idx="59">
                  <c:v>4186.76775850999</c:v>
                </c:pt>
                <c:pt idx="60">
                  <c:v>4254.2680083699997</c:v>
                </c:pt>
                <c:pt idx="61">
                  <c:v>4316.6800721499994</c:v>
                </c:pt>
                <c:pt idx="62">
                  <c:v>4379.6464661700002</c:v>
                </c:pt>
                <c:pt idx="63">
                  <c:v>4350.4914979399991</c:v>
                </c:pt>
                <c:pt idx="64">
                  <c:v>4382.0283407299994</c:v>
                </c:pt>
                <c:pt idx="65">
                  <c:v>4412.6316181000002</c:v>
                </c:pt>
                <c:pt idx="66">
                  <c:v>4472.0645666099999</c:v>
                </c:pt>
                <c:pt idx="67">
                  <c:v>4564.46579948</c:v>
                </c:pt>
                <c:pt idx="68">
                  <c:v>4633.1050343500001</c:v>
                </c:pt>
                <c:pt idx="69">
                  <c:v>4721.4608835600002</c:v>
                </c:pt>
                <c:pt idx="70">
                  <c:v>4733.2065582799996</c:v>
                </c:pt>
                <c:pt idx="71">
                  <c:v>4813.0318390800003</c:v>
                </c:pt>
              </c:numCache>
            </c:numRef>
          </c:val>
          <c:smooth val="0"/>
          <c:extLst>
            <c:ext xmlns:c16="http://schemas.microsoft.com/office/drawing/2014/chart" uri="{C3380CC4-5D6E-409C-BE32-E72D297353CC}">
              <c16:uniqueId val="{00000000-2294-4503-8FF5-492B4DE491AD}"/>
            </c:ext>
          </c:extLst>
        </c:ser>
        <c:ser>
          <c:idx val="3"/>
          <c:order val="1"/>
          <c:tx>
            <c:strRef>
              <c:f>'13. POPULAR'!$P$1</c:f>
              <c:strCache>
                <c:ptCount val="1"/>
                <c:pt idx="0">
                  <c:v>Predicción</c:v>
                </c:pt>
              </c:strCache>
            </c:strRef>
          </c:tx>
          <c:spPr>
            <a:ln w="22225" cap="rnd" cmpd="sng" algn="ctr">
              <a:solidFill>
                <a:schemeClr val="accent4"/>
              </a:solidFill>
              <a:round/>
            </a:ln>
            <a:effectLst/>
          </c:spPr>
          <c:marker>
            <c:symbol val="none"/>
          </c:marker>
          <c:cat>
            <c:multiLvlStrRef>
              <c:f>'13. POPULAR'!$D$2:$E$82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'13. POPULAR'!$P$2:$P$82</c:f>
              <c:numCache>
                <c:formatCode>General</c:formatCode>
                <c:ptCount val="81"/>
                <c:pt idx="72" formatCode="_(* #,##0.00_);_(* \(#,##0.00\);_(* &quot;-&quot;??_);_(@_)">
                  <c:v>4861.3999715018399</c:v>
                </c:pt>
                <c:pt idx="73" formatCode="_(* #,##0.00_);_(* \(#,##0.00\);_(* &quot;-&quot;??_);_(@_)">
                  <c:v>4916.6365663555898</c:v>
                </c:pt>
                <c:pt idx="74" formatCode="_(* #,##0.00_);_(* \(#,##0.00\);_(* &quot;-&quot;??_);_(@_)">
                  <c:v>4980.0511115482905</c:v>
                </c:pt>
                <c:pt idx="75" formatCode="_(* #,##0.00_);_(* \(#,##0.00\);_(* &quot;-&quot;??_);_(@_)">
                  <c:v>5000.4846320145907</c:v>
                </c:pt>
                <c:pt idx="76" formatCode="_(* #,##0.00_);_(* \(#,##0.00\);_(* &quot;-&quot;??_);_(@_)">
                  <c:v>5054.7021710762192</c:v>
                </c:pt>
                <c:pt idx="77" formatCode="_(* #,##0.00_);_(* \(#,##0.00\);_(* &quot;-&quot;??_);_(@_)">
                  <c:v>5091.2223510888298</c:v>
                </c:pt>
                <c:pt idx="78" formatCode="_(* #,##0.00_);_(* \(#,##0.00\);_(* &quot;-&quot;??_);_(@_)">
                  <c:v>5157.3013454350303</c:v>
                </c:pt>
                <c:pt idx="79" formatCode="_(* #,##0.00_);_(* \(#,##0.00\);_(* &quot;-&quot;??_);_(@_)">
                  <c:v>5224.2084833236104</c:v>
                </c:pt>
                <c:pt idx="80" formatCode="_(* #,##0.00_);_(* \(#,##0.00\);_(* &quot;-&quot;??_);_(@_)">
                  <c:v>5352.0637750490905</c:v>
                </c:pt>
              </c:numCache>
            </c:numRef>
          </c:val>
          <c:smooth val="0"/>
          <c:extLst>
            <c:ext xmlns:c16="http://schemas.microsoft.com/office/drawing/2014/chart" uri="{C3380CC4-5D6E-409C-BE32-E72D297353CC}">
              <c16:uniqueId val="{00000001-2294-4503-8FF5-492B4DE491AD}"/>
            </c:ext>
          </c:extLst>
        </c:ser>
        <c:ser>
          <c:idx val="0"/>
          <c:order val="2"/>
          <c:tx>
            <c:strRef>
              <c:f>'13. POPULAR'!$R$1</c:f>
              <c:strCache>
                <c:ptCount val="1"/>
                <c:pt idx="0">
                  <c:v>Tendencia 2023</c:v>
                </c:pt>
              </c:strCache>
            </c:strRef>
          </c:tx>
          <c:spPr>
            <a:ln w="9525" cap="rnd" cmpd="sng" algn="ctr">
              <a:solidFill>
                <a:schemeClr val="accent1"/>
              </a:solidFill>
              <a:round/>
            </a:ln>
            <a:effectLst/>
          </c:spPr>
          <c:marker>
            <c:symbol val="none"/>
          </c:marker>
          <c:cat>
            <c:multiLvlStrRef>
              <c:f>'13. POPULAR'!$D$2:$E$82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'13. POPULAR'!$R$2:$R$82</c:f>
              <c:numCache>
                <c:formatCode>General</c:formatCode>
                <c:ptCount val="81"/>
                <c:pt idx="72" formatCode="_(* #,##0.00_);_(* \(#,##0.00\);_(* &quot;-&quot;??_);_(@_)">
                  <c:v>4858.7294575089099</c:v>
                </c:pt>
                <c:pt idx="73" formatCode="_(* #,##0.00_);_(* \(#,##0.00\);_(* &quot;-&quot;??_);_(@_)">
                  <c:v>4923.7554739146099</c:v>
                </c:pt>
                <c:pt idx="74" formatCode="_(* #,##0.00_);_(* \(#,##0.00\);_(* &quot;-&quot;??_);_(@_)">
                  <c:v>4971.55906008288</c:v>
                </c:pt>
                <c:pt idx="75" formatCode="_(* #,##0.00_);_(* \(#,##0.00\);_(* &quot;-&quot;??_);_(@_)">
                  <c:v>5010.1977782288195</c:v>
                </c:pt>
                <c:pt idx="76" formatCode="_(* #,##0.00_);_(* \(#,##0.00\);_(* &quot;-&quot;??_);_(@_)">
                  <c:v>5047.7291905685397</c:v>
                </c:pt>
                <c:pt idx="77" formatCode="_(* #,##0.00_);_(* \(#,##0.00\);_(* &quot;-&quot;??_);_(@_)">
                  <c:v>5092.2108593176199</c:v>
                </c:pt>
                <c:pt idx="78" formatCode="_(* #,##0.00_);_(* \(#,##0.00\);_(* &quot;-&quot;??_);_(@_)">
                  <c:v>5151.70034669091</c:v>
                </c:pt>
                <c:pt idx="79" formatCode="_(* #,##0.00_);_(* \(#,##0.00\);_(* &quot;-&quot;??_);_(@_)">
                  <c:v>5234.2552149050907</c:v>
                </c:pt>
                <c:pt idx="80" formatCode="_(* #,##0.00_);_(* \(#,##0.00\);_(* &quot;-&quot;??_);_(@_)">
                  <c:v>5347.9330261749201</c:v>
                </c:pt>
              </c:numCache>
            </c:numRef>
          </c:val>
          <c:smooth val="0"/>
          <c:extLst>
            <c:ext xmlns:c16="http://schemas.microsoft.com/office/drawing/2014/chart" uri="{C3380CC4-5D6E-409C-BE32-E72D297353CC}">
              <c16:uniqueId val="{00000002-2294-4503-8FF5-492B4DE491AD}"/>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'14.TRABAJDORES'!$L$1</c:f>
              <c:strCache>
                <c:ptCount val="1"/>
                <c:pt idx="0">
                  <c:v>ValorCuenta</c:v>
                </c:pt>
              </c:strCache>
            </c:strRef>
          </c:tx>
          <c:spPr>
            <a:ln w="22225" cap="rnd" cmpd="sng" algn="ctr">
              <a:solidFill>
                <a:schemeClr val="accent3"/>
              </a:solidFill>
              <a:round/>
            </a:ln>
            <a:effectLst/>
          </c:spPr>
          <c:marker>
            <c:symbol val="none"/>
          </c:marker>
          <c:cat>
            <c:multiLvlStrRef>
              <c:f>'14.TRABAJDORES'!$D$2:$E$82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'14.TRABAJDORES'!$L$2:$L$73</c:f>
              <c:numCache>
                <c:formatCode>_-* #,##0_-;\-* #,##0_-;_-* "-"??_-;_-@_-</c:formatCode>
                <c:ptCount val="72"/>
                <c:pt idx="0">
                  <c:v>7349.9652187499996</c:v>
                </c:pt>
                <c:pt idx="1">
                  <c:v>7357.8778509599997</c:v>
                </c:pt>
                <c:pt idx="2">
                  <c:v>7504.8688170900004</c:v>
                </c:pt>
                <c:pt idx="3">
                  <c:v>7744.0203268699997</c:v>
                </c:pt>
                <c:pt idx="4">
                  <c:v>7805.8717471999998</c:v>
                </c:pt>
                <c:pt idx="5">
                  <c:v>8102.5945615600003</c:v>
                </c:pt>
                <c:pt idx="6">
                  <c:v>8070.0099461899999</c:v>
                </c:pt>
                <c:pt idx="7">
                  <c:v>8248.4982348400008</c:v>
                </c:pt>
                <c:pt idx="8">
                  <c:v>8944.9866801200005</c:v>
                </c:pt>
                <c:pt idx="9">
                  <c:v>8859.1402963</c:v>
                </c:pt>
                <c:pt idx="10">
                  <c:v>8749.2805392099999</c:v>
                </c:pt>
                <c:pt idx="11">
                  <c:v>9136.4267910899998</c:v>
                </c:pt>
                <c:pt idx="12">
                  <c:v>8779.2302733699889</c:v>
                </c:pt>
                <c:pt idx="13">
                  <c:v>9002.9409321099884</c:v>
                </c:pt>
                <c:pt idx="14">
                  <c:v>9187.7371523599886</c:v>
                </c:pt>
                <c:pt idx="15">
                  <c:v>9035.7298731999999</c:v>
                </c:pt>
                <c:pt idx="16">
                  <c:v>9144.6292793199991</c:v>
                </c:pt>
                <c:pt idx="17">
                  <c:v>9478.2035956599993</c:v>
                </c:pt>
                <c:pt idx="18">
                  <c:v>9204.6935836600005</c:v>
                </c:pt>
                <c:pt idx="19">
                  <c:v>9054.7508638700001</c:v>
                </c:pt>
                <c:pt idx="20">
                  <c:v>9049.8923072900016</c:v>
                </c:pt>
                <c:pt idx="21">
                  <c:v>8710.3569584500001</c:v>
                </c:pt>
                <c:pt idx="22">
                  <c:v>8601.8029174500007</c:v>
                </c:pt>
                <c:pt idx="23">
                  <c:v>8714.6658518799995</c:v>
                </c:pt>
                <c:pt idx="24">
                  <c:v>8712.23123476</c:v>
                </c:pt>
                <c:pt idx="25">
                  <c:v>8651.7886517999996</c:v>
                </c:pt>
                <c:pt idx="26">
                  <c:v>8688.4023707600008</c:v>
                </c:pt>
                <c:pt idx="27">
                  <c:v>8654.4551639000001</c:v>
                </c:pt>
                <c:pt idx="28">
                  <c:v>8210.8418136700002</c:v>
                </c:pt>
                <c:pt idx="29">
                  <c:v>8452.0513009900005</c:v>
                </c:pt>
                <c:pt idx="30">
                  <c:v>8309.7865597</c:v>
                </c:pt>
                <c:pt idx="31">
                  <c:v>8529.7039501199997</c:v>
                </c:pt>
                <c:pt idx="32">
                  <c:v>8366.8477320500006</c:v>
                </c:pt>
                <c:pt idx="33">
                  <c:v>8284.0068728999995</c:v>
                </c:pt>
                <c:pt idx="34">
                  <c:v>8212.72545464</c:v>
                </c:pt>
                <c:pt idx="35">
                  <c:v>8450.12125629</c:v>
                </c:pt>
                <c:pt idx="36">
                  <c:v>8649.9346564400003</c:v>
                </c:pt>
                <c:pt idx="37">
                  <c:v>8957.2819067399996</c:v>
                </c:pt>
                <c:pt idx="38">
                  <c:v>9026.4104971299985</c:v>
                </c:pt>
                <c:pt idx="39">
                  <c:v>9343.1705943199995</c:v>
                </c:pt>
                <c:pt idx="40">
                  <c:v>9332.4034213600007</c:v>
                </c:pt>
                <c:pt idx="41">
                  <c:v>9507.8159934100004</c:v>
                </c:pt>
                <c:pt idx="42">
                  <c:v>9327.7413351999894</c:v>
                </c:pt>
                <c:pt idx="43">
                  <c:v>9390.1136185100004</c:v>
                </c:pt>
                <c:pt idx="44">
                  <c:v>9412.7079053799989</c:v>
                </c:pt>
                <c:pt idx="45">
                  <c:v>9683.8242030799993</c:v>
                </c:pt>
                <c:pt idx="46">
                  <c:v>9642.8132599500004</c:v>
                </c:pt>
                <c:pt idx="47">
                  <c:v>9368.0214405299885</c:v>
                </c:pt>
                <c:pt idx="48">
                  <c:v>9729.6872104100003</c:v>
                </c:pt>
                <c:pt idx="49">
                  <c:v>9429.9844598700001</c:v>
                </c:pt>
                <c:pt idx="50">
                  <c:v>9218.3887951399993</c:v>
                </c:pt>
                <c:pt idx="51">
                  <c:v>9493.3951808599886</c:v>
                </c:pt>
                <c:pt idx="52">
                  <c:v>9636.9985257400003</c:v>
                </c:pt>
                <c:pt idx="53">
                  <c:v>9724.1775495900001</c:v>
                </c:pt>
                <c:pt idx="54">
                  <c:v>9514.5089416699993</c:v>
                </c:pt>
                <c:pt idx="55">
                  <c:v>9321.7904852499996</c:v>
                </c:pt>
                <c:pt idx="56">
                  <c:v>9280.5091522800012</c:v>
                </c:pt>
                <c:pt idx="57">
                  <c:v>9151.3210374200007</c:v>
                </c:pt>
                <c:pt idx="58">
                  <c:v>8999.2215131399989</c:v>
                </c:pt>
                <c:pt idx="59">
                  <c:v>9353.5792465800005</c:v>
                </c:pt>
                <c:pt idx="60">
                  <c:v>10036.77976831</c:v>
                </c:pt>
                <c:pt idx="61">
                  <c:v>9504.0051953699895</c:v>
                </c:pt>
                <c:pt idx="62">
                  <c:v>9744.6896668199988</c:v>
                </c:pt>
                <c:pt idx="63">
                  <c:v>9729.4779914800001</c:v>
                </c:pt>
                <c:pt idx="64">
                  <c:v>9683.9083291200004</c:v>
                </c:pt>
                <c:pt idx="65">
                  <c:v>9838.7249011999902</c:v>
                </c:pt>
                <c:pt idx="66">
                  <c:v>10241.834912229999</c:v>
                </c:pt>
                <c:pt idx="67">
                  <c:v>10230.397679610001</c:v>
                </c:pt>
                <c:pt idx="68">
                  <c:v>10032.03518132</c:v>
                </c:pt>
                <c:pt idx="69">
                  <c:v>10006.122630080001</c:v>
                </c:pt>
                <c:pt idx="70">
                  <c:v>9996.9942896399989</c:v>
                </c:pt>
                <c:pt idx="71">
                  <c:v>9828.8761959399999</c:v>
                </c:pt>
              </c:numCache>
            </c:numRef>
          </c:val>
          <c:smooth val="0"/>
          <c:extLst>
            <c:ext xmlns:c16="http://schemas.microsoft.com/office/drawing/2014/chart" uri="{C3380CC4-5D6E-409C-BE32-E72D297353CC}">
              <c16:uniqueId val="{00000000-5808-47B9-B322-D82AC193430E}"/>
            </c:ext>
          </c:extLst>
        </c:ser>
        <c:ser>
          <c:idx val="3"/>
          <c:order val="1"/>
          <c:tx>
            <c:strRef>
              <c:f>'14.TRABAJDORES'!$P$1</c:f>
              <c:strCache>
                <c:ptCount val="1"/>
                <c:pt idx="0">
                  <c:v>Predicción</c:v>
                </c:pt>
              </c:strCache>
            </c:strRef>
          </c:tx>
          <c:spPr>
            <a:ln w="22225" cap="rnd" cmpd="sng" algn="ctr">
              <a:solidFill>
                <a:schemeClr val="accent4"/>
              </a:solidFill>
              <a:round/>
            </a:ln>
            <a:effectLst/>
          </c:spPr>
          <c:marker>
            <c:symbol val="none"/>
          </c:marker>
          <c:cat>
            <c:multiLvlStrRef>
              <c:f>'14.TRABAJDORES'!$D$2:$E$82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'14.TRABAJDORES'!$P$2:$P$82</c:f>
              <c:numCache>
                <c:formatCode>General</c:formatCode>
                <c:ptCount val="81"/>
                <c:pt idx="72" formatCode="_(* #,##0.00_);_(* \(#,##0.00\);_(* &quot;-&quot;??_);_(@_)">
                  <c:v>9486.5541078817696</c:v>
                </c:pt>
                <c:pt idx="73" formatCode="_(* #,##0.00_);_(* \(#,##0.00\);_(* &quot;-&quot;??_);_(@_)">
                  <c:v>10037.800886761899</c:v>
                </c:pt>
                <c:pt idx="74" formatCode="_(* #,##0.00_);_(* \(#,##0.00\);_(* &quot;-&quot;??_);_(@_)">
                  <c:v>9539.1994641694509</c:v>
                </c:pt>
                <c:pt idx="75" formatCode="_(* #,##0.00_);_(* \(#,##0.00\);_(* &quot;-&quot;??_);_(@_)">
                  <c:v>9638.4459391996897</c:v>
                </c:pt>
                <c:pt idx="76" formatCode="_(* #,##0.00_);_(* \(#,##0.00\);_(* &quot;-&quot;??_);_(@_)">
                  <c:v>10734.559492601</c:v>
                </c:pt>
                <c:pt idx="77" formatCode="_(* #,##0.00_);_(* \(#,##0.00\);_(* &quot;-&quot;??_);_(@_)">
                  <c:v>10800.713368668501</c:v>
                </c:pt>
                <c:pt idx="78" formatCode="_(* #,##0.00_);_(* \(#,##0.00\);_(* &quot;-&quot;??_);_(@_)">
                  <c:v>10592.4045550668</c:v>
                </c:pt>
                <c:pt idx="79" formatCode="_(* #,##0.00_);_(* \(#,##0.00\);_(* &quot;-&quot;??_);_(@_)">
                  <c:v>10645.591398374901</c:v>
                </c:pt>
                <c:pt idx="80" formatCode="_(* #,##0.00_);_(* \(#,##0.00\);_(* &quot;-&quot;??_);_(@_)">
                  <c:v>11054.367063097299</c:v>
                </c:pt>
              </c:numCache>
            </c:numRef>
          </c:val>
          <c:smooth val="0"/>
          <c:extLst>
            <c:ext xmlns:c16="http://schemas.microsoft.com/office/drawing/2014/chart" uri="{C3380CC4-5D6E-409C-BE32-E72D297353CC}">
              <c16:uniqueId val="{00000001-5808-47B9-B322-D82AC193430E}"/>
            </c:ext>
          </c:extLst>
        </c:ser>
        <c:ser>
          <c:idx val="0"/>
          <c:order val="2"/>
          <c:tx>
            <c:strRef>
              <c:f>'14.TRABAJDORES'!$R$1</c:f>
              <c:strCache>
                <c:ptCount val="1"/>
                <c:pt idx="0">
                  <c:v>Tendencia 2023</c:v>
                </c:pt>
              </c:strCache>
            </c:strRef>
          </c:tx>
          <c:spPr>
            <a:ln w="12700" cap="rnd" cmpd="sng" algn="ctr">
              <a:solidFill>
                <a:schemeClr val="accent1"/>
              </a:solidFill>
              <a:round/>
            </a:ln>
            <a:effectLst/>
          </c:spPr>
          <c:marker>
            <c:symbol val="none"/>
          </c:marker>
          <c:cat>
            <c:multiLvlStrRef>
              <c:f>'14.TRABAJDORES'!$D$2:$E$82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'14.TRABAJDORES'!$R$2:$R$82</c:f>
              <c:numCache>
                <c:formatCode>General</c:formatCode>
                <c:ptCount val="81"/>
                <c:pt idx="72" formatCode="_(* #,##0.00_);_(* \(#,##0.00\);_(* &quot;-&quot;??_);_(@_)">
                  <c:v>9581.698349019769</c:v>
                </c:pt>
                <c:pt idx="73" formatCode="_(* #,##0.00_);_(* \(#,##0.00\);_(* &quot;-&quot;??_);_(@_)">
                  <c:v>9658.9651889379802</c:v>
                </c:pt>
                <c:pt idx="74" formatCode="_(* #,##0.00_);_(* \(#,##0.00\);_(* &quot;-&quot;??_);_(@_)">
                  <c:v>9826.9687936386708</c:v>
                </c:pt>
                <c:pt idx="75" formatCode="_(* #,##0.00_);_(* \(#,##0.00\);_(* &quot;-&quot;??_);_(@_)">
                  <c:v>10053.096914359101</c:v>
                </c:pt>
                <c:pt idx="76" formatCode="_(* #,##0.00_);_(* \(#,##0.00\);_(* &quot;-&quot;??_);_(@_)">
                  <c:v>10304.7373023376</c:v>
                </c:pt>
                <c:pt idx="77" formatCode="_(* #,##0.00_);_(* \(#,##0.00\);_(* &quot;-&quot;??_);_(@_)">
                  <c:v>10549.2777088078</c:v>
                </c:pt>
                <c:pt idx="78" formatCode="_(* #,##0.00_);_(* \(#,##0.00\);_(* &quot;-&quot;??_);_(@_)">
                  <c:v>10754.105885007299</c:v>
                </c:pt>
                <c:pt idx="79" formatCode="_(* #,##0.00_);_(* \(#,##0.00\);_(* &quot;-&quot;??_);_(@_)">
                  <c:v>10886.609582172799</c:v>
                </c:pt>
                <c:pt idx="80" formatCode="_(* #,##0.00_);_(* \(#,##0.00\);_(* &quot;-&quot;??_);_(@_)">
                  <c:v>10914.1765515395</c:v>
                </c:pt>
              </c:numCache>
            </c:numRef>
          </c:val>
          <c:smooth val="0"/>
          <c:extLst>
            <c:ext xmlns:c16="http://schemas.microsoft.com/office/drawing/2014/chart" uri="{C3380CC4-5D6E-409C-BE32-E72D297353CC}">
              <c16:uniqueId val="{00000002-5808-47B9-B322-D82AC193430E}"/>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6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2"/>
          <c:order val="0"/>
          <c:tx>
            <c:strRef>
              <c:f>'15.AZTECA'!$L$1</c:f>
              <c:strCache>
                <c:ptCount val="1"/>
                <c:pt idx="0">
                  <c:v>ValorCuenta</c:v>
                </c:pt>
              </c:strCache>
            </c:strRef>
          </c:tx>
          <c:spPr>
            <a:ln w="22225" cap="rnd" cmpd="sng" algn="ctr">
              <a:solidFill>
                <a:schemeClr val="accent3"/>
              </a:solidFill>
              <a:round/>
            </a:ln>
            <a:effectLst/>
          </c:spPr>
          <c:marker>
            <c:symbol val="none"/>
          </c:marker>
          <c:cat>
            <c:multiLvlStrRef>
              <c:f>'15.AZTECA'!$D$2:$E$82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'15.AZTECA'!$L$2:$L$73</c:f>
              <c:numCache>
                <c:formatCode>_-* #,##0_-;\-* #,##0_-;_-* "-"??_-;_-@_-</c:formatCode>
                <c:ptCount val="72"/>
                <c:pt idx="0">
                  <c:v>4648.40501675</c:v>
                </c:pt>
                <c:pt idx="1">
                  <c:v>4691.3366700999895</c:v>
                </c:pt>
                <c:pt idx="2">
                  <c:v>4762.8160418199996</c:v>
                </c:pt>
                <c:pt idx="3">
                  <c:v>4640.9482948699997</c:v>
                </c:pt>
                <c:pt idx="4">
                  <c:v>4595.4518899899995</c:v>
                </c:pt>
                <c:pt idx="5">
                  <c:v>4621.7094610099894</c:v>
                </c:pt>
                <c:pt idx="6">
                  <c:v>4664.4263752799998</c:v>
                </c:pt>
                <c:pt idx="7">
                  <c:v>4683.9490623000002</c:v>
                </c:pt>
                <c:pt idx="8">
                  <c:v>4705.99809980999</c:v>
                </c:pt>
                <c:pt idx="9">
                  <c:v>4754.0866875000002</c:v>
                </c:pt>
                <c:pt idx="10">
                  <c:v>4769.5187185300001</c:v>
                </c:pt>
                <c:pt idx="11">
                  <c:v>4756.9514933199998</c:v>
                </c:pt>
                <c:pt idx="12">
                  <c:v>4716.4883930799997</c:v>
                </c:pt>
                <c:pt idx="13">
                  <c:v>4627.2106347600002</c:v>
                </c:pt>
                <c:pt idx="14">
                  <c:v>4691.7062907</c:v>
                </c:pt>
                <c:pt idx="15">
                  <c:v>4684.9286011599997</c:v>
                </c:pt>
                <c:pt idx="16">
                  <c:v>4600.3607668499899</c:v>
                </c:pt>
                <c:pt idx="17">
                  <c:v>4624.3677455900006</c:v>
                </c:pt>
                <c:pt idx="18">
                  <c:v>4667.2944587399998</c:v>
                </c:pt>
                <c:pt idx="19">
                  <c:v>4710.3681677599998</c:v>
                </c:pt>
                <c:pt idx="20">
                  <c:v>4700.86989017</c:v>
                </c:pt>
                <c:pt idx="21">
                  <c:v>4705.9280805799999</c:v>
                </c:pt>
                <c:pt idx="22">
                  <c:v>4707.7353966599994</c:v>
                </c:pt>
                <c:pt idx="23">
                  <c:v>4604.8075518400001</c:v>
                </c:pt>
                <c:pt idx="24">
                  <c:v>4573.25779487</c:v>
                </c:pt>
                <c:pt idx="25">
                  <c:v>4599.1044633199999</c:v>
                </c:pt>
                <c:pt idx="26">
                  <c:v>4664.8815008499896</c:v>
                </c:pt>
                <c:pt idx="27">
                  <c:v>4683.2223837900001</c:v>
                </c:pt>
                <c:pt idx="28">
                  <c:v>4512.8116159399997</c:v>
                </c:pt>
                <c:pt idx="29">
                  <c:v>4585.60523311</c:v>
                </c:pt>
                <c:pt idx="30">
                  <c:v>4530.9296257599999</c:v>
                </c:pt>
                <c:pt idx="31">
                  <c:v>4572.1261070699993</c:v>
                </c:pt>
                <c:pt idx="32">
                  <c:v>4723.2053499499998</c:v>
                </c:pt>
                <c:pt idx="33">
                  <c:v>4666.4669314399998</c:v>
                </c:pt>
                <c:pt idx="34">
                  <c:v>4962.3795998400001</c:v>
                </c:pt>
                <c:pt idx="35">
                  <c:v>5163.4521720699995</c:v>
                </c:pt>
                <c:pt idx="36">
                  <c:v>5018.2380756700004</c:v>
                </c:pt>
                <c:pt idx="37">
                  <c:v>5075.4297445800003</c:v>
                </c:pt>
                <c:pt idx="38">
                  <c:v>5200.3198704399992</c:v>
                </c:pt>
                <c:pt idx="39">
                  <c:v>5109.6863928800003</c:v>
                </c:pt>
                <c:pt idx="40">
                  <c:v>5124.53835384999</c:v>
                </c:pt>
                <c:pt idx="41">
                  <c:v>5140.9783549599997</c:v>
                </c:pt>
                <c:pt idx="42">
                  <c:v>5077.1693095399996</c:v>
                </c:pt>
                <c:pt idx="43">
                  <c:v>4955.5526942400002</c:v>
                </c:pt>
                <c:pt idx="44">
                  <c:v>4924.2716633100008</c:v>
                </c:pt>
                <c:pt idx="45">
                  <c:v>5063.6930733100007</c:v>
                </c:pt>
                <c:pt idx="46">
                  <c:v>5095.76010176</c:v>
                </c:pt>
                <c:pt idx="47">
                  <c:v>5110.1474845800003</c:v>
                </c:pt>
                <c:pt idx="48">
                  <c:v>5180.5050218100005</c:v>
                </c:pt>
                <c:pt idx="49">
                  <c:v>5247.4216923999993</c:v>
                </c:pt>
                <c:pt idx="50">
                  <c:v>5367.7658878599996</c:v>
                </c:pt>
                <c:pt idx="51">
                  <c:v>4912.6860566099995</c:v>
                </c:pt>
                <c:pt idx="52">
                  <c:v>5087.6289407700006</c:v>
                </c:pt>
                <c:pt idx="53">
                  <c:v>5164.9431177299994</c:v>
                </c:pt>
                <c:pt idx="54">
                  <c:v>5182.14825071</c:v>
                </c:pt>
                <c:pt idx="55">
                  <c:v>5234.6001175000001</c:v>
                </c:pt>
                <c:pt idx="56">
                  <c:v>5287.9597358599995</c:v>
                </c:pt>
                <c:pt idx="57">
                  <c:v>5340.0649591700003</c:v>
                </c:pt>
                <c:pt idx="58">
                  <c:v>5384.96011576</c:v>
                </c:pt>
                <c:pt idx="59">
                  <c:v>5390.1794778900003</c:v>
                </c:pt>
                <c:pt idx="60">
                  <c:v>5464.4049849599996</c:v>
                </c:pt>
                <c:pt idx="61">
                  <c:v>5576.9417024200002</c:v>
                </c:pt>
                <c:pt idx="62">
                  <c:v>5682.5951028700001</c:v>
                </c:pt>
                <c:pt idx="63">
                  <c:v>5683.5128312200004</c:v>
                </c:pt>
                <c:pt idx="64">
                  <c:v>5712.59390601</c:v>
                </c:pt>
                <c:pt idx="65">
                  <c:v>5644.4116786000004</c:v>
                </c:pt>
                <c:pt idx="66">
                  <c:v>5620.4683441099996</c:v>
                </c:pt>
                <c:pt idx="67">
                  <c:v>5509.0040123599993</c:v>
                </c:pt>
                <c:pt idx="68">
                  <c:v>5526.4398171000003</c:v>
                </c:pt>
                <c:pt idx="69">
                  <c:v>5610.3699749799998</c:v>
                </c:pt>
                <c:pt idx="70">
                  <c:v>5838.0284185399996</c:v>
                </c:pt>
                <c:pt idx="71">
                  <c:v>5840.9052346300005</c:v>
                </c:pt>
              </c:numCache>
            </c:numRef>
          </c:val>
          <c:smooth val="0"/>
          <c:extLst>
            <c:ext xmlns:c16="http://schemas.microsoft.com/office/drawing/2014/chart" uri="{C3380CC4-5D6E-409C-BE32-E72D297353CC}">
              <c16:uniqueId val="{00000000-AE08-4A55-9A01-2689AE51799E}"/>
            </c:ext>
          </c:extLst>
        </c:ser>
        <c:ser>
          <c:idx val="3"/>
          <c:order val="1"/>
          <c:tx>
            <c:strRef>
              <c:f>'15.AZTECA'!$P$1</c:f>
              <c:strCache>
                <c:ptCount val="1"/>
                <c:pt idx="0">
                  <c:v>Predicción</c:v>
                </c:pt>
              </c:strCache>
            </c:strRef>
          </c:tx>
          <c:spPr>
            <a:ln w="22225" cap="rnd" cmpd="sng" algn="ctr">
              <a:solidFill>
                <a:schemeClr val="accent4"/>
              </a:solidFill>
              <a:round/>
            </a:ln>
            <a:effectLst/>
          </c:spPr>
          <c:marker>
            <c:symbol val="none"/>
          </c:marker>
          <c:cat>
            <c:multiLvlStrRef>
              <c:f>'15.AZTECA'!$D$2:$E$82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'15.AZTECA'!$P$2:$P$82</c:f>
              <c:numCache>
                <c:formatCode>General</c:formatCode>
                <c:ptCount val="81"/>
                <c:pt idx="72" formatCode="0.00E+00">
                  <c:v>5835.5951454836704</c:v>
                </c:pt>
                <c:pt idx="73" formatCode="0.00E+00">
                  <c:v>5901.7700528287296</c:v>
                </c:pt>
                <c:pt idx="74" formatCode="0.00E+00">
                  <c:v>6057.1171741935905</c:v>
                </c:pt>
                <c:pt idx="75" formatCode="0.00E+00">
                  <c:v>6119.6829172686002</c:v>
                </c:pt>
                <c:pt idx="76" formatCode="0.00E+00">
                  <c:v>6175.9498758526697</c:v>
                </c:pt>
                <c:pt idx="77" formatCode="0.00E+00">
                  <c:v>6254.5189732721101</c:v>
                </c:pt>
                <c:pt idx="78" formatCode="0.00E+00">
                  <c:v>6333.1190682124006</c:v>
                </c:pt>
                <c:pt idx="79" formatCode="0.00E+00">
                  <c:v>6265.3424461861005</c:v>
                </c:pt>
                <c:pt idx="80" formatCode="0.00E+00">
                  <c:v>6535.4467276260702</c:v>
                </c:pt>
              </c:numCache>
            </c:numRef>
          </c:val>
          <c:smooth val="0"/>
          <c:extLst>
            <c:ext xmlns:c16="http://schemas.microsoft.com/office/drawing/2014/chart" uri="{C3380CC4-5D6E-409C-BE32-E72D297353CC}">
              <c16:uniqueId val="{00000001-AE08-4A55-9A01-2689AE51799E}"/>
            </c:ext>
          </c:extLst>
        </c:ser>
        <c:ser>
          <c:idx val="0"/>
          <c:order val="2"/>
          <c:tx>
            <c:strRef>
              <c:f>'15.AZTECA'!$R$1</c:f>
              <c:strCache>
                <c:ptCount val="1"/>
                <c:pt idx="0">
                  <c:v>Tendencia 2023</c:v>
                </c:pt>
              </c:strCache>
            </c:strRef>
          </c:tx>
          <c:spPr>
            <a:ln w="12700" cap="rnd" cmpd="sng" algn="ctr">
              <a:solidFill>
                <a:schemeClr val="accent1"/>
              </a:solidFill>
              <a:round/>
            </a:ln>
            <a:effectLst/>
          </c:spPr>
          <c:marker>
            <c:symbol val="none"/>
          </c:marker>
          <c:cat>
            <c:multiLvlStrRef>
              <c:f>'15.AZTECA'!$D$2:$E$82</c:f>
              <c:multiLvlStrCache>
                <c:ptCount val="81"/>
                <c:lvl>
                  <c:pt idx="0">
                    <c:v>ene</c:v>
                  </c:pt>
                  <c:pt idx="1">
                    <c:v>feb</c:v>
                  </c:pt>
                  <c:pt idx="2">
                    <c:v>mar</c:v>
                  </c:pt>
                  <c:pt idx="3">
                    <c:v>abr</c:v>
                  </c:pt>
                  <c:pt idx="4">
                    <c:v>may</c:v>
                  </c:pt>
                  <c:pt idx="5">
                    <c:v>jun</c:v>
                  </c:pt>
                  <c:pt idx="6">
                    <c:v>jul</c:v>
                  </c:pt>
                  <c:pt idx="7">
                    <c:v>ago</c:v>
                  </c:pt>
                  <c:pt idx="8">
                    <c:v>sep</c:v>
                  </c:pt>
                  <c:pt idx="9">
                    <c:v>oct</c:v>
                  </c:pt>
                  <c:pt idx="10">
                    <c:v>nov</c:v>
                  </c:pt>
                  <c:pt idx="11">
                    <c:v>dic</c:v>
                  </c:pt>
                  <c:pt idx="12">
                    <c:v>ene</c:v>
                  </c:pt>
                  <c:pt idx="13">
                    <c:v>feb</c:v>
                  </c:pt>
                  <c:pt idx="14">
                    <c:v>mar</c:v>
                  </c:pt>
                  <c:pt idx="15">
                    <c:v>abr</c:v>
                  </c:pt>
                  <c:pt idx="16">
                    <c:v>may</c:v>
                  </c:pt>
                  <c:pt idx="17">
                    <c:v>jun</c:v>
                  </c:pt>
                  <c:pt idx="18">
                    <c:v>jul</c:v>
                  </c:pt>
                  <c:pt idx="19">
                    <c:v>ago</c:v>
                  </c:pt>
                  <c:pt idx="20">
                    <c:v>sep</c:v>
                  </c:pt>
                  <c:pt idx="21">
                    <c:v>oct</c:v>
                  </c:pt>
                  <c:pt idx="22">
                    <c:v>nov</c:v>
                  </c:pt>
                  <c:pt idx="23">
                    <c:v>dic</c:v>
                  </c:pt>
                  <c:pt idx="24">
                    <c:v>ene</c:v>
                  </c:pt>
                  <c:pt idx="25">
                    <c:v>feb</c:v>
                  </c:pt>
                  <c:pt idx="26">
                    <c:v>mar</c:v>
                  </c:pt>
                  <c:pt idx="27">
                    <c:v>abr</c:v>
                  </c:pt>
                  <c:pt idx="28">
                    <c:v>may</c:v>
                  </c:pt>
                  <c:pt idx="29">
                    <c:v>jun</c:v>
                  </c:pt>
                  <c:pt idx="30">
                    <c:v>jul</c:v>
                  </c:pt>
                  <c:pt idx="31">
                    <c:v>ago</c:v>
                  </c:pt>
                  <c:pt idx="32">
                    <c:v>sep</c:v>
                  </c:pt>
                  <c:pt idx="33">
                    <c:v>oct</c:v>
                  </c:pt>
                  <c:pt idx="34">
                    <c:v>nov</c:v>
                  </c:pt>
                  <c:pt idx="35">
                    <c:v>dic</c:v>
                  </c:pt>
                  <c:pt idx="36">
                    <c:v>ene</c:v>
                  </c:pt>
                  <c:pt idx="37">
                    <c:v>feb</c:v>
                  </c:pt>
                  <c:pt idx="38">
                    <c:v>mar</c:v>
                  </c:pt>
                  <c:pt idx="39">
                    <c:v>abr</c:v>
                  </c:pt>
                  <c:pt idx="40">
                    <c:v>may</c:v>
                  </c:pt>
                  <c:pt idx="41">
                    <c:v>jun</c:v>
                  </c:pt>
                  <c:pt idx="42">
                    <c:v>jul</c:v>
                  </c:pt>
                  <c:pt idx="43">
                    <c:v>ago</c:v>
                  </c:pt>
                  <c:pt idx="44">
                    <c:v>sep</c:v>
                  </c:pt>
                  <c:pt idx="45">
                    <c:v>oct</c:v>
                  </c:pt>
                  <c:pt idx="46">
                    <c:v>nov</c:v>
                  </c:pt>
                  <c:pt idx="47">
                    <c:v>dic</c:v>
                  </c:pt>
                  <c:pt idx="48">
                    <c:v>ene</c:v>
                  </c:pt>
                  <c:pt idx="49">
                    <c:v>feb</c:v>
                  </c:pt>
                  <c:pt idx="50">
                    <c:v>mar</c:v>
                  </c:pt>
                  <c:pt idx="51">
                    <c:v>abr</c:v>
                  </c:pt>
                  <c:pt idx="52">
                    <c:v>may</c:v>
                  </c:pt>
                  <c:pt idx="53">
                    <c:v>jun</c:v>
                  </c:pt>
                  <c:pt idx="54">
                    <c:v>jul</c:v>
                  </c:pt>
                  <c:pt idx="55">
                    <c:v>ago</c:v>
                  </c:pt>
                  <c:pt idx="56">
                    <c:v>sep</c:v>
                  </c:pt>
                  <c:pt idx="57">
                    <c:v>oct</c:v>
                  </c:pt>
                  <c:pt idx="58">
                    <c:v>nov</c:v>
                  </c:pt>
                  <c:pt idx="59">
                    <c:v>dic</c:v>
                  </c:pt>
                  <c:pt idx="60">
                    <c:v>ene</c:v>
                  </c:pt>
                  <c:pt idx="61">
                    <c:v>feb</c:v>
                  </c:pt>
                  <c:pt idx="62">
                    <c:v>mar</c:v>
                  </c:pt>
                  <c:pt idx="63">
                    <c:v>abr</c:v>
                  </c:pt>
                  <c:pt idx="64">
                    <c:v>may</c:v>
                  </c:pt>
                  <c:pt idx="65">
                    <c:v>jun</c:v>
                  </c:pt>
                  <c:pt idx="66">
                    <c:v>jul</c:v>
                  </c:pt>
                  <c:pt idx="67">
                    <c:v>ago</c:v>
                  </c:pt>
                  <c:pt idx="68">
                    <c:v>sep</c:v>
                  </c:pt>
                  <c:pt idx="69">
                    <c:v>oct</c:v>
                  </c:pt>
                  <c:pt idx="70">
                    <c:v>nov</c:v>
                  </c:pt>
                  <c:pt idx="71">
                    <c:v>dic</c:v>
                  </c:pt>
                  <c:pt idx="72">
                    <c:v>ene</c:v>
                  </c:pt>
                  <c:pt idx="73">
                    <c:v>feb</c:v>
                  </c:pt>
                  <c:pt idx="74">
                    <c:v>mar</c:v>
                  </c:pt>
                  <c:pt idx="75">
                    <c:v>abr</c:v>
                  </c:pt>
                  <c:pt idx="76">
                    <c:v>may</c:v>
                  </c:pt>
                  <c:pt idx="77">
                    <c:v>jun</c:v>
                  </c:pt>
                  <c:pt idx="78">
                    <c:v>jul</c:v>
                  </c:pt>
                  <c:pt idx="79">
                    <c:v>ago</c:v>
                  </c:pt>
                  <c:pt idx="80">
                    <c:v>sep</c:v>
                  </c:pt>
                </c:lvl>
                <c:lvl>
                  <c:pt idx="0">
                    <c:v>2017</c:v>
                  </c:pt>
                  <c:pt idx="12">
                    <c:v>2018</c:v>
                  </c:pt>
                  <c:pt idx="24">
                    <c:v>2019</c:v>
                  </c:pt>
                  <c:pt idx="36">
                    <c:v>2020</c:v>
                  </c:pt>
                  <c:pt idx="48">
                    <c:v>2021</c:v>
                  </c:pt>
                  <c:pt idx="60">
                    <c:v>2022</c:v>
                  </c:pt>
                  <c:pt idx="72">
                    <c:v>2023</c:v>
                  </c:pt>
                </c:lvl>
              </c:multiLvlStrCache>
            </c:multiLvlStrRef>
          </c:cat>
          <c:val>
            <c:numRef>
              <c:f>'15.AZTECA'!$R$2:$R$82</c:f>
              <c:numCache>
                <c:formatCode>General</c:formatCode>
                <c:ptCount val="81"/>
                <c:pt idx="72" formatCode="_(* #,##0.00_);_(* \(#,##0.00\);_(* &quot;-&quot;??_);_(@_)">
                  <c:v>5809.9064204938895</c:v>
                </c:pt>
                <c:pt idx="73" formatCode="_(* #,##0.00_);_(* \(#,##0.00\);_(* &quot;-&quot;??_);_(@_)">
                  <c:v>5949.1223643406893</c:v>
                </c:pt>
                <c:pt idx="74" formatCode="_(* #,##0.00_);_(* \(#,##0.00\);_(* &quot;-&quot;??_);_(@_)">
                  <c:v>6048.0722399049</c:v>
                </c:pt>
                <c:pt idx="75" formatCode="_(* #,##0.00_);_(* \(#,##0.00\);_(* &quot;-&quot;??_);_(@_)">
                  <c:v>6119.1366849142996</c:v>
                </c:pt>
                <c:pt idx="76" formatCode="_(* #,##0.00_);_(* \(#,##0.00\);_(* &quot;-&quot;??_);_(@_)">
                  <c:v>6174.6963370969197</c:v>
                </c:pt>
                <c:pt idx="77" formatCode="_(* #,##0.00_);_(* \(#,##0.00\);_(* &quot;-&quot;??_);_(@_)">
                  <c:v>6227.1318341812694</c:v>
                </c:pt>
                <c:pt idx="78" formatCode="_(* #,##0.00_);_(* \(#,##0.00\);_(* &quot;-&quot;??_);_(@_)">
                  <c:v>6288.8238138961096</c:v>
                </c:pt>
                <c:pt idx="79" formatCode="_(* #,##0.00_);_(* \(#,##0.00\);_(* &quot;-&quot;??_);_(@_)">
                  <c:v>6372.1529139699696</c:v>
                </c:pt>
                <c:pt idx="80" formatCode="_(* #,##0.00_);_(* \(#,##0.00\);_(* &quot;-&quot;??_);_(@_)">
                  <c:v>6489.4997721300006</c:v>
                </c:pt>
              </c:numCache>
            </c:numRef>
          </c:val>
          <c:smooth val="0"/>
          <c:extLst>
            <c:ext xmlns:c16="http://schemas.microsoft.com/office/drawing/2014/chart" uri="{C3380CC4-5D6E-409C-BE32-E72D297353CC}">
              <c16:uniqueId val="{00000002-AE08-4A55-9A01-2689AE51799E}"/>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998294608"/>
        <c:axId val="998003936"/>
      </c:lineChart>
      <c:catAx>
        <c:axId val="998294608"/>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5400000" spcFirstLastPara="1" vertOverflow="ellipsis"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003936"/>
        <c:crosses val="autoZero"/>
        <c:auto val="0"/>
        <c:lblAlgn val="ctr"/>
        <c:lblOffset val="100"/>
        <c:tickLblSkip val="2"/>
        <c:noMultiLvlLbl val="0"/>
      </c:catAx>
      <c:valAx>
        <c:axId val="998003936"/>
        <c:scaling>
          <c:orientation val="minMax"/>
          <c:min val="400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crossAx val="998294608"/>
        <c:crosses val="autoZero"/>
        <c:crossBetween val="between"/>
      </c:valAx>
      <c:spPr>
        <a:gradFill>
          <a:gsLst>
            <a:gs pos="100000">
              <a:schemeClr val="lt1">
                <a:lumMod val="95000"/>
              </a:schemeClr>
            </a:gs>
            <a:gs pos="0">
              <a:schemeClr val="lt1"/>
            </a:gs>
          </a:gsLst>
          <a:lin ang="5400000" scaled="0"/>
        </a:gra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Times New Roman" panose="02020603050405020304" pitchFamily="18" charset="0"/>
              <a:ea typeface="+mn-ea"/>
              <a:cs typeface="Times New Roman" panose="02020603050405020304" pitchFamily="18" charset="0"/>
            </a:defRPr>
          </a:pPr>
          <a:endParaRPr lang="es-H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solidFill>
      <a:round/>
    </a:ln>
    <a:effectLst/>
  </c:spPr>
  <c:txPr>
    <a:bodyPr/>
    <a:lstStyle/>
    <a:p>
      <a:pPr>
        <a:defRPr>
          <a:latin typeface="Times New Roman" panose="02020603050405020304" pitchFamily="18" charset="0"/>
          <a:cs typeface="Times New Roman" panose="02020603050405020304" pitchFamily="18" charset="0"/>
        </a:defRPr>
      </a:pPr>
      <a:endParaRPr lang="es-HN"/>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2.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3.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4.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5.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6.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7.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8.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9.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10.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11.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12.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13.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14.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15.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16.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17.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18.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19.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20.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21.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22.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23.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24.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25.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26.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27.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28.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29.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30.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31.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32.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33.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34.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35.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36.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37.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38.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39.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40.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41.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42.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43.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44.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45.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e9f3f0-d494-4ded-940c-c7da4701cd8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7E1E6A2C0118748B76698AC2A1F9CF6" ma:contentTypeVersion="7" ma:contentTypeDescription="Create a new document." ma:contentTypeScope="" ma:versionID="1b248e76b8e0f49a24663dfb7aa4cd1d">
  <xsd:schema xmlns:xsd="http://www.w3.org/2001/XMLSchema" xmlns:xs="http://www.w3.org/2001/XMLSchema" xmlns:p="http://schemas.microsoft.com/office/2006/metadata/properties" xmlns:ns3="93e9f3f0-d494-4ded-940c-c7da4701cd8d" xmlns:ns4="37f9c7e1-5229-4950-8b41-3805e899f1fb" targetNamespace="http://schemas.microsoft.com/office/2006/metadata/properties" ma:root="true" ma:fieldsID="85dd9f5821d606e82f37ff748e986fb7" ns3:_="" ns4:_="">
    <xsd:import namespace="93e9f3f0-d494-4ded-940c-c7da4701cd8d"/>
    <xsd:import namespace="37f9c7e1-5229-4950-8b41-3805e899f1f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e9f3f0-d494-4ded-940c-c7da4701cd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f9c7e1-5229-4950-8b41-3805e899f1f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b:Source>
    <b:Tag>Táb07</b:Tag>
    <b:SourceType>Report</b:SourceType>
    <b:Guid>{A4B82364-4485-4F38-BE84-E0B615410E54}</b:Guid>
    <b:Title>Competencia y regulación</b:Title>
    <b:Year>2007</b:Year>
    <b:City>México, D. F</b:City>
    <b:Publisher>Naciones Unidas</b:Publisher>
    <b:Author>
      <b:Author>
        <b:NameList>
          <b:Person>
            <b:Last>Tábora</b:Last>
            <b:First>Marlon</b:First>
            <b:Middle>Ramsses</b:Middle>
          </b:Person>
        </b:NameList>
      </b:Author>
    </b:Author>
    <b:RefOrder>1</b:RefOrder>
  </b:Source>
  <b:Source>
    <b:Tag>BCH19</b:Tag>
    <b:SourceType>InternetSite</b:SourceType>
    <b:Guid>{E5BD513C-8CF8-4B5C-A2CC-B2FFD705E1A7}</b:Guid>
    <b:Author>
      <b:Author>
        <b:Corporate>BCH</b:Corporate>
      </b:Author>
    </b:Author>
    <b:Title>www.bch.hn </b:Title>
    <b:InternetSiteTitle>www.bch.hn </b:InternetSiteTitle>
    <b:Year>2019</b:Year>
    <b:URL>https://www.bch.hn/acerca-del-bch/mesa-de-innovacion-financiera</b:URL>
    <b:RefOrder>3</b:RefOrder>
  </b:Source>
  <b:Source>
    <b:Tag>San20</b:Tag>
    <b:SourceType>JournalArticle</b:SourceType>
    <b:Guid>{B4F1AEAB-EBFC-476A-997C-C7E77F95AFAD}</b:Guid>
    <b:Title>Modelos de Machine Learning para el análisis y pronóstico de la situación financiera de bancos – Caso boliviano</b:Title>
    <b:Year>2020</b:Year>
    <b:Author>
      <b:Author>
        <b:NameList>
          <b:Person>
            <b:Last>Santos</b:Last>
            <b:First>Jonnathan</b:First>
            <b:Middle>R. Cáceres</b:Middle>
          </b:Person>
        </b:NameList>
      </b:Author>
    </b:Author>
    <b:Publisher>Banco Central de Bolivia</b:Publisher>
    <b:Pages>69-91</b:Pages>
    <b:JournalName>Banco Central de Bolivia</b:JournalName>
    <b:RefOrder>8</b:RefOrder>
  </b:Source>
  <b:Source>
    <b:Tag>Bet13</b:Tag>
    <b:SourceType>Report</b:SourceType>
    <b:Guid>{E3BBE6BF-140B-4F3B-B015-81F34050ECC5}</b:Guid>
    <b:Title>Predicting Distress</b:Title>
    <b:Year>2013</b:Year>
    <b:Publisher>European Central Bank</b:Publisher>
    <b:City>Fráncfort,</b:City>
    <b:Author>
      <b:Author>
        <b:NameList>
          <b:Person>
            <b:Last>Betz</b:Last>
            <b:First>Frank</b:First>
          </b:Person>
          <b:Person>
            <b:Last>Oprica</b:Last>
            <b:First>Silviu </b:First>
          </b:Person>
          <b:Person>
            <b:Last>Peltonen</b:Last>
            <b:First>Tuomas A. </b:First>
          </b:Person>
          <b:Person>
            <b:Last>Sarlin</b:Last>
            <b:First>Peter </b:First>
          </b:Person>
        </b:NameList>
      </b:Author>
    </b:Author>
    <b:RefOrder>5</b:RefOrder>
  </b:Source>
  <b:Source>
    <b:Tag>Bis06</b:Tag>
    <b:SourceType>Book</b:SourceType>
    <b:Guid>{F7963C31-715F-4A82-8E50-CC1576BD293C}</b:Guid>
    <b:Author>
      <b:Author>
        <b:NameList>
          <b:Person>
            <b:Last>Bishop</b:Last>
            <b:First>C.</b:First>
            <b:Middle>M</b:Middle>
          </b:Person>
        </b:NameList>
      </b:Author>
    </b:Author>
    <b:Title>Pattern Recognition and Machine Learnin</b:Title>
    <b:Year>2006</b:Year>
    <b:City>Nueva York</b:City>
    <b:Publisher>Springer</b:Publisher>
    <b:RefOrder>18</b:RefOrder>
  </b:Source>
  <b:Source>
    <b:Tag>Box94</b:Tag>
    <b:SourceType>Book</b:SourceType>
    <b:Guid>{97953B57-A1E6-4DBF-A65B-D0DAF8308837}</b:Guid>
    <b:Author>
      <b:Author>
        <b:NameList>
          <b:Person>
            <b:Last>Box</b:Last>
            <b:First>G.</b:First>
            <b:Middle>E. P., Jenkins, G. M., &amp; Reinsel, G. C</b:Middle>
          </b:Person>
        </b:NameList>
      </b:Author>
    </b:Author>
    <b:Title>Time Series Analysis: Forecasting and Control</b:Title>
    <b:Year>1994</b:Year>
    <b:Publisher>Prentice Hall</b:Publisher>
    <b:RefOrder>17</b:RefOrder>
  </b:Source>
  <b:Source>
    <b:Tag>Mon12</b:Tag>
    <b:SourceType>Book</b:SourceType>
    <b:Guid>{127BF160-1F7E-439B-A93A-09F8C7619EAA}</b:Guid>
    <b:Author>
      <b:Author>
        <b:NameList>
          <b:Person>
            <b:Last>Montgomery</b:Last>
            <b:First>D.</b:First>
            <b:Middle>C., Peck, E. A., &amp; Vining, G. G</b:Middle>
          </b:Person>
        </b:NameList>
      </b:Author>
    </b:Author>
    <b:Title>Introduction to Linear Regression Analysis</b:Title>
    <b:Year>2012</b:Year>
    <b:Publisher>Wiley</b:Publisher>
    <b:RefOrder>19</b:RefOrder>
  </b:Source>
  <b:Source>
    <b:Tag>Ham94</b:Tag>
    <b:SourceType>Book</b:SourceType>
    <b:Guid>{B1AA4F18-3A36-46FD-9A35-69E45A316C74}</b:Guid>
    <b:Author>
      <b:Author>
        <b:NameList>
          <b:Person>
            <b:Last>Hamilton</b:Last>
            <b:First>J.</b:First>
            <b:Middle>D</b:Middle>
          </b:Person>
        </b:NameList>
      </b:Author>
    </b:Author>
    <b:Title>Time Series Analysis</b:Title>
    <b:Year>1994</b:Year>
    <b:Publisher>Princeton University Press</b:Publisher>
    <b:RefOrder>22</b:RefOrder>
  </b:Source>
  <b:Source>
    <b:Tag>Bro16</b:Tag>
    <b:SourceType>Book</b:SourceType>
    <b:Guid>{4F83943E-3B2F-4BE6-9898-19ED708B19F0}</b:Guid>
    <b:Author>
      <b:Author>
        <b:NameList>
          <b:Person>
            <b:Last>Brockwell</b:Last>
            <b:First>P.</b:First>
            <b:Middle>J., &amp; Davis, R. A</b:Middle>
          </b:Person>
        </b:NameList>
      </b:Author>
    </b:Author>
    <b:Title>Introduction to Time Series and Forecasting</b:Title>
    <b:Year>2016</b:Year>
    <b:Publisher>Springer</b:Publisher>
    <b:RefOrder>23</b:RefOrder>
  </b:Source>
  <b:Source>
    <b:Tag>Bol86</b:Tag>
    <b:SourceType>Book</b:SourceType>
    <b:Guid>{F1D2087B-F222-42FB-B76F-CEA6AEACB15D}</b:Guid>
    <b:Author>
      <b:Author>
        <b:NameList>
          <b:Person>
            <b:Last>Bollerslev</b:Last>
            <b:First>T.</b:First>
          </b:Person>
        </b:NameList>
      </b:Author>
    </b:Author>
    <b:Title>Generalized Autoregressive Conditional Heteroskedasticity</b:Title>
    <b:Year>1986</b:Year>
    <b:Publisher>Journal of Econometrics</b:Publisher>
    <b:RefOrder>32</b:RefOrder>
  </b:Source>
  <b:Source>
    <b:Tag>SEF23</b:Tag>
    <b:SourceType>Report</b:SourceType>
    <b:Guid>{2EFCB22C-7626-43DB-B4FD-C664198A4B99}</b:Guid>
    <b:Title>Proyecto Prsupuesto General de Ingresos e Egresos de la República Ejercicio Fiscal 2024</b:Title>
    <b:Year>2023</b:Year>
    <b:Author>
      <b:Author>
        <b:Corporate>SEFIN</b:Corporate>
      </b:Author>
    </b:Author>
    <b:Publisher>Secretaria de Estado en el Despacho de Finanzas</b:Publisher>
    <b:City>Tegucigalpa</b:City>
    <b:RefOrder>9</b:RefOrder>
  </b:Source>
  <b:Source>
    <b:Tag>BBV23</b:Tag>
    <b:SourceType>InternetSite</b:SourceType>
    <b:Guid>{7AE0A3EA-7BF0-4568-88E8-6E6DCE3C406C}</b:Guid>
    <b:Author>
      <b:Author>
        <b:NameList>
          <b:Person>
            <b:Last>BBVA</b:Last>
          </b:Person>
        </b:NameList>
      </b:Author>
    </b:Author>
    <b:Title>BBVA</b:Title>
    <b:Year>2023</b:Year>
    <b:Month>Agosto </b:Month>
    <b:Day>1 </b:Day>
    <b:URL>https://www.bbva.com/es/que-es-y-como-nos-afecta-la-estacionalidad/</b:URL>
    <b:RefOrder>16</b:RefOrder>
  </b:Source>
  <b:Source>
    <b:Tag>Cre14</b:Tag>
    <b:SourceType>Report</b:SourceType>
    <b:Guid>{736CF561-AC13-4F19-BC6F-4A59B6D77CE2}</b:Guid>
    <b:Title>Research Design: Qualitative, Quantitative, and Mixed Methods Approaches</b:Title>
    <b:Year>2014</b:Year>
    <b:Publisher>SAGE Publications</b:Publisher>
    <b:City>Lincoln</b:City>
    <b:Author>
      <b:Author>
        <b:NameList>
          <b:Person>
            <b:Last>Creswell </b:Last>
            <b:First>John W.</b:First>
          </b:Person>
        </b:NameList>
      </b:Author>
    </b:Author>
    <b:RefOrder>26</b:RefOrder>
  </b:Source>
  <b:Source>
    <b:Tag>Ker22</b:Tag>
    <b:SourceType>Report</b:SourceType>
    <b:Guid>{C3675E6B-F052-4DEB-87DE-A452DD990C06}</b:Guid>
    <b:Title>Investigacion del comportamiento: Metodos de investigacion en ciencias sociales.</b:Title>
    <b:Year>2022</b:Year>
    <b:Publisher>McGraw-Hil</b:Publisher>
    <b:City>Nueva York</b:City>
    <b:Author>
      <b:Author>
        <b:NameList>
          <b:Person>
            <b:Last>Kerlimger</b:Last>
            <b:First>F. N</b:First>
          </b:Person>
          <b:Person>
            <b:Last>Lee</b:Last>
            <b:First>H.B</b:First>
          </b:Person>
        </b:NameList>
      </b:Author>
    </b:Author>
    <b:RefOrder>29</b:RefOrder>
  </b:Source>
  <b:Source>
    <b:Tag>Cre17</b:Tag>
    <b:SourceType>Report</b:SourceType>
    <b:Guid>{0FA9A3D9-F52A-40EF-8EA9-57549DE00489}</b:Guid>
    <b:Title>Research Design: Qualitative, Quantitative, and Mixed Methods Approaches (5th ed.)</b:Title>
    <b:Year>2017</b:Year>
    <b:Publisher>Sage Publications</b:Publisher>
    <b:City>s.f</b:City>
    <b:Author>
      <b:Author>
        <b:NameList>
          <b:Person>
            <b:Last>Creswell</b:Last>
          </b:Person>
          <b:Person>
            <b:Last>Creswell</b:Last>
          </b:Person>
        </b:NameList>
      </b:Author>
    </b:Author>
    <b:RefOrder>30</b:RefOrder>
  </b:Source>
  <b:Source>
    <b:Tag>Fin14</b:Tag>
    <b:SourceType>Book</b:SourceType>
    <b:Guid>{953DCDBF-5C47-4D03-B9D2-78173ACECD3E}</b:Guid>
    <b:Title>Conducting Research Literature Reviews: From the Internet to Paper</b:Title>
    <b:Year>2014</b:Year>
    <b:City>s.f</b:City>
    <b:Publisher>s.f</b:Publisher>
    <b:Author>
      <b:Author>
        <b:NameList>
          <b:Person>
            <b:Last>Fink</b:Last>
            <b:First>Arlene </b:First>
          </b:Person>
        </b:NameList>
      </b:Author>
    </b:Author>
    <b:RefOrder>31</b:RefOrder>
  </b:Source>
  <b:Source>
    <b:Tag>CNB95</b:Tag>
    <b:SourceType>Book</b:SourceType>
    <b:Guid>{F14D156E-86F6-4BC4-A39B-6E0F9B1904BE}</b:Guid>
    <b:Title>Ley de la Comisión Nacional de Banca y Seguros</b:Title>
    <b:Year>1995</b:Year>
    <b:City>Honduras</b:City>
    <b:Publisher>Diario la Gaceta</b:Publisher>
    <b:Author>
      <b:Author>
        <b:Corporate>CNBS</b:Corporate>
      </b:Author>
    </b:Author>
    <b:RefOrder>4</b:RefOrder>
  </b:Source>
  <b:Source>
    <b:Tag>Can04</b:Tag>
    <b:SourceType>Book</b:SourceType>
    <b:Guid>{9C01068A-E60D-47BF-BD53-18A1B6CDDF3F}</b:Guid>
    <b:Title>Prediction of commercial bank failure via</b:Title>
    <b:Year>2004</b:Year>
    <b:City>Adana,</b:City>
    <b:Publisher>Cukurova University</b:Publisher>
    <b:Author>
      <b:Author>
        <b:NameList>
          <b:Person>
            <b:Last>Canbas</b:Last>
            <b:First>Serpil </b:First>
          </b:Person>
          <b:Person>
            <b:Last>Cabuk</b:Last>
            <b:First>Altan </b:First>
          </b:Person>
          <b:Person>
            <b:Last>Bilgin Kilic</b:Last>
            <b:First>Suleyman </b:First>
          </b:Person>
        </b:NameList>
      </b:Author>
    </b:Author>
    <b:RefOrder>6</b:RefOrder>
  </b:Source>
  <b:Source>
    <b:Tag>Res15</b:Tag>
    <b:SourceType>Book</b:SourceType>
    <b:Guid>{C312038E-5D02-4CD2-8F73-EBB4BD525D63}</b:Guid>
    <b:Title>MODELO PREDICTIVO DE QUIEBRA PARA BANCOS ESTADOUNIDENSES </b:Title>
    <b:Year>2015</b:Year>
    <b:City>Bogotá</b:City>
    <b:Publisher>Colegio de Estudios Superiores de Administración</b:Publisher>
    <b:Author>
      <b:Author>
        <b:NameList>
          <b:Person>
            <b:Last>Restrepo </b:Last>
            <b:First>Andrés Felipe</b:First>
          </b:Person>
          <b:Person>
            <b:Last>Orozco </b:Last>
            <b:First>Santiago Amaya </b:First>
          </b:Person>
        </b:NameList>
      </b:Author>
    </b:Author>
    <b:RefOrder>7</b:RefOrder>
  </b:Source>
  <b:Source>
    <b:Tag>UPM22</b:Tag>
    <b:SourceType>Book</b:SourceType>
    <b:Guid>{902CA2B2-A789-490F-8EE1-A1925CEC6BE9}</b:Guid>
    <b:Author>
      <b:Author>
        <b:NameList>
          <b:Person>
            <b:Last>Harrison</b:Last>
            <b:First>W. T.</b:First>
          </b:Person>
          <b:Person>
            <b:Last>Horngren</b:Last>
            <b:First>C. T.</b:First>
          </b:Person>
          <b:Person>
            <b:Last>Thomas</b:Last>
            <b:First>C. W</b:First>
          </b:Person>
        </b:NameList>
      </b:Author>
    </b:Author>
    <b:Title>Financial Accounting: Instructor's Resource Manual</b:Title>
    <b:Year>2019</b:Year>
    <b:URL>https://www.ienupm.com/pdd/estados-financieros-que-son/</b:URL>
    <b:Publisher>Pearson</b:Publisher>
    <b:RefOrder>10</b:RefOrder>
  </b:Source>
  <b:Source>
    <b:Tag>Fre08</b:Tag>
    <b:SourceType>Book</b:SourceType>
    <b:Guid>{CB3EADD6-8DF5-480D-A908-C936EF39378F}</b:Guid>
    <b:Title> Microeconomics of Banking</b:Title>
    <b:Year>2008</b:Year>
    <b:Publisher>MIT Press</b:Publisher>
    <b:Author>
      <b:Author>
        <b:NameList>
          <b:Person>
            <b:Last>Freixas</b:Last>
            <b:First>X</b:First>
          </b:Person>
          <b:Person>
            <b:Last>Rochet</b:Last>
            <b:First>J.C</b:First>
          </b:Person>
        </b:NameList>
      </b:Author>
    </b:Author>
    <b:RefOrder>12</b:RefOrder>
  </b:Source>
  <b:Source>
    <b:Tag>Bis063</b:Tag>
    <b:SourceType>Book</b:SourceType>
    <b:Guid>{FF72493C-49F0-4E60-9982-81CDF3B304FB}</b:Guid>
    <b:Title>Pattern Recognition and Machine Learning</b:Title>
    <b:Year>2006</b:Year>
    <b:Publisher>Springer</b:Publisher>
    <b:Author>
      <b:Author>
        <b:NameList>
          <b:Person>
            <b:Last>Bishop</b:Last>
            <b:First>Christopher M.</b:First>
          </b:Person>
        </b:NameList>
      </b:Author>
    </b:Author>
    <b:RefOrder>20</b:RefOrder>
  </b:Source>
  <b:Source>
    <b:Tag>Ali18</b:Tag>
    <b:SourceType>Book</b:SourceType>
    <b:Guid>{B6B7C2A2-3F71-4A33-8D73-21F35D85BEE2}</b:Guid>
    <b:Title>Feature Engineering for Machine Learning: Principles and Techniques for Data Scientists</b:Title>
    <b:Year>2018</b:Year>
    <b:Publisher>O'Reilly Media</b:Publisher>
    <b:Author>
      <b:Author>
        <b:NameList>
          <b:Person>
            <b:Last>Alice </b:Last>
            <b:First>Zheng</b:First>
          </b:Person>
        </b:NameList>
      </b:Author>
    </b:Author>
    <b:RefOrder>33</b:RefOrder>
  </b:Source>
  <b:Source>
    <b:Tag>Amu13</b:Tag>
    <b:SourceType>Book</b:SourceType>
    <b:Guid>{D3047A91-7901-4751-A1DB-077CAA000CCE}</b:Guid>
    <b:Title>RESTful Web APIs</b:Title>
    <b:Year>2013</b:Year>
    <b:Publisher>O'Reilly Media</b:Publisher>
    <b:Author>
      <b:Author>
        <b:NameList>
          <b:Person>
            <b:Last>Amundsen</b:Last>
            <b:First>Mike</b:First>
          </b:Person>
          <b:Person>
            <b:Last>Richardson </b:Last>
            <b:First>Leonard</b:First>
          </b:Person>
        </b:NameList>
      </b:Author>
    </b:Author>
    <b:RefOrder>34</b:RefOrder>
  </b:Source>
  <b:Source>
    <b:Tag>Goo23</b:Tag>
    <b:SourceType>InternetSite</b:SourceType>
    <b:Guid>{2F399139-28F6-4152-8188-00991576C0A5}</b:Guid>
    <b:Title>support.google.com</b:Title>
    <b:Year>2023</b:Year>
    <b:Author>
      <b:Author>
        <b:Corporate>Google</b:Corporate>
      </b:Author>
    </b:Author>
    <b:InternetSiteTitle>support.google.com</b:InternetSiteTitle>
    <b:URL>https://support.google.com/looker-studio/answer/6283323?hl=ES&amp;sjid=10924564790031085758-NA</b:URL>
    <b:RefOrder>35</b:RefOrder>
  </b:Source>
  <b:Source>
    <b:Tag>Var96</b:Tag>
    <b:SourceType>Book</b:SourceType>
    <b:Guid>{7062A109-DFA7-4C34-9251-3A308F42C189}</b:Guid>
    <b:Title>Contabilidad. Análisis de Cuentas</b:Title>
    <b:Year>1996</b:Year>
    <b:City>San Jose, Costa Rica</b:City>
    <b:Publisher>Universidad estatal a distancia</b:Publisher>
    <b:Author>
      <b:Author>
        <b:NameList>
          <b:Person>
            <b:Last>Vargas</b:Last>
            <b:First>Carlos M.</b:First>
          </b:Person>
        </b:NameList>
      </b:Author>
    </b:Author>
    <b:RefOrder>11</b:RefOrder>
  </b:Source>
  <b:Source>
    <b:Tag>Ger23</b:Tag>
    <b:SourceType>InternetSite</b:SourceType>
    <b:Guid>{38C2550F-16C2-4B62-AECC-2A85A589B3C9}</b:Guid>
    <b:Title>www.gerencie.com</b:Title>
    <b:Year>2023</b:Year>
    <b:Author>
      <b:Author>
        <b:Corporate>Gerencie</b:Corporate>
      </b:Author>
    </b:Author>
    <b:Month>01</b:Month>
    <b:Day>25</b:Day>
    <b:URL>https://www.gerencie.com/sobre-la-cuenta-contable.html</b:URL>
    <b:RefOrder>28</b:RefOrder>
  </b:Source>
  <b:Source>
    <b:Tag>KNI23</b:Tag>
    <b:SourceType>InternetSite</b:SourceType>
    <b:Guid>{0410B7F0-A116-4254-BD40-D2F66E1059B9}</b:Guid>
    <b:Title>www.knime.com</b:Title>
    <b:Year>2023</b:Year>
    <b:URL>www.knime.com/</b:URL>
    <b:Author>
      <b:Author>
        <b:Corporate>KNIME</b:Corporate>
      </b:Author>
    </b:Author>
    <b:RefOrder>36</b:RefOrder>
  </b:Source>
  <b:Source>
    <b:Tag>RAE23</b:Tag>
    <b:SourceType>InternetSite</b:SourceType>
    <b:Guid>{D9301A6F-BCBC-48AF-B895-6B35E70FC01C}</b:Guid>
    <b:Author>
      <b:Author>
        <b:NameList>
          <b:Person>
            <b:Last>RAE</b:Last>
          </b:Person>
        </b:NameList>
      </b:Author>
    </b:Author>
    <b:Title>Real Academia Española </b:Title>
    <b:Year>2023 </b:Year>
    <b:URL>https://dle.rae.es/tendencia</b:URL>
    <b:RefOrder>13</b:RefOrder>
  </b:Source>
  <b:Source>
    <b:Tag>Tsa15</b:Tag>
    <b:SourceType>Book</b:SourceType>
    <b:Guid>{E8EBFA22-5CC8-4C4A-BF1E-921F344625E6}</b:Guid>
    <b:Author>
      <b:Author>
        <b:NameList>
          <b:Person>
            <b:Last>Tsay</b:Last>
            <b:First>R.</b:First>
            <b:Middle>S</b:Middle>
          </b:Person>
        </b:NameList>
      </b:Author>
    </b:Author>
    <b:Title>Analysis of Financial Time Series</b:Title>
    <b:Year>2015</b:Year>
    <b:Publisher>Wiley</b:Publisher>
    <b:RefOrder>21</b:RefOrder>
  </b:Source>
  <b:Source>
    <b:Tag>Mit00</b:Tag>
    <b:SourceType>Book</b:SourceType>
    <b:Guid>{6EC87E66-F653-40C5-8817-056CB81F72A4}</b:Guid>
    <b:Author>
      <b:Author>
        <b:NameList>
          <b:Person>
            <b:Last>Mittelhammer</b:Last>
            <b:First>R.</b:First>
            <b:Middle>C., Judge, G. G., &amp; Miller, D. J.</b:Middle>
          </b:Person>
        </b:NameList>
      </b:Author>
    </b:Author>
    <b:Title>Econometric Foundations</b:Title>
    <b:Year>2000</b:Year>
    <b:Publisher>Cambridge University Press</b:Publisher>
    <b:RefOrder>24</b:RefOrder>
  </b:Source>
  <b:Source>
    <b:Tag>Has093</b:Tag>
    <b:SourceType>Book</b:SourceType>
    <b:Guid>{09529BCB-2EC8-4B27-8A73-76E4FE430D2F}</b:Guid>
    <b:Title>The Elements of Statistical Learning: Data Mining, Inference, and Prediction</b:Title>
    <b:Year>2009</b:Year>
    <b:Publisher>Springer</b:Publisher>
    <b:Author>
      <b:Author>
        <b:NameList>
          <b:Person>
            <b:Last>Hastie</b:Last>
            <b:First>T.</b:First>
          </b:Person>
          <b:Person>
            <b:Last>Tibshirani</b:Last>
            <b:First>R.</b:First>
          </b:Person>
          <b:Person>
            <b:Last>Friedman</b:Last>
            <b:First>J.</b:First>
          </b:Person>
        </b:NameList>
      </b:Author>
    </b:Author>
    <b:RefOrder>27</b:RefOrder>
  </b:Source>
  <b:Source>
    <b:Tag>Her142</b:Tag>
    <b:SourceType>Book</b:SourceType>
    <b:Guid>{9D49D6AE-A712-4319-AFB0-4CC5B8F959A0}</b:Guid>
    <b:Title>Metodología de la investigación</b:Title>
    <b:Year>2014</b:Year>
    <b:City>Nueva York</b:City>
    <b:Publisher>McGraw-Hill</b:Publisher>
    <b:Author>
      <b:Author>
        <b:NameList>
          <b:Person>
            <b:Last>Sampieri</b:Last>
            <b:First>R.</b:First>
          </b:Person>
          <b:Person>
            <b:Last>Fernández</b:Last>
            <b:First>C.</b:First>
          </b:Person>
          <b:Person>
            <b:Last>Baptista</b:Last>
            <b:First>P.</b:First>
          </b:Person>
        </b:NameList>
      </b:Author>
    </b:Author>
    <b:RefOrder>37</b:RefOrder>
  </b:Source>
  <b:Source>
    <b:Tag>LaP19</b:Tag>
    <b:SourceType>InternetSite</b:SourceType>
    <b:Guid>{6AC86D01-C553-4D1A-A3A2-AAF4C1924B89}</b:Guid>
    <b:Author>
      <b:Author>
        <b:Corporate>CNBS</b:Corporate>
      </b:Author>
    </b:Author>
    <b:Title>publicaciones.cnbs.gob.hn</b:Title>
    <b:Year>2023</b:Year>
    <b:Month>
		</b:Month>
    <b:Day>
		</b:Day>
    <b:URL>https://publicaciones.cnbs.gob.hn/</b:URL>
    <b:RefOrder>2</b:RefOrder>
  </b:Source>
  <b:Source>
    <b:Tag>Her141</b:Tag>
    <b:SourceType>Book</b:SourceType>
    <b:Guid>{746F70F2-A841-440D-A503-2227D86CC124}</b:Guid>
    <b:Title>Metodología de la investigación</b:Title>
    <b:Year>2014</b:Year>
    <b:Publisher>McGraw-Hill</b:Publisher>
    <b:City>Nueva York</b:City>
    <b:Author>
      <b:Author>
        <b:NameList>
          <b:Person>
            <b:Last>Hernández</b:Last>
            <b:First>R.</b:First>
          </b:Person>
          <b:Person>
            <b:Last>Fernández</b:Last>
            <b:First>C.</b:First>
          </b:Person>
          <b:Person>
            <b:Last>Baptista</b:Last>
            <b:First>P.</b:First>
          </b:Person>
        </b:NameList>
      </b:Author>
    </b:Author>
    <b:RefOrder>25</b:RefOrder>
  </b:Source>
  <b:Source>
    <b:Tag>Wir00</b:Tag>
    <b:SourceType>Book</b:SourceType>
    <b:Guid>{D843E551-69E5-4873-885F-5440F42A91C8}</b:Guid>
    <b:Title>CRISP-DM: Towards a Standard Process Model for Data Mining. In Proceedings of the 4th International Conference on the Practical Applications of Knowledge Discovery and Data Mining</b:Title>
    <b:Year>2000</b:Year>
    <b:Publisher>s.f</b:Publisher>
    <b:Author>
      <b:Author>
        <b:NameList>
          <b:Person>
            <b:Last> Hipp</b:Last>
            <b:First>J</b:First>
          </b:Person>
          <b:Person>
            <b:Last>Wirth</b:Last>
            <b:First>R</b:First>
          </b:Person>
        </b:NameList>
      </b:Author>
    </b:Author>
    <b:RefOrder>38</b:RefOrder>
  </b:Source>
  <b:Source>
    <b:Tag>Bro02</b:Tag>
    <b:SourceType>Book</b:SourceType>
    <b:Guid>{EB2077F9-0B95-40ED-8D25-4672CF045976}</b:Guid>
    <b:Title>Introduction to Time Series and Forecasting</b:Title>
    <b:Year>2002</b:Year>
    <b:Publisher>Springer</b:Publisher>
    <b:Author>
      <b:Author>
        <b:NameList>
          <b:Person>
            <b:Last>Brockwell</b:Last>
            <b:First>P. J</b:First>
          </b:Person>
          <b:Person>
            <b:Last>Davis</b:Last>
            <b:First>R. A</b:First>
          </b:Person>
        </b:NameList>
      </b:Author>
    </b:Author>
    <b:RefOrder>14</b:RefOrder>
  </b:Source>
  <b:Source>
    <b:Tag>Hyn18</b:Tag>
    <b:SourceType>Book</b:SourceType>
    <b:Guid>{6E89CF06-0293-4D77-949A-3EA332C47C94}</b:Guid>
    <b:Title>Forecasting: principles and practice</b:Title>
    <b:Year>2018</b:Year>
    <b:City>Australia</b:City>
    <b:Publisher>Monash University</b:Publisher>
    <b:Author>
      <b:Author>
        <b:NameList>
          <b:Person>
            <b:Last>Hyndman</b:Last>
            <b:First>R. J</b:First>
          </b:Person>
          <b:Person>
            <b:Last>Athanasopoulos</b:Last>
            <b:First>G</b:First>
          </b:Person>
        </b:NameList>
      </b:Author>
    </b:Author>
    <b:RefOrder>15</b:RefOrder>
  </b:Source>
</b:Sources>
</file>

<file path=customXml/itemProps1.xml><?xml version="1.0" encoding="utf-8"?>
<ds:datastoreItem xmlns:ds="http://schemas.openxmlformats.org/officeDocument/2006/customXml" ds:itemID="{78E8FF1E-E955-49FA-B5D9-197A8FFC858A}">
  <ds:schemaRefs>
    <ds:schemaRef ds:uri="http://schemas.microsoft.com/office/2006/metadata/properties"/>
    <ds:schemaRef ds:uri="http://schemas.microsoft.com/office/infopath/2007/PartnerControls"/>
    <ds:schemaRef ds:uri="93e9f3f0-d494-4ded-940c-c7da4701cd8d"/>
  </ds:schemaRefs>
</ds:datastoreItem>
</file>

<file path=customXml/itemProps2.xml><?xml version="1.0" encoding="utf-8"?>
<ds:datastoreItem xmlns:ds="http://schemas.openxmlformats.org/officeDocument/2006/customXml" ds:itemID="{A445AEE0-1E10-4906-86DC-7706CBB93F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e9f3f0-d494-4ded-940c-c7da4701cd8d"/>
    <ds:schemaRef ds:uri="37f9c7e1-5229-4950-8b41-3805e899f1f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5625066-5413-4BC4-8359-3D5AB9444D1D}">
  <ds:schemaRefs>
    <ds:schemaRef ds:uri="http://schemas.microsoft.com/sharepoint/v3/contenttype/forms"/>
  </ds:schemaRefs>
</ds:datastoreItem>
</file>

<file path=customXml/itemProps4.xml><?xml version="1.0" encoding="utf-8"?>
<ds:datastoreItem xmlns:ds="http://schemas.openxmlformats.org/officeDocument/2006/customXml" ds:itemID="{EB7819A7-2778-4E96-8A73-5E1B62B6E62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21</TotalTime>
  <Pages>1</Pages>
  <Words>29882</Words>
  <Characters>164351</Characters>
  <Application>Microsoft Office Word</Application>
  <DocSecurity>0</DocSecurity>
  <Lines>1369</Lines>
  <Paragraphs>387</Paragraphs>
  <ScaleCrop>false</ScaleCrop>
  <HeadingPairs>
    <vt:vector size="2" baseType="variant">
      <vt:variant>
        <vt:lpstr>Título</vt:lpstr>
      </vt:variant>
      <vt:variant>
        <vt:i4>1</vt:i4>
      </vt:variant>
    </vt:vector>
  </HeadingPairs>
  <TitlesOfParts>
    <vt:vector size="1" baseType="lpstr">
      <vt:lpstr/>
    </vt:vector>
  </TitlesOfParts>
  <Company>Microsoft</Company>
  <LinksUpToDate>false</LinksUpToDate>
  <CharactersWithSpaces>193846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Javier Abraham Salgado Lezama</dc:creator>
  <cp:keywords/>
  <dc:description/>
  <cp:lastModifiedBy>KERLIM ESCARLETH VARELA PALMA</cp:lastModifiedBy>
  <cp:revision>11</cp:revision>
  <cp:lastPrinted>2024-02-15T02:50:00Z</cp:lastPrinted>
  <dcterms:created xsi:type="dcterms:W3CDTF">2024-02-15T02:22:00Z</dcterms:created>
  <dcterms:modified xsi:type="dcterms:W3CDTF">2024-02-15T02:50:00Z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0x01010047E1E6A2C0118748B76698AC2A1F9CF6</vt:lpwstr>
  </property>
</Properties>
</file>