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0" r:id="rId2"/>
    <p:sldId id="258" r:id="rId3"/>
    <p:sldId id="273" r:id="rId4"/>
    <p:sldId id="267" r:id="rId5"/>
    <p:sldId id="268" r:id="rId6"/>
    <p:sldId id="270" r:id="rId7"/>
    <p:sldId id="271" r:id="rId8"/>
    <p:sldId id="274" r:id="rId9"/>
    <p:sldId id="302" r:id="rId10"/>
    <p:sldId id="307" r:id="rId11"/>
    <p:sldId id="306" r:id="rId12"/>
    <p:sldId id="303" r:id="rId13"/>
    <p:sldId id="304" r:id="rId14"/>
    <p:sldId id="275" r:id="rId15"/>
    <p:sldId id="276" r:id="rId16"/>
    <p:sldId id="300" r:id="rId17"/>
    <p:sldId id="280" r:id="rId18"/>
    <p:sldId id="279" r:id="rId19"/>
    <p:sldId id="283" r:id="rId20"/>
    <p:sldId id="284" r:id="rId21"/>
    <p:sldId id="286" r:id="rId22"/>
    <p:sldId id="287" r:id="rId23"/>
    <p:sldId id="291" r:id="rId24"/>
    <p:sldId id="290" r:id="rId25"/>
    <p:sldId id="289" r:id="rId26"/>
    <p:sldId id="292" r:id="rId27"/>
    <p:sldId id="293" r:id="rId28"/>
    <p:sldId id="294" r:id="rId29"/>
    <p:sldId id="295" r:id="rId30"/>
    <p:sldId id="296" r:id="rId31"/>
    <p:sldId id="298" r:id="rId32"/>
    <p:sldId id="299"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265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83" autoAdjust="0"/>
    <p:restoredTop sz="93945" autoAdjust="0"/>
  </p:normalViewPr>
  <p:slideViewPr>
    <p:cSldViewPr snapToGrid="0" snapToObjects="1">
      <p:cViewPr varScale="1">
        <p:scale>
          <a:sx n="69" d="100"/>
          <a:sy n="69" d="100"/>
        </p:scale>
        <p:origin x="618"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667C77-81A5-3744-89F3-7E17EF1ED73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5147176-5FFB-5A48-841B-76ED95EDFFA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716399A-C3B4-8E42-A437-782959B4EDF0}"/>
              </a:ext>
            </a:extLst>
          </p:cNvPr>
          <p:cNvSpPr>
            <a:spLocks noGrp="1"/>
          </p:cNvSpPr>
          <p:nvPr>
            <p:ph type="dt" sz="half" idx="10"/>
          </p:nvPr>
        </p:nvSpPr>
        <p:spPr/>
        <p:txBody>
          <a:bodyPr/>
          <a:lstStyle/>
          <a:p>
            <a:fld id="{30546A37-CDDE-3E4C-B493-C70B8BB014B0}" type="datetimeFigureOut">
              <a:rPr lang="en-US" smtClean="0"/>
              <a:t>2/11/2025</a:t>
            </a:fld>
            <a:endParaRPr lang="en-US"/>
          </a:p>
        </p:txBody>
      </p:sp>
      <p:sp>
        <p:nvSpPr>
          <p:cNvPr id="5" name="Footer Placeholder 4">
            <a:extLst>
              <a:ext uri="{FF2B5EF4-FFF2-40B4-BE49-F238E27FC236}">
                <a16:creationId xmlns:a16="http://schemas.microsoft.com/office/drawing/2014/main" id="{E655FA00-8599-6F49-A1AA-BFA954FB26D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A7EFDB8-B4CA-EC46-92A2-3B75BAD82D80}"/>
              </a:ext>
            </a:extLst>
          </p:cNvPr>
          <p:cNvSpPr>
            <a:spLocks noGrp="1"/>
          </p:cNvSpPr>
          <p:nvPr>
            <p:ph type="sldNum" sz="quarter" idx="12"/>
          </p:nvPr>
        </p:nvSpPr>
        <p:spPr/>
        <p:txBody>
          <a:bodyPr/>
          <a:lstStyle/>
          <a:p>
            <a:fld id="{1A527E09-8E17-324A-A50D-C78A0ADF3E54}" type="slidenum">
              <a:rPr lang="en-US" smtClean="0"/>
              <a:t>‹Nº›</a:t>
            </a:fld>
            <a:endParaRPr lang="en-US"/>
          </a:p>
        </p:txBody>
      </p:sp>
    </p:spTree>
    <p:extLst>
      <p:ext uri="{BB962C8B-B14F-4D97-AF65-F5344CB8AC3E}">
        <p14:creationId xmlns:p14="http://schemas.microsoft.com/office/powerpoint/2010/main" val="5939918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125735-4CC2-404A-8092-EDB21A7A68A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12E9E53-5586-5643-9B09-5D5FA059861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F6F468A-3209-CF44-9A0D-BA63971396E5}"/>
              </a:ext>
            </a:extLst>
          </p:cNvPr>
          <p:cNvSpPr>
            <a:spLocks noGrp="1"/>
          </p:cNvSpPr>
          <p:nvPr>
            <p:ph type="dt" sz="half" idx="10"/>
          </p:nvPr>
        </p:nvSpPr>
        <p:spPr/>
        <p:txBody>
          <a:bodyPr/>
          <a:lstStyle/>
          <a:p>
            <a:fld id="{30546A37-CDDE-3E4C-B493-C70B8BB014B0}" type="datetimeFigureOut">
              <a:rPr lang="en-US" smtClean="0"/>
              <a:t>2/11/2025</a:t>
            </a:fld>
            <a:endParaRPr lang="en-US"/>
          </a:p>
        </p:txBody>
      </p:sp>
      <p:sp>
        <p:nvSpPr>
          <p:cNvPr id="5" name="Footer Placeholder 4">
            <a:extLst>
              <a:ext uri="{FF2B5EF4-FFF2-40B4-BE49-F238E27FC236}">
                <a16:creationId xmlns:a16="http://schemas.microsoft.com/office/drawing/2014/main" id="{CC018016-06B6-E743-9B86-F06FD25BEEE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6DFA62-2B95-3249-B33B-6DCA35EF8888}"/>
              </a:ext>
            </a:extLst>
          </p:cNvPr>
          <p:cNvSpPr>
            <a:spLocks noGrp="1"/>
          </p:cNvSpPr>
          <p:nvPr>
            <p:ph type="sldNum" sz="quarter" idx="12"/>
          </p:nvPr>
        </p:nvSpPr>
        <p:spPr/>
        <p:txBody>
          <a:bodyPr/>
          <a:lstStyle/>
          <a:p>
            <a:fld id="{1A527E09-8E17-324A-A50D-C78A0ADF3E54}" type="slidenum">
              <a:rPr lang="en-US" smtClean="0"/>
              <a:t>‹Nº›</a:t>
            </a:fld>
            <a:endParaRPr lang="en-US"/>
          </a:p>
        </p:txBody>
      </p:sp>
    </p:spTree>
    <p:extLst>
      <p:ext uri="{BB962C8B-B14F-4D97-AF65-F5344CB8AC3E}">
        <p14:creationId xmlns:p14="http://schemas.microsoft.com/office/powerpoint/2010/main" val="16343184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8184E2F-6F80-0C46-9099-1571C2234D5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7C7424F-3204-844D-8F70-50E8367F105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9C0A7F2-9F74-F74C-9AF9-25ED0E9B3642}"/>
              </a:ext>
            </a:extLst>
          </p:cNvPr>
          <p:cNvSpPr>
            <a:spLocks noGrp="1"/>
          </p:cNvSpPr>
          <p:nvPr>
            <p:ph type="dt" sz="half" idx="10"/>
          </p:nvPr>
        </p:nvSpPr>
        <p:spPr/>
        <p:txBody>
          <a:bodyPr/>
          <a:lstStyle/>
          <a:p>
            <a:fld id="{30546A37-CDDE-3E4C-B493-C70B8BB014B0}" type="datetimeFigureOut">
              <a:rPr lang="en-US" smtClean="0"/>
              <a:t>2/11/2025</a:t>
            </a:fld>
            <a:endParaRPr lang="en-US"/>
          </a:p>
        </p:txBody>
      </p:sp>
      <p:sp>
        <p:nvSpPr>
          <p:cNvPr id="5" name="Footer Placeholder 4">
            <a:extLst>
              <a:ext uri="{FF2B5EF4-FFF2-40B4-BE49-F238E27FC236}">
                <a16:creationId xmlns:a16="http://schemas.microsoft.com/office/drawing/2014/main" id="{0CBF32AF-7D76-C44D-A4F6-D981D74B1C0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F686990-E226-2244-A212-414D3A808690}"/>
              </a:ext>
            </a:extLst>
          </p:cNvPr>
          <p:cNvSpPr>
            <a:spLocks noGrp="1"/>
          </p:cNvSpPr>
          <p:nvPr>
            <p:ph type="sldNum" sz="quarter" idx="12"/>
          </p:nvPr>
        </p:nvSpPr>
        <p:spPr/>
        <p:txBody>
          <a:bodyPr/>
          <a:lstStyle/>
          <a:p>
            <a:fld id="{1A527E09-8E17-324A-A50D-C78A0ADF3E54}" type="slidenum">
              <a:rPr lang="en-US" smtClean="0"/>
              <a:t>‹Nº›</a:t>
            </a:fld>
            <a:endParaRPr lang="en-US"/>
          </a:p>
        </p:txBody>
      </p:sp>
    </p:spTree>
    <p:extLst>
      <p:ext uri="{BB962C8B-B14F-4D97-AF65-F5344CB8AC3E}">
        <p14:creationId xmlns:p14="http://schemas.microsoft.com/office/powerpoint/2010/main" val="29142640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0DD3F4-E19A-5D40-AF17-ACA8454A8E6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AF55EE4-6C45-9C43-9E77-3834BEE5945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E212D54-DE71-C049-B6E0-2D06EE121715}"/>
              </a:ext>
            </a:extLst>
          </p:cNvPr>
          <p:cNvSpPr>
            <a:spLocks noGrp="1"/>
          </p:cNvSpPr>
          <p:nvPr>
            <p:ph type="dt" sz="half" idx="10"/>
          </p:nvPr>
        </p:nvSpPr>
        <p:spPr/>
        <p:txBody>
          <a:bodyPr/>
          <a:lstStyle/>
          <a:p>
            <a:fld id="{30546A37-CDDE-3E4C-B493-C70B8BB014B0}" type="datetimeFigureOut">
              <a:rPr lang="en-US" smtClean="0"/>
              <a:t>2/11/2025</a:t>
            </a:fld>
            <a:endParaRPr lang="en-US"/>
          </a:p>
        </p:txBody>
      </p:sp>
      <p:sp>
        <p:nvSpPr>
          <p:cNvPr id="5" name="Footer Placeholder 4">
            <a:extLst>
              <a:ext uri="{FF2B5EF4-FFF2-40B4-BE49-F238E27FC236}">
                <a16:creationId xmlns:a16="http://schemas.microsoft.com/office/drawing/2014/main" id="{DB4F3495-DFD5-E744-83F8-31357A4487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7C49E3C-6ECE-EB46-AFD5-5E23A8D76971}"/>
              </a:ext>
            </a:extLst>
          </p:cNvPr>
          <p:cNvSpPr>
            <a:spLocks noGrp="1"/>
          </p:cNvSpPr>
          <p:nvPr>
            <p:ph type="sldNum" sz="quarter" idx="12"/>
          </p:nvPr>
        </p:nvSpPr>
        <p:spPr/>
        <p:txBody>
          <a:bodyPr/>
          <a:lstStyle/>
          <a:p>
            <a:fld id="{1A527E09-8E17-324A-A50D-C78A0ADF3E54}" type="slidenum">
              <a:rPr lang="en-US" smtClean="0"/>
              <a:t>‹Nº›</a:t>
            </a:fld>
            <a:endParaRPr lang="en-US"/>
          </a:p>
        </p:txBody>
      </p:sp>
    </p:spTree>
    <p:extLst>
      <p:ext uri="{BB962C8B-B14F-4D97-AF65-F5344CB8AC3E}">
        <p14:creationId xmlns:p14="http://schemas.microsoft.com/office/powerpoint/2010/main" val="16931495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9DFF9D-7CE2-604D-94D0-534DA0C852D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B61F7C2-CE70-0349-86D2-3B2A03FAC1B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697CA34-2C91-4C47-A8F7-A55C33734C33}"/>
              </a:ext>
            </a:extLst>
          </p:cNvPr>
          <p:cNvSpPr>
            <a:spLocks noGrp="1"/>
          </p:cNvSpPr>
          <p:nvPr>
            <p:ph type="dt" sz="half" idx="10"/>
          </p:nvPr>
        </p:nvSpPr>
        <p:spPr/>
        <p:txBody>
          <a:bodyPr/>
          <a:lstStyle/>
          <a:p>
            <a:fld id="{30546A37-CDDE-3E4C-B493-C70B8BB014B0}" type="datetimeFigureOut">
              <a:rPr lang="en-US" smtClean="0"/>
              <a:t>2/11/2025</a:t>
            </a:fld>
            <a:endParaRPr lang="en-US"/>
          </a:p>
        </p:txBody>
      </p:sp>
      <p:sp>
        <p:nvSpPr>
          <p:cNvPr id="5" name="Footer Placeholder 4">
            <a:extLst>
              <a:ext uri="{FF2B5EF4-FFF2-40B4-BE49-F238E27FC236}">
                <a16:creationId xmlns:a16="http://schemas.microsoft.com/office/drawing/2014/main" id="{AE9E16FF-5350-E848-BE74-6BAF9166A7D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4870BB8-2939-8B45-98EB-97B419C01C7F}"/>
              </a:ext>
            </a:extLst>
          </p:cNvPr>
          <p:cNvSpPr>
            <a:spLocks noGrp="1"/>
          </p:cNvSpPr>
          <p:nvPr>
            <p:ph type="sldNum" sz="quarter" idx="12"/>
          </p:nvPr>
        </p:nvSpPr>
        <p:spPr/>
        <p:txBody>
          <a:bodyPr/>
          <a:lstStyle/>
          <a:p>
            <a:fld id="{1A527E09-8E17-324A-A50D-C78A0ADF3E54}" type="slidenum">
              <a:rPr lang="en-US" smtClean="0"/>
              <a:t>‹Nº›</a:t>
            </a:fld>
            <a:endParaRPr lang="en-US"/>
          </a:p>
        </p:txBody>
      </p:sp>
    </p:spTree>
    <p:extLst>
      <p:ext uri="{BB962C8B-B14F-4D97-AF65-F5344CB8AC3E}">
        <p14:creationId xmlns:p14="http://schemas.microsoft.com/office/powerpoint/2010/main" val="39114352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2C6C7A-4128-8C4E-9EE5-A5201EDCF49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8AFF842-F868-8449-AAEB-F6BA395029F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E5918F9-80F4-2240-99E7-7D06E2CA227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D4A7DA4-8388-0646-BE06-F06CF02E398F}"/>
              </a:ext>
            </a:extLst>
          </p:cNvPr>
          <p:cNvSpPr>
            <a:spLocks noGrp="1"/>
          </p:cNvSpPr>
          <p:nvPr>
            <p:ph type="dt" sz="half" idx="10"/>
          </p:nvPr>
        </p:nvSpPr>
        <p:spPr/>
        <p:txBody>
          <a:bodyPr/>
          <a:lstStyle/>
          <a:p>
            <a:fld id="{30546A37-CDDE-3E4C-B493-C70B8BB014B0}" type="datetimeFigureOut">
              <a:rPr lang="en-US" smtClean="0"/>
              <a:t>2/11/2025</a:t>
            </a:fld>
            <a:endParaRPr lang="en-US"/>
          </a:p>
        </p:txBody>
      </p:sp>
      <p:sp>
        <p:nvSpPr>
          <p:cNvPr id="6" name="Footer Placeholder 5">
            <a:extLst>
              <a:ext uri="{FF2B5EF4-FFF2-40B4-BE49-F238E27FC236}">
                <a16:creationId xmlns:a16="http://schemas.microsoft.com/office/drawing/2014/main" id="{8EA33B3E-41AE-5547-8D9C-A2E6BC04A71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4FD9D7D-95C3-9941-ACBD-5AB4615032F4}"/>
              </a:ext>
            </a:extLst>
          </p:cNvPr>
          <p:cNvSpPr>
            <a:spLocks noGrp="1"/>
          </p:cNvSpPr>
          <p:nvPr>
            <p:ph type="sldNum" sz="quarter" idx="12"/>
          </p:nvPr>
        </p:nvSpPr>
        <p:spPr/>
        <p:txBody>
          <a:bodyPr/>
          <a:lstStyle/>
          <a:p>
            <a:fld id="{1A527E09-8E17-324A-A50D-C78A0ADF3E54}" type="slidenum">
              <a:rPr lang="en-US" smtClean="0"/>
              <a:t>‹Nº›</a:t>
            </a:fld>
            <a:endParaRPr lang="en-US"/>
          </a:p>
        </p:txBody>
      </p:sp>
    </p:spTree>
    <p:extLst>
      <p:ext uri="{BB962C8B-B14F-4D97-AF65-F5344CB8AC3E}">
        <p14:creationId xmlns:p14="http://schemas.microsoft.com/office/powerpoint/2010/main" val="1679148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D0B15-A1ED-E44E-BAF3-5B5C6613D3F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2D6190C-26BC-1B44-8FC3-67CB390095D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3BBD12E-CC08-5E43-9F14-4B2752CD6E5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B3CB317-1FCF-8540-87B9-EFA80D2DC7C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E1201E3-11B2-B94B-B235-076F23A804A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E3DC97E-3943-6E42-9745-E51966EF9339}"/>
              </a:ext>
            </a:extLst>
          </p:cNvPr>
          <p:cNvSpPr>
            <a:spLocks noGrp="1"/>
          </p:cNvSpPr>
          <p:nvPr>
            <p:ph type="dt" sz="half" idx="10"/>
          </p:nvPr>
        </p:nvSpPr>
        <p:spPr/>
        <p:txBody>
          <a:bodyPr/>
          <a:lstStyle/>
          <a:p>
            <a:fld id="{30546A37-CDDE-3E4C-B493-C70B8BB014B0}" type="datetimeFigureOut">
              <a:rPr lang="en-US" smtClean="0"/>
              <a:t>2/11/2025</a:t>
            </a:fld>
            <a:endParaRPr lang="en-US"/>
          </a:p>
        </p:txBody>
      </p:sp>
      <p:sp>
        <p:nvSpPr>
          <p:cNvPr id="8" name="Footer Placeholder 7">
            <a:extLst>
              <a:ext uri="{FF2B5EF4-FFF2-40B4-BE49-F238E27FC236}">
                <a16:creationId xmlns:a16="http://schemas.microsoft.com/office/drawing/2014/main" id="{E3E11DA5-2F18-0443-A4AB-67B9DB10F84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CF013DB-71E6-B143-B82F-787D7FCA8D3E}"/>
              </a:ext>
            </a:extLst>
          </p:cNvPr>
          <p:cNvSpPr>
            <a:spLocks noGrp="1"/>
          </p:cNvSpPr>
          <p:nvPr>
            <p:ph type="sldNum" sz="quarter" idx="12"/>
          </p:nvPr>
        </p:nvSpPr>
        <p:spPr/>
        <p:txBody>
          <a:bodyPr/>
          <a:lstStyle/>
          <a:p>
            <a:fld id="{1A527E09-8E17-324A-A50D-C78A0ADF3E54}" type="slidenum">
              <a:rPr lang="en-US" smtClean="0"/>
              <a:t>‹Nº›</a:t>
            </a:fld>
            <a:endParaRPr lang="en-US"/>
          </a:p>
        </p:txBody>
      </p:sp>
    </p:spTree>
    <p:extLst>
      <p:ext uri="{BB962C8B-B14F-4D97-AF65-F5344CB8AC3E}">
        <p14:creationId xmlns:p14="http://schemas.microsoft.com/office/powerpoint/2010/main" val="1038581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92B826-5728-3246-B6E9-487C8434D51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88CD839-7F85-414A-ACDB-7C06DF05F74E}"/>
              </a:ext>
            </a:extLst>
          </p:cNvPr>
          <p:cNvSpPr>
            <a:spLocks noGrp="1"/>
          </p:cNvSpPr>
          <p:nvPr>
            <p:ph type="dt" sz="half" idx="10"/>
          </p:nvPr>
        </p:nvSpPr>
        <p:spPr/>
        <p:txBody>
          <a:bodyPr/>
          <a:lstStyle/>
          <a:p>
            <a:fld id="{30546A37-CDDE-3E4C-B493-C70B8BB014B0}" type="datetimeFigureOut">
              <a:rPr lang="en-US" smtClean="0"/>
              <a:t>2/11/2025</a:t>
            </a:fld>
            <a:endParaRPr lang="en-US"/>
          </a:p>
        </p:txBody>
      </p:sp>
      <p:sp>
        <p:nvSpPr>
          <p:cNvPr id="4" name="Footer Placeholder 3">
            <a:extLst>
              <a:ext uri="{FF2B5EF4-FFF2-40B4-BE49-F238E27FC236}">
                <a16:creationId xmlns:a16="http://schemas.microsoft.com/office/drawing/2014/main" id="{0698BC49-13AD-2D46-BE7C-6464CD2FB48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3ACA857-80F6-D34E-9B7B-C7D9CAC43790}"/>
              </a:ext>
            </a:extLst>
          </p:cNvPr>
          <p:cNvSpPr>
            <a:spLocks noGrp="1"/>
          </p:cNvSpPr>
          <p:nvPr>
            <p:ph type="sldNum" sz="quarter" idx="12"/>
          </p:nvPr>
        </p:nvSpPr>
        <p:spPr/>
        <p:txBody>
          <a:bodyPr/>
          <a:lstStyle/>
          <a:p>
            <a:fld id="{1A527E09-8E17-324A-A50D-C78A0ADF3E54}" type="slidenum">
              <a:rPr lang="en-US" smtClean="0"/>
              <a:t>‹Nº›</a:t>
            </a:fld>
            <a:endParaRPr lang="en-US"/>
          </a:p>
        </p:txBody>
      </p:sp>
    </p:spTree>
    <p:extLst>
      <p:ext uri="{BB962C8B-B14F-4D97-AF65-F5344CB8AC3E}">
        <p14:creationId xmlns:p14="http://schemas.microsoft.com/office/powerpoint/2010/main" val="6427399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B99B6CA-B4B6-3643-BDE2-845264A9D188}"/>
              </a:ext>
            </a:extLst>
          </p:cNvPr>
          <p:cNvSpPr>
            <a:spLocks noGrp="1"/>
          </p:cNvSpPr>
          <p:nvPr>
            <p:ph type="dt" sz="half" idx="10"/>
          </p:nvPr>
        </p:nvSpPr>
        <p:spPr/>
        <p:txBody>
          <a:bodyPr/>
          <a:lstStyle/>
          <a:p>
            <a:fld id="{30546A37-CDDE-3E4C-B493-C70B8BB014B0}" type="datetimeFigureOut">
              <a:rPr lang="en-US" smtClean="0"/>
              <a:t>2/11/2025</a:t>
            </a:fld>
            <a:endParaRPr lang="en-US"/>
          </a:p>
        </p:txBody>
      </p:sp>
      <p:sp>
        <p:nvSpPr>
          <p:cNvPr id="3" name="Footer Placeholder 2">
            <a:extLst>
              <a:ext uri="{FF2B5EF4-FFF2-40B4-BE49-F238E27FC236}">
                <a16:creationId xmlns:a16="http://schemas.microsoft.com/office/drawing/2014/main" id="{E74B031A-DA41-894D-8F7B-D0AB43DDEF3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EC7834B-3B50-C249-AE0B-667839038AA6}"/>
              </a:ext>
            </a:extLst>
          </p:cNvPr>
          <p:cNvSpPr>
            <a:spLocks noGrp="1"/>
          </p:cNvSpPr>
          <p:nvPr>
            <p:ph type="sldNum" sz="quarter" idx="12"/>
          </p:nvPr>
        </p:nvSpPr>
        <p:spPr/>
        <p:txBody>
          <a:bodyPr/>
          <a:lstStyle/>
          <a:p>
            <a:fld id="{1A527E09-8E17-324A-A50D-C78A0ADF3E54}" type="slidenum">
              <a:rPr lang="en-US" smtClean="0"/>
              <a:t>‹Nº›</a:t>
            </a:fld>
            <a:endParaRPr lang="en-US"/>
          </a:p>
        </p:txBody>
      </p:sp>
    </p:spTree>
    <p:extLst>
      <p:ext uri="{BB962C8B-B14F-4D97-AF65-F5344CB8AC3E}">
        <p14:creationId xmlns:p14="http://schemas.microsoft.com/office/powerpoint/2010/main" val="26767242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C2982A-2808-4848-B9E2-48B6BC6C8AB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DF4DF62-648C-4047-BF67-C12D7CAC4F9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31FD028-CCA4-884B-BA16-F6F0B33876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2779186-6FFF-6B49-822D-26C04ACD4C46}"/>
              </a:ext>
            </a:extLst>
          </p:cNvPr>
          <p:cNvSpPr>
            <a:spLocks noGrp="1"/>
          </p:cNvSpPr>
          <p:nvPr>
            <p:ph type="dt" sz="half" idx="10"/>
          </p:nvPr>
        </p:nvSpPr>
        <p:spPr/>
        <p:txBody>
          <a:bodyPr/>
          <a:lstStyle/>
          <a:p>
            <a:fld id="{30546A37-CDDE-3E4C-B493-C70B8BB014B0}" type="datetimeFigureOut">
              <a:rPr lang="en-US" smtClean="0"/>
              <a:t>2/11/2025</a:t>
            </a:fld>
            <a:endParaRPr lang="en-US"/>
          </a:p>
        </p:txBody>
      </p:sp>
      <p:sp>
        <p:nvSpPr>
          <p:cNvPr id="6" name="Footer Placeholder 5">
            <a:extLst>
              <a:ext uri="{FF2B5EF4-FFF2-40B4-BE49-F238E27FC236}">
                <a16:creationId xmlns:a16="http://schemas.microsoft.com/office/drawing/2014/main" id="{EBB6EB02-B94B-7744-8752-07B49442534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0D59BD5-613A-5344-8B8E-C6167FDF8EA0}"/>
              </a:ext>
            </a:extLst>
          </p:cNvPr>
          <p:cNvSpPr>
            <a:spLocks noGrp="1"/>
          </p:cNvSpPr>
          <p:nvPr>
            <p:ph type="sldNum" sz="quarter" idx="12"/>
          </p:nvPr>
        </p:nvSpPr>
        <p:spPr/>
        <p:txBody>
          <a:bodyPr/>
          <a:lstStyle/>
          <a:p>
            <a:fld id="{1A527E09-8E17-324A-A50D-C78A0ADF3E54}" type="slidenum">
              <a:rPr lang="en-US" smtClean="0"/>
              <a:t>‹Nº›</a:t>
            </a:fld>
            <a:endParaRPr lang="en-US"/>
          </a:p>
        </p:txBody>
      </p:sp>
    </p:spTree>
    <p:extLst>
      <p:ext uri="{BB962C8B-B14F-4D97-AF65-F5344CB8AC3E}">
        <p14:creationId xmlns:p14="http://schemas.microsoft.com/office/powerpoint/2010/main" val="41968252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45ACF2-019E-2140-B527-EA5FE55F3C7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9934693-B3DB-754A-AAC9-AB95FE39ECA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C04C17B-9628-D243-8EE5-4CCF7E571F7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7837F38-9EA7-9645-9011-03280B7F50B5}"/>
              </a:ext>
            </a:extLst>
          </p:cNvPr>
          <p:cNvSpPr>
            <a:spLocks noGrp="1"/>
          </p:cNvSpPr>
          <p:nvPr>
            <p:ph type="dt" sz="half" idx="10"/>
          </p:nvPr>
        </p:nvSpPr>
        <p:spPr/>
        <p:txBody>
          <a:bodyPr/>
          <a:lstStyle/>
          <a:p>
            <a:fld id="{30546A37-CDDE-3E4C-B493-C70B8BB014B0}" type="datetimeFigureOut">
              <a:rPr lang="en-US" smtClean="0"/>
              <a:t>2/11/2025</a:t>
            </a:fld>
            <a:endParaRPr lang="en-US"/>
          </a:p>
        </p:txBody>
      </p:sp>
      <p:sp>
        <p:nvSpPr>
          <p:cNvPr id="6" name="Footer Placeholder 5">
            <a:extLst>
              <a:ext uri="{FF2B5EF4-FFF2-40B4-BE49-F238E27FC236}">
                <a16:creationId xmlns:a16="http://schemas.microsoft.com/office/drawing/2014/main" id="{275695CC-FD27-2140-9EA9-89F4217D9DC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B945B15-8BF4-5942-949B-1FA16D719EF2}"/>
              </a:ext>
            </a:extLst>
          </p:cNvPr>
          <p:cNvSpPr>
            <a:spLocks noGrp="1"/>
          </p:cNvSpPr>
          <p:nvPr>
            <p:ph type="sldNum" sz="quarter" idx="12"/>
          </p:nvPr>
        </p:nvSpPr>
        <p:spPr/>
        <p:txBody>
          <a:bodyPr/>
          <a:lstStyle/>
          <a:p>
            <a:fld id="{1A527E09-8E17-324A-A50D-C78A0ADF3E54}" type="slidenum">
              <a:rPr lang="en-US" smtClean="0"/>
              <a:t>‹Nº›</a:t>
            </a:fld>
            <a:endParaRPr lang="en-US"/>
          </a:p>
        </p:txBody>
      </p:sp>
    </p:spTree>
    <p:extLst>
      <p:ext uri="{BB962C8B-B14F-4D97-AF65-F5344CB8AC3E}">
        <p14:creationId xmlns:p14="http://schemas.microsoft.com/office/powerpoint/2010/main" val="2850955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EACE9B3-7E0D-AF45-97F6-612619913A6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84B8D5D-B43A-B94C-A902-DF61E60ED91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9FDA0F8-2591-C349-A8F7-5B0B556F02A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546A37-CDDE-3E4C-B493-C70B8BB014B0}" type="datetimeFigureOut">
              <a:rPr lang="en-US" smtClean="0"/>
              <a:t>2/11/2025</a:t>
            </a:fld>
            <a:endParaRPr lang="en-US"/>
          </a:p>
        </p:txBody>
      </p:sp>
      <p:sp>
        <p:nvSpPr>
          <p:cNvPr id="5" name="Footer Placeholder 4">
            <a:extLst>
              <a:ext uri="{FF2B5EF4-FFF2-40B4-BE49-F238E27FC236}">
                <a16:creationId xmlns:a16="http://schemas.microsoft.com/office/drawing/2014/main" id="{434C52D3-D022-D24E-B5B1-F203B41FBC1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BA996E8-3FC8-7045-AF2D-0C2F8411F2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527E09-8E17-324A-A50D-C78A0ADF3E54}" type="slidenum">
              <a:rPr lang="en-US" smtClean="0"/>
              <a:t>‹Nº›</a:t>
            </a:fld>
            <a:endParaRPr lang="en-US"/>
          </a:p>
        </p:txBody>
      </p:sp>
    </p:spTree>
    <p:extLst>
      <p:ext uri="{BB962C8B-B14F-4D97-AF65-F5344CB8AC3E}">
        <p14:creationId xmlns:p14="http://schemas.microsoft.com/office/powerpoint/2010/main" val="9085975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jpg"/></Relationships>
</file>

<file path=ppt/slides/_rels/slide12.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3.png"/><Relationship Id="rId7" Type="http://schemas.microsoft.com/office/2007/relationships/hdphoto" Target="../media/hdphoto4.wdp"/><Relationship Id="rId2" Type="http://schemas.openxmlformats.org/officeDocument/2006/relationships/image" Target="../media/image2.jpg"/><Relationship Id="rId1" Type="http://schemas.openxmlformats.org/officeDocument/2006/relationships/slideLayout" Target="../slideLayouts/slideLayout2.xml"/><Relationship Id="rId6" Type="http://schemas.openxmlformats.org/officeDocument/2006/relationships/image" Target="../media/image16.png"/><Relationship Id="rId5" Type="http://schemas.microsoft.com/office/2007/relationships/hdphoto" Target="../media/hdphoto3.wdp"/><Relationship Id="rId10" Type="http://schemas.openxmlformats.org/officeDocument/2006/relationships/image" Target="../media/image19.png"/><Relationship Id="rId4" Type="http://schemas.openxmlformats.org/officeDocument/2006/relationships/image" Target="../media/image15.png"/><Relationship Id="rId9"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 Id="rId6" Type="http://schemas.openxmlformats.org/officeDocument/2006/relationships/image" Target="../media/image23.emf"/><Relationship Id="rId5" Type="http://schemas.openxmlformats.org/officeDocument/2006/relationships/image" Target="../media/image22.emf"/><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24.emf"/></Relationships>
</file>

<file path=ppt/slides/_rels/slide16.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3.png"/><Relationship Id="rId7" Type="http://schemas.openxmlformats.org/officeDocument/2006/relationships/image" Target="../media/image27.png"/><Relationship Id="rId2" Type="http://schemas.openxmlformats.org/officeDocument/2006/relationships/image" Target="../media/image2.jpg"/><Relationship Id="rId1" Type="http://schemas.openxmlformats.org/officeDocument/2006/relationships/slideLayout" Target="../slideLayouts/slideLayout2.xml"/><Relationship Id="rId6" Type="http://schemas.openxmlformats.org/officeDocument/2006/relationships/image" Target="../media/image26.png"/><Relationship Id="rId5" Type="http://schemas.microsoft.com/office/2007/relationships/hdphoto" Target="../media/hdphoto5.wdp"/><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29.emf"/></Relationships>
</file>

<file path=ppt/slides/_rels/slide18.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30.emf"/><Relationship Id="rId7" Type="http://schemas.openxmlformats.org/officeDocument/2006/relationships/image" Target="../media/image33.svg"/><Relationship Id="rId2" Type="http://schemas.openxmlformats.org/officeDocument/2006/relationships/image" Target="../media/image2.jpg"/><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png"/><Relationship Id="rId4" Type="http://schemas.openxmlformats.org/officeDocument/2006/relationships/image" Target="../media/image31.emf"/><Relationship Id="rId9" Type="http://schemas.openxmlformats.org/officeDocument/2006/relationships/image" Target="../media/image35.sv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40.png"/><Relationship Id="rId2" Type="http://schemas.openxmlformats.org/officeDocument/2006/relationships/image" Target="../media/image2.jpg"/><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44.png"/><Relationship Id="rId2" Type="http://schemas.openxmlformats.org/officeDocument/2006/relationships/image" Target="../media/image2.jpg"/><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hyperlink" Target="https://doi.org/10.1016/j.ft.2021.01.009"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6.png"/><Relationship Id="rId4" Type="http://schemas.openxmlformats.org/officeDocument/2006/relationships/image" Target="../media/image5.emf"/></Relationships>
</file>

<file path=ppt/slides/_rels/slide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png"/><Relationship Id="rId7" Type="http://schemas.openxmlformats.org/officeDocument/2006/relationships/image" Target="../media/image9.png"/><Relationship Id="rId2" Type="http://schemas.openxmlformats.org/officeDocument/2006/relationships/image" Target="../media/image2.jpg"/><Relationship Id="rId1" Type="http://schemas.openxmlformats.org/officeDocument/2006/relationships/slideLayout" Target="../slideLayouts/slideLayout2.xml"/><Relationship Id="rId6" Type="http://schemas.openxmlformats.org/officeDocument/2006/relationships/image" Target="../media/image8.png"/><Relationship Id="rId5" Type="http://schemas.microsoft.com/office/2007/relationships/hdphoto" Target="../media/hdphoto2.wdp"/><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E170A6-0E70-F943-8B67-C159A95E9446}"/>
              </a:ext>
            </a:extLst>
          </p:cNvPr>
          <p:cNvSpPr>
            <a:spLocks noGrp="1"/>
          </p:cNvSpPr>
          <p:nvPr>
            <p:ph type="ctrTitle"/>
          </p:nvPr>
        </p:nvSpPr>
        <p:spPr>
          <a:xfrm>
            <a:off x="396474" y="2208877"/>
            <a:ext cx="6774043" cy="2097157"/>
          </a:xfrm>
        </p:spPr>
        <p:txBody>
          <a:bodyPr>
            <a:noAutofit/>
          </a:bodyPr>
          <a:lstStyle/>
          <a:p>
            <a:pPr algn="just"/>
            <a:r>
              <a:rPr lang="es-ES" sz="4800" b="1" dirty="0">
                <a:solidFill>
                  <a:schemeClr val="bg1"/>
                </a:solidFill>
                <a:latin typeface="Calibri" panose="020F0502020204030204" pitchFamily="34" charset="0"/>
                <a:cs typeface="Calibri" panose="020F0502020204030204" pitchFamily="34" charset="0"/>
              </a:rPr>
              <a:t>Medición de Parámetros Antropométricos para la base de datos de la población Hondureña mediante Fotogrametría</a:t>
            </a:r>
            <a:endParaRPr lang="en-US" sz="4800" b="1" dirty="0">
              <a:solidFill>
                <a:schemeClr val="bg1"/>
              </a:solidFill>
              <a:latin typeface="Calibri" panose="020F0502020204030204" pitchFamily="34" charset="0"/>
              <a:cs typeface="Calibri" panose="020F0502020204030204" pitchFamily="34" charset="0"/>
            </a:endParaRPr>
          </a:p>
        </p:txBody>
      </p:sp>
      <p:sp>
        <p:nvSpPr>
          <p:cNvPr id="3" name="Subtitle 2">
            <a:extLst>
              <a:ext uri="{FF2B5EF4-FFF2-40B4-BE49-F238E27FC236}">
                <a16:creationId xmlns:a16="http://schemas.microsoft.com/office/drawing/2014/main" id="{07CD9B5D-20A0-2C4D-AFD2-FE1319DE85A8}"/>
              </a:ext>
            </a:extLst>
          </p:cNvPr>
          <p:cNvSpPr>
            <a:spLocks noGrp="1"/>
          </p:cNvSpPr>
          <p:nvPr>
            <p:ph type="subTitle" idx="1"/>
          </p:nvPr>
        </p:nvSpPr>
        <p:spPr>
          <a:xfrm>
            <a:off x="669235" y="5131049"/>
            <a:ext cx="6228522" cy="940144"/>
          </a:xfrm>
        </p:spPr>
        <p:txBody>
          <a:bodyPr/>
          <a:lstStyle/>
          <a:p>
            <a:pPr algn="l"/>
            <a:r>
              <a:rPr lang="en-US" dirty="0">
                <a:solidFill>
                  <a:schemeClr val="bg1"/>
                </a:solidFill>
              </a:rPr>
              <a:t>Eliana </a:t>
            </a:r>
            <a:r>
              <a:rPr lang="en-US" dirty="0" err="1">
                <a:solidFill>
                  <a:schemeClr val="bg1"/>
                </a:solidFill>
              </a:rPr>
              <a:t>Lineth</a:t>
            </a:r>
            <a:r>
              <a:rPr lang="en-US" dirty="0">
                <a:solidFill>
                  <a:schemeClr val="bg1"/>
                </a:solidFill>
              </a:rPr>
              <a:t> Moncada </a:t>
            </a:r>
            <a:r>
              <a:rPr lang="en-US" dirty="0" err="1">
                <a:solidFill>
                  <a:schemeClr val="bg1"/>
                </a:solidFill>
              </a:rPr>
              <a:t>Echeverría</a:t>
            </a:r>
            <a:r>
              <a:rPr lang="en-US" dirty="0">
                <a:solidFill>
                  <a:schemeClr val="bg1"/>
                </a:solidFill>
              </a:rPr>
              <a:t> 12111211</a:t>
            </a:r>
          </a:p>
          <a:p>
            <a:pPr algn="l"/>
            <a:r>
              <a:rPr lang="en-US" dirty="0">
                <a:solidFill>
                  <a:schemeClr val="bg1"/>
                </a:solidFill>
              </a:rPr>
              <a:t>Emily </a:t>
            </a:r>
            <a:r>
              <a:rPr lang="en-US" dirty="0" err="1">
                <a:solidFill>
                  <a:schemeClr val="bg1"/>
                </a:solidFill>
              </a:rPr>
              <a:t>Suzeth</a:t>
            </a:r>
            <a:r>
              <a:rPr lang="en-US" dirty="0">
                <a:solidFill>
                  <a:schemeClr val="bg1"/>
                </a:solidFill>
              </a:rPr>
              <a:t> Moncada </a:t>
            </a:r>
            <a:r>
              <a:rPr lang="en-US" dirty="0" err="1">
                <a:solidFill>
                  <a:schemeClr val="bg1"/>
                </a:solidFill>
              </a:rPr>
              <a:t>Echeverría</a:t>
            </a:r>
            <a:r>
              <a:rPr lang="en-US" dirty="0">
                <a:solidFill>
                  <a:schemeClr val="bg1"/>
                </a:solidFill>
              </a:rPr>
              <a:t> 12111210</a:t>
            </a:r>
          </a:p>
        </p:txBody>
      </p:sp>
    </p:spTree>
    <p:extLst>
      <p:ext uri="{BB962C8B-B14F-4D97-AF65-F5344CB8AC3E}">
        <p14:creationId xmlns:p14="http://schemas.microsoft.com/office/powerpoint/2010/main" val="18543266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Content Placeholder 6" descr="A picture containing icon&#10;&#10;Description automatically generated">
            <a:extLst>
              <a:ext uri="{FF2B5EF4-FFF2-40B4-BE49-F238E27FC236}">
                <a16:creationId xmlns:a16="http://schemas.microsoft.com/office/drawing/2014/main" id="{4619E4F9-D490-8944-8906-55408E5D2A47}"/>
              </a:ext>
            </a:extLst>
          </p:cNvPr>
          <p:cNvPicPr>
            <a:picLocks noChangeAspect="1"/>
          </p:cNvPicPr>
          <p:nvPr/>
        </p:nvPicPr>
        <p:blipFill>
          <a:blip r:embed="rId3"/>
          <a:stretch>
            <a:fillRect/>
          </a:stretch>
        </p:blipFill>
        <p:spPr>
          <a:xfrm>
            <a:off x="10426535" y="5964878"/>
            <a:ext cx="1544782" cy="347576"/>
          </a:xfrm>
          <a:prstGeom prst="rect">
            <a:avLst/>
          </a:prstGeom>
        </p:spPr>
      </p:pic>
      <p:cxnSp>
        <p:nvCxnSpPr>
          <p:cNvPr id="9" name="Conector recto 8">
            <a:extLst>
              <a:ext uri="{FF2B5EF4-FFF2-40B4-BE49-F238E27FC236}">
                <a16:creationId xmlns:a16="http://schemas.microsoft.com/office/drawing/2014/main" id="{D9BAC610-C23E-4E7B-A6EF-8068E350A60D}"/>
              </a:ext>
            </a:extLst>
          </p:cNvPr>
          <p:cNvCxnSpPr>
            <a:cxnSpLocks/>
          </p:cNvCxnSpPr>
          <p:nvPr/>
        </p:nvCxnSpPr>
        <p:spPr>
          <a:xfrm>
            <a:off x="34634" y="604237"/>
            <a:ext cx="9192491" cy="0"/>
          </a:xfrm>
          <a:prstGeom prst="line">
            <a:avLst/>
          </a:prstGeom>
          <a:ln w="38100"/>
        </p:spPr>
        <p:style>
          <a:lnRef idx="3">
            <a:schemeClr val="accent1"/>
          </a:lnRef>
          <a:fillRef idx="0">
            <a:schemeClr val="accent1"/>
          </a:fillRef>
          <a:effectRef idx="2">
            <a:schemeClr val="accent1"/>
          </a:effectRef>
          <a:fontRef idx="minor">
            <a:schemeClr val="tx1"/>
          </a:fontRef>
        </p:style>
      </p:cxnSp>
      <p:sp>
        <p:nvSpPr>
          <p:cNvPr id="6" name="Título 5">
            <a:extLst>
              <a:ext uri="{FF2B5EF4-FFF2-40B4-BE49-F238E27FC236}">
                <a16:creationId xmlns:a16="http://schemas.microsoft.com/office/drawing/2014/main" id="{30BF840E-A7B0-31F0-B7B3-A526F90C8C3F}"/>
              </a:ext>
            </a:extLst>
          </p:cNvPr>
          <p:cNvSpPr>
            <a:spLocks noGrp="1"/>
          </p:cNvSpPr>
          <p:nvPr>
            <p:ph type="title"/>
          </p:nvPr>
        </p:nvSpPr>
        <p:spPr>
          <a:xfrm>
            <a:off x="0" y="-330575"/>
            <a:ext cx="10515600" cy="1325563"/>
          </a:xfrm>
        </p:spPr>
        <p:txBody>
          <a:bodyPr/>
          <a:lstStyle/>
          <a:p>
            <a:r>
              <a:rPr lang="es-MX" dirty="0">
                <a:latin typeface="Segoe UI" panose="020B0502040204020203" pitchFamily="34" charset="0"/>
                <a:cs typeface="Segoe UI" panose="020B0502040204020203" pitchFamily="34" charset="0"/>
              </a:rPr>
              <a:t>Instrumentos y Técnicas de Medición</a:t>
            </a:r>
            <a:endParaRPr lang="es-HN" dirty="0">
              <a:latin typeface="Segoe UI" panose="020B0502040204020203" pitchFamily="34" charset="0"/>
              <a:cs typeface="Segoe UI" panose="020B0502040204020203" pitchFamily="34" charset="0"/>
            </a:endParaRPr>
          </a:p>
        </p:txBody>
      </p:sp>
      <p:pic>
        <p:nvPicPr>
          <p:cNvPr id="3" name="Imagen 2">
            <a:extLst>
              <a:ext uri="{FF2B5EF4-FFF2-40B4-BE49-F238E27FC236}">
                <a16:creationId xmlns:a16="http://schemas.microsoft.com/office/drawing/2014/main" id="{2F5AA2D5-64FC-100D-4E25-FA34C32EE645}"/>
              </a:ext>
            </a:extLst>
          </p:cNvPr>
          <p:cNvPicPr>
            <a:picLocks noChangeAspect="1"/>
          </p:cNvPicPr>
          <p:nvPr/>
        </p:nvPicPr>
        <p:blipFill>
          <a:blip r:embed="rId4"/>
          <a:stretch>
            <a:fillRect/>
          </a:stretch>
        </p:blipFill>
        <p:spPr>
          <a:xfrm>
            <a:off x="2921000" y="1381015"/>
            <a:ext cx="5181600" cy="4757651"/>
          </a:xfrm>
          <a:prstGeom prst="rect">
            <a:avLst/>
          </a:prstGeom>
        </p:spPr>
      </p:pic>
    </p:spTree>
    <p:extLst>
      <p:ext uri="{BB962C8B-B14F-4D97-AF65-F5344CB8AC3E}">
        <p14:creationId xmlns:p14="http://schemas.microsoft.com/office/powerpoint/2010/main" val="9129749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Content Placeholder 6" descr="A picture containing icon&#10;&#10;Description automatically generated">
            <a:extLst>
              <a:ext uri="{FF2B5EF4-FFF2-40B4-BE49-F238E27FC236}">
                <a16:creationId xmlns:a16="http://schemas.microsoft.com/office/drawing/2014/main" id="{4619E4F9-D490-8944-8906-55408E5D2A47}"/>
              </a:ext>
            </a:extLst>
          </p:cNvPr>
          <p:cNvPicPr>
            <a:picLocks noChangeAspect="1"/>
          </p:cNvPicPr>
          <p:nvPr/>
        </p:nvPicPr>
        <p:blipFill>
          <a:blip r:embed="rId3"/>
          <a:stretch>
            <a:fillRect/>
          </a:stretch>
        </p:blipFill>
        <p:spPr>
          <a:xfrm>
            <a:off x="10426535" y="5964878"/>
            <a:ext cx="1544782" cy="347576"/>
          </a:xfrm>
          <a:prstGeom prst="rect">
            <a:avLst/>
          </a:prstGeom>
        </p:spPr>
      </p:pic>
      <p:pic>
        <p:nvPicPr>
          <p:cNvPr id="5" name="Imagen 4" descr="Imagen que contiene piso, interior, edificio, con baldosas&#10;&#10;Descripción generada automáticamente">
            <a:extLst>
              <a:ext uri="{FF2B5EF4-FFF2-40B4-BE49-F238E27FC236}">
                <a16:creationId xmlns:a16="http://schemas.microsoft.com/office/drawing/2014/main" id="{D2D37DCB-5971-FD29-6876-D59F783C5C05}"/>
              </a:ext>
            </a:extLst>
          </p:cNvPr>
          <p:cNvPicPr>
            <a:picLocks noChangeAspect="1"/>
          </p:cNvPicPr>
          <p:nvPr/>
        </p:nvPicPr>
        <p:blipFill rotWithShape="1">
          <a:blip r:embed="rId4"/>
          <a:srcRect l="15844" t="27741" r="30127" b="29893"/>
          <a:stretch/>
        </p:blipFill>
        <p:spPr>
          <a:xfrm>
            <a:off x="16329" y="554182"/>
            <a:ext cx="3083727" cy="5237018"/>
          </a:xfrm>
          <a:prstGeom prst="rect">
            <a:avLst/>
          </a:prstGeom>
        </p:spPr>
      </p:pic>
      <p:pic>
        <p:nvPicPr>
          <p:cNvPr id="7" name="Imagen 6">
            <a:extLst>
              <a:ext uri="{FF2B5EF4-FFF2-40B4-BE49-F238E27FC236}">
                <a16:creationId xmlns:a16="http://schemas.microsoft.com/office/drawing/2014/main" id="{D27AA592-6618-23D1-A519-07F32634A704}"/>
              </a:ext>
            </a:extLst>
          </p:cNvPr>
          <p:cNvPicPr>
            <a:picLocks noChangeAspect="1"/>
          </p:cNvPicPr>
          <p:nvPr/>
        </p:nvPicPr>
        <p:blipFill rotWithShape="1">
          <a:blip r:embed="rId5"/>
          <a:srcRect t="22151" r="39908" b="15031"/>
          <a:stretch/>
        </p:blipFill>
        <p:spPr>
          <a:xfrm>
            <a:off x="3046697" y="554182"/>
            <a:ext cx="2313087" cy="5237018"/>
          </a:xfrm>
          <a:prstGeom prst="rect">
            <a:avLst/>
          </a:prstGeom>
        </p:spPr>
      </p:pic>
      <p:pic>
        <p:nvPicPr>
          <p:cNvPr id="10" name="Imagen 9">
            <a:extLst>
              <a:ext uri="{FF2B5EF4-FFF2-40B4-BE49-F238E27FC236}">
                <a16:creationId xmlns:a16="http://schemas.microsoft.com/office/drawing/2014/main" id="{E512E626-4781-B0DC-6C5E-ED29B4F835AE}"/>
              </a:ext>
            </a:extLst>
          </p:cNvPr>
          <p:cNvPicPr>
            <a:picLocks noChangeAspect="1"/>
          </p:cNvPicPr>
          <p:nvPr/>
        </p:nvPicPr>
        <p:blipFill rotWithShape="1">
          <a:blip r:embed="rId6"/>
          <a:srcRect t="46452"/>
          <a:stretch/>
        </p:blipFill>
        <p:spPr>
          <a:xfrm>
            <a:off x="5348918" y="971239"/>
            <a:ext cx="3796385" cy="4402903"/>
          </a:xfrm>
          <a:prstGeom prst="rect">
            <a:avLst/>
          </a:prstGeom>
        </p:spPr>
      </p:pic>
      <p:sp>
        <p:nvSpPr>
          <p:cNvPr id="13" name="CuadroTexto 12">
            <a:extLst>
              <a:ext uri="{FF2B5EF4-FFF2-40B4-BE49-F238E27FC236}">
                <a16:creationId xmlns:a16="http://schemas.microsoft.com/office/drawing/2014/main" id="{08C5EBD5-3A2A-288E-453E-83FF03AD9F9B}"/>
              </a:ext>
            </a:extLst>
          </p:cNvPr>
          <p:cNvSpPr txBox="1"/>
          <p:nvPr/>
        </p:nvSpPr>
        <p:spPr>
          <a:xfrm>
            <a:off x="9145303" y="64296"/>
            <a:ext cx="3083727" cy="2810706"/>
          </a:xfrm>
          <a:prstGeom prst="rect">
            <a:avLst/>
          </a:prstGeom>
          <a:noFill/>
        </p:spPr>
        <p:txBody>
          <a:bodyPr wrap="square">
            <a:spAutoFit/>
          </a:bodyPr>
          <a:lstStyle/>
          <a:p>
            <a:pPr marL="285750" indent="-285750" algn="just">
              <a:lnSpc>
                <a:spcPct val="150000"/>
              </a:lnSpc>
              <a:buFont typeface="Arial" panose="020B0604020202020204" pitchFamily="34" charset="0"/>
              <a:buChar char="•"/>
            </a:pPr>
            <a:r>
              <a:rPr lang="es-MX" sz="1400" dirty="0">
                <a:latin typeface="Segoe UI" panose="020B0502040204020203" pitchFamily="34" charset="0"/>
                <a:cs typeface="Segoe UI" panose="020B0502040204020203" pitchFamily="34" charset="0"/>
              </a:rPr>
              <a:t>Poco Invasivo</a:t>
            </a:r>
          </a:p>
          <a:p>
            <a:pPr marL="285750" indent="-285750" algn="just">
              <a:lnSpc>
                <a:spcPct val="150000"/>
              </a:lnSpc>
              <a:buFont typeface="Arial" panose="020B0604020202020204" pitchFamily="34" charset="0"/>
              <a:buChar char="•"/>
            </a:pPr>
            <a:r>
              <a:rPr lang="es-MX" sz="1400" dirty="0">
                <a:latin typeface="Segoe UI" panose="020B0502040204020203" pitchFamily="34" charset="0"/>
                <a:cs typeface="Segoe UI" panose="020B0502040204020203" pitchFamily="34" charset="0"/>
              </a:rPr>
              <a:t>Disminución del tiempo</a:t>
            </a:r>
          </a:p>
          <a:p>
            <a:pPr marL="285750" indent="-285750" algn="just">
              <a:lnSpc>
                <a:spcPct val="150000"/>
              </a:lnSpc>
              <a:buFont typeface="Arial" panose="020B0604020202020204" pitchFamily="34" charset="0"/>
              <a:buChar char="•"/>
            </a:pPr>
            <a:r>
              <a:rPr lang="es-MX" sz="1400" dirty="0">
                <a:solidFill>
                  <a:srgbClr val="111111"/>
                </a:solidFill>
                <a:latin typeface="-apple-system"/>
              </a:rPr>
              <a:t>U</a:t>
            </a:r>
            <a:r>
              <a:rPr lang="es-MX" sz="1400" b="0" i="0" dirty="0">
                <a:solidFill>
                  <a:srgbClr val="111111"/>
                </a:solidFill>
                <a:effectLst/>
                <a:latin typeface="-apple-system"/>
              </a:rPr>
              <a:t>tilizan el escáner </a:t>
            </a:r>
            <a:r>
              <a:rPr lang="es-MX" sz="1400" b="0" i="0" dirty="0" err="1">
                <a:solidFill>
                  <a:srgbClr val="111111"/>
                </a:solidFill>
                <a:effectLst/>
                <a:latin typeface="-apple-system"/>
              </a:rPr>
              <a:t>LiDAR</a:t>
            </a:r>
            <a:r>
              <a:rPr lang="es-MX" sz="1400" b="0" i="0" dirty="0">
                <a:solidFill>
                  <a:srgbClr val="111111"/>
                </a:solidFill>
                <a:effectLst/>
                <a:latin typeface="-apple-system"/>
              </a:rPr>
              <a:t> para ayudarlo a medir objetos con mayor rapidez y precisión con la aplicación Medir.</a:t>
            </a:r>
            <a:endParaRPr lang="es-MX" sz="1400" dirty="0">
              <a:latin typeface="Segoe UI" panose="020B0502040204020203" pitchFamily="34" charset="0"/>
              <a:cs typeface="Segoe UI" panose="020B0502040204020203" pitchFamily="34" charset="0"/>
            </a:endParaRPr>
          </a:p>
          <a:p>
            <a:pPr marL="285750" indent="-285750" algn="just">
              <a:lnSpc>
                <a:spcPct val="150000"/>
              </a:lnSpc>
              <a:buFont typeface="Arial" panose="020B0604020202020204" pitchFamily="34" charset="0"/>
              <a:buChar char="•"/>
            </a:pPr>
            <a:endParaRPr lang="es-MX" dirty="0">
              <a:latin typeface="Segoe UI" panose="020B0502040204020203" pitchFamily="34" charset="0"/>
              <a:cs typeface="Segoe UI" panose="020B0502040204020203" pitchFamily="34" charset="0"/>
            </a:endParaRPr>
          </a:p>
          <a:p>
            <a:pPr marL="285750" indent="-285750" algn="just">
              <a:lnSpc>
                <a:spcPct val="150000"/>
              </a:lnSpc>
              <a:buFont typeface="Arial" panose="020B0604020202020204" pitchFamily="34" charset="0"/>
              <a:buChar char="•"/>
            </a:pPr>
            <a:endParaRPr lang="es-HN"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0324307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Content Placeholder 6" descr="A picture containing icon&#10;&#10;Description automatically generated">
            <a:extLst>
              <a:ext uri="{FF2B5EF4-FFF2-40B4-BE49-F238E27FC236}">
                <a16:creationId xmlns:a16="http://schemas.microsoft.com/office/drawing/2014/main" id="{4619E4F9-D490-8944-8906-55408E5D2A47}"/>
              </a:ext>
            </a:extLst>
          </p:cNvPr>
          <p:cNvPicPr>
            <a:picLocks noChangeAspect="1"/>
          </p:cNvPicPr>
          <p:nvPr/>
        </p:nvPicPr>
        <p:blipFill>
          <a:blip r:embed="rId3"/>
          <a:stretch>
            <a:fillRect/>
          </a:stretch>
        </p:blipFill>
        <p:spPr>
          <a:xfrm>
            <a:off x="10426535" y="5964878"/>
            <a:ext cx="1544782" cy="347576"/>
          </a:xfrm>
          <a:prstGeom prst="rect">
            <a:avLst/>
          </a:prstGeom>
        </p:spPr>
      </p:pic>
      <p:cxnSp>
        <p:nvCxnSpPr>
          <p:cNvPr id="9" name="Conector recto 8">
            <a:extLst>
              <a:ext uri="{FF2B5EF4-FFF2-40B4-BE49-F238E27FC236}">
                <a16:creationId xmlns:a16="http://schemas.microsoft.com/office/drawing/2014/main" id="{D9BAC610-C23E-4E7B-A6EF-8068E350A60D}"/>
              </a:ext>
            </a:extLst>
          </p:cNvPr>
          <p:cNvCxnSpPr>
            <a:cxnSpLocks/>
          </p:cNvCxnSpPr>
          <p:nvPr/>
        </p:nvCxnSpPr>
        <p:spPr>
          <a:xfrm>
            <a:off x="0" y="545546"/>
            <a:ext cx="12157365" cy="0"/>
          </a:xfrm>
          <a:prstGeom prst="line">
            <a:avLst/>
          </a:prstGeom>
          <a:ln w="38100"/>
        </p:spPr>
        <p:style>
          <a:lnRef idx="3">
            <a:schemeClr val="accent1"/>
          </a:lnRef>
          <a:fillRef idx="0">
            <a:schemeClr val="accent1"/>
          </a:fillRef>
          <a:effectRef idx="2">
            <a:schemeClr val="accent1"/>
          </a:effectRef>
          <a:fontRef idx="minor">
            <a:schemeClr val="tx1"/>
          </a:fontRef>
        </p:style>
      </p:cxnSp>
      <p:sp>
        <p:nvSpPr>
          <p:cNvPr id="6" name="Título 5">
            <a:extLst>
              <a:ext uri="{FF2B5EF4-FFF2-40B4-BE49-F238E27FC236}">
                <a16:creationId xmlns:a16="http://schemas.microsoft.com/office/drawing/2014/main" id="{30BF840E-A7B0-31F0-B7B3-A526F90C8C3F}"/>
              </a:ext>
            </a:extLst>
          </p:cNvPr>
          <p:cNvSpPr>
            <a:spLocks noGrp="1"/>
          </p:cNvSpPr>
          <p:nvPr>
            <p:ph type="title"/>
          </p:nvPr>
        </p:nvSpPr>
        <p:spPr>
          <a:xfrm>
            <a:off x="-1" y="-330575"/>
            <a:ext cx="12884727" cy="1325563"/>
          </a:xfrm>
        </p:spPr>
        <p:txBody>
          <a:bodyPr>
            <a:normAutofit/>
          </a:bodyPr>
          <a:lstStyle/>
          <a:p>
            <a:r>
              <a:rPr lang="es-MX" sz="4000" dirty="0">
                <a:latin typeface="Segoe UI" panose="020B0502040204020203" pitchFamily="34" charset="0"/>
                <a:cs typeface="Segoe UI" panose="020B0502040204020203" pitchFamily="34" charset="0"/>
              </a:rPr>
              <a:t>Instrumentos de Medición y Técnicas de Investigación</a:t>
            </a:r>
            <a:endParaRPr lang="es-HN" sz="4000" dirty="0">
              <a:latin typeface="Segoe UI" panose="020B0502040204020203" pitchFamily="34" charset="0"/>
              <a:cs typeface="Segoe UI" panose="020B0502040204020203" pitchFamily="34" charset="0"/>
            </a:endParaRPr>
          </a:p>
        </p:txBody>
      </p:sp>
      <p:sp>
        <p:nvSpPr>
          <p:cNvPr id="12" name="CuadroTexto 11">
            <a:extLst>
              <a:ext uri="{FF2B5EF4-FFF2-40B4-BE49-F238E27FC236}">
                <a16:creationId xmlns:a16="http://schemas.microsoft.com/office/drawing/2014/main" id="{FD6BDB7A-C55E-EF2F-FA60-8253EDD65CA0}"/>
              </a:ext>
            </a:extLst>
          </p:cNvPr>
          <p:cNvSpPr txBox="1"/>
          <p:nvPr/>
        </p:nvSpPr>
        <p:spPr>
          <a:xfrm>
            <a:off x="690379" y="653089"/>
            <a:ext cx="3454485" cy="2651110"/>
          </a:xfrm>
          <a:prstGeom prst="rect">
            <a:avLst/>
          </a:prstGeom>
          <a:noFill/>
        </p:spPr>
        <p:txBody>
          <a:bodyPr wrap="square">
            <a:spAutoFit/>
          </a:bodyPr>
          <a:lstStyle/>
          <a:p>
            <a:pPr algn="just">
              <a:lnSpc>
                <a:spcPct val="150000"/>
              </a:lnSpc>
              <a:spcBef>
                <a:spcPts val="600"/>
              </a:spcBef>
            </a:pPr>
            <a:r>
              <a:rPr lang="es-HN" sz="2000" b="1" kern="100" dirty="0">
                <a:solidFill>
                  <a:srgbClr val="000000"/>
                </a:solidFill>
                <a:effectLst/>
                <a:latin typeface="Segoe UI" panose="020B0502040204020203" pitchFamily="34" charset="0"/>
                <a:ea typeface="Aptos" panose="020B0004020202020204" pitchFamily="34" charset="0"/>
                <a:cs typeface="Arial" panose="020B0604020202020204" pitchFamily="34" charset="0"/>
              </a:rPr>
              <a:t>Instrumentos de Medición:</a:t>
            </a:r>
          </a:p>
          <a:p>
            <a:pPr marL="342900" indent="-342900" algn="just">
              <a:lnSpc>
                <a:spcPct val="150000"/>
              </a:lnSpc>
              <a:spcBef>
                <a:spcPts val="600"/>
              </a:spcBef>
              <a:buAutoNum type="arabicPeriod"/>
            </a:pPr>
            <a:r>
              <a:rPr lang="es-HN" sz="2000" kern="100" dirty="0">
                <a:solidFill>
                  <a:srgbClr val="000000"/>
                </a:solidFill>
                <a:effectLst/>
                <a:latin typeface="Segoe UI" panose="020B0502040204020203" pitchFamily="34" charset="0"/>
                <a:ea typeface="Aptos" panose="020B0004020202020204" pitchFamily="34" charset="0"/>
                <a:cs typeface="Arial" panose="020B0604020202020204" pitchFamily="34" charset="0"/>
              </a:rPr>
              <a:t>Bascula Digital</a:t>
            </a:r>
          </a:p>
          <a:p>
            <a:pPr marL="342900" indent="-342900" algn="just">
              <a:lnSpc>
                <a:spcPct val="150000"/>
              </a:lnSpc>
              <a:spcBef>
                <a:spcPts val="600"/>
              </a:spcBef>
              <a:buAutoNum type="arabicPeriod"/>
            </a:pPr>
            <a:r>
              <a:rPr lang="es-HN" sz="2000" kern="100" dirty="0">
                <a:solidFill>
                  <a:srgbClr val="000000"/>
                </a:solidFill>
                <a:effectLst/>
                <a:latin typeface="Segoe UI" panose="020B0502040204020203" pitchFamily="34" charset="0"/>
                <a:ea typeface="Aptos" panose="020B0004020202020204" pitchFamily="34" charset="0"/>
                <a:cs typeface="Arial" panose="020B0604020202020204" pitchFamily="34" charset="0"/>
              </a:rPr>
              <a:t>Cinta antropométrica</a:t>
            </a:r>
          </a:p>
          <a:p>
            <a:pPr marL="342900" indent="-342900" algn="just">
              <a:lnSpc>
                <a:spcPct val="150000"/>
              </a:lnSpc>
              <a:spcBef>
                <a:spcPts val="600"/>
              </a:spcBef>
              <a:buAutoNum type="arabicPeriod"/>
            </a:pPr>
            <a:r>
              <a:rPr lang="es-HN" sz="2000" kern="100" dirty="0">
                <a:solidFill>
                  <a:srgbClr val="000000"/>
                </a:solidFill>
                <a:effectLst/>
                <a:latin typeface="Segoe UI" panose="020B0502040204020203" pitchFamily="34" charset="0"/>
                <a:ea typeface="Aptos" panose="020B0004020202020204" pitchFamily="34" charset="0"/>
                <a:cs typeface="Arial" panose="020B0604020202020204" pitchFamily="34" charset="0"/>
              </a:rPr>
              <a:t>Microsoft Excel</a:t>
            </a:r>
          </a:p>
          <a:p>
            <a:pPr marL="342900" indent="-342900" algn="just">
              <a:lnSpc>
                <a:spcPct val="150000"/>
              </a:lnSpc>
              <a:spcBef>
                <a:spcPts val="600"/>
              </a:spcBef>
              <a:buAutoNum type="arabicPeriod"/>
            </a:pPr>
            <a:r>
              <a:rPr lang="es-HN" sz="2000" kern="100" dirty="0">
                <a:solidFill>
                  <a:srgbClr val="000000"/>
                </a:solidFill>
                <a:latin typeface="Segoe UI" panose="020B0502040204020203" pitchFamily="34" charset="0"/>
                <a:ea typeface="Aptos" panose="020B0004020202020204" pitchFamily="34" charset="0"/>
                <a:cs typeface="Arial" panose="020B0604020202020204" pitchFamily="34" charset="0"/>
              </a:rPr>
              <a:t>A</a:t>
            </a:r>
            <a:r>
              <a:rPr lang="es-HN" sz="2000" dirty="0">
                <a:solidFill>
                  <a:srgbClr val="000000"/>
                </a:solidFill>
                <a:effectLst/>
                <a:latin typeface="Segoe UI" panose="020B0502040204020203" pitchFamily="34" charset="0"/>
                <a:ea typeface="Aptos" panose="020B0004020202020204" pitchFamily="34" charset="0"/>
                <a:cs typeface="Arial" panose="020B0604020202020204" pitchFamily="34" charset="0"/>
              </a:rPr>
              <a:t>plicación “</a:t>
            </a:r>
            <a:r>
              <a:rPr lang="es-HN" sz="2000" dirty="0" err="1">
                <a:solidFill>
                  <a:srgbClr val="000000"/>
                </a:solidFill>
                <a:effectLst/>
                <a:latin typeface="Segoe UI" panose="020B0502040204020203" pitchFamily="34" charset="0"/>
                <a:ea typeface="Aptos" panose="020B0004020202020204" pitchFamily="34" charset="0"/>
                <a:cs typeface="Arial" panose="020B0604020202020204" pitchFamily="34" charset="0"/>
              </a:rPr>
              <a:t>Measure</a:t>
            </a:r>
            <a:r>
              <a:rPr lang="es-HN" sz="2000" dirty="0">
                <a:solidFill>
                  <a:srgbClr val="000000"/>
                </a:solidFill>
                <a:effectLst/>
                <a:latin typeface="Segoe UI" panose="020B0502040204020203" pitchFamily="34" charset="0"/>
                <a:ea typeface="Aptos" panose="020B0004020202020204" pitchFamily="34" charset="0"/>
                <a:cs typeface="Arial" panose="020B0604020202020204" pitchFamily="34" charset="0"/>
              </a:rPr>
              <a:t>”</a:t>
            </a:r>
            <a:endParaRPr lang="es-HN" sz="2000" dirty="0">
              <a:latin typeface="Segoe UI" panose="020B0502040204020203" pitchFamily="34" charset="0"/>
              <a:cs typeface="Segoe UI" panose="020B0502040204020203" pitchFamily="34" charset="0"/>
            </a:endParaRPr>
          </a:p>
        </p:txBody>
      </p:sp>
      <p:sp>
        <p:nvSpPr>
          <p:cNvPr id="3" name="CuadroTexto 2">
            <a:extLst>
              <a:ext uri="{FF2B5EF4-FFF2-40B4-BE49-F238E27FC236}">
                <a16:creationId xmlns:a16="http://schemas.microsoft.com/office/drawing/2014/main" id="{B61C4913-53C6-D5A6-9C91-383A264F1498}"/>
              </a:ext>
            </a:extLst>
          </p:cNvPr>
          <p:cNvSpPr txBox="1"/>
          <p:nvPr/>
        </p:nvSpPr>
        <p:spPr>
          <a:xfrm>
            <a:off x="7314806" y="593829"/>
            <a:ext cx="3027218" cy="3112775"/>
          </a:xfrm>
          <a:prstGeom prst="rect">
            <a:avLst/>
          </a:prstGeom>
          <a:noFill/>
        </p:spPr>
        <p:txBody>
          <a:bodyPr wrap="square">
            <a:spAutoFit/>
          </a:bodyPr>
          <a:lstStyle/>
          <a:p>
            <a:pPr algn="just">
              <a:lnSpc>
                <a:spcPct val="150000"/>
              </a:lnSpc>
              <a:spcBef>
                <a:spcPts val="600"/>
              </a:spcBef>
            </a:pPr>
            <a:r>
              <a:rPr lang="es-HN" sz="2000" b="1" kern="100" dirty="0">
                <a:solidFill>
                  <a:srgbClr val="000000"/>
                </a:solidFill>
                <a:latin typeface="Segoe UI" panose="020B0502040204020203" pitchFamily="34" charset="0"/>
                <a:ea typeface="Aptos" panose="020B0004020202020204" pitchFamily="34" charset="0"/>
                <a:cs typeface="Arial" panose="020B0604020202020204" pitchFamily="34" charset="0"/>
              </a:rPr>
              <a:t>Técnicas de Investigación:</a:t>
            </a:r>
            <a:endParaRPr lang="es-HN" sz="2000" b="1" kern="100" dirty="0">
              <a:solidFill>
                <a:srgbClr val="000000"/>
              </a:solidFill>
              <a:effectLst/>
              <a:latin typeface="Segoe UI" panose="020B0502040204020203" pitchFamily="34" charset="0"/>
              <a:ea typeface="Aptos" panose="020B0004020202020204" pitchFamily="34" charset="0"/>
              <a:cs typeface="Arial" panose="020B0604020202020204" pitchFamily="34" charset="0"/>
            </a:endParaRPr>
          </a:p>
          <a:p>
            <a:pPr algn="just">
              <a:lnSpc>
                <a:spcPct val="150000"/>
              </a:lnSpc>
              <a:spcBef>
                <a:spcPts val="600"/>
              </a:spcBef>
            </a:pPr>
            <a:r>
              <a:rPr lang="es-HN" sz="2000" kern="100" dirty="0">
                <a:solidFill>
                  <a:srgbClr val="000000"/>
                </a:solidFill>
                <a:latin typeface="Segoe UI" panose="020B0502040204020203" pitchFamily="34" charset="0"/>
                <a:ea typeface="Aptos" panose="020B0004020202020204" pitchFamily="34" charset="0"/>
                <a:cs typeface="Arial" panose="020B0604020202020204" pitchFamily="34" charset="0"/>
              </a:rPr>
              <a:t>1. </a:t>
            </a:r>
            <a:r>
              <a:rPr lang="es-HN" sz="2000" kern="100" dirty="0">
                <a:solidFill>
                  <a:srgbClr val="000000"/>
                </a:solidFill>
                <a:effectLst/>
                <a:latin typeface="Segoe UI" panose="020B0502040204020203" pitchFamily="34" charset="0"/>
                <a:ea typeface="Aptos" panose="020B0004020202020204" pitchFamily="34" charset="0"/>
                <a:cs typeface="Arial" panose="020B0604020202020204" pitchFamily="34" charset="0"/>
              </a:rPr>
              <a:t>NormaISO7250-1</a:t>
            </a:r>
          </a:p>
          <a:p>
            <a:pPr algn="just">
              <a:lnSpc>
                <a:spcPct val="150000"/>
              </a:lnSpc>
              <a:spcBef>
                <a:spcPts val="600"/>
              </a:spcBef>
            </a:pPr>
            <a:r>
              <a:rPr lang="es-HN" sz="2000" kern="100" dirty="0">
                <a:solidFill>
                  <a:srgbClr val="000000"/>
                </a:solidFill>
                <a:effectLst/>
                <a:latin typeface="Segoe UI" panose="020B0502040204020203" pitchFamily="34" charset="0"/>
                <a:ea typeface="Aptos" panose="020B0004020202020204" pitchFamily="34" charset="0"/>
                <a:cs typeface="Arial" panose="020B0604020202020204" pitchFamily="34" charset="0"/>
              </a:rPr>
              <a:t>2. Software Minitab</a:t>
            </a:r>
          </a:p>
          <a:p>
            <a:pPr algn="just">
              <a:lnSpc>
                <a:spcPct val="150000"/>
              </a:lnSpc>
              <a:spcBef>
                <a:spcPts val="600"/>
              </a:spcBef>
            </a:pPr>
            <a:r>
              <a:rPr lang="es-HN" sz="2000" kern="100" dirty="0">
                <a:solidFill>
                  <a:srgbClr val="000000"/>
                </a:solidFill>
                <a:effectLst/>
                <a:latin typeface="Segoe UI" panose="020B0502040204020203" pitchFamily="34" charset="0"/>
                <a:ea typeface="Aptos" panose="020B0004020202020204" pitchFamily="34" charset="0"/>
                <a:cs typeface="Arial" panose="020B0604020202020204" pitchFamily="34" charset="0"/>
              </a:rPr>
              <a:t>3. Estadística Descriptiva</a:t>
            </a:r>
          </a:p>
          <a:p>
            <a:pPr algn="just">
              <a:lnSpc>
                <a:spcPct val="150000"/>
              </a:lnSpc>
              <a:spcBef>
                <a:spcPts val="600"/>
              </a:spcBef>
            </a:pPr>
            <a:r>
              <a:rPr lang="es-HN" sz="2000" kern="100" dirty="0">
                <a:solidFill>
                  <a:srgbClr val="000000"/>
                </a:solidFill>
                <a:effectLst/>
                <a:latin typeface="Segoe UI" panose="020B0502040204020203" pitchFamily="34" charset="0"/>
                <a:ea typeface="Aptos" panose="020B0004020202020204" pitchFamily="34" charset="0"/>
                <a:cs typeface="Arial" panose="020B0604020202020204" pitchFamily="34" charset="0"/>
              </a:rPr>
              <a:t>5. </a:t>
            </a:r>
            <a:r>
              <a:rPr lang="es-HN" sz="2000" kern="100" dirty="0" err="1">
                <a:solidFill>
                  <a:srgbClr val="000000"/>
                </a:solidFill>
                <a:effectLst/>
                <a:latin typeface="Segoe UI" panose="020B0502040204020203" pitchFamily="34" charset="0"/>
                <a:ea typeface="Aptos" panose="020B0004020202020204" pitchFamily="34" charset="0"/>
                <a:cs typeface="Arial" panose="020B0604020202020204" pitchFamily="34" charset="0"/>
              </a:rPr>
              <a:t>Power</a:t>
            </a:r>
            <a:r>
              <a:rPr lang="es-HN" sz="2000" kern="100" dirty="0">
                <a:solidFill>
                  <a:srgbClr val="000000"/>
                </a:solidFill>
                <a:effectLst/>
                <a:latin typeface="Segoe UI" panose="020B0502040204020203" pitchFamily="34" charset="0"/>
                <a:ea typeface="Aptos" panose="020B0004020202020204" pitchFamily="34" charset="0"/>
                <a:cs typeface="Arial" panose="020B0604020202020204" pitchFamily="34" charset="0"/>
              </a:rPr>
              <a:t> Bi</a:t>
            </a:r>
          </a:p>
        </p:txBody>
      </p:sp>
      <p:pic>
        <p:nvPicPr>
          <p:cNvPr id="17" name="Imagen 16">
            <a:extLst>
              <a:ext uri="{FF2B5EF4-FFF2-40B4-BE49-F238E27FC236}">
                <a16:creationId xmlns:a16="http://schemas.microsoft.com/office/drawing/2014/main" id="{37680827-D5C8-8EF3-AB0D-A4277D30C56B}"/>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10000" b="90000" l="10000" r="90000"/>
                    </a14:imgEffect>
                  </a14:imgLayer>
                </a14:imgProps>
              </a:ext>
            </a:extLst>
          </a:blip>
          <a:stretch>
            <a:fillRect/>
          </a:stretch>
        </p:blipFill>
        <p:spPr>
          <a:xfrm>
            <a:off x="-267371" y="3290819"/>
            <a:ext cx="3461269" cy="2298903"/>
          </a:xfrm>
          <a:prstGeom prst="rect">
            <a:avLst/>
          </a:prstGeom>
        </p:spPr>
      </p:pic>
      <p:pic>
        <p:nvPicPr>
          <p:cNvPr id="18" name="Imagen 17">
            <a:extLst>
              <a:ext uri="{FF2B5EF4-FFF2-40B4-BE49-F238E27FC236}">
                <a16:creationId xmlns:a16="http://schemas.microsoft.com/office/drawing/2014/main" id="{84E6EB16-E992-0C83-0BB4-97A0E3AF6B31}"/>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1747" b="91703" l="3057" r="97380">
                        <a14:foregroundMark x1="10262" y1="18996" x2="25764" y2="6550"/>
                        <a14:foregroundMark x1="25764" y1="6550" x2="50655" y2="12445"/>
                        <a14:foregroundMark x1="50655" y1="12445" x2="51528" y2="36245"/>
                        <a14:foregroundMark x1="51528" y1="36245" x2="26419" y2="44978"/>
                        <a14:foregroundMark x1="26419" y1="44978" x2="13100" y2="37991"/>
                        <a14:foregroundMark x1="13100" y1="37991" x2="12445" y2="37555"/>
                        <a14:foregroundMark x1="6769" y1="32751" x2="12664" y2="17031"/>
                        <a14:foregroundMark x1="12664" y1="17031" x2="29476" y2="3275"/>
                        <a14:foregroundMark x1="29476" y1="3275" x2="35153" y2="1965"/>
                        <a14:foregroundMark x1="5459" y1="18777" x2="3275" y2="36245"/>
                        <a14:foregroundMark x1="23581" y1="51528" x2="13100" y2="62882"/>
                        <a14:foregroundMark x1="13100" y1="62882" x2="11572" y2="66376"/>
                        <a14:foregroundMark x1="10699" y1="67031" x2="12009" y2="79694"/>
                        <a14:foregroundMark x1="12009" y1="79694" x2="23362" y2="89738"/>
                        <a14:foregroundMark x1="23362" y1="89738" x2="27074" y2="90175"/>
                        <a14:foregroundMark x1="27074" y1="90175" x2="45197" y2="92140"/>
                        <a14:foregroundMark x1="45197" y1="92140" x2="79476" y2="82969"/>
                        <a14:foregroundMark x1="79476" y1="82969" x2="92576" y2="63974"/>
                        <a14:foregroundMark x1="92576" y1="63974" x2="90393" y2="52838"/>
                        <a14:foregroundMark x1="90393" y1="52838" x2="89738" y2="53275"/>
                        <a14:foregroundMark x1="47162" y1="53057" x2="58297" y2="46507"/>
                        <a14:foregroundMark x1="58297" y1="46507" x2="64847" y2="29913"/>
                        <a14:foregroundMark x1="64847" y1="29913" x2="50437" y2="10699"/>
                        <a14:foregroundMark x1="50437" y1="10699" x2="16594" y2="7860"/>
                        <a14:foregroundMark x1="16594" y1="7860" x2="21834" y2="48253"/>
                        <a14:foregroundMark x1="21834" y1="48253" x2="58297" y2="43668"/>
                        <a14:foregroundMark x1="58297" y1="43668" x2="60699" y2="14847"/>
                        <a14:foregroundMark x1="92576" y1="52402" x2="93450" y2="61354"/>
                        <a14:foregroundMark x1="94105" y1="60262" x2="97380" y2="54585"/>
                        <a14:foregroundMark x1="31004" y1="93013" x2="45415" y2="91048"/>
                        <a14:foregroundMark x1="45415" y1="91048" x2="38646" y2="91703"/>
                      </a14:backgroundRemoval>
                    </a14:imgEffect>
                  </a14:imgLayer>
                </a14:imgProps>
              </a:ext>
            </a:extLst>
          </a:blip>
          <a:stretch>
            <a:fillRect/>
          </a:stretch>
        </p:blipFill>
        <p:spPr>
          <a:xfrm>
            <a:off x="4257565" y="1569693"/>
            <a:ext cx="1409277" cy="1409277"/>
          </a:xfrm>
          <a:prstGeom prst="rect">
            <a:avLst/>
          </a:prstGeom>
        </p:spPr>
      </p:pic>
      <p:pic>
        <p:nvPicPr>
          <p:cNvPr id="19" name="Imagen 18">
            <a:extLst>
              <a:ext uri="{FF2B5EF4-FFF2-40B4-BE49-F238E27FC236}">
                <a16:creationId xmlns:a16="http://schemas.microsoft.com/office/drawing/2014/main" id="{D951D72D-08E7-87CC-B0D3-7C264C8D9679}"/>
              </a:ext>
            </a:extLst>
          </p:cNvPr>
          <p:cNvPicPr>
            <a:picLocks noChangeAspect="1"/>
          </p:cNvPicPr>
          <p:nvPr/>
        </p:nvPicPr>
        <p:blipFill>
          <a:blip r:embed="rId8"/>
          <a:stretch>
            <a:fillRect/>
          </a:stretch>
        </p:blipFill>
        <p:spPr>
          <a:xfrm>
            <a:off x="3148947" y="3740260"/>
            <a:ext cx="1991834" cy="1980694"/>
          </a:xfrm>
          <a:prstGeom prst="rect">
            <a:avLst/>
          </a:prstGeom>
        </p:spPr>
      </p:pic>
      <p:pic>
        <p:nvPicPr>
          <p:cNvPr id="20" name="Imagen 19">
            <a:extLst>
              <a:ext uri="{FF2B5EF4-FFF2-40B4-BE49-F238E27FC236}">
                <a16:creationId xmlns:a16="http://schemas.microsoft.com/office/drawing/2014/main" id="{B794C9CB-30E9-A099-D56E-E4016F52300B}"/>
              </a:ext>
            </a:extLst>
          </p:cNvPr>
          <p:cNvPicPr>
            <a:picLocks noChangeAspect="1"/>
          </p:cNvPicPr>
          <p:nvPr/>
        </p:nvPicPr>
        <p:blipFill>
          <a:blip r:embed="rId9"/>
          <a:stretch>
            <a:fillRect/>
          </a:stretch>
        </p:blipFill>
        <p:spPr>
          <a:xfrm>
            <a:off x="6610216" y="4338364"/>
            <a:ext cx="2218199" cy="2218199"/>
          </a:xfrm>
          <a:prstGeom prst="rect">
            <a:avLst/>
          </a:prstGeom>
        </p:spPr>
      </p:pic>
      <p:pic>
        <p:nvPicPr>
          <p:cNvPr id="21" name="Imagen 20">
            <a:extLst>
              <a:ext uri="{FF2B5EF4-FFF2-40B4-BE49-F238E27FC236}">
                <a16:creationId xmlns:a16="http://schemas.microsoft.com/office/drawing/2014/main" id="{5CBF785C-4BE5-A0A6-CB2A-C52409D4D9B0}"/>
              </a:ext>
            </a:extLst>
          </p:cNvPr>
          <p:cNvPicPr>
            <a:picLocks noChangeAspect="1"/>
          </p:cNvPicPr>
          <p:nvPr/>
        </p:nvPicPr>
        <p:blipFill rotWithShape="1">
          <a:blip r:embed="rId10"/>
          <a:srcRect l="18226" t="18494" r="21970" b="18494"/>
          <a:stretch/>
        </p:blipFill>
        <p:spPr>
          <a:xfrm>
            <a:off x="8646160" y="4599710"/>
            <a:ext cx="1618581" cy="1680241"/>
          </a:xfrm>
          <a:prstGeom prst="rect">
            <a:avLst/>
          </a:prstGeom>
        </p:spPr>
      </p:pic>
    </p:spTree>
    <p:extLst>
      <p:ext uri="{BB962C8B-B14F-4D97-AF65-F5344CB8AC3E}">
        <p14:creationId xmlns:p14="http://schemas.microsoft.com/office/powerpoint/2010/main" val="14171836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Content Placeholder 6" descr="A picture containing icon&#10;&#10;Description automatically generated">
            <a:extLst>
              <a:ext uri="{FF2B5EF4-FFF2-40B4-BE49-F238E27FC236}">
                <a16:creationId xmlns:a16="http://schemas.microsoft.com/office/drawing/2014/main" id="{4619E4F9-D490-8944-8906-55408E5D2A47}"/>
              </a:ext>
            </a:extLst>
          </p:cNvPr>
          <p:cNvPicPr>
            <a:picLocks noChangeAspect="1"/>
          </p:cNvPicPr>
          <p:nvPr/>
        </p:nvPicPr>
        <p:blipFill>
          <a:blip r:embed="rId3"/>
          <a:stretch>
            <a:fillRect/>
          </a:stretch>
        </p:blipFill>
        <p:spPr>
          <a:xfrm>
            <a:off x="10426535" y="5964878"/>
            <a:ext cx="1544782" cy="347576"/>
          </a:xfrm>
          <a:prstGeom prst="rect">
            <a:avLst/>
          </a:prstGeom>
        </p:spPr>
      </p:pic>
      <p:cxnSp>
        <p:nvCxnSpPr>
          <p:cNvPr id="9" name="Conector recto 8">
            <a:extLst>
              <a:ext uri="{FF2B5EF4-FFF2-40B4-BE49-F238E27FC236}">
                <a16:creationId xmlns:a16="http://schemas.microsoft.com/office/drawing/2014/main" id="{D9BAC610-C23E-4E7B-A6EF-8068E350A60D}"/>
              </a:ext>
            </a:extLst>
          </p:cNvPr>
          <p:cNvCxnSpPr>
            <a:cxnSpLocks/>
          </p:cNvCxnSpPr>
          <p:nvPr/>
        </p:nvCxnSpPr>
        <p:spPr>
          <a:xfrm>
            <a:off x="34634" y="604237"/>
            <a:ext cx="9192491" cy="0"/>
          </a:xfrm>
          <a:prstGeom prst="line">
            <a:avLst/>
          </a:prstGeom>
          <a:ln w="38100"/>
        </p:spPr>
        <p:style>
          <a:lnRef idx="3">
            <a:schemeClr val="accent1"/>
          </a:lnRef>
          <a:fillRef idx="0">
            <a:schemeClr val="accent1"/>
          </a:fillRef>
          <a:effectRef idx="2">
            <a:schemeClr val="accent1"/>
          </a:effectRef>
          <a:fontRef idx="minor">
            <a:schemeClr val="tx1"/>
          </a:fontRef>
        </p:style>
      </p:cxnSp>
      <p:sp>
        <p:nvSpPr>
          <p:cNvPr id="6" name="Título 5">
            <a:extLst>
              <a:ext uri="{FF2B5EF4-FFF2-40B4-BE49-F238E27FC236}">
                <a16:creationId xmlns:a16="http://schemas.microsoft.com/office/drawing/2014/main" id="{30BF840E-A7B0-31F0-B7B3-A526F90C8C3F}"/>
              </a:ext>
            </a:extLst>
          </p:cNvPr>
          <p:cNvSpPr>
            <a:spLocks noGrp="1"/>
          </p:cNvSpPr>
          <p:nvPr>
            <p:ph type="title"/>
          </p:nvPr>
        </p:nvSpPr>
        <p:spPr>
          <a:xfrm>
            <a:off x="0" y="-330575"/>
            <a:ext cx="10515600" cy="1325563"/>
          </a:xfrm>
        </p:spPr>
        <p:txBody>
          <a:bodyPr/>
          <a:lstStyle/>
          <a:p>
            <a:r>
              <a:rPr lang="es-MX" dirty="0">
                <a:latin typeface="Segoe UI" panose="020B0502040204020203" pitchFamily="34" charset="0"/>
                <a:cs typeface="Segoe UI" panose="020B0502040204020203" pitchFamily="34" charset="0"/>
              </a:rPr>
              <a:t>Consentimiento Informado</a:t>
            </a:r>
            <a:endParaRPr lang="es-HN" dirty="0">
              <a:latin typeface="Segoe UI" panose="020B0502040204020203" pitchFamily="34" charset="0"/>
              <a:cs typeface="Segoe UI" panose="020B0502040204020203" pitchFamily="34" charset="0"/>
            </a:endParaRPr>
          </a:p>
        </p:txBody>
      </p:sp>
      <p:pic>
        <p:nvPicPr>
          <p:cNvPr id="2" name="Imagen 1">
            <a:extLst>
              <a:ext uri="{FF2B5EF4-FFF2-40B4-BE49-F238E27FC236}">
                <a16:creationId xmlns:a16="http://schemas.microsoft.com/office/drawing/2014/main" id="{D26AB4C6-2D27-2B7F-2F53-91390248B721}"/>
              </a:ext>
            </a:extLst>
          </p:cNvPr>
          <p:cNvPicPr>
            <a:picLocks noChangeAspect="1"/>
          </p:cNvPicPr>
          <p:nvPr/>
        </p:nvPicPr>
        <p:blipFill>
          <a:blip r:embed="rId4"/>
          <a:stretch>
            <a:fillRect/>
          </a:stretch>
        </p:blipFill>
        <p:spPr>
          <a:xfrm>
            <a:off x="3367600" y="732270"/>
            <a:ext cx="4654192" cy="5629387"/>
          </a:xfrm>
          <a:prstGeom prst="rect">
            <a:avLst/>
          </a:prstGeom>
        </p:spPr>
      </p:pic>
    </p:spTree>
    <p:extLst>
      <p:ext uri="{BB962C8B-B14F-4D97-AF65-F5344CB8AC3E}">
        <p14:creationId xmlns:p14="http://schemas.microsoft.com/office/powerpoint/2010/main" val="41768957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3067D5-B224-E143-9C6B-A94A9B8BCB84}"/>
              </a:ext>
            </a:extLst>
          </p:cNvPr>
          <p:cNvSpPr>
            <a:spLocks noGrp="1"/>
          </p:cNvSpPr>
          <p:nvPr>
            <p:ph type="title"/>
          </p:nvPr>
        </p:nvSpPr>
        <p:spPr>
          <a:xfrm>
            <a:off x="362468" y="-297657"/>
            <a:ext cx="10515600" cy="1325563"/>
          </a:xfrm>
        </p:spPr>
        <p:txBody>
          <a:bodyPr/>
          <a:lstStyle/>
          <a:p>
            <a:r>
              <a:rPr lang="en-US" dirty="0"/>
              <a:t>Resultados- Prueba T de Student</a:t>
            </a:r>
          </a:p>
        </p:txBody>
      </p:sp>
      <p:pic>
        <p:nvPicPr>
          <p:cNvPr id="4" name="Content Placeholder 6" descr="A picture containing icon&#10;&#10;Description automatically generated">
            <a:extLst>
              <a:ext uri="{FF2B5EF4-FFF2-40B4-BE49-F238E27FC236}">
                <a16:creationId xmlns:a16="http://schemas.microsoft.com/office/drawing/2014/main" id="{4619E4F9-D490-8944-8906-55408E5D2A47}"/>
              </a:ext>
            </a:extLst>
          </p:cNvPr>
          <p:cNvPicPr>
            <a:picLocks noChangeAspect="1"/>
          </p:cNvPicPr>
          <p:nvPr/>
        </p:nvPicPr>
        <p:blipFill>
          <a:blip r:embed="rId3"/>
          <a:stretch>
            <a:fillRect/>
          </a:stretch>
        </p:blipFill>
        <p:spPr>
          <a:xfrm>
            <a:off x="10426535" y="5964878"/>
            <a:ext cx="1544782" cy="347576"/>
          </a:xfrm>
          <a:prstGeom prst="rect">
            <a:avLst/>
          </a:prstGeom>
        </p:spPr>
      </p:pic>
      <p:cxnSp>
        <p:nvCxnSpPr>
          <p:cNvPr id="9" name="Conector recto 8">
            <a:extLst>
              <a:ext uri="{FF2B5EF4-FFF2-40B4-BE49-F238E27FC236}">
                <a16:creationId xmlns:a16="http://schemas.microsoft.com/office/drawing/2014/main" id="{D9BAC610-C23E-4E7B-A6EF-8068E350A60D}"/>
              </a:ext>
            </a:extLst>
          </p:cNvPr>
          <p:cNvCxnSpPr>
            <a:cxnSpLocks/>
          </p:cNvCxnSpPr>
          <p:nvPr/>
        </p:nvCxnSpPr>
        <p:spPr>
          <a:xfrm>
            <a:off x="381518" y="597310"/>
            <a:ext cx="7943332" cy="0"/>
          </a:xfrm>
          <a:prstGeom prst="line">
            <a:avLst/>
          </a:prstGeom>
          <a:ln w="38100"/>
        </p:spPr>
        <p:style>
          <a:lnRef idx="3">
            <a:schemeClr val="accent1"/>
          </a:lnRef>
          <a:fillRef idx="0">
            <a:schemeClr val="accent1"/>
          </a:fillRef>
          <a:effectRef idx="2">
            <a:schemeClr val="accent1"/>
          </a:effectRef>
          <a:fontRef idx="minor">
            <a:schemeClr val="tx1"/>
          </a:fontRef>
        </p:style>
      </p:cxnSp>
      <p:sp>
        <p:nvSpPr>
          <p:cNvPr id="8" name="CuadroTexto 7">
            <a:extLst>
              <a:ext uri="{FF2B5EF4-FFF2-40B4-BE49-F238E27FC236}">
                <a16:creationId xmlns:a16="http://schemas.microsoft.com/office/drawing/2014/main" id="{D66FD915-C05E-B0F1-D320-90F9265636FB}"/>
              </a:ext>
            </a:extLst>
          </p:cNvPr>
          <p:cNvSpPr txBox="1"/>
          <p:nvPr/>
        </p:nvSpPr>
        <p:spPr>
          <a:xfrm>
            <a:off x="0" y="658428"/>
            <a:ext cx="12192000" cy="584775"/>
          </a:xfrm>
          <a:prstGeom prst="rect">
            <a:avLst/>
          </a:prstGeom>
          <a:noFill/>
        </p:spPr>
        <p:txBody>
          <a:bodyPr wrap="square">
            <a:spAutoFit/>
          </a:bodyPr>
          <a:lstStyle/>
          <a:p>
            <a:pPr marL="0" indent="0" algn="just">
              <a:spcBef>
                <a:spcPts val="600"/>
              </a:spcBef>
              <a:buNone/>
            </a:pPr>
            <a:r>
              <a:rPr lang="es-HN" sz="1600" b="1" kern="100" dirty="0">
                <a:solidFill>
                  <a:srgbClr val="000000"/>
                </a:solidFill>
                <a:effectLst/>
                <a:latin typeface="Segoe UI" panose="020B0502040204020203" pitchFamily="34" charset="0"/>
                <a:ea typeface="Aptos" panose="020B0004020202020204" pitchFamily="34" charset="0"/>
                <a:cs typeface="Arial" panose="020B0604020202020204" pitchFamily="34" charset="0"/>
              </a:rPr>
              <a:t>Objetivo 1: </a:t>
            </a:r>
            <a:r>
              <a:rPr lang="es-HN" sz="1600" kern="100" dirty="0">
                <a:solidFill>
                  <a:srgbClr val="000000"/>
                </a:solidFill>
                <a:effectLst/>
                <a:latin typeface="Segoe UI" panose="020B0502040204020203" pitchFamily="34" charset="0"/>
                <a:ea typeface="Aptos" panose="020B0004020202020204" pitchFamily="34" charset="0"/>
                <a:cs typeface="Arial" panose="020B0604020202020204" pitchFamily="34" charset="0"/>
              </a:rPr>
              <a:t>Medir parámetros antropométricos de las muestras de los departamentos seleccionados, mediante el uso de la fotogrametría y el método tradicional para toma de medidas.</a:t>
            </a:r>
          </a:p>
        </p:txBody>
      </p:sp>
      <p:pic>
        <p:nvPicPr>
          <p:cNvPr id="11" name="Imagen 10">
            <a:extLst>
              <a:ext uri="{FF2B5EF4-FFF2-40B4-BE49-F238E27FC236}">
                <a16:creationId xmlns:a16="http://schemas.microsoft.com/office/drawing/2014/main" id="{868BF08E-0319-27C7-7589-D5B2A2C4C395}"/>
              </a:ext>
            </a:extLst>
          </p:cNvPr>
          <p:cNvPicPr>
            <a:picLocks noChangeAspect="1"/>
          </p:cNvPicPr>
          <p:nvPr/>
        </p:nvPicPr>
        <p:blipFill rotWithShape="1">
          <a:blip r:embed="rId4"/>
          <a:srcRect t="5448" r="75782" b="4814"/>
          <a:stretch/>
        </p:blipFill>
        <p:spPr>
          <a:xfrm>
            <a:off x="942109" y="1631927"/>
            <a:ext cx="2223397" cy="4576274"/>
          </a:xfrm>
          <a:prstGeom prst="rect">
            <a:avLst/>
          </a:prstGeom>
        </p:spPr>
      </p:pic>
      <p:sp>
        <p:nvSpPr>
          <p:cNvPr id="13" name="CuadroTexto 12">
            <a:extLst>
              <a:ext uri="{FF2B5EF4-FFF2-40B4-BE49-F238E27FC236}">
                <a16:creationId xmlns:a16="http://schemas.microsoft.com/office/drawing/2014/main" id="{316760EE-5971-D13D-31BF-0F034025B20C}"/>
              </a:ext>
            </a:extLst>
          </p:cNvPr>
          <p:cNvSpPr txBox="1"/>
          <p:nvPr/>
        </p:nvSpPr>
        <p:spPr>
          <a:xfrm>
            <a:off x="5006922" y="1678706"/>
            <a:ext cx="6428508" cy="830997"/>
          </a:xfrm>
          <a:prstGeom prst="rect">
            <a:avLst/>
          </a:prstGeom>
          <a:noFill/>
        </p:spPr>
        <p:txBody>
          <a:bodyPr wrap="square">
            <a:spAutoFit/>
          </a:bodyPr>
          <a:lstStyle/>
          <a:p>
            <a:pPr algn="just"/>
            <a:r>
              <a:rPr lang="es-HN" sz="1600" dirty="0">
                <a:solidFill>
                  <a:srgbClr val="000000"/>
                </a:solidFill>
                <a:effectLst/>
                <a:latin typeface="Segoe UI" panose="020B0502040204020203" pitchFamily="34" charset="0"/>
                <a:ea typeface="Aptos" panose="020B0004020202020204" pitchFamily="34" charset="0"/>
                <a:cs typeface="Arial" panose="020B0604020202020204" pitchFamily="34" charset="0"/>
              </a:rPr>
              <a:t>Ho= No existe diferencia significativa entre las medias de las muestras</a:t>
            </a:r>
          </a:p>
          <a:p>
            <a:pPr algn="just"/>
            <a:r>
              <a:rPr lang="es-HN" sz="1600" dirty="0">
                <a:solidFill>
                  <a:srgbClr val="000000"/>
                </a:solidFill>
                <a:effectLst/>
                <a:latin typeface="Segoe UI" panose="020B0502040204020203" pitchFamily="34" charset="0"/>
                <a:ea typeface="Aptos" panose="020B0004020202020204" pitchFamily="34" charset="0"/>
                <a:cs typeface="Arial" panose="020B0604020202020204" pitchFamily="34" charset="0"/>
              </a:rPr>
              <a:t>H1= Existe diferencia significativa entre las medias de las muestras.</a:t>
            </a:r>
            <a:endParaRPr lang="es-HN" sz="1600" dirty="0"/>
          </a:p>
        </p:txBody>
      </p:sp>
      <p:pic>
        <p:nvPicPr>
          <p:cNvPr id="14" name="Imagen 13">
            <a:extLst>
              <a:ext uri="{FF2B5EF4-FFF2-40B4-BE49-F238E27FC236}">
                <a16:creationId xmlns:a16="http://schemas.microsoft.com/office/drawing/2014/main" id="{392A1D7F-34E7-D19A-C28F-07074E20340A}"/>
              </a:ext>
            </a:extLst>
          </p:cNvPr>
          <p:cNvPicPr>
            <a:picLocks noChangeAspect="1"/>
          </p:cNvPicPr>
          <p:nvPr/>
        </p:nvPicPr>
        <p:blipFill>
          <a:blip r:embed="rId5"/>
          <a:stretch>
            <a:fillRect/>
          </a:stretch>
        </p:blipFill>
        <p:spPr>
          <a:xfrm>
            <a:off x="4435621" y="4400795"/>
            <a:ext cx="7397636" cy="1348786"/>
          </a:xfrm>
          <a:prstGeom prst="rect">
            <a:avLst/>
          </a:prstGeom>
        </p:spPr>
      </p:pic>
      <p:pic>
        <p:nvPicPr>
          <p:cNvPr id="16" name="Imagen 15">
            <a:extLst>
              <a:ext uri="{FF2B5EF4-FFF2-40B4-BE49-F238E27FC236}">
                <a16:creationId xmlns:a16="http://schemas.microsoft.com/office/drawing/2014/main" id="{876F425F-B427-6AB2-FBBD-C2029805BA22}"/>
              </a:ext>
            </a:extLst>
          </p:cNvPr>
          <p:cNvPicPr>
            <a:picLocks noChangeAspect="1"/>
          </p:cNvPicPr>
          <p:nvPr/>
        </p:nvPicPr>
        <p:blipFill>
          <a:blip r:embed="rId6"/>
          <a:stretch>
            <a:fillRect/>
          </a:stretch>
        </p:blipFill>
        <p:spPr>
          <a:xfrm>
            <a:off x="4372773" y="2945207"/>
            <a:ext cx="7397645" cy="1348787"/>
          </a:xfrm>
          <a:prstGeom prst="rect">
            <a:avLst/>
          </a:prstGeom>
        </p:spPr>
      </p:pic>
    </p:spTree>
    <p:extLst>
      <p:ext uri="{BB962C8B-B14F-4D97-AF65-F5344CB8AC3E}">
        <p14:creationId xmlns:p14="http://schemas.microsoft.com/office/powerpoint/2010/main" val="18118290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3067D5-B224-E143-9C6B-A94A9B8BCB84}"/>
              </a:ext>
            </a:extLst>
          </p:cNvPr>
          <p:cNvSpPr>
            <a:spLocks noGrp="1"/>
          </p:cNvSpPr>
          <p:nvPr>
            <p:ph type="title"/>
          </p:nvPr>
        </p:nvSpPr>
        <p:spPr>
          <a:xfrm>
            <a:off x="362467" y="-297657"/>
            <a:ext cx="11211911" cy="1325563"/>
          </a:xfrm>
        </p:spPr>
        <p:txBody>
          <a:bodyPr>
            <a:normAutofit/>
          </a:bodyPr>
          <a:lstStyle/>
          <a:p>
            <a:r>
              <a:rPr lang="en-US" sz="4200" dirty="0"/>
              <a:t>Resultados- Estadísticas Descriptivas</a:t>
            </a:r>
          </a:p>
        </p:txBody>
      </p:sp>
      <p:pic>
        <p:nvPicPr>
          <p:cNvPr id="4" name="Content Placeholder 6" descr="A picture containing icon&#10;&#10;Description automatically generated">
            <a:extLst>
              <a:ext uri="{FF2B5EF4-FFF2-40B4-BE49-F238E27FC236}">
                <a16:creationId xmlns:a16="http://schemas.microsoft.com/office/drawing/2014/main" id="{4619E4F9-D490-8944-8906-55408E5D2A47}"/>
              </a:ext>
            </a:extLst>
          </p:cNvPr>
          <p:cNvPicPr>
            <a:picLocks noChangeAspect="1"/>
          </p:cNvPicPr>
          <p:nvPr/>
        </p:nvPicPr>
        <p:blipFill>
          <a:blip r:embed="rId3"/>
          <a:stretch>
            <a:fillRect/>
          </a:stretch>
        </p:blipFill>
        <p:spPr>
          <a:xfrm>
            <a:off x="10426535" y="5964878"/>
            <a:ext cx="1544782" cy="347576"/>
          </a:xfrm>
          <a:prstGeom prst="rect">
            <a:avLst/>
          </a:prstGeom>
        </p:spPr>
      </p:pic>
      <p:cxnSp>
        <p:nvCxnSpPr>
          <p:cNvPr id="9" name="Conector recto 8">
            <a:extLst>
              <a:ext uri="{FF2B5EF4-FFF2-40B4-BE49-F238E27FC236}">
                <a16:creationId xmlns:a16="http://schemas.microsoft.com/office/drawing/2014/main" id="{D9BAC610-C23E-4E7B-A6EF-8068E350A60D}"/>
              </a:ext>
            </a:extLst>
          </p:cNvPr>
          <p:cNvCxnSpPr>
            <a:cxnSpLocks/>
          </p:cNvCxnSpPr>
          <p:nvPr/>
        </p:nvCxnSpPr>
        <p:spPr>
          <a:xfrm>
            <a:off x="381518" y="597310"/>
            <a:ext cx="7943332" cy="0"/>
          </a:xfrm>
          <a:prstGeom prst="line">
            <a:avLst/>
          </a:prstGeom>
          <a:ln w="38100"/>
        </p:spPr>
        <p:style>
          <a:lnRef idx="3">
            <a:schemeClr val="accent1"/>
          </a:lnRef>
          <a:fillRef idx="0">
            <a:schemeClr val="accent1"/>
          </a:fillRef>
          <a:effectRef idx="2">
            <a:schemeClr val="accent1"/>
          </a:effectRef>
          <a:fontRef idx="minor">
            <a:schemeClr val="tx1"/>
          </a:fontRef>
        </p:style>
      </p:cxnSp>
      <p:sp>
        <p:nvSpPr>
          <p:cNvPr id="8" name="CuadroTexto 7">
            <a:extLst>
              <a:ext uri="{FF2B5EF4-FFF2-40B4-BE49-F238E27FC236}">
                <a16:creationId xmlns:a16="http://schemas.microsoft.com/office/drawing/2014/main" id="{D66FD915-C05E-B0F1-D320-90F9265636FB}"/>
              </a:ext>
            </a:extLst>
          </p:cNvPr>
          <p:cNvSpPr txBox="1"/>
          <p:nvPr/>
        </p:nvSpPr>
        <p:spPr>
          <a:xfrm>
            <a:off x="362468" y="612407"/>
            <a:ext cx="10039350" cy="830997"/>
          </a:xfrm>
          <a:prstGeom prst="rect">
            <a:avLst/>
          </a:prstGeom>
          <a:noFill/>
        </p:spPr>
        <p:txBody>
          <a:bodyPr wrap="square">
            <a:spAutoFit/>
          </a:bodyPr>
          <a:lstStyle/>
          <a:p>
            <a:pPr marL="0" indent="0" algn="just">
              <a:spcBef>
                <a:spcPts val="600"/>
              </a:spcBef>
              <a:buNone/>
            </a:pPr>
            <a:r>
              <a:rPr lang="es-HN" sz="1600" b="1" kern="100" dirty="0">
                <a:solidFill>
                  <a:srgbClr val="000000"/>
                </a:solidFill>
                <a:effectLst/>
                <a:latin typeface="Segoe UI" panose="020B0502040204020203" pitchFamily="34" charset="0"/>
                <a:ea typeface="Aptos" panose="020B0004020202020204" pitchFamily="34" charset="0"/>
                <a:cs typeface="Arial" panose="020B0604020202020204" pitchFamily="34" charset="0"/>
              </a:rPr>
              <a:t>Objetivo 1: </a:t>
            </a:r>
            <a:r>
              <a:rPr lang="es-HN" sz="1600" kern="100" dirty="0">
                <a:solidFill>
                  <a:srgbClr val="000000"/>
                </a:solidFill>
                <a:effectLst/>
                <a:latin typeface="Segoe UI" panose="020B0502040204020203" pitchFamily="34" charset="0"/>
                <a:ea typeface="Aptos" panose="020B0004020202020204" pitchFamily="34" charset="0"/>
                <a:cs typeface="Arial" panose="020B0604020202020204" pitchFamily="34" charset="0"/>
              </a:rPr>
              <a:t>Medir parámetros antropométricos de las muestras de los departamentos seleccionados</a:t>
            </a:r>
            <a:r>
              <a:rPr lang="es-HN" sz="1600" kern="100" dirty="0">
                <a:solidFill>
                  <a:srgbClr val="000000"/>
                </a:solidFill>
                <a:latin typeface="Segoe UI" panose="020B0502040204020203" pitchFamily="34" charset="0"/>
                <a:ea typeface="Aptos" panose="020B0004020202020204" pitchFamily="34" charset="0"/>
                <a:cs typeface="Arial" panose="020B0604020202020204" pitchFamily="34" charset="0"/>
              </a:rPr>
              <a:t>:</a:t>
            </a:r>
            <a:r>
              <a:rPr lang="es-HN" sz="1600" kern="100" dirty="0">
                <a:solidFill>
                  <a:srgbClr val="000000"/>
                </a:solidFill>
                <a:effectLst/>
                <a:latin typeface="Segoe UI" panose="020B0502040204020203" pitchFamily="34" charset="0"/>
                <a:ea typeface="Aptos" panose="020B0004020202020204" pitchFamily="34" charset="0"/>
                <a:cs typeface="Arial" panose="020B0604020202020204" pitchFamily="34" charset="0"/>
              </a:rPr>
              <a:t> Comayagua, Intibucá y La Paz, mediante el uso de la fotogrametría y el método tradicional para toma de medidas de acuerdo con las indicaciones de la Norma ISO 7250-1 y uso de estadística descriptiva.</a:t>
            </a:r>
          </a:p>
        </p:txBody>
      </p:sp>
      <p:pic>
        <p:nvPicPr>
          <p:cNvPr id="5" name="Imagen 4">
            <a:extLst>
              <a:ext uri="{FF2B5EF4-FFF2-40B4-BE49-F238E27FC236}">
                <a16:creationId xmlns:a16="http://schemas.microsoft.com/office/drawing/2014/main" id="{30C4EEB9-2429-23CA-231B-617CE0759554}"/>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575236" y="1610498"/>
            <a:ext cx="5041527" cy="4371440"/>
          </a:xfrm>
          <a:prstGeom prst="rect">
            <a:avLst/>
          </a:prstGeom>
          <a:noFill/>
          <a:ln>
            <a:noFill/>
          </a:ln>
        </p:spPr>
      </p:pic>
    </p:spTree>
    <p:extLst>
      <p:ext uri="{BB962C8B-B14F-4D97-AF65-F5344CB8AC3E}">
        <p14:creationId xmlns:p14="http://schemas.microsoft.com/office/powerpoint/2010/main" val="26287941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3067D5-B224-E143-9C6B-A94A9B8BCB84}"/>
              </a:ext>
            </a:extLst>
          </p:cNvPr>
          <p:cNvSpPr>
            <a:spLocks noGrp="1"/>
          </p:cNvSpPr>
          <p:nvPr>
            <p:ph type="title"/>
          </p:nvPr>
        </p:nvSpPr>
        <p:spPr>
          <a:xfrm>
            <a:off x="362467" y="-297657"/>
            <a:ext cx="11211911" cy="1325563"/>
          </a:xfrm>
        </p:spPr>
        <p:txBody>
          <a:bodyPr>
            <a:normAutofit/>
          </a:bodyPr>
          <a:lstStyle/>
          <a:p>
            <a:r>
              <a:rPr lang="en-US" sz="4200" dirty="0"/>
              <a:t>Resultados- Estadísticas Descriptivas</a:t>
            </a:r>
          </a:p>
        </p:txBody>
      </p:sp>
      <p:pic>
        <p:nvPicPr>
          <p:cNvPr id="4" name="Content Placeholder 6" descr="A picture containing icon&#10;&#10;Description automatically generated">
            <a:extLst>
              <a:ext uri="{FF2B5EF4-FFF2-40B4-BE49-F238E27FC236}">
                <a16:creationId xmlns:a16="http://schemas.microsoft.com/office/drawing/2014/main" id="{4619E4F9-D490-8944-8906-55408E5D2A47}"/>
              </a:ext>
            </a:extLst>
          </p:cNvPr>
          <p:cNvPicPr>
            <a:picLocks noChangeAspect="1"/>
          </p:cNvPicPr>
          <p:nvPr/>
        </p:nvPicPr>
        <p:blipFill>
          <a:blip r:embed="rId3"/>
          <a:stretch>
            <a:fillRect/>
          </a:stretch>
        </p:blipFill>
        <p:spPr>
          <a:xfrm>
            <a:off x="10426535" y="5964878"/>
            <a:ext cx="1544782" cy="347576"/>
          </a:xfrm>
          <a:prstGeom prst="rect">
            <a:avLst/>
          </a:prstGeom>
        </p:spPr>
      </p:pic>
      <p:cxnSp>
        <p:nvCxnSpPr>
          <p:cNvPr id="9" name="Conector recto 8">
            <a:extLst>
              <a:ext uri="{FF2B5EF4-FFF2-40B4-BE49-F238E27FC236}">
                <a16:creationId xmlns:a16="http://schemas.microsoft.com/office/drawing/2014/main" id="{D9BAC610-C23E-4E7B-A6EF-8068E350A60D}"/>
              </a:ext>
            </a:extLst>
          </p:cNvPr>
          <p:cNvCxnSpPr>
            <a:cxnSpLocks/>
          </p:cNvCxnSpPr>
          <p:nvPr/>
        </p:nvCxnSpPr>
        <p:spPr>
          <a:xfrm>
            <a:off x="381518" y="597310"/>
            <a:ext cx="7943332" cy="0"/>
          </a:xfrm>
          <a:prstGeom prst="line">
            <a:avLst/>
          </a:prstGeom>
          <a:ln w="38100"/>
        </p:spPr>
        <p:style>
          <a:lnRef idx="3">
            <a:schemeClr val="accent1"/>
          </a:lnRef>
          <a:fillRef idx="0">
            <a:schemeClr val="accent1"/>
          </a:fillRef>
          <a:effectRef idx="2">
            <a:schemeClr val="accent1"/>
          </a:effectRef>
          <a:fontRef idx="minor">
            <a:schemeClr val="tx1"/>
          </a:fontRef>
        </p:style>
      </p:cxnSp>
      <p:sp>
        <p:nvSpPr>
          <p:cNvPr id="8" name="CuadroTexto 7">
            <a:extLst>
              <a:ext uri="{FF2B5EF4-FFF2-40B4-BE49-F238E27FC236}">
                <a16:creationId xmlns:a16="http://schemas.microsoft.com/office/drawing/2014/main" id="{D66FD915-C05E-B0F1-D320-90F9265636FB}"/>
              </a:ext>
            </a:extLst>
          </p:cNvPr>
          <p:cNvSpPr txBox="1"/>
          <p:nvPr/>
        </p:nvSpPr>
        <p:spPr>
          <a:xfrm>
            <a:off x="0" y="612407"/>
            <a:ext cx="12192000" cy="830997"/>
          </a:xfrm>
          <a:prstGeom prst="rect">
            <a:avLst/>
          </a:prstGeom>
          <a:noFill/>
        </p:spPr>
        <p:txBody>
          <a:bodyPr wrap="square">
            <a:spAutoFit/>
          </a:bodyPr>
          <a:lstStyle/>
          <a:p>
            <a:pPr marL="0" indent="0" algn="just">
              <a:spcBef>
                <a:spcPts val="600"/>
              </a:spcBef>
              <a:buNone/>
            </a:pPr>
            <a:r>
              <a:rPr lang="es-HN" sz="1600" b="1" kern="100" dirty="0">
                <a:solidFill>
                  <a:srgbClr val="000000"/>
                </a:solidFill>
                <a:effectLst/>
                <a:latin typeface="Segoe UI" panose="020B0502040204020203" pitchFamily="34" charset="0"/>
                <a:ea typeface="Aptos" panose="020B0004020202020204" pitchFamily="34" charset="0"/>
                <a:cs typeface="Arial" panose="020B0604020202020204" pitchFamily="34" charset="0"/>
              </a:rPr>
              <a:t>Objetivo 1: </a:t>
            </a:r>
            <a:r>
              <a:rPr lang="es-HN" sz="1600" kern="100" dirty="0">
                <a:solidFill>
                  <a:srgbClr val="000000"/>
                </a:solidFill>
                <a:effectLst/>
                <a:latin typeface="Segoe UI" panose="020B0502040204020203" pitchFamily="34" charset="0"/>
                <a:ea typeface="Aptos" panose="020B0004020202020204" pitchFamily="34" charset="0"/>
                <a:cs typeface="Arial" panose="020B0604020202020204" pitchFamily="34" charset="0"/>
              </a:rPr>
              <a:t>Medir parámetros antropométricos de las muestras de los departamentos seleccionados mediante el uso de la fotogrametría y el método tradicional para toma de medidas de acuerdo con las indicaciones de la Norma ISO 7250-1 y uso de estadística descriptiva.</a:t>
            </a:r>
          </a:p>
        </p:txBody>
      </p:sp>
      <p:pic>
        <p:nvPicPr>
          <p:cNvPr id="11" name="Imagen 10">
            <a:extLst>
              <a:ext uri="{FF2B5EF4-FFF2-40B4-BE49-F238E27FC236}">
                <a16:creationId xmlns:a16="http://schemas.microsoft.com/office/drawing/2014/main" id="{EEAFC412-0DA6-5D31-F100-6F8671FE882A}"/>
              </a:ext>
            </a:extLst>
          </p:cNvPr>
          <p:cNvPicPr>
            <a:picLocks noChangeAspect="1"/>
          </p:cNvPicPr>
          <p:nvPr/>
        </p:nvPicPr>
        <p:blipFill>
          <a:blip r:embed="rId4">
            <a:grayscl/>
            <a:extLst>
              <a:ext uri="{BEBA8EAE-BF5A-486C-A8C5-ECC9F3942E4B}">
                <a14:imgProps xmlns:a14="http://schemas.microsoft.com/office/drawing/2010/main">
                  <a14:imgLayer r:embed="rId5">
                    <a14:imgEffect>
                      <a14:backgroundRemoval t="1399" b="89977" l="4730" r="97162">
                        <a14:foregroundMark x1="11081" y1="42657" x2="8243" y2="53613"/>
                        <a14:foregroundMark x1="8243" y1="53613" x2="8243" y2="53613"/>
                        <a14:foregroundMark x1="5946" y1="54312" x2="4730" y2="55012"/>
                        <a14:foregroundMark x1="33243" y1="82517" x2="38649" y2="89744"/>
                        <a14:foregroundMark x1="38649" y1="89744" x2="38649" y2="89744"/>
                        <a14:foregroundMark x1="30221" y1="86067" x2="30000" y2="86946"/>
                        <a14:foregroundMark x1="31351" y1="81585" x2="30922" y2="83286"/>
                        <a14:foregroundMark x1="86486" y1="40093" x2="93378" y2="37063"/>
                        <a14:foregroundMark x1="96486" y1="40559" x2="97432" y2="40093"/>
                        <a14:foregroundMark x1="47027" y1="5361" x2="47626" y2="5198"/>
                        <a14:foregroundMark x1="41351" y1="10956" x2="40405" y2="11655"/>
                        <a14:foregroundMark x1="56622" y1="1632" x2="57027" y2="1399"/>
                        <a14:foregroundMark x1="30000" y1="81119" x2="28514" y2="84615"/>
                        <a14:foregroundMark x1="48378" y1="3963" x2="49730" y2="2797"/>
                        <a14:foregroundMark x1="51757" y1="2797" x2="52162" y2="2564"/>
                        <a14:backgroundMark x1="49595" y1="5361" x2="49595" y2="6294"/>
                        <a14:backgroundMark x1="49595" y1="4429" x2="49009" y2="5327"/>
                        <a14:backgroundMark x1="29324" y1="85781" x2="30270" y2="83450"/>
                      </a14:backgroundRemoval>
                    </a14:imgEffect>
                  </a14:imgLayer>
                </a14:imgProps>
              </a:ext>
            </a:extLst>
          </a:blip>
          <a:stretch>
            <a:fillRect/>
          </a:stretch>
        </p:blipFill>
        <p:spPr>
          <a:xfrm>
            <a:off x="651225" y="1215078"/>
            <a:ext cx="4484190" cy="2599619"/>
          </a:xfrm>
          <a:prstGeom prst="rect">
            <a:avLst/>
          </a:prstGeom>
        </p:spPr>
      </p:pic>
      <p:pic>
        <p:nvPicPr>
          <p:cNvPr id="13" name="Imagen 12">
            <a:extLst>
              <a:ext uri="{FF2B5EF4-FFF2-40B4-BE49-F238E27FC236}">
                <a16:creationId xmlns:a16="http://schemas.microsoft.com/office/drawing/2014/main" id="{D6356AB5-8965-B40D-AC8C-57ADBCF1B28F}"/>
              </a:ext>
            </a:extLst>
          </p:cNvPr>
          <p:cNvPicPr>
            <a:picLocks noChangeAspect="1"/>
          </p:cNvPicPr>
          <p:nvPr/>
        </p:nvPicPr>
        <p:blipFill>
          <a:blip r:embed="rId6"/>
          <a:stretch>
            <a:fillRect/>
          </a:stretch>
        </p:blipFill>
        <p:spPr>
          <a:xfrm>
            <a:off x="1160956" y="3870630"/>
            <a:ext cx="2989442" cy="1902373"/>
          </a:xfrm>
          <a:prstGeom prst="rect">
            <a:avLst/>
          </a:prstGeom>
        </p:spPr>
      </p:pic>
      <p:pic>
        <p:nvPicPr>
          <p:cNvPr id="19" name="Imagen 18">
            <a:extLst>
              <a:ext uri="{FF2B5EF4-FFF2-40B4-BE49-F238E27FC236}">
                <a16:creationId xmlns:a16="http://schemas.microsoft.com/office/drawing/2014/main" id="{DDC02EDE-547B-CC31-E3F9-B97573E9DC82}"/>
              </a:ext>
            </a:extLst>
          </p:cNvPr>
          <p:cNvPicPr>
            <a:picLocks noChangeAspect="1"/>
          </p:cNvPicPr>
          <p:nvPr/>
        </p:nvPicPr>
        <p:blipFill>
          <a:blip r:embed="rId7"/>
          <a:stretch>
            <a:fillRect/>
          </a:stretch>
        </p:blipFill>
        <p:spPr>
          <a:xfrm>
            <a:off x="5955638" y="1712420"/>
            <a:ext cx="3640854" cy="2102278"/>
          </a:xfrm>
          <a:prstGeom prst="rect">
            <a:avLst/>
          </a:prstGeom>
        </p:spPr>
      </p:pic>
      <p:pic>
        <p:nvPicPr>
          <p:cNvPr id="21" name="Imagen 20">
            <a:extLst>
              <a:ext uri="{FF2B5EF4-FFF2-40B4-BE49-F238E27FC236}">
                <a16:creationId xmlns:a16="http://schemas.microsoft.com/office/drawing/2014/main" id="{30790C90-79B4-8E80-7E4E-997F2835EC18}"/>
              </a:ext>
            </a:extLst>
          </p:cNvPr>
          <p:cNvPicPr>
            <a:picLocks noChangeAspect="1"/>
          </p:cNvPicPr>
          <p:nvPr/>
        </p:nvPicPr>
        <p:blipFill rotWithShape="1">
          <a:blip r:embed="rId8"/>
          <a:srcRect l="1922" b="1410"/>
          <a:stretch/>
        </p:blipFill>
        <p:spPr>
          <a:xfrm>
            <a:off x="5890115" y="4083714"/>
            <a:ext cx="3771900" cy="2052765"/>
          </a:xfrm>
          <a:prstGeom prst="rect">
            <a:avLst/>
          </a:prstGeom>
        </p:spPr>
      </p:pic>
    </p:spTree>
    <p:extLst>
      <p:ext uri="{BB962C8B-B14F-4D97-AF65-F5344CB8AC3E}">
        <p14:creationId xmlns:p14="http://schemas.microsoft.com/office/powerpoint/2010/main" val="26619712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3067D5-B224-E143-9C6B-A94A9B8BCB84}"/>
              </a:ext>
            </a:extLst>
          </p:cNvPr>
          <p:cNvSpPr>
            <a:spLocks noGrp="1"/>
          </p:cNvSpPr>
          <p:nvPr>
            <p:ph type="title"/>
          </p:nvPr>
        </p:nvSpPr>
        <p:spPr>
          <a:xfrm>
            <a:off x="362467" y="-297657"/>
            <a:ext cx="11131493" cy="1325563"/>
          </a:xfrm>
        </p:spPr>
        <p:txBody>
          <a:bodyPr>
            <a:normAutofit/>
          </a:bodyPr>
          <a:lstStyle/>
          <a:p>
            <a:r>
              <a:rPr lang="en-US" sz="4200" dirty="0"/>
              <a:t>Resultados- Percentiles</a:t>
            </a:r>
          </a:p>
        </p:txBody>
      </p:sp>
      <p:pic>
        <p:nvPicPr>
          <p:cNvPr id="4" name="Content Placeholder 6" descr="A picture containing icon&#10;&#10;Description automatically generated">
            <a:extLst>
              <a:ext uri="{FF2B5EF4-FFF2-40B4-BE49-F238E27FC236}">
                <a16:creationId xmlns:a16="http://schemas.microsoft.com/office/drawing/2014/main" id="{4619E4F9-D490-8944-8906-55408E5D2A47}"/>
              </a:ext>
            </a:extLst>
          </p:cNvPr>
          <p:cNvPicPr>
            <a:picLocks noChangeAspect="1"/>
          </p:cNvPicPr>
          <p:nvPr/>
        </p:nvPicPr>
        <p:blipFill>
          <a:blip r:embed="rId3"/>
          <a:stretch>
            <a:fillRect/>
          </a:stretch>
        </p:blipFill>
        <p:spPr>
          <a:xfrm>
            <a:off x="10426535" y="5964878"/>
            <a:ext cx="1544782" cy="347576"/>
          </a:xfrm>
          <a:prstGeom prst="rect">
            <a:avLst/>
          </a:prstGeom>
        </p:spPr>
      </p:pic>
      <p:cxnSp>
        <p:nvCxnSpPr>
          <p:cNvPr id="9" name="Conector recto 8">
            <a:extLst>
              <a:ext uri="{FF2B5EF4-FFF2-40B4-BE49-F238E27FC236}">
                <a16:creationId xmlns:a16="http://schemas.microsoft.com/office/drawing/2014/main" id="{D9BAC610-C23E-4E7B-A6EF-8068E350A60D}"/>
              </a:ext>
            </a:extLst>
          </p:cNvPr>
          <p:cNvCxnSpPr>
            <a:cxnSpLocks/>
          </p:cNvCxnSpPr>
          <p:nvPr/>
        </p:nvCxnSpPr>
        <p:spPr>
          <a:xfrm>
            <a:off x="381518" y="597310"/>
            <a:ext cx="7943332" cy="0"/>
          </a:xfrm>
          <a:prstGeom prst="line">
            <a:avLst/>
          </a:prstGeom>
          <a:ln w="38100"/>
        </p:spPr>
        <p:style>
          <a:lnRef idx="3">
            <a:schemeClr val="accent1"/>
          </a:lnRef>
          <a:fillRef idx="0">
            <a:schemeClr val="accent1"/>
          </a:fillRef>
          <a:effectRef idx="2">
            <a:schemeClr val="accent1"/>
          </a:effectRef>
          <a:fontRef idx="minor">
            <a:schemeClr val="tx1"/>
          </a:fontRef>
        </p:style>
      </p:cxnSp>
      <p:sp>
        <p:nvSpPr>
          <p:cNvPr id="8" name="CuadroTexto 7">
            <a:extLst>
              <a:ext uri="{FF2B5EF4-FFF2-40B4-BE49-F238E27FC236}">
                <a16:creationId xmlns:a16="http://schemas.microsoft.com/office/drawing/2014/main" id="{D66FD915-C05E-B0F1-D320-90F9265636FB}"/>
              </a:ext>
            </a:extLst>
          </p:cNvPr>
          <p:cNvSpPr txBox="1"/>
          <p:nvPr/>
        </p:nvSpPr>
        <p:spPr>
          <a:xfrm>
            <a:off x="362468" y="754242"/>
            <a:ext cx="10039350" cy="907941"/>
          </a:xfrm>
          <a:prstGeom prst="rect">
            <a:avLst/>
          </a:prstGeom>
          <a:noFill/>
        </p:spPr>
        <p:txBody>
          <a:bodyPr wrap="square">
            <a:spAutoFit/>
          </a:bodyPr>
          <a:lstStyle/>
          <a:p>
            <a:pPr algn="just">
              <a:spcBef>
                <a:spcPts val="600"/>
              </a:spcBef>
            </a:pPr>
            <a:r>
              <a:rPr lang="es-HN" sz="1600" b="1" kern="100" dirty="0">
                <a:solidFill>
                  <a:srgbClr val="000000"/>
                </a:solidFill>
                <a:effectLst/>
                <a:latin typeface="Segoe UI" panose="020B0502040204020203" pitchFamily="34" charset="0"/>
                <a:ea typeface="Aptos" panose="020B0004020202020204" pitchFamily="34" charset="0"/>
                <a:cs typeface="Arial" panose="020B0604020202020204" pitchFamily="34" charset="0"/>
              </a:rPr>
              <a:t>Objetivo 2: </a:t>
            </a:r>
            <a:r>
              <a:rPr lang="es-HN" sz="1600" kern="100" dirty="0">
                <a:solidFill>
                  <a:srgbClr val="000000"/>
                </a:solidFill>
                <a:effectLst/>
                <a:latin typeface="Segoe UI" panose="020B0502040204020203" pitchFamily="34" charset="0"/>
                <a:ea typeface="Aptos" panose="020B0004020202020204" pitchFamily="34" charset="0"/>
                <a:cs typeface="Arial" panose="020B0604020202020204" pitchFamily="34" charset="0"/>
              </a:rPr>
              <a:t>Comparar por género las medidas antropométricas obtenidas de las tres muestras mediante el cálculo de los percentiles utilizando estadística descriptiva y distribución probabilística.</a:t>
            </a:r>
          </a:p>
          <a:p>
            <a:pPr marL="0" indent="0" algn="just">
              <a:spcBef>
                <a:spcPts val="600"/>
              </a:spcBef>
              <a:buNone/>
            </a:pPr>
            <a:endParaRPr lang="es-HN" sz="1600" kern="100" dirty="0">
              <a:solidFill>
                <a:srgbClr val="000000"/>
              </a:solidFill>
              <a:effectLst/>
              <a:latin typeface="Segoe UI" panose="020B0502040204020203" pitchFamily="34" charset="0"/>
              <a:ea typeface="Aptos" panose="020B0004020202020204" pitchFamily="34" charset="0"/>
              <a:cs typeface="Arial" panose="020B0604020202020204" pitchFamily="34" charset="0"/>
            </a:endParaRPr>
          </a:p>
        </p:txBody>
      </p:sp>
      <p:pic>
        <p:nvPicPr>
          <p:cNvPr id="3" name="Imagen 2">
            <a:extLst>
              <a:ext uri="{FF2B5EF4-FFF2-40B4-BE49-F238E27FC236}">
                <a16:creationId xmlns:a16="http://schemas.microsoft.com/office/drawing/2014/main" id="{6D96FF1B-E469-90C0-19D2-EA916CFDDD63}"/>
              </a:ext>
            </a:extLst>
          </p:cNvPr>
          <p:cNvPicPr>
            <a:picLocks noChangeAspect="1"/>
          </p:cNvPicPr>
          <p:nvPr/>
        </p:nvPicPr>
        <p:blipFill>
          <a:blip r:embed="rId4"/>
          <a:stretch>
            <a:fillRect/>
          </a:stretch>
        </p:blipFill>
        <p:spPr>
          <a:xfrm>
            <a:off x="2176782" y="1662183"/>
            <a:ext cx="7502861" cy="4119218"/>
          </a:xfrm>
          <a:prstGeom prst="rect">
            <a:avLst/>
          </a:prstGeom>
        </p:spPr>
      </p:pic>
    </p:spTree>
    <p:extLst>
      <p:ext uri="{BB962C8B-B14F-4D97-AF65-F5344CB8AC3E}">
        <p14:creationId xmlns:p14="http://schemas.microsoft.com/office/powerpoint/2010/main" val="38085993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7" name="Imagen 16">
            <a:extLst>
              <a:ext uri="{FF2B5EF4-FFF2-40B4-BE49-F238E27FC236}">
                <a16:creationId xmlns:a16="http://schemas.microsoft.com/office/drawing/2014/main" id="{72185407-C14E-6273-6CDA-6F3F10CDACB3}"/>
              </a:ext>
            </a:extLst>
          </p:cNvPr>
          <p:cNvPicPr>
            <a:picLocks noChangeAspect="1"/>
          </p:cNvPicPr>
          <p:nvPr/>
        </p:nvPicPr>
        <p:blipFill>
          <a:blip r:embed="rId3"/>
          <a:stretch>
            <a:fillRect/>
          </a:stretch>
        </p:blipFill>
        <p:spPr>
          <a:xfrm>
            <a:off x="1429268" y="3945032"/>
            <a:ext cx="8972550" cy="1905000"/>
          </a:xfrm>
          <a:prstGeom prst="rect">
            <a:avLst/>
          </a:prstGeom>
        </p:spPr>
      </p:pic>
      <p:pic>
        <p:nvPicPr>
          <p:cNvPr id="16" name="Imagen 15">
            <a:extLst>
              <a:ext uri="{FF2B5EF4-FFF2-40B4-BE49-F238E27FC236}">
                <a16:creationId xmlns:a16="http://schemas.microsoft.com/office/drawing/2014/main" id="{773881C1-47C3-C409-F6D4-0673778AF221}"/>
              </a:ext>
            </a:extLst>
          </p:cNvPr>
          <p:cNvPicPr>
            <a:picLocks noChangeAspect="1"/>
          </p:cNvPicPr>
          <p:nvPr/>
        </p:nvPicPr>
        <p:blipFill>
          <a:blip r:embed="rId4"/>
          <a:stretch>
            <a:fillRect/>
          </a:stretch>
        </p:blipFill>
        <p:spPr>
          <a:xfrm>
            <a:off x="1453985" y="1761582"/>
            <a:ext cx="8972550" cy="1905000"/>
          </a:xfrm>
          <a:prstGeom prst="rect">
            <a:avLst/>
          </a:prstGeom>
        </p:spPr>
      </p:pic>
      <p:sp>
        <p:nvSpPr>
          <p:cNvPr id="2" name="Title 1">
            <a:extLst>
              <a:ext uri="{FF2B5EF4-FFF2-40B4-BE49-F238E27FC236}">
                <a16:creationId xmlns:a16="http://schemas.microsoft.com/office/drawing/2014/main" id="{073067D5-B224-E143-9C6B-A94A9B8BCB84}"/>
              </a:ext>
            </a:extLst>
          </p:cNvPr>
          <p:cNvSpPr>
            <a:spLocks noGrp="1"/>
          </p:cNvSpPr>
          <p:nvPr>
            <p:ph type="title"/>
          </p:nvPr>
        </p:nvSpPr>
        <p:spPr>
          <a:xfrm>
            <a:off x="362467" y="-297657"/>
            <a:ext cx="11131493" cy="1325563"/>
          </a:xfrm>
        </p:spPr>
        <p:txBody>
          <a:bodyPr>
            <a:normAutofit/>
          </a:bodyPr>
          <a:lstStyle/>
          <a:p>
            <a:r>
              <a:rPr lang="en-US" sz="4200" dirty="0"/>
              <a:t>Resultados- Percentiles</a:t>
            </a:r>
          </a:p>
        </p:txBody>
      </p:sp>
      <p:pic>
        <p:nvPicPr>
          <p:cNvPr id="4" name="Content Placeholder 6" descr="A picture containing icon&#10;&#10;Description automatically generated">
            <a:extLst>
              <a:ext uri="{FF2B5EF4-FFF2-40B4-BE49-F238E27FC236}">
                <a16:creationId xmlns:a16="http://schemas.microsoft.com/office/drawing/2014/main" id="{4619E4F9-D490-8944-8906-55408E5D2A47}"/>
              </a:ext>
            </a:extLst>
          </p:cNvPr>
          <p:cNvPicPr>
            <a:picLocks noChangeAspect="1"/>
          </p:cNvPicPr>
          <p:nvPr/>
        </p:nvPicPr>
        <p:blipFill>
          <a:blip r:embed="rId5"/>
          <a:stretch>
            <a:fillRect/>
          </a:stretch>
        </p:blipFill>
        <p:spPr>
          <a:xfrm>
            <a:off x="10426535" y="5964878"/>
            <a:ext cx="1544782" cy="347576"/>
          </a:xfrm>
          <a:prstGeom prst="rect">
            <a:avLst/>
          </a:prstGeom>
        </p:spPr>
      </p:pic>
      <p:cxnSp>
        <p:nvCxnSpPr>
          <p:cNvPr id="9" name="Conector recto 8">
            <a:extLst>
              <a:ext uri="{FF2B5EF4-FFF2-40B4-BE49-F238E27FC236}">
                <a16:creationId xmlns:a16="http://schemas.microsoft.com/office/drawing/2014/main" id="{D9BAC610-C23E-4E7B-A6EF-8068E350A60D}"/>
              </a:ext>
            </a:extLst>
          </p:cNvPr>
          <p:cNvCxnSpPr>
            <a:cxnSpLocks/>
          </p:cNvCxnSpPr>
          <p:nvPr/>
        </p:nvCxnSpPr>
        <p:spPr>
          <a:xfrm>
            <a:off x="381518" y="597310"/>
            <a:ext cx="7943332" cy="0"/>
          </a:xfrm>
          <a:prstGeom prst="line">
            <a:avLst/>
          </a:prstGeom>
          <a:ln w="38100"/>
        </p:spPr>
        <p:style>
          <a:lnRef idx="3">
            <a:schemeClr val="accent1"/>
          </a:lnRef>
          <a:fillRef idx="0">
            <a:schemeClr val="accent1"/>
          </a:fillRef>
          <a:effectRef idx="2">
            <a:schemeClr val="accent1"/>
          </a:effectRef>
          <a:fontRef idx="minor">
            <a:schemeClr val="tx1"/>
          </a:fontRef>
        </p:style>
      </p:cxnSp>
      <p:sp>
        <p:nvSpPr>
          <p:cNvPr id="8" name="CuadroTexto 7">
            <a:extLst>
              <a:ext uri="{FF2B5EF4-FFF2-40B4-BE49-F238E27FC236}">
                <a16:creationId xmlns:a16="http://schemas.microsoft.com/office/drawing/2014/main" id="{D66FD915-C05E-B0F1-D320-90F9265636FB}"/>
              </a:ext>
            </a:extLst>
          </p:cNvPr>
          <p:cNvSpPr txBox="1"/>
          <p:nvPr/>
        </p:nvSpPr>
        <p:spPr>
          <a:xfrm>
            <a:off x="362468" y="754242"/>
            <a:ext cx="10039350" cy="907941"/>
          </a:xfrm>
          <a:prstGeom prst="rect">
            <a:avLst/>
          </a:prstGeom>
          <a:noFill/>
        </p:spPr>
        <p:txBody>
          <a:bodyPr wrap="square">
            <a:spAutoFit/>
          </a:bodyPr>
          <a:lstStyle/>
          <a:p>
            <a:pPr algn="just">
              <a:spcBef>
                <a:spcPts val="600"/>
              </a:spcBef>
            </a:pPr>
            <a:r>
              <a:rPr lang="es-HN" sz="1600" b="1" kern="100" dirty="0">
                <a:solidFill>
                  <a:srgbClr val="000000"/>
                </a:solidFill>
                <a:effectLst/>
                <a:latin typeface="Segoe UI" panose="020B0502040204020203" pitchFamily="34" charset="0"/>
                <a:ea typeface="Aptos" panose="020B0004020202020204" pitchFamily="34" charset="0"/>
                <a:cs typeface="Arial" panose="020B0604020202020204" pitchFamily="34" charset="0"/>
              </a:rPr>
              <a:t>Objetivo 2: </a:t>
            </a:r>
            <a:r>
              <a:rPr lang="es-HN" sz="1600" kern="100" dirty="0">
                <a:solidFill>
                  <a:srgbClr val="000000"/>
                </a:solidFill>
                <a:effectLst/>
                <a:latin typeface="Segoe UI" panose="020B0502040204020203" pitchFamily="34" charset="0"/>
                <a:ea typeface="Aptos" panose="020B0004020202020204" pitchFamily="34" charset="0"/>
                <a:cs typeface="Arial" panose="020B0604020202020204" pitchFamily="34" charset="0"/>
              </a:rPr>
              <a:t>Comparar por género las medidas antropométricas obtenidas de las tres muestras mediante el cálculo de los percentiles utilizando estadística descriptiva y distribución probabilística.</a:t>
            </a:r>
          </a:p>
          <a:p>
            <a:pPr marL="0" indent="0" algn="just">
              <a:spcBef>
                <a:spcPts val="600"/>
              </a:spcBef>
              <a:buNone/>
            </a:pPr>
            <a:endParaRPr lang="es-HN" sz="1600" kern="100" dirty="0">
              <a:solidFill>
                <a:srgbClr val="000000"/>
              </a:solidFill>
              <a:effectLst/>
              <a:latin typeface="Segoe UI" panose="020B0502040204020203" pitchFamily="34" charset="0"/>
              <a:ea typeface="Aptos" panose="020B0004020202020204" pitchFamily="34" charset="0"/>
              <a:cs typeface="Arial" panose="020B0604020202020204" pitchFamily="34" charset="0"/>
            </a:endParaRPr>
          </a:p>
        </p:txBody>
      </p:sp>
      <p:pic>
        <p:nvPicPr>
          <p:cNvPr id="7" name="Gráfico 6" descr="Grupo de mujeres con relleno sólido">
            <a:extLst>
              <a:ext uri="{FF2B5EF4-FFF2-40B4-BE49-F238E27FC236}">
                <a16:creationId xmlns:a16="http://schemas.microsoft.com/office/drawing/2014/main" id="{DE191D06-88CE-F642-E1F0-CE54A99BFD6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321644" y="1827783"/>
            <a:ext cx="609816" cy="609816"/>
          </a:xfrm>
          <a:prstGeom prst="rect">
            <a:avLst/>
          </a:prstGeom>
        </p:spPr>
      </p:pic>
      <p:pic>
        <p:nvPicPr>
          <p:cNvPr id="15" name="Gráfico 14" descr="Grupo de hombres con relleno sólido">
            <a:extLst>
              <a:ext uri="{FF2B5EF4-FFF2-40B4-BE49-F238E27FC236}">
                <a16:creationId xmlns:a16="http://schemas.microsoft.com/office/drawing/2014/main" id="{C901F4C6-C820-0270-F85E-75F8991420D2}"/>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321644" y="3945032"/>
            <a:ext cx="609816" cy="609816"/>
          </a:xfrm>
          <a:prstGeom prst="rect">
            <a:avLst/>
          </a:prstGeom>
        </p:spPr>
      </p:pic>
    </p:spTree>
    <p:extLst>
      <p:ext uri="{BB962C8B-B14F-4D97-AF65-F5344CB8AC3E}">
        <p14:creationId xmlns:p14="http://schemas.microsoft.com/office/powerpoint/2010/main" val="8550391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3067D5-B224-E143-9C6B-A94A9B8BCB84}"/>
              </a:ext>
            </a:extLst>
          </p:cNvPr>
          <p:cNvSpPr>
            <a:spLocks noGrp="1"/>
          </p:cNvSpPr>
          <p:nvPr>
            <p:ph type="title"/>
          </p:nvPr>
        </p:nvSpPr>
        <p:spPr>
          <a:xfrm>
            <a:off x="362467" y="-297657"/>
            <a:ext cx="11131493" cy="1325563"/>
          </a:xfrm>
        </p:spPr>
        <p:txBody>
          <a:bodyPr>
            <a:normAutofit/>
          </a:bodyPr>
          <a:lstStyle/>
          <a:p>
            <a:r>
              <a:rPr lang="en-US" sz="4200" dirty="0"/>
              <a:t>Resultados- Dashboard (Power Bi)</a:t>
            </a:r>
          </a:p>
        </p:txBody>
      </p:sp>
      <p:pic>
        <p:nvPicPr>
          <p:cNvPr id="4" name="Content Placeholder 6" descr="A picture containing icon&#10;&#10;Description automatically generated">
            <a:extLst>
              <a:ext uri="{FF2B5EF4-FFF2-40B4-BE49-F238E27FC236}">
                <a16:creationId xmlns:a16="http://schemas.microsoft.com/office/drawing/2014/main" id="{4619E4F9-D490-8944-8906-55408E5D2A47}"/>
              </a:ext>
            </a:extLst>
          </p:cNvPr>
          <p:cNvPicPr>
            <a:picLocks noChangeAspect="1"/>
          </p:cNvPicPr>
          <p:nvPr/>
        </p:nvPicPr>
        <p:blipFill>
          <a:blip r:embed="rId3"/>
          <a:stretch>
            <a:fillRect/>
          </a:stretch>
        </p:blipFill>
        <p:spPr>
          <a:xfrm>
            <a:off x="10426535" y="5964878"/>
            <a:ext cx="1544782" cy="347576"/>
          </a:xfrm>
          <a:prstGeom prst="rect">
            <a:avLst/>
          </a:prstGeom>
        </p:spPr>
      </p:pic>
      <p:cxnSp>
        <p:nvCxnSpPr>
          <p:cNvPr id="9" name="Conector recto 8">
            <a:extLst>
              <a:ext uri="{FF2B5EF4-FFF2-40B4-BE49-F238E27FC236}">
                <a16:creationId xmlns:a16="http://schemas.microsoft.com/office/drawing/2014/main" id="{D9BAC610-C23E-4E7B-A6EF-8068E350A60D}"/>
              </a:ext>
            </a:extLst>
          </p:cNvPr>
          <p:cNvCxnSpPr>
            <a:cxnSpLocks/>
          </p:cNvCxnSpPr>
          <p:nvPr/>
        </p:nvCxnSpPr>
        <p:spPr>
          <a:xfrm>
            <a:off x="381518" y="597310"/>
            <a:ext cx="7943332" cy="0"/>
          </a:xfrm>
          <a:prstGeom prst="line">
            <a:avLst/>
          </a:prstGeom>
          <a:ln w="38100"/>
        </p:spPr>
        <p:style>
          <a:lnRef idx="3">
            <a:schemeClr val="accent1"/>
          </a:lnRef>
          <a:fillRef idx="0">
            <a:schemeClr val="accent1"/>
          </a:fillRef>
          <a:effectRef idx="2">
            <a:schemeClr val="accent1"/>
          </a:effectRef>
          <a:fontRef idx="minor">
            <a:schemeClr val="tx1"/>
          </a:fontRef>
        </p:style>
      </p:cxnSp>
      <p:sp>
        <p:nvSpPr>
          <p:cNvPr id="8" name="CuadroTexto 7">
            <a:extLst>
              <a:ext uri="{FF2B5EF4-FFF2-40B4-BE49-F238E27FC236}">
                <a16:creationId xmlns:a16="http://schemas.microsoft.com/office/drawing/2014/main" id="{D66FD915-C05E-B0F1-D320-90F9265636FB}"/>
              </a:ext>
            </a:extLst>
          </p:cNvPr>
          <p:cNvSpPr txBox="1"/>
          <p:nvPr/>
        </p:nvSpPr>
        <p:spPr>
          <a:xfrm>
            <a:off x="362468" y="754242"/>
            <a:ext cx="10039350" cy="584775"/>
          </a:xfrm>
          <a:prstGeom prst="rect">
            <a:avLst/>
          </a:prstGeom>
          <a:noFill/>
        </p:spPr>
        <p:txBody>
          <a:bodyPr wrap="square">
            <a:spAutoFit/>
          </a:bodyPr>
          <a:lstStyle/>
          <a:p>
            <a:pPr algn="just">
              <a:spcBef>
                <a:spcPts val="600"/>
              </a:spcBef>
            </a:pPr>
            <a:r>
              <a:rPr lang="es-HN" sz="1600" b="1" kern="100" dirty="0">
                <a:solidFill>
                  <a:srgbClr val="000000"/>
                </a:solidFill>
                <a:effectLst/>
                <a:latin typeface="Segoe UI" panose="020B0502040204020203" pitchFamily="34" charset="0"/>
                <a:ea typeface="Aptos" panose="020B0004020202020204" pitchFamily="34" charset="0"/>
                <a:cs typeface="Arial" panose="020B0604020202020204" pitchFamily="34" charset="0"/>
              </a:rPr>
              <a:t>Objetivo </a:t>
            </a:r>
            <a:r>
              <a:rPr lang="es-HN" sz="1600" b="1" kern="100" dirty="0">
                <a:solidFill>
                  <a:srgbClr val="000000"/>
                </a:solidFill>
                <a:latin typeface="Segoe UI" panose="020B0502040204020203" pitchFamily="34" charset="0"/>
                <a:ea typeface="Aptos" panose="020B0004020202020204" pitchFamily="34" charset="0"/>
                <a:cs typeface="Arial" panose="020B0604020202020204" pitchFamily="34" charset="0"/>
              </a:rPr>
              <a:t>3: </a:t>
            </a:r>
            <a:r>
              <a:rPr lang="es-HN" sz="1600" kern="100" dirty="0">
                <a:solidFill>
                  <a:srgbClr val="000000"/>
                </a:solidFill>
                <a:effectLst/>
                <a:latin typeface="Segoe UI" panose="020B0502040204020203" pitchFamily="34" charset="0"/>
                <a:ea typeface="Aptos" panose="020B0004020202020204" pitchFamily="34" charset="0"/>
                <a:cs typeface="Arial" panose="020B0604020202020204" pitchFamily="34" charset="0"/>
              </a:rPr>
              <a:t> Realizar un tablero informativo integrando datos recolectados de la investigación previa realizada en enero del 2024 y los datos que se tomarán en esta investigación.</a:t>
            </a:r>
          </a:p>
        </p:txBody>
      </p:sp>
      <p:pic>
        <p:nvPicPr>
          <p:cNvPr id="3" name="Imagen 2">
            <a:extLst>
              <a:ext uri="{FF2B5EF4-FFF2-40B4-BE49-F238E27FC236}">
                <a16:creationId xmlns:a16="http://schemas.microsoft.com/office/drawing/2014/main" id="{26DB5892-6D06-3B47-4392-8E3C5B88321B}"/>
              </a:ext>
            </a:extLst>
          </p:cNvPr>
          <p:cNvPicPr>
            <a:picLocks noChangeAspect="1"/>
          </p:cNvPicPr>
          <p:nvPr/>
        </p:nvPicPr>
        <p:blipFill>
          <a:blip r:embed="rId4"/>
          <a:stretch>
            <a:fillRect/>
          </a:stretch>
        </p:blipFill>
        <p:spPr>
          <a:xfrm>
            <a:off x="1605998" y="1492278"/>
            <a:ext cx="8203605" cy="4442050"/>
          </a:xfrm>
          <a:prstGeom prst="rect">
            <a:avLst/>
          </a:prstGeom>
        </p:spPr>
      </p:pic>
    </p:spTree>
    <p:extLst>
      <p:ext uri="{BB962C8B-B14F-4D97-AF65-F5344CB8AC3E}">
        <p14:creationId xmlns:p14="http://schemas.microsoft.com/office/powerpoint/2010/main" val="13747661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3067D5-B224-E143-9C6B-A94A9B8BCB84}"/>
              </a:ext>
            </a:extLst>
          </p:cNvPr>
          <p:cNvSpPr>
            <a:spLocks noGrp="1"/>
          </p:cNvSpPr>
          <p:nvPr>
            <p:ph type="title"/>
          </p:nvPr>
        </p:nvSpPr>
        <p:spPr>
          <a:xfrm>
            <a:off x="0" y="-192892"/>
            <a:ext cx="10515600" cy="1325563"/>
          </a:xfrm>
        </p:spPr>
        <p:txBody>
          <a:bodyPr/>
          <a:lstStyle/>
          <a:p>
            <a:r>
              <a:rPr lang="en-US" dirty="0"/>
              <a:t>Acerca del rubro</a:t>
            </a:r>
          </a:p>
        </p:txBody>
      </p:sp>
      <p:pic>
        <p:nvPicPr>
          <p:cNvPr id="4" name="Content Placeholder 6" descr="A picture containing icon&#10;&#10;Description automatically generated">
            <a:extLst>
              <a:ext uri="{FF2B5EF4-FFF2-40B4-BE49-F238E27FC236}">
                <a16:creationId xmlns:a16="http://schemas.microsoft.com/office/drawing/2014/main" id="{4619E4F9-D490-8944-8906-55408E5D2A47}"/>
              </a:ext>
            </a:extLst>
          </p:cNvPr>
          <p:cNvPicPr>
            <a:picLocks noChangeAspect="1"/>
          </p:cNvPicPr>
          <p:nvPr/>
        </p:nvPicPr>
        <p:blipFill>
          <a:blip r:embed="rId3"/>
          <a:stretch>
            <a:fillRect/>
          </a:stretch>
        </p:blipFill>
        <p:spPr>
          <a:xfrm>
            <a:off x="10426535" y="5964878"/>
            <a:ext cx="1544782" cy="347576"/>
          </a:xfrm>
          <a:prstGeom prst="rect">
            <a:avLst/>
          </a:prstGeom>
        </p:spPr>
      </p:pic>
      <p:cxnSp>
        <p:nvCxnSpPr>
          <p:cNvPr id="9" name="Conector recto 8">
            <a:extLst>
              <a:ext uri="{FF2B5EF4-FFF2-40B4-BE49-F238E27FC236}">
                <a16:creationId xmlns:a16="http://schemas.microsoft.com/office/drawing/2014/main" id="{D9BAC610-C23E-4E7B-A6EF-8068E350A60D}"/>
              </a:ext>
            </a:extLst>
          </p:cNvPr>
          <p:cNvCxnSpPr>
            <a:cxnSpLocks/>
          </p:cNvCxnSpPr>
          <p:nvPr/>
        </p:nvCxnSpPr>
        <p:spPr>
          <a:xfrm>
            <a:off x="0" y="730660"/>
            <a:ext cx="4076700" cy="0"/>
          </a:xfrm>
          <a:prstGeom prst="line">
            <a:avLst/>
          </a:prstGeom>
          <a:ln w="38100"/>
        </p:spPr>
        <p:style>
          <a:lnRef idx="3">
            <a:schemeClr val="accent1"/>
          </a:lnRef>
          <a:fillRef idx="0">
            <a:schemeClr val="accent1"/>
          </a:fillRef>
          <a:effectRef idx="2">
            <a:schemeClr val="accent1"/>
          </a:effectRef>
          <a:fontRef idx="minor">
            <a:schemeClr val="tx1"/>
          </a:fontRef>
        </p:style>
      </p:cxnSp>
      <p:pic>
        <p:nvPicPr>
          <p:cNvPr id="8" name="Imagen 7">
            <a:extLst>
              <a:ext uri="{FF2B5EF4-FFF2-40B4-BE49-F238E27FC236}">
                <a16:creationId xmlns:a16="http://schemas.microsoft.com/office/drawing/2014/main" id="{20FEA5C5-FFED-058D-213D-7771EF7E8713}"/>
              </a:ext>
            </a:extLst>
          </p:cNvPr>
          <p:cNvPicPr>
            <a:picLocks noChangeAspect="1"/>
          </p:cNvPicPr>
          <p:nvPr/>
        </p:nvPicPr>
        <p:blipFill>
          <a:blip r:embed="rId4"/>
          <a:stretch>
            <a:fillRect/>
          </a:stretch>
        </p:blipFill>
        <p:spPr>
          <a:xfrm>
            <a:off x="5630883" y="1321150"/>
            <a:ext cx="6561117" cy="3882637"/>
          </a:xfrm>
          <a:prstGeom prst="rect">
            <a:avLst/>
          </a:prstGeom>
        </p:spPr>
      </p:pic>
      <p:sp>
        <p:nvSpPr>
          <p:cNvPr id="12" name="CuadroTexto 11">
            <a:extLst>
              <a:ext uri="{FF2B5EF4-FFF2-40B4-BE49-F238E27FC236}">
                <a16:creationId xmlns:a16="http://schemas.microsoft.com/office/drawing/2014/main" id="{B1EE00BA-13AE-7B21-3FC9-EED9B070BF9B}"/>
              </a:ext>
            </a:extLst>
          </p:cNvPr>
          <p:cNvSpPr txBox="1"/>
          <p:nvPr/>
        </p:nvSpPr>
        <p:spPr>
          <a:xfrm>
            <a:off x="17317" y="840659"/>
            <a:ext cx="5630883" cy="5113323"/>
          </a:xfrm>
          <a:prstGeom prst="rect">
            <a:avLst/>
          </a:prstGeom>
          <a:noFill/>
        </p:spPr>
        <p:txBody>
          <a:bodyPr wrap="square">
            <a:spAutoFit/>
          </a:bodyPr>
          <a:lstStyle/>
          <a:p>
            <a:pPr algn="just">
              <a:lnSpc>
                <a:spcPct val="150000"/>
              </a:lnSpc>
            </a:pPr>
            <a:endParaRPr lang="es-MX" sz="2000" dirty="0">
              <a:latin typeface="Segoe UI" panose="020B0502040204020203" pitchFamily="34" charset="0"/>
              <a:cs typeface="Segoe UI" panose="020B0502040204020203" pitchFamily="34" charset="0"/>
            </a:endParaRPr>
          </a:p>
          <a:p>
            <a:pPr algn="just">
              <a:lnSpc>
                <a:spcPct val="150000"/>
              </a:lnSpc>
            </a:pPr>
            <a:r>
              <a:rPr lang="es-MX" sz="2000" dirty="0">
                <a:latin typeface="Segoe UI" panose="020B0502040204020203" pitchFamily="34" charset="0"/>
                <a:cs typeface="Segoe UI" panose="020B0502040204020203" pitchFamily="34" charset="0"/>
              </a:rPr>
              <a:t>Se busca contribuir a la base de datos antropométricos en desarrollo de la población laboral hondureña. </a:t>
            </a:r>
          </a:p>
          <a:p>
            <a:pPr algn="just">
              <a:lnSpc>
                <a:spcPct val="150000"/>
              </a:lnSpc>
            </a:pPr>
            <a:r>
              <a:rPr lang="es-MX" sz="2000" dirty="0">
                <a:latin typeface="Segoe UI" panose="020B0502040204020203" pitchFamily="34" charset="0"/>
                <a:cs typeface="Segoe UI" panose="020B0502040204020203" pitchFamily="34" charset="0"/>
              </a:rPr>
              <a:t>Se seleccionaron 3 departamentos diferentes a los seleccionados en la investigación  en diciembre 2023 y enero 2024.</a:t>
            </a:r>
          </a:p>
          <a:p>
            <a:pPr algn="just">
              <a:lnSpc>
                <a:spcPct val="150000"/>
              </a:lnSpc>
            </a:pPr>
            <a:endParaRPr lang="es-MX" sz="2000" dirty="0">
              <a:latin typeface="Segoe UI" panose="020B0502040204020203" pitchFamily="34" charset="0"/>
              <a:cs typeface="Segoe UI" panose="020B0502040204020203" pitchFamily="34" charset="0"/>
            </a:endParaRPr>
          </a:p>
          <a:p>
            <a:pPr marL="457200" indent="-457200" algn="just">
              <a:lnSpc>
                <a:spcPct val="150000"/>
              </a:lnSpc>
              <a:buFont typeface="+mj-lt"/>
              <a:buAutoNum type="arabicPeriod"/>
            </a:pPr>
            <a:r>
              <a:rPr lang="es-MX" sz="2000" dirty="0">
                <a:latin typeface="Segoe UI" panose="020B0502040204020203" pitchFamily="34" charset="0"/>
                <a:cs typeface="Segoe UI" panose="020B0502040204020203" pitchFamily="34" charset="0"/>
              </a:rPr>
              <a:t>Comayagua</a:t>
            </a:r>
          </a:p>
          <a:p>
            <a:pPr marL="457200" indent="-457200" algn="just">
              <a:lnSpc>
                <a:spcPct val="150000"/>
              </a:lnSpc>
              <a:buFont typeface="+mj-lt"/>
              <a:buAutoNum type="arabicPeriod"/>
            </a:pPr>
            <a:r>
              <a:rPr lang="es-MX" sz="2000" dirty="0">
                <a:latin typeface="Segoe UI" panose="020B0502040204020203" pitchFamily="34" charset="0"/>
                <a:cs typeface="Segoe UI" panose="020B0502040204020203" pitchFamily="34" charset="0"/>
              </a:rPr>
              <a:t>La Paz</a:t>
            </a:r>
          </a:p>
          <a:p>
            <a:pPr marL="457200" indent="-457200" algn="just">
              <a:lnSpc>
                <a:spcPct val="150000"/>
              </a:lnSpc>
              <a:buFont typeface="+mj-lt"/>
              <a:buAutoNum type="arabicPeriod"/>
            </a:pPr>
            <a:r>
              <a:rPr lang="es-MX" sz="2000" dirty="0">
                <a:latin typeface="Segoe UI" panose="020B0502040204020203" pitchFamily="34" charset="0"/>
                <a:cs typeface="Segoe UI" panose="020B0502040204020203" pitchFamily="34" charset="0"/>
              </a:rPr>
              <a:t>Intibucá</a:t>
            </a:r>
          </a:p>
        </p:txBody>
      </p:sp>
    </p:spTree>
    <p:extLst>
      <p:ext uri="{BB962C8B-B14F-4D97-AF65-F5344CB8AC3E}">
        <p14:creationId xmlns:p14="http://schemas.microsoft.com/office/powerpoint/2010/main" val="21557267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3067D5-B224-E143-9C6B-A94A9B8BCB84}"/>
              </a:ext>
            </a:extLst>
          </p:cNvPr>
          <p:cNvSpPr>
            <a:spLocks noGrp="1"/>
          </p:cNvSpPr>
          <p:nvPr>
            <p:ph type="title"/>
          </p:nvPr>
        </p:nvSpPr>
        <p:spPr>
          <a:xfrm>
            <a:off x="0" y="-117236"/>
            <a:ext cx="12609095" cy="1325563"/>
          </a:xfrm>
        </p:spPr>
        <p:txBody>
          <a:bodyPr>
            <a:normAutofit/>
          </a:bodyPr>
          <a:lstStyle/>
          <a:p>
            <a:r>
              <a:rPr lang="en-US" sz="4200" dirty="0"/>
              <a:t>Resultados- Prueba de Reproducibilidad y Repetibilidad</a:t>
            </a:r>
          </a:p>
        </p:txBody>
      </p:sp>
      <p:pic>
        <p:nvPicPr>
          <p:cNvPr id="4" name="Content Placeholder 6" descr="A picture containing icon&#10;&#10;Description automatically generated">
            <a:extLst>
              <a:ext uri="{FF2B5EF4-FFF2-40B4-BE49-F238E27FC236}">
                <a16:creationId xmlns:a16="http://schemas.microsoft.com/office/drawing/2014/main" id="{4619E4F9-D490-8944-8906-55408E5D2A47}"/>
              </a:ext>
            </a:extLst>
          </p:cNvPr>
          <p:cNvPicPr>
            <a:picLocks noChangeAspect="1"/>
          </p:cNvPicPr>
          <p:nvPr/>
        </p:nvPicPr>
        <p:blipFill>
          <a:blip r:embed="rId3"/>
          <a:stretch>
            <a:fillRect/>
          </a:stretch>
        </p:blipFill>
        <p:spPr>
          <a:xfrm>
            <a:off x="10426535" y="5964878"/>
            <a:ext cx="1544782" cy="347576"/>
          </a:xfrm>
          <a:prstGeom prst="rect">
            <a:avLst/>
          </a:prstGeom>
        </p:spPr>
      </p:pic>
      <p:cxnSp>
        <p:nvCxnSpPr>
          <p:cNvPr id="9" name="Conector recto 8">
            <a:extLst>
              <a:ext uri="{FF2B5EF4-FFF2-40B4-BE49-F238E27FC236}">
                <a16:creationId xmlns:a16="http://schemas.microsoft.com/office/drawing/2014/main" id="{D9BAC610-C23E-4E7B-A6EF-8068E350A60D}"/>
              </a:ext>
            </a:extLst>
          </p:cNvPr>
          <p:cNvCxnSpPr>
            <a:cxnSpLocks/>
          </p:cNvCxnSpPr>
          <p:nvPr/>
        </p:nvCxnSpPr>
        <p:spPr>
          <a:xfrm flipV="1">
            <a:off x="-1" y="758262"/>
            <a:ext cx="7495675" cy="51764"/>
          </a:xfrm>
          <a:prstGeom prst="line">
            <a:avLst/>
          </a:prstGeom>
          <a:ln w="38100"/>
        </p:spPr>
        <p:style>
          <a:lnRef idx="3">
            <a:schemeClr val="accent1"/>
          </a:lnRef>
          <a:fillRef idx="0">
            <a:schemeClr val="accent1"/>
          </a:fillRef>
          <a:effectRef idx="2">
            <a:schemeClr val="accent1"/>
          </a:effectRef>
          <a:fontRef idx="minor">
            <a:schemeClr val="tx1"/>
          </a:fontRef>
        </p:style>
      </p:cxnSp>
      <p:sp>
        <p:nvSpPr>
          <p:cNvPr id="8" name="CuadroTexto 7">
            <a:extLst>
              <a:ext uri="{FF2B5EF4-FFF2-40B4-BE49-F238E27FC236}">
                <a16:creationId xmlns:a16="http://schemas.microsoft.com/office/drawing/2014/main" id="{D66FD915-C05E-B0F1-D320-90F9265636FB}"/>
              </a:ext>
            </a:extLst>
          </p:cNvPr>
          <p:cNvSpPr txBox="1"/>
          <p:nvPr/>
        </p:nvSpPr>
        <p:spPr>
          <a:xfrm>
            <a:off x="-14810" y="889822"/>
            <a:ext cx="12206810" cy="584775"/>
          </a:xfrm>
          <a:prstGeom prst="rect">
            <a:avLst/>
          </a:prstGeom>
          <a:noFill/>
        </p:spPr>
        <p:txBody>
          <a:bodyPr wrap="square">
            <a:spAutoFit/>
          </a:bodyPr>
          <a:lstStyle/>
          <a:p>
            <a:pPr algn="just">
              <a:spcBef>
                <a:spcPts val="600"/>
              </a:spcBef>
            </a:pPr>
            <a:r>
              <a:rPr lang="es-HN" sz="1600" b="1" kern="100" dirty="0">
                <a:solidFill>
                  <a:srgbClr val="000000"/>
                </a:solidFill>
                <a:effectLst/>
                <a:latin typeface="Segoe UI" panose="020B0502040204020203" pitchFamily="34" charset="0"/>
                <a:ea typeface="Aptos" panose="020B0004020202020204" pitchFamily="34" charset="0"/>
                <a:cs typeface="Arial" panose="020B0604020202020204" pitchFamily="34" charset="0"/>
              </a:rPr>
              <a:t>Objetivo 4</a:t>
            </a:r>
            <a:r>
              <a:rPr lang="es-HN" sz="1600" b="1" kern="100" dirty="0">
                <a:solidFill>
                  <a:srgbClr val="000000"/>
                </a:solidFill>
                <a:latin typeface="Segoe UI" panose="020B0502040204020203" pitchFamily="34" charset="0"/>
                <a:ea typeface="Aptos" panose="020B0004020202020204" pitchFamily="34" charset="0"/>
                <a:cs typeface="Arial" panose="020B0604020202020204" pitchFamily="34" charset="0"/>
              </a:rPr>
              <a:t>:</a:t>
            </a:r>
            <a:r>
              <a:rPr lang="es-HN" sz="1600" kern="100" dirty="0">
                <a:solidFill>
                  <a:srgbClr val="000000"/>
                </a:solidFill>
                <a:effectLst/>
                <a:latin typeface="Segoe UI" panose="020B0502040204020203" pitchFamily="34" charset="0"/>
                <a:ea typeface="Aptos" panose="020B0004020202020204" pitchFamily="34" charset="0"/>
                <a:cs typeface="Arial" panose="020B0604020202020204" pitchFamily="34" charset="0"/>
              </a:rPr>
              <a:t> Validar la aplicación de instrumentos y técnicas durante todo el proceso de investigación de la toma de medidas antropométricas en las muestras de los departamentos.</a:t>
            </a:r>
          </a:p>
        </p:txBody>
      </p:sp>
      <p:pic>
        <p:nvPicPr>
          <p:cNvPr id="24" name="Imagen 23">
            <a:extLst>
              <a:ext uri="{FF2B5EF4-FFF2-40B4-BE49-F238E27FC236}">
                <a16:creationId xmlns:a16="http://schemas.microsoft.com/office/drawing/2014/main" id="{8BE0A9AE-2B20-1A45-E1F9-AFF8A9D05A30}"/>
              </a:ext>
            </a:extLst>
          </p:cNvPr>
          <p:cNvPicPr>
            <a:picLocks noChangeAspect="1"/>
          </p:cNvPicPr>
          <p:nvPr/>
        </p:nvPicPr>
        <p:blipFill>
          <a:blip r:embed="rId4"/>
          <a:stretch>
            <a:fillRect/>
          </a:stretch>
        </p:blipFill>
        <p:spPr>
          <a:xfrm>
            <a:off x="3970166" y="4077283"/>
            <a:ext cx="3164817" cy="1511385"/>
          </a:xfrm>
          <a:prstGeom prst="rect">
            <a:avLst/>
          </a:prstGeom>
        </p:spPr>
      </p:pic>
      <p:pic>
        <p:nvPicPr>
          <p:cNvPr id="36" name="Imagen 35">
            <a:extLst>
              <a:ext uri="{FF2B5EF4-FFF2-40B4-BE49-F238E27FC236}">
                <a16:creationId xmlns:a16="http://schemas.microsoft.com/office/drawing/2014/main" id="{F0E2C48F-1A50-F355-569D-060D33081416}"/>
              </a:ext>
            </a:extLst>
          </p:cNvPr>
          <p:cNvPicPr>
            <a:picLocks noChangeAspect="1"/>
          </p:cNvPicPr>
          <p:nvPr/>
        </p:nvPicPr>
        <p:blipFill>
          <a:blip r:embed="rId5"/>
          <a:stretch>
            <a:fillRect/>
          </a:stretch>
        </p:blipFill>
        <p:spPr>
          <a:xfrm>
            <a:off x="7639177" y="3990159"/>
            <a:ext cx="3559749" cy="1685631"/>
          </a:xfrm>
          <a:prstGeom prst="rect">
            <a:avLst/>
          </a:prstGeom>
        </p:spPr>
      </p:pic>
      <p:sp>
        <p:nvSpPr>
          <p:cNvPr id="3" name="TextBox 4">
            <a:extLst>
              <a:ext uri="{FF2B5EF4-FFF2-40B4-BE49-F238E27FC236}">
                <a16:creationId xmlns:a16="http://schemas.microsoft.com/office/drawing/2014/main" id="{8265CD8E-B699-1102-6FBF-B991CF1665A0}"/>
              </a:ext>
            </a:extLst>
          </p:cNvPr>
          <p:cNvSpPr txBox="1"/>
          <p:nvPr/>
        </p:nvSpPr>
        <p:spPr>
          <a:xfrm>
            <a:off x="37145" y="1952439"/>
            <a:ext cx="4937960" cy="188166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lgn="just">
              <a:lnSpc>
                <a:spcPct val="150000"/>
              </a:lnSpc>
              <a:buFont typeface="Arial"/>
              <a:buChar char="•"/>
            </a:pPr>
            <a:r>
              <a:rPr lang="es-HN" sz="2000" dirty="0">
                <a:latin typeface="Segoe UI" panose="020B0502040204020203" pitchFamily="34" charset="0"/>
                <a:ea typeface="Calibri"/>
                <a:cs typeface="Segoe UI" panose="020B0502040204020203" pitchFamily="34" charset="0"/>
              </a:rPr>
              <a:t>3 Voluntarios entre 20 a 65 años. </a:t>
            </a:r>
          </a:p>
          <a:p>
            <a:pPr marL="285750" indent="-285750" algn="just">
              <a:lnSpc>
                <a:spcPct val="150000"/>
              </a:lnSpc>
              <a:buFont typeface="Arial"/>
              <a:buChar char="•"/>
            </a:pPr>
            <a:r>
              <a:rPr lang="es-HN" sz="2000" dirty="0">
                <a:solidFill>
                  <a:srgbClr val="000000"/>
                </a:solidFill>
                <a:effectLst/>
                <a:latin typeface="Segoe UI" panose="020B0502040204020203" pitchFamily="34" charset="0"/>
                <a:ea typeface="Aptos" panose="020B0004020202020204" pitchFamily="34" charset="0"/>
                <a:cs typeface="Arial" panose="020B0604020202020204" pitchFamily="34" charset="0"/>
              </a:rPr>
              <a:t>Cada investigadora realizó 2 corridas </a:t>
            </a:r>
          </a:p>
          <a:p>
            <a:pPr marL="285750" indent="-285750" algn="just">
              <a:lnSpc>
                <a:spcPct val="150000"/>
              </a:lnSpc>
              <a:buFont typeface="Arial"/>
              <a:buChar char="•"/>
            </a:pPr>
            <a:r>
              <a:rPr lang="es-HN" sz="2000" dirty="0">
                <a:solidFill>
                  <a:srgbClr val="000000"/>
                </a:solidFill>
                <a:effectLst/>
                <a:latin typeface="Segoe UI" panose="020B0502040204020203" pitchFamily="34" charset="0"/>
                <a:ea typeface="Aptos" panose="020B0004020202020204" pitchFamily="34" charset="0"/>
                <a:cs typeface="Arial" panose="020B0604020202020204" pitchFamily="34" charset="0"/>
              </a:rPr>
              <a:t>Total: 6 corridas</a:t>
            </a:r>
            <a:r>
              <a:rPr lang="es-HN" sz="2000" dirty="0">
                <a:latin typeface="Segoe UI" panose="020B0502040204020203" pitchFamily="34" charset="0"/>
                <a:ea typeface="Calibri"/>
                <a:cs typeface="Segoe UI" panose="020B0502040204020203" pitchFamily="34" charset="0"/>
              </a:rPr>
              <a:t>.</a:t>
            </a:r>
          </a:p>
          <a:p>
            <a:pPr algn="just">
              <a:lnSpc>
                <a:spcPct val="150000"/>
              </a:lnSpc>
            </a:pPr>
            <a:endParaRPr lang="en-US" sz="2000" dirty="0">
              <a:latin typeface="Segoe UI" panose="020B0502040204020203" pitchFamily="34" charset="0"/>
              <a:ea typeface="Calibri"/>
              <a:cs typeface="Segoe UI" panose="020B0502040204020203" pitchFamily="34" charset="0"/>
            </a:endParaRPr>
          </a:p>
        </p:txBody>
      </p:sp>
      <p:pic>
        <p:nvPicPr>
          <p:cNvPr id="6" name="Imagen 5">
            <a:extLst>
              <a:ext uri="{FF2B5EF4-FFF2-40B4-BE49-F238E27FC236}">
                <a16:creationId xmlns:a16="http://schemas.microsoft.com/office/drawing/2014/main" id="{B756E536-F5CE-828F-024F-59FFC6660B57}"/>
              </a:ext>
            </a:extLst>
          </p:cNvPr>
          <p:cNvPicPr>
            <a:picLocks noChangeAspect="1"/>
          </p:cNvPicPr>
          <p:nvPr/>
        </p:nvPicPr>
        <p:blipFill rotWithShape="1">
          <a:blip r:embed="rId6"/>
          <a:srcRect b="12620"/>
          <a:stretch/>
        </p:blipFill>
        <p:spPr>
          <a:xfrm>
            <a:off x="37145" y="4077283"/>
            <a:ext cx="3758369" cy="1272172"/>
          </a:xfrm>
          <a:prstGeom prst="rect">
            <a:avLst/>
          </a:prstGeom>
        </p:spPr>
      </p:pic>
      <p:pic>
        <p:nvPicPr>
          <p:cNvPr id="10" name="Imagen 9">
            <a:extLst>
              <a:ext uri="{FF2B5EF4-FFF2-40B4-BE49-F238E27FC236}">
                <a16:creationId xmlns:a16="http://schemas.microsoft.com/office/drawing/2014/main" id="{6531B24D-4010-AC71-A4B8-DE5E6839B5D2}"/>
              </a:ext>
            </a:extLst>
          </p:cNvPr>
          <p:cNvPicPr>
            <a:picLocks noChangeAspect="1"/>
          </p:cNvPicPr>
          <p:nvPr/>
        </p:nvPicPr>
        <p:blipFill>
          <a:blip r:embed="rId7"/>
          <a:stretch>
            <a:fillRect/>
          </a:stretch>
        </p:blipFill>
        <p:spPr>
          <a:xfrm>
            <a:off x="7461741" y="1679940"/>
            <a:ext cx="3914619" cy="2067408"/>
          </a:xfrm>
          <a:prstGeom prst="rect">
            <a:avLst/>
          </a:prstGeom>
        </p:spPr>
      </p:pic>
    </p:spTree>
    <p:extLst>
      <p:ext uri="{BB962C8B-B14F-4D97-AF65-F5344CB8AC3E}">
        <p14:creationId xmlns:p14="http://schemas.microsoft.com/office/powerpoint/2010/main" val="18253225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3067D5-B224-E143-9C6B-A94A9B8BCB84}"/>
              </a:ext>
            </a:extLst>
          </p:cNvPr>
          <p:cNvSpPr>
            <a:spLocks noGrp="1"/>
          </p:cNvSpPr>
          <p:nvPr>
            <p:ph type="title"/>
          </p:nvPr>
        </p:nvSpPr>
        <p:spPr>
          <a:xfrm>
            <a:off x="0" y="-117236"/>
            <a:ext cx="12609095" cy="1325563"/>
          </a:xfrm>
        </p:spPr>
        <p:txBody>
          <a:bodyPr>
            <a:normAutofit/>
          </a:bodyPr>
          <a:lstStyle/>
          <a:p>
            <a:r>
              <a:rPr lang="en-US" sz="4200" dirty="0"/>
              <a:t>Resultados- Error Técnico de Medición (ETM)</a:t>
            </a:r>
          </a:p>
        </p:txBody>
      </p:sp>
      <p:pic>
        <p:nvPicPr>
          <p:cNvPr id="4" name="Content Placeholder 6" descr="A picture containing icon&#10;&#10;Description automatically generated">
            <a:extLst>
              <a:ext uri="{FF2B5EF4-FFF2-40B4-BE49-F238E27FC236}">
                <a16:creationId xmlns:a16="http://schemas.microsoft.com/office/drawing/2014/main" id="{4619E4F9-D490-8944-8906-55408E5D2A47}"/>
              </a:ext>
            </a:extLst>
          </p:cNvPr>
          <p:cNvPicPr>
            <a:picLocks noChangeAspect="1"/>
          </p:cNvPicPr>
          <p:nvPr/>
        </p:nvPicPr>
        <p:blipFill>
          <a:blip r:embed="rId3"/>
          <a:stretch>
            <a:fillRect/>
          </a:stretch>
        </p:blipFill>
        <p:spPr>
          <a:xfrm>
            <a:off x="10426535" y="5964878"/>
            <a:ext cx="1544782" cy="347576"/>
          </a:xfrm>
          <a:prstGeom prst="rect">
            <a:avLst/>
          </a:prstGeom>
        </p:spPr>
      </p:pic>
      <p:cxnSp>
        <p:nvCxnSpPr>
          <p:cNvPr id="9" name="Conector recto 8">
            <a:extLst>
              <a:ext uri="{FF2B5EF4-FFF2-40B4-BE49-F238E27FC236}">
                <a16:creationId xmlns:a16="http://schemas.microsoft.com/office/drawing/2014/main" id="{D9BAC610-C23E-4E7B-A6EF-8068E350A60D}"/>
              </a:ext>
            </a:extLst>
          </p:cNvPr>
          <p:cNvCxnSpPr>
            <a:cxnSpLocks/>
          </p:cNvCxnSpPr>
          <p:nvPr/>
        </p:nvCxnSpPr>
        <p:spPr>
          <a:xfrm flipV="1">
            <a:off x="-22126" y="793329"/>
            <a:ext cx="9801126" cy="51764"/>
          </a:xfrm>
          <a:prstGeom prst="line">
            <a:avLst/>
          </a:prstGeom>
          <a:ln w="38100"/>
        </p:spPr>
        <p:style>
          <a:lnRef idx="3">
            <a:schemeClr val="accent1"/>
          </a:lnRef>
          <a:fillRef idx="0">
            <a:schemeClr val="accent1"/>
          </a:fillRef>
          <a:effectRef idx="2">
            <a:schemeClr val="accent1"/>
          </a:effectRef>
          <a:fontRef idx="minor">
            <a:schemeClr val="tx1"/>
          </a:fontRef>
        </p:style>
      </p:cxnSp>
      <p:sp>
        <p:nvSpPr>
          <p:cNvPr id="8" name="CuadroTexto 7">
            <a:extLst>
              <a:ext uri="{FF2B5EF4-FFF2-40B4-BE49-F238E27FC236}">
                <a16:creationId xmlns:a16="http://schemas.microsoft.com/office/drawing/2014/main" id="{D66FD915-C05E-B0F1-D320-90F9265636FB}"/>
              </a:ext>
            </a:extLst>
          </p:cNvPr>
          <p:cNvSpPr txBox="1"/>
          <p:nvPr/>
        </p:nvSpPr>
        <p:spPr>
          <a:xfrm>
            <a:off x="-1" y="873234"/>
            <a:ext cx="12192001" cy="584775"/>
          </a:xfrm>
          <a:prstGeom prst="rect">
            <a:avLst/>
          </a:prstGeom>
          <a:noFill/>
        </p:spPr>
        <p:txBody>
          <a:bodyPr wrap="square">
            <a:spAutoFit/>
          </a:bodyPr>
          <a:lstStyle/>
          <a:p>
            <a:pPr algn="just">
              <a:spcBef>
                <a:spcPts val="600"/>
              </a:spcBef>
            </a:pPr>
            <a:r>
              <a:rPr lang="es-HN" sz="1600" b="1" kern="100" dirty="0">
                <a:solidFill>
                  <a:srgbClr val="000000"/>
                </a:solidFill>
                <a:effectLst/>
                <a:latin typeface="Segoe UI" panose="020B0502040204020203" pitchFamily="34" charset="0"/>
                <a:ea typeface="Aptos" panose="020B0004020202020204" pitchFamily="34" charset="0"/>
                <a:cs typeface="Arial" panose="020B0604020202020204" pitchFamily="34" charset="0"/>
              </a:rPr>
              <a:t>Objetivo 4</a:t>
            </a:r>
            <a:r>
              <a:rPr lang="es-HN" sz="1600" b="1" kern="100" dirty="0">
                <a:solidFill>
                  <a:srgbClr val="000000"/>
                </a:solidFill>
                <a:latin typeface="Segoe UI" panose="020B0502040204020203" pitchFamily="34" charset="0"/>
                <a:ea typeface="Aptos" panose="020B0004020202020204" pitchFamily="34" charset="0"/>
                <a:cs typeface="Arial" panose="020B0604020202020204" pitchFamily="34" charset="0"/>
              </a:rPr>
              <a:t>:</a:t>
            </a:r>
            <a:r>
              <a:rPr lang="es-HN" sz="1600" kern="100" dirty="0">
                <a:solidFill>
                  <a:srgbClr val="000000"/>
                </a:solidFill>
                <a:effectLst/>
                <a:latin typeface="Segoe UI" panose="020B0502040204020203" pitchFamily="34" charset="0"/>
                <a:ea typeface="Aptos" panose="020B0004020202020204" pitchFamily="34" charset="0"/>
                <a:cs typeface="Arial" panose="020B0604020202020204" pitchFamily="34" charset="0"/>
              </a:rPr>
              <a:t> Validar la aplicación de instrumentos y técnicas durante todo el proceso de investigación de la toma de medidas antropométricas en las muestras de los departamentos.</a:t>
            </a:r>
          </a:p>
        </p:txBody>
      </p:sp>
      <p:pic>
        <p:nvPicPr>
          <p:cNvPr id="10" name="Imagen 9">
            <a:extLst>
              <a:ext uri="{FF2B5EF4-FFF2-40B4-BE49-F238E27FC236}">
                <a16:creationId xmlns:a16="http://schemas.microsoft.com/office/drawing/2014/main" id="{F8D2E201-ECA3-DF4D-00C2-C501981A9C1B}"/>
              </a:ext>
            </a:extLst>
          </p:cNvPr>
          <p:cNvPicPr>
            <a:picLocks noChangeAspect="1"/>
          </p:cNvPicPr>
          <p:nvPr/>
        </p:nvPicPr>
        <p:blipFill>
          <a:blip r:embed="rId4"/>
          <a:stretch>
            <a:fillRect/>
          </a:stretch>
        </p:blipFill>
        <p:spPr>
          <a:xfrm>
            <a:off x="1055130" y="2909815"/>
            <a:ext cx="2638793" cy="1038370"/>
          </a:xfrm>
          <a:prstGeom prst="rect">
            <a:avLst/>
          </a:prstGeom>
        </p:spPr>
      </p:pic>
      <p:pic>
        <p:nvPicPr>
          <p:cNvPr id="13" name="Imagen 12">
            <a:extLst>
              <a:ext uri="{FF2B5EF4-FFF2-40B4-BE49-F238E27FC236}">
                <a16:creationId xmlns:a16="http://schemas.microsoft.com/office/drawing/2014/main" id="{C7C8A99B-A46B-35E0-CC7B-6B215768C646}"/>
              </a:ext>
            </a:extLst>
          </p:cNvPr>
          <p:cNvPicPr>
            <a:picLocks noChangeAspect="1"/>
          </p:cNvPicPr>
          <p:nvPr/>
        </p:nvPicPr>
        <p:blipFill>
          <a:blip r:embed="rId5"/>
          <a:stretch>
            <a:fillRect/>
          </a:stretch>
        </p:blipFill>
        <p:spPr>
          <a:xfrm>
            <a:off x="797918" y="4039919"/>
            <a:ext cx="3153215" cy="790685"/>
          </a:xfrm>
          <a:prstGeom prst="rect">
            <a:avLst/>
          </a:prstGeom>
        </p:spPr>
      </p:pic>
      <p:pic>
        <p:nvPicPr>
          <p:cNvPr id="7" name="Imagen 6">
            <a:extLst>
              <a:ext uri="{FF2B5EF4-FFF2-40B4-BE49-F238E27FC236}">
                <a16:creationId xmlns:a16="http://schemas.microsoft.com/office/drawing/2014/main" id="{A664B84B-DE71-47FD-5161-511D185BF87C}"/>
              </a:ext>
            </a:extLst>
          </p:cNvPr>
          <p:cNvPicPr>
            <a:picLocks noChangeAspect="1"/>
          </p:cNvPicPr>
          <p:nvPr/>
        </p:nvPicPr>
        <p:blipFill>
          <a:blip r:embed="rId6"/>
          <a:stretch>
            <a:fillRect/>
          </a:stretch>
        </p:blipFill>
        <p:spPr>
          <a:xfrm>
            <a:off x="5805084" y="3977292"/>
            <a:ext cx="6196819" cy="1517740"/>
          </a:xfrm>
          <a:prstGeom prst="rect">
            <a:avLst/>
          </a:prstGeom>
        </p:spPr>
      </p:pic>
      <p:pic>
        <p:nvPicPr>
          <p:cNvPr id="12" name="Imagen 11">
            <a:extLst>
              <a:ext uri="{FF2B5EF4-FFF2-40B4-BE49-F238E27FC236}">
                <a16:creationId xmlns:a16="http://schemas.microsoft.com/office/drawing/2014/main" id="{30579438-C96A-D7D9-6B3E-F9F7D98E8D27}"/>
              </a:ext>
            </a:extLst>
          </p:cNvPr>
          <p:cNvPicPr>
            <a:picLocks noChangeAspect="1"/>
          </p:cNvPicPr>
          <p:nvPr/>
        </p:nvPicPr>
        <p:blipFill>
          <a:blip r:embed="rId7"/>
          <a:stretch>
            <a:fillRect/>
          </a:stretch>
        </p:blipFill>
        <p:spPr>
          <a:xfrm>
            <a:off x="5786504" y="2224286"/>
            <a:ext cx="6233980" cy="1388543"/>
          </a:xfrm>
          <a:prstGeom prst="rect">
            <a:avLst/>
          </a:prstGeom>
        </p:spPr>
      </p:pic>
    </p:spTree>
    <p:extLst>
      <p:ext uri="{BB962C8B-B14F-4D97-AF65-F5344CB8AC3E}">
        <p14:creationId xmlns:p14="http://schemas.microsoft.com/office/powerpoint/2010/main" val="31755623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3067D5-B224-E143-9C6B-A94A9B8BCB84}"/>
              </a:ext>
            </a:extLst>
          </p:cNvPr>
          <p:cNvSpPr>
            <a:spLocks noGrp="1"/>
          </p:cNvSpPr>
          <p:nvPr>
            <p:ph type="title"/>
          </p:nvPr>
        </p:nvSpPr>
        <p:spPr>
          <a:xfrm>
            <a:off x="-605694" y="-117236"/>
            <a:ext cx="12609095" cy="1325563"/>
          </a:xfrm>
        </p:spPr>
        <p:txBody>
          <a:bodyPr>
            <a:normAutofit/>
          </a:bodyPr>
          <a:lstStyle/>
          <a:p>
            <a:r>
              <a:rPr lang="en-US" sz="4200" dirty="0"/>
              <a:t>     Conclusiones</a:t>
            </a:r>
          </a:p>
        </p:txBody>
      </p:sp>
      <p:pic>
        <p:nvPicPr>
          <p:cNvPr id="4" name="Content Placeholder 6" descr="A picture containing icon&#10;&#10;Description automatically generated">
            <a:extLst>
              <a:ext uri="{FF2B5EF4-FFF2-40B4-BE49-F238E27FC236}">
                <a16:creationId xmlns:a16="http://schemas.microsoft.com/office/drawing/2014/main" id="{4619E4F9-D490-8944-8906-55408E5D2A47}"/>
              </a:ext>
            </a:extLst>
          </p:cNvPr>
          <p:cNvPicPr>
            <a:picLocks noChangeAspect="1"/>
          </p:cNvPicPr>
          <p:nvPr/>
        </p:nvPicPr>
        <p:blipFill>
          <a:blip r:embed="rId3"/>
          <a:stretch>
            <a:fillRect/>
          </a:stretch>
        </p:blipFill>
        <p:spPr>
          <a:xfrm>
            <a:off x="10426535" y="5964878"/>
            <a:ext cx="1544782" cy="347576"/>
          </a:xfrm>
          <a:prstGeom prst="rect">
            <a:avLst/>
          </a:prstGeom>
        </p:spPr>
      </p:pic>
      <p:cxnSp>
        <p:nvCxnSpPr>
          <p:cNvPr id="9" name="Conector recto 8">
            <a:extLst>
              <a:ext uri="{FF2B5EF4-FFF2-40B4-BE49-F238E27FC236}">
                <a16:creationId xmlns:a16="http://schemas.microsoft.com/office/drawing/2014/main" id="{D9BAC610-C23E-4E7B-A6EF-8068E350A60D}"/>
              </a:ext>
            </a:extLst>
          </p:cNvPr>
          <p:cNvCxnSpPr>
            <a:cxnSpLocks/>
          </p:cNvCxnSpPr>
          <p:nvPr/>
        </p:nvCxnSpPr>
        <p:spPr>
          <a:xfrm>
            <a:off x="0" y="778944"/>
            <a:ext cx="3083991" cy="0"/>
          </a:xfrm>
          <a:prstGeom prst="line">
            <a:avLst/>
          </a:prstGeom>
          <a:ln w="38100"/>
        </p:spPr>
        <p:style>
          <a:lnRef idx="3">
            <a:schemeClr val="accent1"/>
          </a:lnRef>
          <a:fillRef idx="0">
            <a:schemeClr val="accent1"/>
          </a:fillRef>
          <a:effectRef idx="2">
            <a:schemeClr val="accent1"/>
          </a:effectRef>
          <a:fontRef idx="minor">
            <a:schemeClr val="tx1"/>
          </a:fontRef>
        </p:style>
      </p:cxnSp>
      <p:sp>
        <p:nvSpPr>
          <p:cNvPr id="5" name="CuadroTexto 4">
            <a:extLst>
              <a:ext uri="{FF2B5EF4-FFF2-40B4-BE49-F238E27FC236}">
                <a16:creationId xmlns:a16="http://schemas.microsoft.com/office/drawing/2014/main" id="{F6BAB5FB-0796-4C83-2AAD-86CB00BA22B8}"/>
              </a:ext>
            </a:extLst>
          </p:cNvPr>
          <p:cNvSpPr txBox="1"/>
          <p:nvPr/>
        </p:nvSpPr>
        <p:spPr>
          <a:xfrm>
            <a:off x="214615" y="2104507"/>
            <a:ext cx="11281506" cy="1881669"/>
          </a:xfrm>
          <a:prstGeom prst="rect">
            <a:avLst/>
          </a:prstGeom>
          <a:noFill/>
        </p:spPr>
        <p:txBody>
          <a:bodyPr wrap="square">
            <a:spAutoFit/>
          </a:bodyPr>
          <a:lstStyle/>
          <a:p>
            <a:pPr algn="just">
              <a:lnSpc>
                <a:spcPct val="150000"/>
              </a:lnSpc>
            </a:pPr>
            <a:r>
              <a:rPr lang="es-MX" sz="2000" dirty="0">
                <a:latin typeface="Segoe UI" panose="020B0502040204020203" pitchFamily="34" charset="0"/>
                <a:cs typeface="Segoe UI" panose="020B0502040204020203" pitchFamily="34" charset="0"/>
              </a:rPr>
              <a:t>1. En relación a las mediciones antropométricas, el tiempo de medición con fotogrametría es un 60% más rápido que el tiempo de medición tradicional, es decir, se pueden medir dos personas con fotogrametría en el mismo tiempo que una con el método tradicional, esto debido a la realización del pilotaje; este fue esencial ya que ayudó en la planificación y reducción de tiempo.</a:t>
            </a:r>
            <a:endParaRPr lang="es-HN" sz="20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4494281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3067D5-B224-E143-9C6B-A94A9B8BCB84}"/>
              </a:ext>
            </a:extLst>
          </p:cNvPr>
          <p:cNvSpPr>
            <a:spLocks noGrp="1"/>
          </p:cNvSpPr>
          <p:nvPr>
            <p:ph type="title"/>
          </p:nvPr>
        </p:nvSpPr>
        <p:spPr>
          <a:xfrm>
            <a:off x="-637778" y="-122177"/>
            <a:ext cx="12609095" cy="1325563"/>
          </a:xfrm>
        </p:spPr>
        <p:txBody>
          <a:bodyPr>
            <a:normAutofit/>
          </a:bodyPr>
          <a:lstStyle/>
          <a:p>
            <a:r>
              <a:rPr lang="en-US" sz="4200" dirty="0"/>
              <a:t>     Conclusiones</a:t>
            </a:r>
          </a:p>
        </p:txBody>
      </p:sp>
      <p:pic>
        <p:nvPicPr>
          <p:cNvPr id="4" name="Content Placeholder 6" descr="A picture containing icon&#10;&#10;Description automatically generated">
            <a:extLst>
              <a:ext uri="{FF2B5EF4-FFF2-40B4-BE49-F238E27FC236}">
                <a16:creationId xmlns:a16="http://schemas.microsoft.com/office/drawing/2014/main" id="{4619E4F9-D490-8944-8906-55408E5D2A47}"/>
              </a:ext>
            </a:extLst>
          </p:cNvPr>
          <p:cNvPicPr>
            <a:picLocks noChangeAspect="1"/>
          </p:cNvPicPr>
          <p:nvPr/>
        </p:nvPicPr>
        <p:blipFill>
          <a:blip r:embed="rId3"/>
          <a:stretch>
            <a:fillRect/>
          </a:stretch>
        </p:blipFill>
        <p:spPr>
          <a:xfrm>
            <a:off x="10426535" y="5964878"/>
            <a:ext cx="1544782" cy="347576"/>
          </a:xfrm>
          <a:prstGeom prst="rect">
            <a:avLst/>
          </a:prstGeom>
        </p:spPr>
      </p:pic>
      <p:cxnSp>
        <p:nvCxnSpPr>
          <p:cNvPr id="9" name="Conector recto 8">
            <a:extLst>
              <a:ext uri="{FF2B5EF4-FFF2-40B4-BE49-F238E27FC236}">
                <a16:creationId xmlns:a16="http://schemas.microsoft.com/office/drawing/2014/main" id="{D9BAC610-C23E-4E7B-A6EF-8068E350A60D}"/>
              </a:ext>
            </a:extLst>
          </p:cNvPr>
          <p:cNvCxnSpPr>
            <a:cxnSpLocks/>
          </p:cNvCxnSpPr>
          <p:nvPr/>
        </p:nvCxnSpPr>
        <p:spPr>
          <a:xfrm>
            <a:off x="0" y="770987"/>
            <a:ext cx="3116075" cy="0"/>
          </a:xfrm>
          <a:prstGeom prst="line">
            <a:avLst/>
          </a:prstGeom>
          <a:ln w="38100"/>
        </p:spPr>
        <p:style>
          <a:lnRef idx="3">
            <a:schemeClr val="accent1"/>
          </a:lnRef>
          <a:fillRef idx="0">
            <a:schemeClr val="accent1"/>
          </a:fillRef>
          <a:effectRef idx="2">
            <a:schemeClr val="accent1"/>
          </a:effectRef>
          <a:fontRef idx="minor">
            <a:schemeClr val="tx1"/>
          </a:fontRef>
        </p:style>
      </p:cxnSp>
      <p:sp>
        <p:nvSpPr>
          <p:cNvPr id="11" name="CuadroTexto 10">
            <a:extLst>
              <a:ext uri="{FF2B5EF4-FFF2-40B4-BE49-F238E27FC236}">
                <a16:creationId xmlns:a16="http://schemas.microsoft.com/office/drawing/2014/main" id="{0F6D740F-FE7F-67D4-D40B-021A73CAF575}"/>
              </a:ext>
            </a:extLst>
          </p:cNvPr>
          <p:cNvSpPr txBox="1"/>
          <p:nvPr/>
        </p:nvSpPr>
        <p:spPr>
          <a:xfrm>
            <a:off x="-637778" y="2044786"/>
            <a:ext cx="12318384" cy="4205382"/>
          </a:xfrm>
          <a:prstGeom prst="rect">
            <a:avLst/>
          </a:prstGeom>
          <a:noFill/>
        </p:spPr>
        <p:txBody>
          <a:bodyPr wrap="square">
            <a:spAutoFit/>
          </a:bodyPr>
          <a:lstStyle/>
          <a:p>
            <a:pPr lvl="2" algn="just">
              <a:lnSpc>
                <a:spcPct val="150000"/>
              </a:lnSpc>
              <a:spcBef>
                <a:spcPts val="600"/>
              </a:spcBef>
              <a:buClr>
                <a:srgbClr val="000000"/>
              </a:buClr>
            </a:pPr>
            <a:r>
              <a:rPr lang="es-HN" sz="2000" kern="100" dirty="0">
                <a:solidFill>
                  <a:srgbClr val="000000"/>
                </a:solidFill>
                <a:effectLst/>
                <a:latin typeface="Segoe UI" panose="020B0502040204020203" pitchFamily="34" charset="0"/>
                <a:ea typeface="Aptos" panose="020B0004020202020204" pitchFamily="34" charset="0"/>
                <a:cs typeface="Arial" panose="020B0604020202020204" pitchFamily="34" charset="0"/>
              </a:rPr>
              <a:t>2. A través del análisis comparativo de los percentiles en las 3 ciudades analizadas,</a:t>
            </a:r>
            <a:r>
              <a:rPr lang="es-HN" sz="2000" kern="100" dirty="0">
                <a:solidFill>
                  <a:srgbClr val="000000"/>
                </a:solidFill>
                <a:latin typeface="Segoe UI" panose="020B0502040204020203" pitchFamily="34" charset="0"/>
                <a:ea typeface="Aptos" panose="020B0004020202020204" pitchFamily="34" charset="0"/>
                <a:cs typeface="Arial" panose="020B0604020202020204" pitchFamily="34" charset="0"/>
              </a:rPr>
              <a:t> </a:t>
            </a:r>
            <a:r>
              <a:rPr lang="es-HN" sz="2000" kern="100" dirty="0">
                <a:solidFill>
                  <a:srgbClr val="000000"/>
                </a:solidFill>
                <a:effectLst/>
                <a:latin typeface="Segoe UI" panose="020B0502040204020203" pitchFamily="34" charset="0"/>
                <a:ea typeface="Aptos" panose="020B0004020202020204" pitchFamily="34" charset="0"/>
                <a:cs typeface="Arial" panose="020B0604020202020204" pitchFamily="34" charset="0"/>
              </a:rPr>
              <a:t>revelan variaciones significativas en un rango de 2 a 5 cm entre mujeres y de 1 a 4 cm entre hombres. Por ello, es muy importante realizar estratificación de los datos como esta. Ya que esto es determinante al momento de realizar diseños de maquinarias y equipo de protección personal.</a:t>
            </a:r>
            <a:r>
              <a:rPr lang="es-HN" sz="2000" kern="100" dirty="0">
                <a:solidFill>
                  <a:srgbClr val="000000"/>
                </a:solidFill>
                <a:latin typeface="Segoe UI" panose="020B0502040204020203" pitchFamily="34" charset="0"/>
                <a:ea typeface="Aptos" panose="020B0004020202020204" pitchFamily="34" charset="0"/>
                <a:cs typeface="Arial" panose="020B0604020202020204" pitchFamily="34" charset="0"/>
              </a:rPr>
              <a:t> </a:t>
            </a:r>
            <a:r>
              <a:rPr lang="es-HN" sz="1800" kern="100" dirty="0">
                <a:solidFill>
                  <a:srgbClr val="000000"/>
                </a:solidFill>
                <a:effectLst/>
                <a:latin typeface="Segoe UI" panose="020B0502040204020203" pitchFamily="34" charset="0"/>
                <a:ea typeface="Aptos" panose="020B0004020202020204" pitchFamily="34" charset="0"/>
                <a:cs typeface="Arial" panose="020B0604020202020204" pitchFamily="34" charset="0"/>
              </a:rPr>
              <a:t>Al involucrar a individuos de todas las áreas geográficas, se garantiza que las tablas reflejen adecuadamente la diversidad étnica del país y de esta manera tener mayor precisión en el diseño en todos los sectores, desde la salud y el bienestar hasta la industria y diseño.</a:t>
            </a:r>
          </a:p>
          <a:p>
            <a:pPr lvl="2" algn="just">
              <a:lnSpc>
                <a:spcPct val="150000"/>
              </a:lnSpc>
              <a:spcBef>
                <a:spcPts val="600"/>
              </a:spcBef>
              <a:buClr>
                <a:srgbClr val="000000"/>
              </a:buClr>
            </a:pPr>
            <a:r>
              <a:rPr lang="es-HN" sz="2000" kern="100" dirty="0">
                <a:solidFill>
                  <a:srgbClr val="000000"/>
                </a:solidFill>
                <a:effectLst/>
                <a:latin typeface="Segoe UI" panose="020B0502040204020203" pitchFamily="34" charset="0"/>
                <a:ea typeface="Aptos" panose="020B0004020202020204" pitchFamily="34" charset="0"/>
                <a:cs typeface="Arial" panose="020B0604020202020204" pitchFamily="34" charset="0"/>
              </a:rPr>
              <a:t> </a:t>
            </a:r>
          </a:p>
          <a:p>
            <a:pPr lvl="2" algn="just">
              <a:lnSpc>
                <a:spcPct val="150000"/>
              </a:lnSpc>
              <a:spcBef>
                <a:spcPts val="600"/>
              </a:spcBef>
              <a:buClr>
                <a:srgbClr val="000000"/>
              </a:buClr>
            </a:pPr>
            <a:endParaRPr lang="es-HN" sz="2000" kern="100" dirty="0">
              <a:solidFill>
                <a:srgbClr val="000000"/>
              </a:solidFill>
              <a:latin typeface="Segoe UI" panose="020B0502040204020203" pitchFamily="34" charset="0"/>
              <a:ea typeface="Aptos" panose="020B0004020202020204" pitchFamily="34" charset="0"/>
              <a:cs typeface="Arial" panose="020B0604020202020204" pitchFamily="34" charset="0"/>
            </a:endParaRPr>
          </a:p>
        </p:txBody>
      </p:sp>
    </p:spTree>
    <p:extLst>
      <p:ext uri="{BB962C8B-B14F-4D97-AF65-F5344CB8AC3E}">
        <p14:creationId xmlns:p14="http://schemas.microsoft.com/office/powerpoint/2010/main" val="36231247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3067D5-B224-E143-9C6B-A94A9B8BCB84}"/>
              </a:ext>
            </a:extLst>
          </p:cNvPr>
          <p:cNvSpPr>
            <a:spLocks noGrp="1"/>
          </p:cNvSpPr>
          <p:nvPr>
            <p:ph type="title"/>
          </p:nvPr>
        </p:nvSpPr>
        <p:spPr>
          <a:xfrm>
            <a:off x="-637778" y="-293836"/>
            <a:ext cx="12609095" cy="1325563"/>
          </a:xfrm>
        </p:spPr>
        <p:txBody>
          <a:bodyPr>
            <a:normAutofit/>
          </a:bodyPr>
          <a:lstStyle/>
          <a:p>
            <a:r>
              <a:rPr lang="en-US" sz="4200" dirty="0"/>
              <a:t>     Conclusiones</a:t>
            </a:r>
          </a:p>
        </p:txBody>
      </p:sp>
      <p:pic>
        <p:nvPicPr>
          <p:cNvPr id="4" name="Content Placeholder 6" descr="A picture containing icon&#10;&#10;Description automatically generated">
            <a:extLst>
              <a:ext uri="{FF2B5EF4-FFF2-40B4-BE49-F238E27FC236}">
                <a16:creationId xmlns:a16="http://schemas.microsoft.com/office/drawing/2014/main" id="{4619E4F9-D490-8944-8906-55408E5D2A47}"/>
              </a:ext>
            </a:extLst>
          </p:cNvPr>
          <p:cNvPicPr>
            <a:picLocks noChangeAspect="1"/>
          </p:cNvPicPr>
          <p:nvPr/>
        </p:nvPicPr>
        <p:blipFill>
          <a:blip r:embed="rId3"/>
          <a:stretch>
            <a:fillRect/>
          </a:stretch>
        </p:blipFill>
        <p:spPr>
          <a:xfrm>
            <a:off x="10426535" y="5964878"/>
            <a:ext cx="1544782" cy="347576"/>
          </a:xfrm>
          <a:prstGeom prst="rect">
            <a:avLst/>
          </a:prstGeom>
        </p:spPr>
      </p:pic>
      <p:cxnSp>
        <p:nvCxnSpPr>
          <p:cNvPr id="9" name="Conector recto 8">
            <a:extLst>
              <a:ext uri="{FF2B5EF4-FFF2-40B4-BE49-F238E27FC236}">
                <a16:creationId xmlns:a16="http://schemas.microsoft.com/office/drawing/2014/main" id="{D9BAC610-C23E-4E7B-A6EF-8068E350A60D}"/>
              </a:ext>
            </a:extLst>
          </p:cNvPr>
          <p:cNvCxnSpPr>
            <a:cxnSpLocks/>
          </p:cNvCxnSpPr>
          <p:nvPr/>
        </p:nvCxnSpPr>
        <p:spPr>
          <a:xfrm>
            <a:off x="0" y="634065"/>
            <a:ext cx="2935705" cy="0"/>
          </a:xfrm>
          <a:prstGeom prst="line">
            <a:avLst/>
          </a:prstGeom>
          <a:ln w="38100"/>
        </p:spPr>
        <p:style>
          <a:lnRef idx="3">
            <a:schemeClr val="accent1"/>
          </a:lnRef>
          <a:fillRef idx="0">
            <a:schemeClr val="accent1"/>
          </a:fillRef>
          <a:effectRef idx="2">
            <a:schemeClr val="accent1"/>
          </a:effectRef>
          <a:fontRef idx="minor">
            <a:schemeClr val="tx1"/>
          </a:fontRef>
        </p:style>
      </p:cxnSp>
      <p:sp>
        <p:nvSpPr>
          <p:cNvPr id="6" name="CuadroTexto 5">
            <a:extLst>
              <a:ext uri="{FF2B5EF4-FFF2-40B4-BE49-F238E27FC236}">
                <a16:creationId xmlns:a16="http://schemas.microsoft.com/office/drawing/2014/main" id="{34052FEE-C354-289B-A494-7B29D4FA58ED}"/>
              </a:ext>
            </a:extLst>
          </p:cNvPr>
          <p:cNvSpPr txBox="1"/>
          <p:nvPr/>
        </p:nvSpPr>
        <p:spPr>
          <a:xfrm>
            <a:off x="256674" y="2106572"/>
            <a:ext cx="11309684" cy="2343334"/>
          </a:xfrm>
          <a:prstGeom prst="rect">
            <a:avLst/>
          </a:prstGeom>
          <a:noFill/>
        </p:spPr>
        <p:txBody>
          <a:bodyPr wrap="square">
            <a:spAutoFit/>
          </a:bodyPr>
          <a:lstStyle/>
          <a:p>
            <a:pPr algn="just">
              <a:lnSpc>
                <a:spcPct val="150000"/>
              </a:lnSpc>
            </a:pPr>
            <a:r>
              <a:rPr lang="es-MX" sz="2000" dirty="0">
                <a:latin typeface="Segoe UI" panose="020B0502040204020203" pitchFamily="34" charset="0"/>
                <a:cs typeface="Segoe UI" panose="020B0502040204020203" pitchFamily="34" charset="0"/>
              </a:rPr>
              <a:t>3. Crear un tablero dinámico informativo (dashboard) es de suma utilidad cuando se cuenta con una gran cantidad de información, ya que facilita la interpretación de los datos. Reducen la probabilidad de obtener información errónea. Sin embargo, es crucial que sean construidos y mantenidos de manera cuidadosa y mantenido por profesionales que posean el conocimiento de la información que se va a manejar.</a:t>
            </a:r>
            <a:endParaRPr lang="es-HN" sz="20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981275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3067D5-B224-E143-9C6B-A94A9B8BCB84}"/>
              </a:ext>
            </a:extLst>
          </p:cNvPr>
          <p:cNvSpPr>
            <a:spLocks noGrp="1"/>
          </p:cNvSpPr>
          <p:nvPr>
            <p:ph type="title"/>
          </p:nvPr>
        </p:nvSpPr>
        <p:spPr>
          <a:xfrm>
            <a:off x="-625642" y="-288820"/>
            <a:ext cx="12609095" cy="1325563"/>
          </a:xfrm>
        </p:spPr>
        <p:txBody>
          <a:bodyPr>
            <a:normAutofit/>
          </a:bodyPr>
          <a:lstStyle/>
          <a:p>
            <a:r>
              <a:rPr lang="en-US" sz="4200" dirty="0"/>
              <a:t>     Conclusiones</a:t>
            </a:r>
          </a:p>
        </p:txBody>
      </p:sp>
      <p:pic>
        <p:nvPicPr>
          <p:cNvPr id="4" name="Content Placeholder 6" descr="A picture containing icon&#10;&#10;Description automatically generated">
            <a:extLst>
              <a:ext uri="{FF2B5EF4-FFF2-40B4-BE49-F238E27FC236}">
                <a16:creationId xmlns:a16="http://schemas.microsoft.com/office/drawing/2014/main" id="{4619E4F9-D490-8944-8906-55408E5D2A47}"/>
              </a:ext>
            </a:extLst>
          </p:cNvPr>
          <p:cNvPicPr>
            <a:picLocks noChangeAspect="1"/>
          </p:cNvPicPr>
          <p:nvPr/>
        </p:nvPicPr>
        <p:blipFill>
          <a:blip r:embed="rId3"/>
          <a:stretch>
            <a:fillRect/>
          </a:stretch>
        </p:blipFill>
        <p:spPr>
          <a:xfrm>
            <a:off x="10426535" y="5964878"/>
            <a:ext cx="1544782" cy="347576"/>
          </a:xfrm>
          <a:prstGeom prst="rect">
            <a:avLst/>
          </a:prstGeom>
        </p:spPr>
      </p:pic>
      <p:cxnSp>
        <p:nvCxnSpPr>
          <p:cNvPr id="9" name="Conector recto 8">
            <a:extLst>
              <a:ext uri="{FF2B5EF4-FFF2-40B4-BE49-F238E27FC236}">
                <a16:creationId xmlns:a16="http://schemas.microsoft.com/office/drawing/2014/main" id="{D9BAC610-C23E-4E7B-A6EF-8068E350A60D}"/>
              </a:ext>
            </a:extLst>
          </p:cNvPr>
          <p:cNvCxnSpPr>
            <a:cxnSpLocks/>
          </p:cNvCxnSpPr>
          <p:nvPr/>
        </p:nvCxnSpPr>
        <p:spPr>
          <a:xfrm>
            <a:off x="0" y="603128"/>
            <a:ext cx="2983832" cy="0"/>
          </a:xfrm>
          <a:prstGeom prst="line">
            <a:avLst/>
          </a:prstGeom>
          <a:ln w="38100"/>
        </p:spPr>
        <p:style>
          <a:lnRef idx="3">
            <a:schemeClr val="accent1"/>
          </a:lnRef>
          <a:fillRef idx="0">
            <a:schemeClr val="accent1"/>
          </a:fillRef>
          <a:effectRef idx="2">
            <a:schemeClr val="accent1"/>
          </a:effectRef>
          <a:fontRef idx="minor">
            <a:schemeClr val="tx1"/>
          </a:fontRef>
        </p:style>
      </p:cxnSp>
      <p:sp>
        <p:nvSpPr>
          <p:cNvPr id="8" name="CuadroTexto 7">
            <a:extLst>
              <a:ext uri="{FF2B5EF4-FFF2-40B4-BE49-F238E27FC236}">
                <a16:creationId xmlns:a16="http://schemas.microsoft.com/office/drawing/2014/main" id="{EB4D3574-E3AE-D07E-9C92-02BFF66FE75B}"/>
              </a:ext>
            </a:extLst>
          </p:cNvPr>
          <p:cNvSpPr txBox="1"/>
          <p:nvPr/>
        </p:nvSpPr>
        <p:spPr>
          <a:xfrm>
            <a:off x="256674" y="2101516"/>
            <a:ext cx="11490053" cy="1881669"/>
          </a:xfrm>
          <a:prstGeom prst="rect">
            <a:avLst/>
          </a:prstGeom>
          <a:noFill/>
        </p:spPr>
        <p:txBody>
          <a:bodyPr wrap="square">
            <a:spAutoFit/>
          </a:bodyPr>
          <a:lstStyle/>
          <a:p>
            <a:pPr algn="just">
              <a:lnSpc>
                <a:spcPct val="150000"/>
              </a:lnSpc>
            </a:pPr>
            <a:r>
              <a:rPr lang="es-MX" sz="2000" dirty="0">
                <a:latin typeface="Segoe UI" panose="020B0502040204020203" pitchFamily="34" charset="0"/>
                <a:cs typeface="Segoe UI" panose="020B0502040204020203" pitchFamily="34" charset="0"/>
              </a:rPr>
              <a:t>4. En la realización de las pruebas de validación del ETM y el análisis de R&amp;R, el porcentaje de variación (%</a:t>
            </a:r>
            <a:r>
              <a:rPr lang="es-MX" sz="2000" dirty="0" err="1">
                <a:latin typeface="Segoe UI" panose="020B0502040204020203" pitchFamily="34" charset="0"/>
                <a:cs typeface="Segoe UI" panose="020B0502040204020203" pitchFamily="34" charset="0"/>
              </a:rPr>
              <a:t>Var.estudio</a:t>
            </a:r>
            <a:r>
              <a:rPr lang="es-MX" sz="2000" dirty="0">
                <a:latin typeface="Segoe UI" panose="020B0502040204020203" pitchFamily="34" charset="0"/>
                <a:cs typeface="Segoe UI" panose="020B0502040204020203" pitchFamily="34" charset="0"/>
              </a:rPr>
              <a:t>) fue inferior al 10% y los valores del ETM relativo no superaron el 2%. Las pruebas de validación confirmaron una disminución significativa en la variación de las medidas, asegurando la consistencia del sistema de medición.</a:t>
            </a:r>
            <a:endParaRPr lang="es-HN" sz="20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622578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3067D5-B224-E143-9C6B-A94A9B8BCB84}"/>
              </a:ext>
            </a:extLst>
          </p:cNvPr>
          <p:cNvSpPr>
            <a:spLocks noGrp="1"/>
          </p:cNvSpPr>
          <p:nvPr>
            <p:ph type="title"/>
          </p:nvPr>
        </p:nvSpPr>
        <p:spPr>
          <a:xfrm>
            <a:off x="-625642" y="-288820"/>
            <a:ext cx="12609095" cy="1325563"/>
          </a:xfrm>
        </p:spPr>
        <p:txBody>
          <a:bodyPr>
            <a:normAutofit/>
          </a:bodyPr>
          <a:lstStyle/>
          <a:p>
            <a:r>
              <a:rPr lang="en-US" sz="4200" dirty="0"/>
              <a:t>     Conclusión General</a:t>
            </a:r>
          </a:p>
        </p:txBody>
      </p:sp>
      <p:pic>
        <p:nvPicPr>
          <p:cNvPr id="4" name="Content Placeholder 6" descr="A picture containing icon&#10;&#10;Description automatically generated">
            <a:extLst>
              <a:ext uri="{FF2B5EF4-FFF2-40B4-BE49-F238E27FC236}">
                <a16:creationId xmlns:a16="http://schemas.microsoft.com/office/drawing/2014/main" id="{4619E4F9-D490-8944-8906-55408E5D2A47}"/>
              </a:ext>
            </a:extLst>
          </p:cNvPr>
          <p:cNvPicPr>
            <a:picLocks noChangeAspect="1"/>
          </p:cNvPicPr>
          <p:nvPr/>
        </p:nvPicPr>
        <p:blipFill>
          <a:blip r:embed="rId3"/>
          <a:stretch>
            <a:fillRect/>
          </a:stretch>
        </p:blipFill>
        <p:spPr>
          <a:xfrm>
            <a:off x="10426535" y="5964878"/>
            <a:ext cx="1544782" cy="347576"/>
          </a:xfrm>
          <a:prstGeom prst="rect">
            <a:avLst/>
          </a:prstGeom>
        </p:spPr>
      </p:pic>
      <p:cxnSp>
        <p:nvCxnSpPr>
          <p:cNvPr id="9" name="Conector recto 8">
            <a:extLst>
              <a:ext uri="{FF2B5EF4-FFF2-40B4-BE49-F238E27FC236}">
                <a16:creationId xmlns:a16="http://schemas.microsoft.com/office/drawing/2014/main" id="{D9BAC610-C23E-4E7B-A6EF-8068E350A60D}"/>
              </a:ext>
            </a:extLst>
          </p:cNvPr>
          <p:cNvCxnSpPr>
            <a:cxnSpLocks/>
          </p:cNvCxnSpPr>
          <p:nvPr/>
        </p:nvCxnSpPr>
        <p:spPr>
          <a:xfrm>
            <a:off x="0" y="603128"/>
            <a:ext cx="4331368" cy="0"/>
          </a:xfrm>
          <a:prstGeom prst="line">
            <a:avLst/>
          </a:prstGeom>
          <a:ln w="38100"/>
        </p:spPr>
        <p:style>
          <a:lnRef idx="3">
            <a:schemeClr val="accent1"/>
          </a:lnRef>
          <a:fillRef idx="0">
            <a:schemeClr val="accent1"/>
          </a:fillRef>
          <a:effectRef idx="2">
            <a:schemeClr val="accent1"/>
          </a:effectRef>
          <a:fontRef idx="minor">
            <a:schemeClr val="tx1"/>
          </a:fontRef>
        </p:style>
      </p:cxnSp>
      <p:sp>
        <p:nvSpPr>
          <p:cNvPr id="8" name="CuadroTexto 7">
            <a:extLst>
              <a:ext uri="{FF2B5EF4-FFF2-40B4-BE49-F238E27FC236}">
                <a16:creationId xmlns:a16="http://schemas.microsoft.com/office/drawing/2014/main" id="{EB4D3574-E3AE-D07E-9C92-02BFF66FE75B}"/>
              </a:ext>
            </a:extLst>
          </p:cNvPr>
          <p:cNvSpPr txBox="1"/>
          <p:nvPr/>
        </p:nvSpPr>
        <p:spPr>
          <a:xfrm>
            <a:off x="-625642" y="2026500"/>
            <a:ext cx="12596959" cy="1881669"/>
          </a:xfrm>
          <a:prstGeom prst="rect">
            <a:avLst/>
          </a:prstGeom>
          <a:noFill/>
        </p:spPr>
        <p:txBody>
          <a:bodyPr wrap="square">
            <a:spAutoFit/>
          </a:bodyPr>
          <a:lstStyle/>
          <a:p>
            <a:pPr marL="1200150" lvl="2" indent="-285750" algn="just">
              <a:lnSpc>
                <a:spcPct val="150000"/>
              </a:lnSpc>
              <a:spcBef>
                <a:spcPts val="600"/>
              </a:spcBef>
              <a:buClr>
                <a:srgbClr val="000000"/>
              </a:buClr>
              <a:buFont typeface="Arial" panose="020B0604020202020204" pitchFamily="34" charset="0"/>
              <a:buChar char="•"/>
            </a:pPr>
            <a:r>
              <a:rPr lang="es-HN" sz="2000" kern="100" dirty="0">
                <a:solidFill>
                  <a:srgbClr val="000000"/>
                </a:solidFill>
                <a:effectLst/>
                <a:latin typeface="Segoe UI" panose="020B0502040204020203" pitchFamily="34" charset="0"/>
                <a:ea typeface="Aptos" panose="020B0004020202020204" pitchFamily="34" charset="0"/>
                <a:cs typeface="Arial" panose="020B0604020202020204" pitchFamily="34" charset="0"/>
              </a:rPr>
              <a:t>Al medir personas pertenecientes a tres departamentos de Honduras se puede resaltar que cada departamento presenta variaciones significativas en las características antropométricas debido a factores étnicos. Al involucrar a individuos de todas las áreas geográficas, se garantiza que las tablas tengan mayor precisión en el diseño en todos los sectores.</a:t>
            </a:r>
          </a:p>
        </p:txBody>
      </p:sp>
    </p:spTree>
    <p:extLst>
      <p:ext uri="{BB962C8B-B14F-4D97-AF65-F5344CB8AC3E}">
        <p14:creationId xmlns:p14="http://schemas.microsoft.com/office/powerpoint/2010/main" val="26240194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3067D5-B224-E143-9C6B-A94A9B8BCB84}"/>
              </a:ext>
            </a:extLst>
          </p:cNvPr>
          <p:cNvSpPr>
            <a:spLocks noGrp="1"/>
          </p:cNvSpPr>
          <p:nvPr>
            <p:ph type="title"/>
          </p:nvPr>
        </p:nvSpPr>
        <p:spPr>
          <a:xfrm>
            <a:off x="0" y="-234496"/>
            <a:ext cx="10515600" cy="1325563"/>
          </a:xfrm>
        </p:spPr>
        <p:txBody>
          <a:bodyPr/>
          <a:lstStyle/>
          <a:p>
            <a:r>
              <a:rPr lang="en-US" dirty="0"/>
              <a:t>Aplicabilidad e Implementación</a:t>
            </a:r>
          </a:p>
        </p:txBody>
      </p:sp>
      <p:pic>
        <p:nvPicPr>
          <p:cNvPr id="4" name="Content Placeholder 6" descr="A picture containing icon&#10;&#10;Description automatically generated">
            <a:extLst>
              <a:ext uri="{FF2B5EF4-FFF2-40B4-BE49-F238E27FC236}">
                <a16:creationId xmlns:a16="http://schemas.microsoft.com/office/drawing/2014/main" id="{4619E4F9-D490-8944-8906-55408E5D2A47}"/>
              </a:ext>
            </a:extLst>
          </p:cNvPr>
          <p:cNvPicPr>
            <a:picLocks noChangeAspect="1"/>
          </p:cNvPicPr>
          <p:nvPr/>
        </p:nvPicPr>
        <p:blipFill>
          <a:blip r:embed="rId3"/>
          <a:stretch>
            <a:fillRect/>
          </a:stretch>
        </p:blipFill>
        <p:spPr>
          <a:xfrm>
            <a:off x="10426535" y="5964878"/>
            <a:ext cx="1544782" cy="347576"/>
          </a:xfrm>
          <a:prstGeom prst="rect">
            <a:avLst/>
          </a:prstGeom>
        </p:spPr>
      </p:pic>
      <p:cxnSp>
        <p:nvCxnSpPr>
          <p:cNvPr id="9" name="Conector recto 8">
            <a:extLst>
              <a:ext uri="{FF2B5EF4-FFF2-40B4-BE49-F238E27FC236}">
                <a16:creationId xmlns:a16="http://schemas.microsoft.com/office/drawing/2014/main" id="{D9BAC610-C23E-4E7B-A6EF-8068E350A60D}"/>
              </a:ext>
            </a:extLst>
          </p:cNvPr>
          <p:cNvCxnSpPr>
            <a:cxnSpLocks/>
          </p:cNvCxnSpPr>
          <p:nvPr/>
        </p:nvCxnSpPr>
        <p:spPr>
          <a:xfrm>
            <a:off x="0" y="697574"/>
            <a:ext cx="7459579" cy="0"/>
          </a:xfrm>
          <a:prstGeom prst="line">
            <a:avLst/>
          </a:prstGeom>
          <a:ln w="38100"/>
        </p:spPr>
        <p:style>
          <a:lnRef idx="3">
            <a:schemeClr val="accent1"/>
          </a:lnRef>
          <a:fillRef idx="0">
            <a:schemeClr val="accent1"/>
          </a:fillRef>
          <a:effectRef idx="2">
            <a:schemeClr val="accent1"/>
          </a:effectRef>
          <a:fontRef idx="minor">
            <a:schemeClr val="tx1"/>
          </a:fontRef>
        </p:style>
      </p:cxnSp>
      <p:sp>
        <p:nvSpPr>
          <p:cNvPr id="7" name="CuadroTexto 6">
            <a:extLst>
              <a:ext uri="{FF2B5EF4-FFF2-40B4-BE49-F238E27FC236}">
                <a16:creationId xmlns:a16="http://schemas.microsoft.com/office/drawing/2014/main" id="{5523D5E8-C4F0-59FB-D97D-5DCB27C0FDA7}"/>
              </a:ext>
            </a:extLst>
          </p:cNvPr>
          <p:cNvSpPr txBox="1"/>
          <p:nvPr/>
        </p:nvSpPr>
        <p:spPr>
          <a:xfrm>
            <a:off x="152399" y="1351358"/>
            <a:ext cx="5221705" cy="4189993"/>
          </a:xfrm>
          <a:prstGeom prst="rect">
            <a:avLst/>
          </a:prstGeom>
          <a:noFill/>
        </p:spPr>
        <p:txBody>
          <a:bodyPr wrap="square">
            <a:spAutoFit/>
          </a:bodyPr>
          <a:lstStyle/>
          <a:p>
            <a:pPr algn="just">
              <a:lnSpc>
                <a:spcPct val="150000"/>
              </a:lnSpc>
            </a:pPr>
            <a:r>
              <a:rPr lang="es-MX" sz="2000" dirty="0">
                <a:latin typeface="Segoe UI" panose="020B0502040204020203" pitchFamily="34" charset="0"/>
                <a:cs typeface="Segoe UI" panose="020B0502040204020203" pitchFamily="34" charset="0"/>
              </a:rPr>
              <a:t>Las medidas antropométricas que se obtuvieron en esta investigación se presentan como una propuesta para ser consideradas en futuros estudios ergonómicos con un análisis más profundo en cuanto a la personalización de los mobiliarios y herramientas para los trabajadores, en varias industrias en Honduras. </a:t>
            </a:r>
            <a:endParaRPr lang="es-HN" sz="2000" dirty="0">
              <a:latin typeface="Segoe UI" panose="020B0502040204020203" pitchFamily="34" charset="0"/>
              <a:cs typeface="Segoe UI" panose="020B0502040204020203" pitchFamily="34" charset="0"/>
            </a:endParaRPr>
          </a:p>
        </p:txBody>
      </p:sp>
      <p:sp>
        <p:nvSpPr>
          <p:cNvPr id="10" name="CuadroTexto 9">
            <a:extLst>
              <a:ext uri="{FF2B5EF4-FFF2-40B4-BE49-F238E27FC236}">
                <a16:creationId xmlns:a16="http://schemas.microsoft.com/office/drawing/2014/main" id="{B3ADA3E9-D6D8-D143-446D-79AC2A128839}"/>
              </a:ext>
            </a:extLst>
          </p:cNvPr>
          <p:cNvSpPr txBox="1"/>
          <p:nvPr/>
        </p:nvSpPr>
        <p:spPr>
          <a:xfrm>
            <a:off x="6649453" y="1368852"/>
            <a:ext cx="5005136" cy="2804999"/>
          </a:xfrm>
          <a:prstGeom prst="rect">
            <a:avLst/>
          </a:prstGeom>
          <a:noFill/>
        </p:spPr>
        <p:txBody>
          <a:bodyPr wrap="square">
            <a:spAutoFit/>
          </a:bodyPr>
          <a:lstStyle/>
          <a:p>
            <a:pPr algn="just">
              <a:lnSpc>
                <a:spcPct val="150000"/>
              </a:lnSpc>
            </a:pPr>
            <a:r>
              <a:rPr lang="es-MX" sz="2000" dirty="0">
                <a:latin typeface="Segoe UI" panose="020B0502040204020203" pitchFamily="34" charset="0"/>
                <a:cs typeface="Segoe UI" panose="020B0502040204020203" pitchFamily="34" charset="0"/>
              </a:rPr>
              <a:t>Para la obtención de estas medidas se utilizó el método de fotogrametría mediante la herramienta denominada “Measure”. Los investigadores futuros podrán emplear esta herramienta para la toma de medidas</a:t>
            </a:r>
            <a:endParaRPr lang="es-HN" sz="20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9099360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3067D5-B224-E143-9C6B-A94A9B8BCB84}"/>
              </a:ext>
            </a:extLst>
          </p:cNvPr>
          <p:cNvSpPr>
            <a:spLocks noGrp="1"/>
          </p:cNvSpPr>
          <p:nvPr>
            <p:ph type="title"/>
          </p:nvPr>
        </p:nvSpPr>
        <p:spPr>
          <a:xfrm>
            <a:off x="0" y="-234496"/>
            <a:ext cx="10515600" cy="1325563"/>
          </a:xfrm>
        </p:spPr>
        <p:txBody>
          <a:bodyPr/>
          <a:lstStyle/>
          <a:p>
            <a:r>
              <a:rPr lang="en-US" dirty="0"/>
              <a:t>Trabajo Futuro</a:t>
            </a:r>
          </a:p>
        </p:txBody>
      </p:sp>
      <p:pic>
        <p:nvPicPr>
          <p:cNvPr id="4" name="Content Placeholder 6" descr="A picture containing icon&#10;&#10;Description automatically generated">
            <a:extLst>
              <a:ext uri="{FF2B5EF4-FFF2-40B4-BE49-F238E27FC236}">
                <a16:creationId xmlns:a16="http://schemas.microsoft.com/office/drawing/2014/main" id="{4619E4F9-D490-8944-8906-55408E5D2A47}"/>
              </a:ext>
            </a:extLst>
          </p:cNvPr>
          <p:cNvPicPr>
            <a:picLocks noChangeAspect="1"/>
          </p:cNvPicPr>
          <p:nvPr/>
        </p:nvPicPr>
        <p:blipFill>
          <a:blip r:embed="rId3"/>
          <a:stretch>
            <a:fillRect/>
          </a:stretch>
        </p:blipFill>
        <p:spPr>
          <a:xfrm>
            <a:off x="10426535" y="5964878"/>
            <a:ext cx="1544782" cy="347576"/>
          </a:xfrm>
          <a:prstGeom prst="rect">
            <a:avLst/>
          </a:prstGeom>
        </p:spPr>
      </p:pic>
      <p:cxnSp>
        <p:nvCxnSpPr>
          <p:cNvPr id="9" name="Conector recto 8">
            <a:extLst>
              <a:ext uri="{FF2B5EF4-FFF2-40B4-BE49-F238E27FC236}">
                <a16:creationId xmlns:a16="http://schemas.microsoft.com/office/drawing/2014/main" id="{D9BAC610-C23E-4E7B-A6EF-8068E350A60D}"/>
              </a:ext>
            </a:extLst>
          </p:cNvPr>
          <p:cNvCxnSpPr>
            <a:cxnSpLocks/>
          </p:cNvCxnSpPr>
          <p:nvPr/>
        </p:nvCxnSpPr>
        <p:spPr>
          <a:xfrm flipV="1">
            <a:off x="0" y="673019"/>
            <a:ext cx="3577389" cy="24555"/>
          </a:xfrm>
          <a:prstGeom prst="line">
            <a:avLst/>
          </a:prstGeom>
          <a:ln w="38100"/>
        </p:spPr>
        <p:style>
          <a:lnRef idx="3">
            <a:schemeClr val="accent1"/>
          </a:lnRef>
          <a:fillRef idx="0">
            <a:schemeClr val="accent1"/>
          </a:fillRef>
          <a:effectRef idx="2">
            <a:schemeClr val="accent1"/>
          </a:effectRef>
          <a:fontRef idx="minor">
            <a:schemeClr val="tx1"/>
          </a:fontRef>
        </p:style>
      </p:cxnSp>
      <p:sp>
        <p:nvSpPr>
          <p:cNvPr id="5" name="CuadroTexto 4">
            <a:extLst>
              <a:ext uri="{FF2B5EF4-FFF2-40B4-BE49-F238E27FC236}">
                <a16:creationId xmlns:a16="http://schemas.microsoft.com/office/drawing/2014/main" id="{F6CDCA63-D30F-01B4-53AF-B5F2D7CA5482}"/>
              </a:ext>
            </a:extLst>
          </p:cNvPr>
          <p:cNvSpPr txBox="1"/>
          <p:nvPr/>
        </p:nvSpPr>
        <p:spPr>
          <a:xfrm>
            <a:off x="0" y="1779847"/>
            <a:ext cx="5313842" cy="496674"/>
          </a:xfrm>
          <a:prstGeom prst="rect">
            <a:avLst/>
          </a:prstGeom>
          <a:noFill/>
        </p:spPr>
        <p:txBody>
          <a:bodyPr wrap="square">
            <a:spAutoFit/>
          </a:bodyPr>
          <a:lstStyle/>
          <a:p>
            <a:pPr algn="just">
              <a:lnSpc>
                <a:spcPct val="150000"/>
              </a:lnSpc>
            </a:pPr>
            <a:r>
              <a:rPr lang="es-MX" sz="2000" dirty="0">
                <a:latin typeface="Segoe UI" panose="020B0502040204020203" pitchFamily="34" charset="0"/>
                <a:cs typeface="Segoe UI" panose="020B0502040204020203" pitchFamily="34" charset="0"/>
              </a:rPr>
              <a:t>Sistema de mejoramiento de operaciones</a:t>
            </a:r>
          </a:p>
        </p:txBody>
      </p:sp>
      <p:sp>
        <p:nvSpPr>
          <p:cNvPr id="12" name="CuadroTexto 11">
            <a:extLst>
              <a:ext uri="{FF2B5EF4-FFF2-40B4-BE49-F238E27FC236}">
                <a16:creationId xmlns:a16="http://schemas.microsoft.com/office/drawing/2014/main" id="{D4E81109-9F21-2B89-9604-8339EE2FBD87}"/>
              </a:ext>
            </a:extLst>
          </p:cNvPr>
          <p:cNvSpPr txBox="1"/>
          <p:nvPr/>
        </p:nvSpPr>
        <p:spPr>
          <a:xfrm>
            <a:off x="-56042" y="4095952"/>
            <a:ext cx="5077221" cy="958339"/>
          </a:xfrm>
          <a:prstGeom prst="rect">
            <a:avLst/>
          </a:prstGeom>
          <a:noFill/>
        </p:spPr>
        <p:txBody>
          <a:bodyPr wrap="square">
            <a:spAutoFit/>
          </a:bodyPr>
          <a:lstStyle/>
          <a:p>
            <a:pPr algn="just">
              <a:lnSpc>
                <a:spcPct val="150000"/>
              </a:lnSpc>
            </a:pPr>
            <a:r>
              <a:rPr lang="es-MX" sz="2000" dirty="0">
                <a:latin typeface="Segoe UI" panose="020B0502040204020203" pitchFamily="34" charset="0"/>
                <a:cs typeface="Segoe UI" panose="020B0502040204020203" pitchFamily="34" charset="0"/>
              </a:rPr>
              <a:t>Investigación de Operaciones mediante un modelo de programación lineal</a:t>
            </a:r>
          </a:p>
        </p:txBody>
      </p:sp>
      <p:sp>
        <p:nvSpPr>
          <p:cNvPr id="14" name="CuadroTexto 13">
            <a:extLst>
              <a:ext uri="{FF2B5EF4-FFF2-40B4-BE49-F238E27FC236}">
                <a16:creationId xmlns:a16="http://schemas.microsoft.com/office/drawing/2014/main" id="{FC16712B-2749-6330-114F-0FE3CF67F837}"/>
              </a:ext>
            </a:extLst>
          </p:cNvPr>
          <p:cNvSpPr txBox="1"/>
          <p:nvPr/>
        </p:nvSpPr>
        <p:spPr>
          <a:xfrm>
            <a:off x="5829358" y="1273879"/>
            <a:ext cx="6224336" cy="1881669"/>
          </a:xfrm>
          <a:prstGeom prst="rect">
            <a:avLst/>
          </a:prstGeom>
          <a:noFill/>
        </p:spPr>
        <p:txBody>
          <a:bodyPr wrap="square">
            <a:spAutoFit/>
          </a:bodyPr>
          <a:lstStyle/>
          <a:p>
            <a:pPr algn="just">
              <a:lnSpc>
                <a:spcPct val="150000"/>
              </a:lnSpc>
            </a:pPr>
            <a:r>
              <a:rPr lang="es-MX" sz="2000" dirty="0">
                <a:latin typeface="Segoe UI" panose="020B0502040204020203" pitchFamily="34" charset="0"/>
                <a:cs typeface="Segoe UI" panose="020B0502040204020203" pitchFamily="34" charset="0"/>
              </a:rPr>
              <a:t>“¿Indicadores como la eficiencia y efectividad en las operaciones sufrirían un impacto positivo al usar datos antropométricos propios de la comunidad o país para diseñar estaciones de trabajo?”</a:t>
            </a:r>
          </a:p>
        </p:txBody>
      </p:sp>
      <p:sp>
        <p:nvSpPr>
          <p:cNvPr id="16" name="CuadroTexto 15">
            <a:extLst>
              <a:ext uri="{FF2B5EF4-FFF2-40B4-BE49-F238E27FC236}">
                <a16:creationId xmlns:a16="http://schemas.microsoft.com/office/drawing/2014/main" id="{C6A93005-7D8F-4D3D-BF34-FE7962FB1D1D}"/>
              </a:ext>
            </a:extLst>
          </p:cNvPr>
          <p:cNvSpPr txBox="1"/>
          <p:nvPr/>
        </p:nvSpPr>
        <p:spPr>
          <a:xfrm>
            <a:off x="5881387" y="3841646"/>
            <a:ext cx="6224336" cy="1881669"/>
          </a:xfrm>
          <a:prstGeom prst="rect">
            <a:avLst/>
          </a:prstGeom>
          <a:noFill/>
        </p:spPr>
        <p:txBody>
          <a:bodyPr wrap="square">
            <a:spAutoFit/>
          </a:bodyPr>
          <a:lstStyle/>
          <a:p>
            <a:pPr algn="just">
              <a:lnSpc>
                <a:spcPct val="150000"/>
              </a:lnSpc>
            </a:pPr>
            <a:r>
              <a:rPr lang="es-MX" sz="2000" dirty="0">
                <a:latin typeface="Segoe UI" panose="020B0502040204020203" pitchFamily="34" charset="0"/>
                <a:cs typeface="Segoe UI" panose="020B0502040204020203" pitchFamily="34" charset="0"/>
              </a:rPr>
              <a:t>“¿Tomando en consideración las características físicas individuales para los tratamientos médicos y planes nutricionales se generaría un mayor impacto en la recuperación o salud de los pacientes?”</a:t>
            </a:r>
          </a:p>
        </p:txBody>
      </p:sp>
      <p:sp>
        <p:nvSpPr>
          <p:cNvPr id="25" name="Flecha: a la derecha 24">
            <a:extLst>
              <a:ext uri="{FF2B5EF4-FFF2-40B4-BE49-F238E27FC236}">
                <a16:creationId xmlns:a16="http://schemas.microsoft.com/office/drawing/2014/main" id="{C224373C-2063-E409-129F-86DDCAE26686}"/>
              </a:ext>
            </a:extLst>
          </p:cNvPr>
          <p:cNvSpPr/>
          <p:nvPr/>
        </p:nvSpPr>
        <p:spPr>
          <a:xfrm>
            <a:off x="5181602" y="1820825"/>
            <a:ext cx="481264" cy="414718"/>
          </a:xfrm>
          <a:prstGeom prst="rightArrow">
            <a:avLst/>
          </a:prstGeom>
          <a:solidFill>
            <a:srgbClr val="01265A"/>
          </a:solidFill>
          <a:ln>
            <a:solidFill>
              <a:srgbClr val="01265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27" name="Flecha: a la derecha 26">
            <a:extLst>
              <a:ext uri="{FF2B5EF4-FFF2-40B4-BE49-F238E27FC236}">
                <a16:creationId xmlns:a16="http://schemas.microsoft.com/office/drawing/2014/main" id="{A1793CDA-89CA-9F8A-840C-C59942B099F4}"/>
              </a:ext>
            </a:extLst>
          </p:cNvPr>
          <p:cNvSpPr/>
          <p:nvPr/>
        </p:nvSpPr>
        <p:spPr>
          <a:xfrm>
            <a:off x="5223659" y="4303595"/>
            <a:ext cx="481264" cy="414718"/>
          </a:xfrm>
          <a:prstGeom prst="rightArrow">
            <a:avLst/>
          </a:prstGeom>
          <a:solidFill>
            <a:srgbClr val="01265A"/>
          </a:solidFill>
          <a:ln>
            <a:solidFill>
              <a:srgbClr val="01265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HN"/>
          </a:p>
        </p:txBody>
      </p:sp>
    </p:spTree>
    <p:extLst>
      <p:ext uri="{BB962C8B-B14F-4D97-AF65-F5344CB8AC3E}">
        <p14:creationId xmlns:p14="http://schemas.microsoft.com/office/powerpoint/2010/main" val="12669538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3067D5-B224-E143-9C6B-A94A9B8BCB84}"/>
              </a:ext>
            </a:extLst>
          </p:cNvPr>
          <p:cNvSpPr>
            <a:spLocks noGrp="1"/>
          </p:cNvSpPr>
          <p:nvPr>
            <p:ph type="title"/>
          </p:nvPr>
        </p:nvSpPr>
        <p:spPr>
          <a:xfrm>
            <a:off x="0" y="-234496"/>
            <a:ext cx="10515600" cy="1325563"/>
          </a:xfrm>
        </p:spPr>
        <p:txBody>
          <a:bodyPr/>
          <a:lstStyle/>
          <a:p>
            <a:r>
              <a:rPr lang="en-US" dirty="0"/>
              <a:t>Referencias bibliográficas</a:t>
            </a:r>
          </a:p>
        </p:txBody>
      </p:sp>
      <p:pic>
        <p:nvPicPr>
          <p:cNvPr id="4" name="Content Placeholder 6" descr="A picture containing icon&#10;&#10;Description automatically generated">
            <a:extLst>
              <a:ext uri="{FF2B5EF4-FFF2-40B4-BE49-F238E27FC236}">
                <a16:creationId xmlns:a16="http://schemas.microsoft.com/office/drawing/2014/main" id="{4619E4F9-D490-8944-8906-55408E5D2A47}"/>
              </a:ext>
            </a:extLst>
          </p:cNvPr>
          <p:cNvPicPr>
            <a:picLocks noChangeAspect="1"/>
          </p:cNvPicPr>
          <p:nvPr/>
        </p:nvPicPr>
        <p:blipFill>
          <a:blip r:embed="rId3"/>
          <a:stretch>
            <a:fillRect/>
          </a:stretch>
        </p:blipFill>
        <p:spPr>
          <a:xfrm>
            <a:off x="10426535" y="5964878"/>
            <a:ext cx="1544782" cy="347576"/>
          </a:xfrm>
          <a:prstGeom prst="rect">
            <a:avLst/>
          </a:prstGeom>
        </p:spPr>
      </p:pic>
      <p:cxnSp>
        <p:nvCxnSpPr>
          <p:cNvPr id="9" name="Conector recto 8">
            <a:extLst>
              <a:ext uri="{FF2B5EF4-FFF2-40B4-BE49-F238E27FC236}">
                <a16:creationId xmlns:a16="http://schemas.microsoft.com/office/drawing/2014/main" id="{D9BAC610-C23E-4E7B-A6EF-8068E350A60D}"/>
              </a:ext>
            </a:extLst>
          </p:cNvPr>
          <p:cNvCxnSpPr>
            <a:cxnSpLocks/>
          </p:cNvCxnSpPr>
          <p:nvPr/>
        </p:nvCxnSpPr>
        <p:spPr>
          <a:xfrm flipV="1">
            <a:off x="0" y="673019"/>
            <a:ext cx="5881387" cy="24555"/>
          </a:xfrm>
          <a:prstGeom prst="line">
            <a:avLst/>
          </a:prstGeom>
          <a:ln w="38100"/>
        </p:spPr>
        <p:style>
          <a:lnRef idx="3">
            <a:schemeClr val="accent1"/>
          </a:lnRef>
          <a:fillRef idx="0">
            <a:schemeClr val="accent1"/>
          </a:fillRef>
          <a:effectRef idx="2">
            <a:schemeClr val="accent1"/>
          </a:effectRef>
          <a:fontRef idx="minor">
            <a:schemeClr val="tx1"/>
          </a:fontRef>
        </p:style>
      </p:cxnSp>
      <p:sp>
        <p:nvSpPr>
          <p:cNvPr id="10" name="CuadroTexto 9">
            <a:extLst>
              <a:ext uri="{FF2B5EF4-FFF2-40B4-BE49-F238E27FC236}">
                <a16:creationId xmlns:a16="http://schemas.microsoft.com/office/drawing/2014/main" id="{EA175C3A-A2F1-30E1-4EB2-38EFE6C2C52B}"/>
              </a:ext>
            </a:extLst>
          </p:cNvPr>
          <p:cNvSpPr txBox="1"/>
          <p:nvPr/>
        </p:nvSpPr>
        <p:spPr>
          <a:xfrm>
            <a:off x="220683" y="987919"/>
            <a:ext cx="11165305" cy="5324535"/>
          </a:xfrm>
          <a:prstGeom prst="rect">
            <a:avLst/>
          </a:prstGeom>
          <a:noFill/>
        </p:spPr>
        <p:txBody>
          <a:bodyPr wrap="square">
            <a:spAutoFit/>
          </a:bodyPr>
          <a:lstStyle/>
          <a:p>
            <a:pPr marL="342900" indent="-342900" algn="just">
              <a:buFont typeface="Arial" panose="020B0604020202020204" pitchFamily="34" charset="0"/>
              <a:buChar char="•"/>
            </a:pPr>
            <a:r>
              <a:rPr lang="es-MX" sz="2000" dirty="0" err="1">
                <a:latin typeface="Segoe UI" panose="020B0502040204020203" pitchFamily="34" charset="0"/>
                <a:cs typeface="Segoe UI" panose="020B0502040204020203" pitchFamily="34" charset="0"/>
              </a:rPr>
              <a:t>Hernandez</a:t>
            </a:r>
            <a:r>
              <a:rPr lang="es-MX" sz="2000" dirty="0">
                <a:latin typeface="Segoe UI" panose="020B0502040204020203" pitchFamily="34" charset="0"/>
                <a:cs typeface="Segoe UI" panose="020B0502040204020203" pitchFamily="34" charset="0"/>
              </a:rPr>
              <a:t>, </a:t>
            </a:r>
            <a:r>
              <a:rPr lang="es-MX" sz="2000" dirty="0" err="1">
                <a:latin typeface="Segoe UI" panose="020B0502040204020203" pitchFamily="34" charset="0"/>
                <a:cs typeface="Segoe UI" panose="020B0502040204020203" pitchFamily="34" charset="0"/>
              </a:rPr>
              <a:t>Fernandez</a:t>
            </a:r>
            <a:r>
              <a:rPr lang="es-MX" sz="2000" dirty="0">
                <a:latin typeface="Segoe UI" panose="020B0502040204020203" pitchFamily="34" charset="0"/>
                <a:cs typeface="Segoe UI" panose="020B0502040204020203" pitchFamily="34" charset="0"/>
              </a:rPr>
              <a:t> y Baptista-Metodología </a:t>
            </a:r>
            <a:r>
              <a:rPr lang="es-MX" sz="2000" dirty="0" err="1">
                <a:latin typeface="Segoe UI" panose="020B0502040204020203" pitchFamily="34" charset="0"/>
                <a:cs typeface="Segoe UI" panose="020B0502040204020203" pitchFamily="34" charset="0"/>
              </a:rPr>
              <a:t>Investigacion</a:t>
            </a:r>
            <a:r>
              <a:rPr lang="es-MX" sz="2000" dirty="0">
                <a:latin typeface="Segoe UI" panose="020B0502040204020203" pitchFamily="34" charset="0"/>
                <a:cs typeface="Segoe UI" panose="020B0502040204020203" pitchFamily="34" charset="0"/>
              </a:rPr>
              <a:t> </a:t>
            </a:r>
            <a:r>
              <a:rPr lang="es-MX" sz="2000" dirty="0" err="1">
                <a:latin typeface="Segoe UI" panose="020B0502040204020203" pitchFamily="34" charset="0"/>
                <a:cs typeface="Segoe UI" panose="020B0502040204020203" pitchFamily="34" charset="0"/>
              </a:rPr>
              <a:t>Cientifica</a:t>
            </a:r>
            <a:r>
              <a:rPr lang="es-MX" sz="2000" dirty="0">
                <a:latin typeface="Segoe UI" panose="020B0502040204020203" pitchFamily="34" charset="0"/>
                <a:cs typeface="Segoe UI" panose="020B0502040204020203" pitchFamily="34" charset="0"/>
              </a:rPr>
              <a:t> 6ta ed.pdf. (s. f.).</a:t>
            </a:r>
          </a:p>
          <a:p>
            <a:pPr marL="342900" indent="-342900" algn="just">
              <a:buFont typeface="Arial" panose="020B0604020202020204" pitchFamily="34" charset="0"/>
              <a:buChar char="•"/>
            </a:pPr>
            <a:r>
              <a:rPr lang="es-MX" sz="2000" dirty="0">
                <a:latin typeface="Segoe UI" panose="020B0502040204020203" pitchFamily="34" charset="0"/>
                <a:cs typeface="Segoe UI" panose="020B0502040204020203" pitchFamily="34" charset="0"/>
              </a:rPr>
              <a:t>Abreu, C., </a:t>
            </a:r>
            <a:r>
              <a:rPr lang="es-MX" sz="2000" dirty="0" err="1">
                <a:latin typeface="Segoe UI" panose="020B0502040204020203" pitchFamily="34" charset="0"/>
                <a:cs typeface="Segoe UI" panose="020B0502040204020203" pitchFamily="34" charset="0"/>
              </a:rPr>
              <a:t>Mendes</a:t>
            </a:r>
            <a:r>
              <a:rPr lang="es-MX" sz="2000" dirty="0">
                <a:latin typeface="Segoe UI" panose="020B0502040204020203" pitchFamily="34" charset="0"/>
                <a:cs typeface="Segoe UI" panose="020B0502040204020203" pitchFamily="34" charset="0"/>
              </a:rPr>
              <a:t>, A., Monteiro, J., &amp; Santos, F. R. (s. f.). Caídas en el medio hospitalario: Un estudio longitudinal.</a:t>
            </a:r>
          </a:p>
          <a:p>
            <a:pPr marL="342900" indent="-342900" algn="just">
              <a:buFont typeface="Arial" panose="020B0604020202020204" pitchFamily="34" charset="0"/>
              <a:buChar char="•"/>
            </a:pPr>
            <a:r>
              <a:rPr lang="es-MX" sz="2000" dirty="0">
                <a:latin typeface="Segoe UI" panose="020B0502040204020203" pitchFamily="34" charset="0"/>
                <a:cs typeface="Segoe UI" panose="020B0502040204020203" pitchFamily="34" charset="0"/>
              </a:rPr>
              <a:t>AIAG, A. (s. f.). </a:t>
            </a:r>
            <a:r>
              <a:rPr lang="es-MX" sz="2000" dirty="0" err="1">
                <a:latin typeface="Segoe UI" panose="020B0502040204020203" pitchFamily="34" charset="0"/>
                <a:cs typeface="Segoe UI" panose="020B0502040204020203" pitchFamily="34" charset="0"/>
              </a:rPr>
              <a:t>Details</a:t>
            </a:r>
            <a:r>
              <a:rPr lang="es-MX" sz="2000" dirty="0">
                <a:latin typeface="Segoe UI" panose="020B0502040204020203" pitchFamily="34" charset="0"/>
                <a:cs typeface="Segoe UI" panose="020B0502040204020203" pitchFamily="34" charset="0"/>
              </a:rPr>
              <a:t>. Recuperado 14 de junio de 2024, de https://www.aiag.org/store/publications/details?ProductCode=MSA-4</a:t>
            </a:r>
          </a:p>
          <a:p>
            <a:pPr marL="342900" indent="-342900" algn="just">
              <a:buFont typeface="Arial" panose="020B0604020202020204" pitchFamily="34" charset="0"/>
              <a:buChar char="•"/>
            </a:pPr>
            <a:r>
              <a:rPr lang="es-MX" sz="2000" dirty="0">
                <a:latin typeface="Segoe UI" panose="020B0502040204020203" pitchFamily="34" charset="0"/>
                <a:cs typeface="Segoe UI" panose="020B0502040204020203" pitchFamily="34" charset="0"/>
              </a:rPr>
              <a:t>Alfonso Elizalde, L. L., Nariño Roa, P. A., &amp; Rodríguez Álvarez, M. F. (2014). Repetibilidad y reproducibilidad de las medidas del espesor y curvatura corneal obtenidas mediante el </a:t>
            </a:r>
            <a:r>
              <a:rPr lang="es-MX" sz="2000" dirty="0" err="1">
                <a:latin typeface="Segoe UI" panose="020B0502040204020203" pitchFamily="34" charset="0"/>
                <a:cs typeface="Segoe UI" panose="020B0502040204020203" pitchFamily="34" charset="0"/>
              </a:rPr>
              <a:t>Oculus</a:t>
            </a:r>
            <a:r>
              <a:rPr lang="es-MX" sz="2000" dirty="0">
                <a:latin typeface="Segoe UI" panose="020B0502040204020203" pitchFamily="34" charset="0"/>
                <a:cs typeface="Segoe UI" panose="020B0502040204020203" pitchFamily="34" charset="0"/>
              </a:rPr>
              <a:t> Pentacam. Ciencia &amp; Tecnología para la Salud Visual y Ocular, 12(1), 11. https://doi.org/10.19052/sv.2801</a:t>
            </a:r>
          </a:p>
          <a:p>
            <a:pPr marL="342900" indent="-342900" algn="just">
              <a:buFont typeface="Arial" panose="020B0604020202020204" pitchFamily="34" charset="0"/>
              <a:buChar char="•"/>
            </a:pPr>
            <a:r>
              <a:rPr lang="es-MX" sz="2000" dirty="0">
                <a:latin typeface="Segoe UI" panose="020B0502040204020203" pitchFamily="34" charset="0"/>
                <a:cs typeface="Segoe UI" panose="020B0502040204020203" pitchFamily="34" charset="0"/>
              </a:rPr>
              <a:t>Arbeláez-Gómez, M. C., &amp; Machado-Mena, K. H. (2024). Caracterización de la literacidad en adolescentes y jóvenes privados de la libertad. Revista Latinoamericana de Ciencias Sociales, Niñez y Juventud, 22(2), 1-24. https://doi.org/10.11600/rlcsnj.22.2.5872</a:t>
            </a:r>
          </a:p>
          <a:p>
            <a:pPr marL="342900" indent="-342900" algn="just">
              <a:buFont typeface="Arial" panose="020B0604020202020204" pitchFamily="34" charset="0"/>
              <a:buChar char="•"/>
            </a:pPr>
            <a:r>
              <a:rPr lang="es-MX" sz="2000" dirty="0">
                <a:latin typeface="Segoe UI" panose="020B0502040204020203" pitchFamily="34" charset="0"/>
                <a:cs typeface="Segoe UI" panose="020B0502040204020203" pitchFamily="34" charset="0"/>
              </a:rPr>
              <a:t>Cantarero, V. N. V. (s. f.). Evaluación nutricional y composición corporal de la población lenca en Intibucá, Honduras.</a:t>
            </a:r>
          </a:p>
          <a:p>
            <a:pPr marL="342900" indent="-342900" algn="just">
              <a:buFont typeface="Arial" panose="020B0604020202020204" pitchFamily="34" charset="0"/>
              <a:buChar char="•"/>
            </a:pPr>
            <a:r>
              <a:rPr lang="es-MX" sz="2000" dirty="0" err="1">
                <a:latin typeface="Segoe UI" panose="020B0502040204020203" pitchFamily="34" charset="0"/>
                <a:cs typeface="Segoe UI" panose="020B0502040204020203" pitchFamily="34" charset="0"/>
              </a:rPr>
              <a:t>Cartuche</a:t>
            </a:r>
            <a:r>
              <a:rPr lang="es-MX" sz="2000" dirty="0">
                <a:latin typeface="Segoe UI" panose="020B0502040204020203" pitchFamily="34" charset="0"/>
                <a:cs typeface="Segoe UI" panose="020B0502040204020203" pitchFamily="34" charset="0"/>
              </a:rPr>
              <a:t>, C. A. G., &amp; Avecillas, M. B. R. (2023). Trastornos músculo esqueléticos en el personal de enfermería de un hospital en Cuenca, Ecuador. RELIGACIÓN. Revista de Ciencias Sociales y Humanidades, 8(37). https://doi.org/10.46652/rgn.v8i37.1094</a:t>
            </a:r>
          </a:p>
        </p:txBody>
      </p:sp>
    </p:spTree>
    <p:extLst>
      <p:ext uri="{BB962C8B-B14F-4D97-AF65-F5344CB8AC3E}">
        <p14:creationId xmlns:p14="http://schemas.microsoft.com/office/powerpoint/2010/main" val="21419884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3067D5-B224-E143-9C6B-A94A9B8BCB84}"/>
              </a:ext>
            </a:extLst>
          </p:cNvPr>
          <p:cNvSpPr>
            <a:spLocks noGrp="1"/>
          </p:cNvSpPr>
          <p:nvPr>
            <p:ph type="title"/>
          </p:nvPr>
        </p:nvSpPr>
        <p:spPr>
          <a:xfrm>
            <a:off x="6617369" y="464139"/>
            <a:ext cx="4404902" cy="1325563"/>
          </a:xfrm>
        </p:spPr>
        <p:txBody>
          <a:bodyPr/>
          <a:lstStyle/>
          <a:p>
            <a:r>
              <a:rPr lang="en-US" dirty="0">
                <a:cs typeface="Segoe UI" panose="020B0502040204020203" pitchFamily="34" charset="0"/>
              </a:rPr>
              <a:t>Objetivo General</a:t>
            </a:r>
          </a:p>
        </p:txBody>
      </p:sp>
      <p:pic>
        <p:nvPicPr>
          <p:cNvPr id="4" name="Content Placeholder 6" descr="A picture containing icon&#10;&#10;Description automatically generated">
            <a:extLst>
              <a:ext uri="{FF2B5EF4-FFF2-40B4-BE49-F238E27FC236}">
                <a16:creationId xmlns:a16="http://schemas.microsoft.com/office/drawing/2014/main" id="{4619E4F9-D490-8944-8906-55408E5D2A47}"/>
              </a:ext>
            </a:extLst>
          </p:cNvPr>
          <p:cNvPicPr>
            <a:picLocks noChangeAspect="1"/>
          </p:cNvPicPr>
          <p:nvPr/>
        </p:nvPicPr>
        <p:blipFill>
          <a:blip r:embed="rId3"/>
          <a:stretch>
            <a:fillRect/>
          </a:stretch>
        </p:blipFill>
        <p:spPr>
          <a:xfrm>
            <a:off x="10426535" y="5964878"/>
            <a:ext cx="1544782" cy="347576"/>
          </a:xfrm>
          <a:prstGeom prst="rect">
            <a:avLst/>
          </a:prstGeom>
        </p:spPr>
      </p:pic>
      <p:sp>
        <p:nvSpPr>
          <p:cNvPr id="3" name="Marcador de texto 3">
            <a:extLst>
              <a:ext uri="{FF2B5EF4-FFF2-40B4-BE49-F238E27FC236}">
                <a16:creationId xmlns:a16="http://schemas.microsoft.com/office/drawing/2014/main" id="{44A20FA5-28A0-C99A-F691-98F4FFB50E92}"/>
              </a:ext>
            </a:extLst>
          </p:cNvPr>
          <p:cNvSpPr txBox="1">
            <a:spLocks/>
          </p:cNvSpPr>
          <p:nvPr/>
        </p:nvSpPr>
        <p:spPr>
          <a:xfrm>
            <a:off x="118373" y="1643650"/>
            <a:ext cx="5768140" cy="428783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buNone/>
            </a:pPr>
            <a:r>
              <a:rPr lang="es-MX" sz="2000" dirty="0">
                <a:latin typeface="Segoe UI" panose="020B0502040204020203" pitchFamily="34" charset="0"/>
                <a:cs typeface="Segoe UI" panose="020B0502040204020203" pitchFamily="34" charset="0"/>
              </a:rPr>
              <a:t>En Honduras, estudios de seguridad laboral han documentado un incremento en el porcentaje de trastornos musculoesqueléticos debido a diseños disergonómicos en los puestos de trabajo.</a:t>
            </a:r>
          </a:p>
          <a:p>
            <a:pPr marL="285750" indent="-285750" algn="just">
              <a:lnSpc>
                <a:spcPct val="150000"/>
              </a:lnSpc>
            </a:pPr>
            <a:r>
              <a:rPr lang="es-HN" sz="2000" dirty="0">
                <a:solidFill>
                  <a:srgbClr val="0D0D0D"/>
                </a:solidFill>
                <a:latin typeface="Segoe UI" panose="020B0502040204020203" pitchFamily="34" charset="0"/>
                <a:ea typeface="Aptos" panose="020B0004020202020204" pitchFamily="34" charset="0"/>
                <a:cs typeface="Segoe UI" panose="020B0502040204020203" pitchFamily="34" charset="0"/>
              </a:rPr>
              <a:t>Las empresas recurren a tablas antropométricas de referencia externa.</a:t>
            </a:r>
            <a:endParaRPr lang="es-HN" sz="2000" dirty="0">
              <a:latin typeface="Segoe UI" panose="020B0502040204020203" pitchFamily="34" charset="0"/>
              <a:cs typeface="Segoe UI" panose="020B0502040204020203" pitchFamily="34" charset="0"/>
            </a:endParaRPr>
          </a:p>
          <a:p>
            <a:pPr marL="285750" indent="-285750" algn="just">
              <a:lnSpc>
                <a:spcPct val="150000"/>
              </a:lnSpc>
            </a:pPr>
            <a:r>
              <a:rPr lang="es-HN" sz="2000" dirty="0">
                <a:solidFill>
                  <a:srgbClr val="0D0D0D"/>
                </a:solidFill>
                <a:latin typeface="Segoe UI" panose="020B0502040204020203" pitchFamily="34" charset="0"/>
                <a:ea typeface="Aptos" panose="020B0004020202020204" pitchFamily="34" charset="0"/>
                <a:cs typeface="Segoe UI" panose="020B0502040204020203" pitchFamily="34" charset="0"/>
              </a:rPr>
              <a:t>Falta de bases de datos de medidas antropométricas específicas del perfil hondureño.</a:t>
            </a:r>
          </a:p>
        </p:txBody>
      </p:sp>
      <p:cxnSp>
        <p:nvCxnSpPr>
          <p:cNvPr id="5" name="Conector recto 4">
            <a:extLst>
              <a:ext uri="{FF2B5EF4-FFF2-40B4-BE49-F238E27FC236}">
                <a16:creationId xmlns:a16="http://schemas.microsoft.com/office/drawing/2014/main" id="{6DC1A8F5-A178-0613-5A14-0FF953F690F2}"/>
              </a:ext>
            </a:extLst>
          </p:cNvPr>
          <p:cNvCxnSpPr>
            <a:cxnSpLocks/>
          </p:cNvCxnSpPr>
          <p:nvPr/>
        </p:nvCxnSpPr>
        <p:spPr>
          <a:xfrm>
            <a:off x="225468" y="1421733"/>
            <a:ext cx="5427490" cy="0"/>
          </a:xfrm>
          <a:prstGeom prst="line">
            <a:avLst/>
          </a:prstGeom>
          <a:ln w="38100"/>
        </p:spPr>
        <p:style>
          <a:lnRef idx="3">
            <a:schemeClr val="accent1"/>
          </a:lnRef>
          <a:fillRef idx="0">
            <a:schemeClr val="accent1"/>
          </a:fillRef>
          <a:effectRef idx="2">
            <a:schemeClr val="accent1"/>
          </a:effectRef>
          <a:fontRef idx="minor">
            <a:schemeClr val="tx1"/>
          </a:fontRef>
        </p:style>
      </p:cxnSp>
      <p:sp>
        <p:nvSpPr>
          <p:cNvPr id="6" name="Marcador de contenido 3">
            <a:extLst>
              <a:ext uri="{FF2B5EF4-FFF2-40B4-BE49-F238E27FC236}">
                <a16:creationId xmlns:a16="http://schemas.microsoft.com/office/drawing/2014/main" id="{35437C91-605E-98F1-A284-556002BD2FD4}"/>
              </a:ext>
            </a:extLst>
          </p:cNvPr>
          <p:cNvSpPr txBox="1">
            <a:spLocks/>
          </p:cNvSpPr>
          <p:nvPr/>
        </p:nvSpPr>
        <p:spPr>
          <a:xfrm>
            <a:off x="6368718" y="1789702"/>
            <a:ext cx="5262660" cy="355601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spcBef>
                <a:spcPts val="600"/>
              </a:spcBef>
              <a:buNone/>
            </a:pPr>
            <a:r>
              <a:rPr lang="es-HN" sz="2000" kern="100" dirty="0">
                <a:solidFill>
                  <a:srgbClr val="000000"/>
                </a:solidFill>
                <a:effectLst/>
                <a:latin typeface="Segoe UI" panose="020B0502040204020203" pitchFamily="34" charset="0"/>
                <a:ea typeface="Aptos" panose="020B0004020202020204" pitchFamily="34" charset="0"/>
                <a:cs typeface="Arial" panose="020B0604020202020204" pitchFamily="34" charset="0"/>
              </a:rPr>
              <a:t>Contribuir a la creación de la base de datos antropométricos en proceso de la población hondureña midiendo en tres departamentos distintos, Comayagua, Intibucá y La Paz, mediante Ingeniería de Métodos.</a:t>
            </a:r>
          </a:p>
          <a:p>
            <a:pPr marL="0" indent="0" algn="just">
              <a:lnSpc>
                <a:spcPct val="150000"/>
              </a:lnSpc>
              <a:spcBef>
                <a:spcPts val="600"/>
              </a:spcBef>
              <a:buNone/>
            </a:pPr>
            <a:endParaRPr lang="es-HN" sz="2000" kern="100" dirty="0">
              <a:solidFill>
                <a:srgbClr val="000000"/>
              </a:solidFill>
              <a:latin typeface="Segoe UI" panose="020B0502040204020203" pitchFamily="34" charset="0"/>
              <a:ea typeface="Aptos" panose="020B0004020202020204" pitchFamily="34" charset="0"/>
              <a:cs typeface="Arial" panose="020B0604020202020204" pitchFamily="34" charset="0"/>
            </a:endParaRPr>
          </a:p>
          <a:p>
            <a:pPr marL="0" indent="0">
              <a:lnSpc>
                <a:spcPct val="150000"/>
              </a:lnSpc>
              <a:buNone/>
            </a:pPr>
            <a:endParaRPr lang="es-HN" sz="2000" dirty="0"/>
          </a:p>
        </p:txBody>
      </p:sp>
      <p:cxnSp>
        <p:nvCxnSpPr>
          <p:cNvPr id="7" name="Conector recto 6">
            <a:extLst>
              <a:ext uri="{FF2B5EF4-FFF2-40B4-BE49-F238E27FC236}">
                <a16:creationId xmlns:a16="http://schemas.microsoft.com/office/drawing/2014/main" id="{C7FE03DD-BF7B-6035-9A32-773DF9866E5B}"/>
              </a:ext>
            </a:extLst>
          </p:cNvPr>
          <p:cNvCxnSpPr>
            <a:cxnSpLocks/>
          </p:cNvCxnSpPr>
          <p:nvPr/>
        </p:nvCxnSpPr>
        <p:spPr>
          <a:xfrm>
            <a:off x="6617369" y="1421733"/>
            <a:ext cx="3932237" cy="0"/>
          </a:xfrm>
          <a:prstGeom prst="line">
            <a:avLst/>
          </a:prstGeom>
          <a:ln w="38100"/>
        </p:spPr>
        <p:style>
          <a:lnRef idx="3">
            <a:schemeClr val="accent1"/>
          </a:lnRef>
          <a:fillRef idx="0">
            <a:schemeClr val="accent1"/>
          </a:fillRef>
          <a:effectRef idx="2">
            <a:schemeClr val="accent1"/>
          </a:effectRef>
          <a:fontRef idx="minor">
            <a:schemeClr val="tx1"/>
          </a:fontRef>
        </p:style>
      </p:cxnSp>
      <p:sp>
        <p:nvSpPr>
          <p:cNvPr id="8" name="Title 1">
            <a:extLst>
              <a:ext uri="{FF2B5EF4-FFF2-40B4-BE49-F238E27FC236}">
                <a16:creationId xmlns:a16="http://schemas.microsoft.com/office/drawing/2014/main" id="{ACF1447E-F621-39CA-33BC-7D41879D2137}"/>
              </a:ext>
            </a:extLst>
          </p:cNvPr>
          <p:cNvSpPr txBox="1">
            <a:spLocks/>
          </p:cNvSpPr>
          <p:nvPr/>
        </p:nvSpPr>
        <p:spPr>
          <a:xfrm>
            <a:off x="395158" y="351784"/>
            <a:ext cx="10515600" cy="1082675"/>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r>
              <a:rPr lang="en-US" sz="4400" dirty="0"/>
              <a:t>Problema Identificado</a:t>
            </a:r>
          </a:p>
        </p:txBody>
      </p:sp>
    </p:spTree>
    <p:extLst>
      <p:ext uri="{BB962C8B-B14F-4D97-AF65-F5344CB8AC3E}">
        <p14:creationId xmlns:p14="http://schemas.microsoft.com/office/powerpoint/2010/main" val="4549601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3067D5-B224-E143-9C6B-A94A9B8BCB84}"/>
              </a:ext>
            </a:extLst>
          </p:cNvPr>
          <p:cNvSpPr>
            <a:spLocks noGrp="1"/>
          </p:cNvSpPr>
          <p:nvPr>
            <p:ph type="title"/>
          </p:nvPr>
        </p:nvSpPr>
        <p:spPr>
          <a:xfrm>
            <a:off x="0" y="-234496"/>
            <a:ext cx="10515600" cy="1325563"/>
          </a:xfrm>
        </p:spPr>
        <p:txBody>
          <a:bodyPr/>
          <a:lstStyle/>
          <a:p>
            <a:r>
              <a:rPr lang="en-US" dirty="0"/>
              <a:t>Referencias bibliográficas</a:t>
            </a:r>
          </a:p>
        </p:txBody>
      </p:sp>
      <p:pic>
        <p:nvPicPr>
          <p:cNvPr id="4" name="Content Placeholder 6" descr="A picture containing icon&#10;&#10;Description automatically generated">
            <a:extLst>
              <a:ext uri="{FF2B5EF4-FFF2-40B4-BE49-F238E27FC236}">
                <a16:creationId xmlns:a16="http://schemas.microsoft.com/office/drawing/2014/main" id="{4619E4F9-D490-8944-8906-55408E5D2A47}"/>
              </a:ext>
            </a:extLst>
          </p:cNvPr>
          <p:cNvPicPr>
            <a:picLocks noChangeAspect="1"/>
          </p:cNvPicPr>
          <p:nvPr/>
        </p:nvPicPr>
        <p:blipFill>
          <a:blip r:embed="rId3"/>
          <a:stretch>
            <a:fillRect/>
          </a:stretch>
        </p:blipFill>
        <p:spPr>
          <a:xfrm>
            <a:off x="10426535" y="5964878"/>
            <a:ext cx="1544782" cy="347576"/>
          </a:xfrm>
          <a:prstGeom prst="rect">
            <a:avLst/>
          </a:prstGeom>
        </p:spPr>
      </p:pic>
      <p:cxnSp>
        <p:nvCxnSpPr>
          <p:cNvPr id="9" name="Conector recto 8">
            <a:extLst>
              <a:ext uri="{FF2B5EF4-FFF2-40B4-BE49-F238E27FC236}">
                <a16:creationId xmlns:a16="http://schemas.microsoft.com/office/drawing/2014/main" id="{D9BAC610-C23E-4E7B-A6EF-8068E350A60D}"/>
              </a:ext>
            </a:extLst>
          </p:cNvPr>
          <p:cNvCxnSpPr>
            <a:cxnSpLocks/>
          </p:cNvCxnSpPr>
          <p:nvPr/>
        </p:nvCxnSpPr>
        <p:spPr>
          <a:xfrm flipV="1">
            <a:off x="0" y="673019"/>
            <a:ext cx="5881387" cy="24555"/>
          </a:xfrm>
          <a:prstGeom prst="line">
            <a:avLst/>
          </a:prstGeom>
          <a:ln w="38100"/>
        </p:spPr>
        <p:style>
          <a:lnRef idx="3">
            <a:schemeClr val="accent1"/>
          </a:lnRef>
          <a:fillRef idx="0">
            <a:schemeClr val="accent1"/>
          </a:fillRef>
          <a:effectRef idx="2">
            <a:schemeClr val="accent1"/>
          </a:effectRef>
          <a:fontRef idx="minor">
            <a:schemeClr val="tx1"/>
          </a:fontRef>
        </p:style>
      </p:cxnSp>
      <p:sp>
        <p:nvSpPr>
          <p:cNvPr id="5" name="CuadroTexto 4">
            <a:extLst>
              <a:ext uri="{FF2B5EF4-FFF2-40B4-BE49-F238E27FC236}">
                <a16:creationId xmlns:a16="http://schemas.microsoft.com/office/drawing/2014/main" id="{5F17143E-6FF0-BBB0-D074-E1CBC91D6C33}"/>
              </a:ext>
            </a:extLst>
          </p:cNvPr>
          <p:cNvSpPr txBox="1"/>
          <p:nvPr/>
        </p:nvSpPr>
        <p:spPr>
          <a:xfrm>
            <a:off x="62217" y="775536"/>
            <a:ext cx="11638339" cy="5601533"/>
          </a:xfrm>
          <a:prstGeom prst="rect">
            <a:avLst/>
          </a:prstGeom>
          <a:noFill/>
        </p:spPr>
        <p:txBody>
          <a:bodyPr wrap="square">
            <a:spAutoFit/>
          </a:bodyPr>
          <a:lstStyle/>
          <a:p>
            <a:pPr marL="285750" indent="-285750" algn="just">
              <a:buFont typeface="Arial" panose="020B0604020202020204" pitchFamily="34" charset="0"/>
              <a:buChar char="•"/>
            </a:pPr>
            <a:r>
              <a:rPr lang="es-MX" sz="2000" dirty="0">
                <a:latin typeface="Segoe UI" panose="020B0502040204020203" pitchFamily="34" charset="0"/>
                <a:cs typeface="Segoe UI" panose="020B0502040204020203" pitchFamily="34" charset="0"/>
              </a:rPr>
              <a:t>Carvajal, H. D. C. (s. f.). HEYDIKEL DEL CARMEN CARVAJAL RODRÍGUEZ.</a:t>
            </a:r>
          </a:p>
          <a:p>
            <a:pPr marL="285750" indent="-285750" algn="just">
              <a:buFont typeface="Arial" panose="020B0604020202020204" pitchFamily="34" charset="0"/>
              <a:buChar char="•"/>
            </a:pPr>
            <a:r>
              <a:rPr lang="es-MX" sz="2000" dirty="0">
                <a:latin typeface="Segoe UI" panose="020B0502040204020203" pitchFamily="34" charset="0"/>
                <a:cs typeface="Segoe UI" panose="020B0502040204020203" pitchFamily="34" charset="0"/>
              </a:rPr>
              <a:t>Casero Béjar, M. D. L. O., &amp; Sánchez Vera, M. D. M. (2021). Cambio de modalidad presencial a virtual durante el confinamiento por Covid-19: Percepciones del alumnado universitario. RIED. Revista Iberoamericana de Educación a Distancia, 25(1). https://doi.org/10.5944/ried.25.1.30623</a:t>
            </a:r>
          </a:p>
          <a:p>
            <a:pPr marL="285750" indent="-285750" algn="just">
              <a:buFont typeface="Arial" panose="020B0604020202020204" pitchFamily="34" charset="0"/>
              <a:buChar char="•"/>
            </a:pPr>
            <a:r>
              <a:rPr lang="es-MX" sz="2000" dirty="0" err="1">
                <a:latin typeface="Segoe UI" panose="020B0502040204020203" pitchFamily="34" charset="0"/>
                <a:cs typeface="Segoe UI" panose="020B0502040204020203" pitchFamily="34" charset="0"/>
              </a:rPr>
              <a:t>Chaurand</a:t>
            </a:r>
            <a:r>
              <a:rPr lang="es-MX" sz="2000" dirty="0">
                <a:latin typeface="Segoe UI" panose="020B0502040204020203" pitchFamily="34" charset="0"/>
                <a:cs typeface="Segoe UI" panose="020B0502040204020203" pitchFamily="34" charset="0"/>
              </a:rPr>
              <a:t>, R. Á., León, L. R. P., &amp; Muñoz, E. L. G. (s. f.). Dimensiones antropométricas de población latinoamericana.</a:t>
            </a:r>
          </a:p>
          <a:p>
            <a:pPr marL="285750" indent="-285750" algn="just">
              <a:buFont typeface="Arial" panose="020B0604020202020204" pitchFamily="34" charset="0"/>
              <a:buChar char="•"/>
            </a:pPr>
            <a:r>
              <a:rPr lang="es-MX" sz="2000" dirty="0">
                <a:latin typeface="Segoe UI" panose="020B0502040204020203" pitchFamily="34" charset="0"/>
                <a:cs typeface="Segoe UI" panose="020B0502040204020203" pitchFamily="34" charset="0"/>
              </a:rPr>
              <a:t>DATOS_DE_REFERENCIA_ANTROPOMETRICOS_PARA.pdf. (s. f.).</a:t>
            </a:r>
          </a:p>
          <a:p>
            <a:pPr marL="285750" indent="-285750" algn="just">
              <a:buFont typeface="Arial" panose="020B0604020202020204" pitchFamily="34" charset="0"/>
              <a:buChar char="•"/>
            </a:pPr>
            <a:r>
              <a:rPr lang="es-MX" sz="2000" dirty="0">
                <a:latin typeface="Segoe UI" panose="020B0502040204020203" pitchFamily="34" charset="0"/>
                <a:cs typeface="Segoe UI" panose="020B0502040204020203" pitchFamily="34" charset="0"/>
              </a:rPr>
              <a:t>Delgado-Martín, M. V., Barreiro-</a:t>
            </a:r>
            <a:r>
              <a:rPr lang="es-MX" sz="2000" dirty="0" err="1">
                <a:latin typeface="Segoe UI" panose="020B0502040204020203" pitchFamily="34" charset="0"/>
                <a:cs typeface="Segoe UI" panose="020B0502040204020203" pitchFamily="34" charset="0"/>
              </a:rPr>
              <a:t>Arceiz</a:t>
            </a:r>
            <a:r>
              <a:rPr lang="es-MX" sz="2000" dirty="0">
                <a:latin typeface="Segoe UI" panose="020B0502040204020203" pitchFamily="34" charset="0"/>
                <a:cs typeface="Segoe UI" panose="020B0502040204020203" pitchFamily="34" charset="0"/>
              </a:rPr>
              <a:t>, C., González-Formoso, C., Goicoechea-Castaño, A., Clavería, A., Villarino-</a:t>
            </a:r>
            <a:r>
              <a:rPr lang="es-MX" sz="2000" dirty="0" err="1">
                <a:latin typeface="Segoe UI" panose="020B0502040204020203" pitchFamily="34" charset="0"/>
                <a:cs typeface="Segoe UI" panose="020B0502040204020203" pitchFamily="34" charset="0"/>
              </a:rPr>
              <a:t>Moure</a:t>
            </a:r>
            <a:r>
              <a:rPr lang="es-MX" sz="2000" dirty="0">
                <a:latin typeface="Segoe UI" panose="020B0502040204020203" pitchFamily="34" charset="0"/>
                <a:cs typeface="Segoe UI" panose="020B0502040204020203" pitchFamily="34" charset="0"/>
              </a:rPr>
              <a:t>, R., García, C., &amp; Martín-Miguel, M. V. (2022). PERCENTILES ANTROPOMÉTRICOS DE ADOLESCENTES DE VIGO, GALICIA. 28.</a:t>
            </a:r>
          </a:p>
          <a:p>
            <a:pPr marL="285750" indent="-285750" algn="just">
              <a:buFont typeface="Arial" panose="020B0604020202020204" pitchFamily="34" charset="0"/>
              <a:buChar char="•"/>
            </a:pPr>
            <a:r>
              <a:rPr lang="es-MX" sz="2000" dirty="0">
                <a:latin typeface="Segoe UI" panose="020B0502040204020203" pitchFamily="34" charset="0"/>
                <a:cs typeface="Segoe UI" panose="020B0502040204020203" pitchFamily="34" charset="0"/>
              </a:rPr>
              <a:t>Díaz Pinzón, J. E. (2020). Estudio comparativo entre el contagio durante la cuarentena obligada por el COVID-19 y el contagio durante la apertura gradual y controlada para algunos sectores de la economía en Colombia. Revista Repertorio de Medicina y Cirugía, 52-58. https://doi.org/10.31260/RepertMedCir.01217372.1073</a:t>
            </a:r>
          </a:p>
          <a:p>
            <a:pPr marL="285750" indent="-285750" algn="just">
              <a:buFont typeface="Arial" panose="020B0604020202020204" pitchFamily="34" charset="0"/>
              <a:buChar char="•"/>
            </a:pPr>
            <a:r>
              <a:rPr lang="es-MX" sz="2000" dirty="0">
                <a:latin typeface="Segoe UI" panose="020B0502040204020203" pitchFamily="34" charset="0"/>
                <a:cs typeface="Segoe UI" panose="020B0502040204020203" pitchFamily="34" charset="0"/>
              </a:rPr>
              <a:t>DTEAntropometria_DP.pdf. (s. f.).</a:t>
            </a:r>
          </a:p>
          <a:p>
            <a:pPr marL="285750" indent="-285750" algn="just">
              <a:buFont typeface="Arial" panose="020B0604020202020204" pitchFamily="34" charset="0"/>
              <a:buChar char="•"/>
            </a:pPr>
            <a:r>
              <a:rPr lang="es-MX" sz="2000" dirty="0">
                <a:latin typeface="Segoe UI" panose="020B0502040204020203" pitchFamily="34" charset="0"/>
                <a:cs typeface="Segoe UI" panose="020B0502040204020203" pitchFamily="34" charset="0"/>
              </a:rPr>
              <a:t>Fernández, A. S., &amp; Navarro, K. H. (2009). Manual de antropometría para la evaluación del estado nutricio en el adulto. Universidad Iberoamericana.</a:t>
            </a:r>
          </a:p>
          <a:p>
            <a:pPr marL="285750" indent="-285750" algn="just">
              <a:buFont typeface="Arial" panose="020B0604020202020204" pitchFamily="34" charset="0"/>
              <a:buChar char="•"/>
            </a:pPr>
            <a:endParaRPr lang="es-MX" dirty="0"/>
          </a:p>
        </p:txBody>
      </p:sp>
    </p:spTree>
    <p:extLst>
      <p:ext uri="{BB962C8B-B14F-4D97-AF65-F5344CB8AC3E}">
        <p14:creationId xmlns:p14="http://schemas.microsoft.com/office/powerpoint/2010/main" val="1273252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3067D5-B224-E143-9C6B-A94A9B8BCB84}"/>
              </a:ext>
            </a:extLst>
          </p:cNvPr>
          <p:cNvSpPr>
            <a:spLocks noGrp="1"/>
          </p:cNvSpPr>
          <p:nvPr>
            <p:ph type="title"/>
          </p:nvPr>
        </p:nvSpPr>
        <p:spPr>
          <a:xfrm>
            <a:off x="0" y="-234496"/>
            <a:ext cx="10515600" cy="1325563"/>
          </a:xfrm>
        </p:spPr>
        <p:txBody>
          <a:bodyPr/>
          <a:lstStyle/>
          <a:p>
            <a:r>
              <a:rPr lang="en-US" dirty="0"/>
              <a:t>Referencias bibliográficas</a:t>
            </a:r>
          </a:p>
        </p:txBody>
      </p:sp>
      <p:pic>
        <p:nvPicPr>
          <p:cNvPr id="4" name="Content Placeholder 6" descr="A picture containing icon&#10;&#10;Description automatically generated">
            <a:extLst>
              <a:ext uri="{FF2B5EF4-FFF2-40B4-BE49-F238E27FC236}">
                <a16:creationId xmlns:a16="http://schemas.microsoft.com/office/drawing/2014/main" id="{4619E4F9-D490-8944-8906-55408E5D2A47}"/>
              </a:ext>
            </a:extLst>
          </p:cNvPr>
          <p:cNvPicPr>
            <a:picLocks noChangeAspect="1"/>
          </p:cNvPicPr>
          <p:nvPr/>
        </p:nvPicPr>
        <p:blipFill>
          <a:blip r:embed="rId3"/>
          <a:stretch>
            <a:fillRect/>
          </a:stretch>
        </p:blipFill>
        <p:spPr>
          <a:xfrm>
            <a:off x="10426535" y="5964878"/>
            <a:ext cx="1544782" cy="347576"/>
          </a:xfrm>
          <a:prstGeom prst="rect">
            <a:avLst/>
          </a:prstGeom>
        </p:spPr>
      </p:pic>
      <p:cxnSp>
        <p:nvCxnSpPr>
          <p:cNvPr id="9" name="Conector recto 8">
            <a:extLst>
              <a:ext uri="{FF2B5EF4-FFF2-40B4-BE49-F238E27FC236}">
                <a16:creationId xmlns:a16="http://schemas.microsoft.com/office/drawing/2014/main" id="{D9BAC610-C23E-4E7B-A6EF-8068E350A60D}"/>
              </a:ext>
            </a:extLst>
          </p:cNvPr>
          <p:cNvCxnSpPr>
            <a:cxnSpLocks/>
          </p:cNvCxnSpPr>
          <p:nvPr/>
        </p:nvCxnSpPr>
        <p:spPr>
          <a:xfrm flipV="1">
            <a:off x="0" y="673019"/>
            <a:ext cx="5881387" cy="24555"/>
          </a:xfrm>
          <a:prstGeom prst="line">
            <a:avLst/>
          </a:prstGeom>
          <a:ln w="38100"/>
        </p:spPr>
        <p:style>
          <a:lnRef idx="3">
            <a:schemeClr val="accent1"/>
          </a:lnRef>
          <a:fillRef idx="0">
            <a:schemeClr val="accent1"/>
          </a:fillRef>
          <a:effectRef idx="2">
            <a:schemeClr val="accent1"/>
          </a:effectRef>
          <a:fontRef idx="minor">
            <a:schemeClr val="tx1"/>
          </a:fontRef>
        </p:style>
      </p:cxnSp>
      <p:sp>
        <p:nvSpPr>
          <p:cNvPr id="6" name="CuadroTexto 5">
            <a:extLst>
              <a:ext uri="{FF2B5EF4-FFF2-40B4-BE49-F238E27FC236}">
                <a16:creationId xmlns:a16="http://schemas.microsoft.com/office/drawing/2014/main" id="{45F39B7A-3431-8C98-948E-59E8A94D1C7C}"/>
              </a:ext>
            </a:extLst>
          </p:cNvPr>
          <p:cNvSpPr txBox="1"/>
          <p:nvPr/>
        </p:nvSpPr>
        <p:spPr>
          <a:xfrm>
            <a:off x="0" y="841384"/>
            <a:ext cx="11971317" cy="5324535"/>
          </a:xfrm>
          <a:prstGeom prst="rect">
            <a:avLst/>
          </a:prstGeom>
          <a:noFill/>
        </p:spPr>
        <p:txBody>
          <a:bodyPr wrap="square">
            <a:spAutoFit/>
          </a:bodyPr>
          <a:lstStyle/>
          <a:p>
            <a:pPr marL="285750" indent="-285750">
              <a:buFont typeface="Arial" panose="020B0604020202020204" pitchFamily="34" charset="0"/>
              <a:buChar char="•"/>
            </a:pPr>
            <a:r>
              <a:rPr lang="es-HN" sz="2000" dirty="0">
                <a:latin typeface="Segoe UI" panose="020B0502040204020203" pitchFamily="34" charset="0"/>
                <a:cs typeface="Segoe UI" panose="020B0502040204020203" pitchFamily="34" charset="0"/>
              </a:rPr>
              <a:t>Gallegos, 2016.crdownload. (s. f.).</a:t>
            </a:r>
          </a:p>
          <a:p>
            <a:pPr marL="285750" indent="-285750">
              <a:buFont typeface="Arial" panose="020B0604020202020204" pitchFamily="34" charset="0"/>
              <a:buChar char="•"/>
            </a:pPr>
            <a:r>
              <a:rPr lang="es-HN" sz="2000" dirty="0">
                <a:latin typeface="Segoe UI" panose="020B0502040204020203" pitchFamily="34" charset="0"/>
                <a:cs typeface="Segoe UI" panose="020B0502040204020203" pitchFamily="34" charset="0"/>
              </a:rPr>
              <a:t>Gallegos, S. C. P., </a:t>
            </a:r>
            <a:r>
              <a:rPr lang="es-HN" sz="2000" dirty="0" err="1">
                <a:latin typeface="Segoe UI" panose="020B0502040204020203" pitchFamily="34" charset="0"/>
                <a:cs typeface="Segoe UI" panose="020B0502040204020203" pitchFamily="34" charset="0"/>
              </a:rPr>
              <a:t>Mejia</a:t>
            </a:r>
            <a:r>
              <a:rPr lang="es-HN" sz="2000" dirty="0">
                <a:latin typeface="Segoe UI" panose="020B0502040204020203" pitchFamily="34" charset="0"/>
                <a:cs typeface="Segoe UI" panose="020B0502040204020203" pitchFamily="34" charset="0"/>
              </a:rPr>
              <a:t>, G. I., Valles, G. R., Chávez, O. R., Saldaña, N. N., </a:t>
            </a:r>
            <a:r>
              <a:rPr lang="es-HN" sz="2000" dirty="0" err="1">
                <a:latin typeface="Segoe UI" panose="020B0502040204020203" pitchFamily="34" charset="0"/>
                <a:cs typeface="Segoe UI" panose="020B0502040204020203" pitchFamily="34" charset="0"/>
              </a:rPr>
              <a:t>Hernandez</a:t>
            </a:r>
            <a:r>
              <a:rPr lang="es-HN" sz="2000" dirty="0">
                <a:latin typeface="Segoe UI" panose="020B0502040204020203" pitchFamily="34" charset="0"/>
                <a:cs typeface="Segoe UI" panose="020B0502040204020203" pitchFamily="34" charset="0"/>
              </a:rPr>
              <a:t>, A. L. P., &amp; Valdiviezo, I. C. (s. f.). Desarrollo de un programa para antropometría por medio de fotogrametría. Cultura Científica y Tecnológica, 57, </a:t>
            </a:r>
            <a:r>
              <a:rPr lang="es-HN" sz="2000" dirty="0" err="1">
                <a:latin typeface="Segoe UI" panose="020B0502040204020203" pitchFamily="34" charset="0"/>
                <a:cs typeface="Segoe UI" panose="020B0502040204020203" pitchFamily="34" charset="0"/>
              </a:rPr>
              <a:t>Article</a:t>
            </a:r>
            <a:r>
              <a:rPr lang="es-HN" sz="2000" dirty="0">
                <a:latin typeface="Segoe UI" panose="020B0502040204020203" pitchFamily="34" charset="0"/>
                <a:cs typeface="Segoe UI" panose="020B0502040204020203" pitchFamily="34" charset="0"/>
              </a:rPr>
              <a:t> 57. Recuperado 17 de abril de 2024, de https://erevistas.uacj.mx/ojs/index.php/culcyt/article/view/772</a:t>
            </a:r>
          </a:p>
          <a:p>
            <a:pPr marL="285750" indent="-285750">
              <a:buFont typeface="Arial" panose="020B0604020202020204" pitchFamily="34" charset="0"/>
              <a:buChar char="•"/>
            </a:pPr>
            <a:r>
              <a:rPr lang="es-HN" sz="2000" dirty="0">
                <a:latin typeface="Segoe UI" panose="020B0502040204020203" pitchFamily="34" charset="0"/>
                <a:cs typeface="Segoe UI" panose="020B0502040204020203" pitchFamily="34" charset="0"/>
              </a:rPr>
              <a:t>Hernández Sampieri, R., &amp; </a:t>
            </a:r>
            <a:r>
              <a:rPr lang="es-HN" sz="2000" dirty="0" err="1">
                <a:latin typeface="Segoe UI" panose="020B0502040204020203" pitchFamily="34" charset="0"/>
                <a:cs typeface="Segoe UI" panose="020B0502040204020203" pitchFamily="34" charset="0"/>
              </a:rPr>
              <a:t>Fernandez</a:t>
            </a:r>
            <a:r>
              <a:rPr lang="es-HN" sz="2000" dirty="0">
                <a:latin typeface="Segoe UI" panose="020B0502040204020203" pitchFamily="34" charset="0"/>
                <a:cs typeface="Segoe UI" panose="020B0502040204020203" pitchFamily="34" charset="0"/>
              </a:rPr>
              <a:t>, C. F. (2014). Metodología de la investigación (P. Baptista Lucio, Ed.; Sexta edición). McGraw-Hill </a:t>
            </a:r>
            <a:r>
              <a:rPr lang="es-HN" sz="2000" dirty="0" err="1">
                <a:latin typeface="Segoe UI" panose="020B0502040204020203" pitchFamily="34" charset="0"/>
                <a:cs typeface="Segoe UI" panose="020B0502040204020203" pitchFamily="34" charset="0"/>
              </a:rPr>
              <a:t>Education</a:t>
            </a:r>
            <a:r>
              <a:rPr lang="es-HN" sz="2000" dirty="0">
                <a:latin typeface="Segoe UI" panose="020B0502040204020203" pitchFamily="34" charset="0"/>
                <a:cs typeface="Segoe UI" panose="020B0502040204020203" pitchFamily="34" charset="0"/>
              </a:rPr>
              <a:t>.</a:t>
            </a:r>
          </a:p>
          <a:p>
            <a:pPr marL="285750" indent="-285750">
              <a:buFont typeface="Arial" panose="020B0604020202020204" pitchFamily="34" charset="0"/>
              <a:buChar char="•"/>
            </a:pPr>
            <a:r>
              <a:rPr lang="es-HN" sz="2000" dirty="0" err="1">
                <a:latin typeface="Segoe UI" panose="020B0502040204020203" pitchFamily="34" charset="0"/>
                <a:cs typeface="Segoe UI" panose="020B0502040204020203" pitchFamily="34" charset="0"/>
              </a:rPr>
              <a:t>Ingenieria</a:t>
            </a:r>
            <a:r>
              <a:rPr lang="es-HN" sz="2000" dirty="0">
                <a:latin typeface="Segoe UI" panose="020B0502040204020203" pitchFamily="34" charset="0"/>
                <a:cs typeface="Segoe UI" panose="020B0502040204020203" pitchFamily="34" charset="0"/>
              </a:rPr>
              <a:t> Industrial—</a:t>
            </a:r>
            <a:r>
              <a:rPr lang="es-HN" sz="2000" dirty="0" err="1">
                <a:latin typeface="Segoe UI" panose="020B0502040204020203" pitchFamily="34" charset="0"/>
                <a:cs typeface="Segoe UI" panose="020B0502040204020203" pitchFamily="34" charset="0"/>
              </a:rPr>
              <a:t>Benjamin</a:t>
            </a:r>
            <a:r>
              <a:rPr lang="es-HN" sz="2000" dirty="0">
                <a:latin typeface="Segoe UI" panose="020B0502040204020203" pitchFamily="34" charset="0"/>
                <a:cs typeface="Segoe UI" panose="020B0502040204020203" pitchFamily="34" charset="0"/>
              </a:rPr>
              <a:t> W. Niebel.pdf. (s. f.).</a:t>
            </a:r>
          </a:p>
          <a:p>
            <a:pPr marL="285750" indent="-285750">
              <a:buFont typeface="Arial" panose="020B0604020202020204" pitchFamily="34" charset="0"/>
              <a:buChar char="•"/>
            </a:pPr>
            <a:r>
              <a:rPr lang="es-HN" sz="2000" dirty="0">
                <a:latin typeface="Segoe UI" panose="020B0502040204020203" pitchFamily="34" charset="0"/>
                <a:cs typeface="Segoe UI" panose="020B0502040204020203" pitchFamily="34" charset="0"/>
              </a:rPr>
              <a:t>ISO7250-1:2017.pdf. (s. f.).</a:t>
            </a:r>
          </a:p>
          <a:p>
            <a:pPr marL="285750" indent="-285750">
              <a:buFont typeface="Arial" panose="020B0604020202020204" pitchFamily="34" charset="0"/>
              <a:buChar char="•"/>
            </a:pPr>
            <a:r>
              <a:rPr lang="es-HN" sz="2000" dirty="0">
                <a:latin typeface="Segoe UI" panose="020B0502040204020203" pitchFamily="34" charset="0"/>
                <a:cs typeface="Segoe UI" panose="020B0502040204020203" pitchFamily="34" charset="0"/>
              </a:rPr>
              <a:t>Ivar, A. (s. f.). Estudio antropométrico de la población mexicana masculina laboralmente productiva. . . ISSN, 19.</a:t>
            </a:r>
          </a:p>
          <a:p>
            <a:pPr marL="285750" indent="-285750">
              <a:buFont typeface="Arial" panose="020B0604020202020204" pitchFamily="34" charset="0"/>
              <a:buChar char="•"/>
            </a:pPr>
            <a:r>
              <a:rPr lang="es-HN" sz="2000" dirty="0">
                <a:latin typeface="Segoe UI" panose="020B0502040204020203" pitchFamily="34" charset="0"/>
                <a:cs typeface="Segoe UI" panose="020B0502040204020203" pitchFamily="34" charset="0"/>
              </a:rPr>
              <a:t>Jáquez, L. R. D. (2014). Universidad Autónoma de Ciudad Juárez.</a:t>
            </a:r>
          </a:p>
          <a:p>
            <a:pPr marL="285750" indent="-285750">
              <a:buFont typeface="Arial" panose="020B0604020202020204" pitchFamily="34" charset="0"/>
              <a:buChar char="•"/>
            </a:pPr>
            <a:r>
              <a:rPr lang="es-HN" sz="2000" dirty="0">
                <a:latin typeface="Segoe UI" panose="020B0502040204020203" pitchFamily="34" charset="0"/>
                <a:cs typeface="Segoe UI" panose="020B0502040204020203" pitchFamily="34" charset="0"/>
              </a:rPr>
              <a:t>José, B. N. F. (s. f.). Prueba piloto: Validación de instrumentos y procedimientos para recopilar data antropométrica con fines ergonómicos. . . ISSN, 12.</a:t>
            </a:r>
          </a:p>
          <a:p>
            <a:pPr marL="285750" indent="-285750">
              <a:buFont typeface="Arial" panose="020B0604020202020204" pitchFamily="34" charset="0"/>
              <a:buChar char="•"/>
            </a:pPr>
            <a:r>
              <a:rPr lang="es-HN" sz="2000" dirty="0">
                <a:latin typeface="Segoe UI" panose="020B0502040204020203" pitchFamily="34" charset="0"/>
                <a:cs typeface="Segoe UI" panose="020B0502040204020203" pitchFamily="34" charset="0"/>
              </a:rPr>
              <a:t>MANUAL ANTROPOMETRIA.pdf. (s. f.).</a:t>
            </a:r>
          </a:p>
          <a:p>
            <a:pPr marL="285750" indent="-285750">
              <a:buFont typeface="Arial" panose="020B0604020202020204" pitchFamily="34" charset="0"/>
              <a:buChar char="•"/>
            </a:pPr>
            <a:r>
              <a:rPr lang="es-HN" sz="2000" dirty="0">
                <a:latin typeface="Segoe UI" panose="020B0502040204020203" pitchFamily="34" charset="0"/>
                <a:cs typeface="Segoe UI" panose="020B0502040204020203" pitchFamily="34" charset="0"/>
              </a:rPr>
              <a:t>Manuel, J., &amp; Buendía, S. (s. f.). REPETIBILIDAD Y REPRODUCIBILIDAD DEL MYAH EN EL ESTUDIO DE LA PELÍCULA LAGRIMAL.</a:t>
            </a:r>
          </a:p>
        </p:txBody>
      </p:sp>
    </p:spTree>
    <p:extLst>
      <p:ext uri="{BB962C8B-B14F-4D97-AF65-F5344CB8AC3E}">
        <p14:creationId xmlns:p14="http://schemas.microsoft.com/office/powerpoint/2010/main" val="36352357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3067D5-B224-E143-9C6B-A94A9B8BCB84}"/>
              </a:ext>
            </a:extLst>
          </p:cNvPr>
          <p:cNvSpPr>
            <a:spLocks noGrp="1"/>
          </p:cNvSpPr>
          <p:nvPr>
            <p:ph type="title"/>
          </p:nvPr>
        </p:nvSpPr>
        <p:spPr>
          <a:xfrm>
            <a:off x="0" y="-234496"/>
            <a:ext cx="10515600" cy="1325563"/>
          </a:xfrm>
        </p:spPr>
        <p:txBody>
          <a:bodyPr/>
          <a:lstStyle/>
          <a:p>
            <a:r>
              <a:rPr lang="en-US" dirty="0"/>
              <a:t>Referencias bibliográficas</a:t>
            </a:r>
          </a:p>
        </p:txBody>
      </p:sp>
      <p:pic>
        <p:nvPicPr>
          <p:cNvPr id="4" name="Content Placeholder 6" descr="A picture containing icon&#10;&#10;Description automatically generated">
            <a:extLst>
              <a:ext uri="{FF2B5EF4-FFF2-40B4-BE49-F238E27FC236}">
                <a16:creationId xmlns:a16="http://schemas.microsoft.com/office/drawing/2014/main" id="{4619E4F9-D490-8944-8906-55408E5D2A47}"/>
              </a:ext>
            </a:extLst>
          </p:cNvPr>
          <p:cNvPicPr>
            <a:picLocks noChangeAspect="1"/>
          </p:cNvPicPr>
          <p:nvPr/>
        </p:nvPicPr>
        <p:blipFill>
          <a:blip r:embed="rId3"/>
          <a:stretch>
            <a:fillRect/>
          </a:stretch>
        </p:blipFill>
        <p:spPr>
          <a:xfrm>
            <a:off x="10426535" y="5964878"/>
            <a:ext cx="1544782" cy="347576"/>
          </a:xfrm>
          <a:prstGeom prst="rect">
            <a:avLst/>
          </a:prstGeom>
        </p:spPr>
      </p:pic>
      <p:cxnSp>
        <p:nvCxnSpPr>
          <p:cNvPr id="9" name="Conector recto 8">
            <a:extLst>
              <a:ext uri="{FF2B5EF4-FFF2-40B4-BE49-F238E27FC236}">
                <a16:creationId xmlns:a16="http://schemas.microsoft.com/office/drawing/2014/main" id="{D9BAC610-C23E-4E7B-A6EF-8068E350A60D}"/>
              </a:ext>
            </a:extLst>
          </p:cNvPr>
          <p:cNvCxnSpPr>
            <a:cxnSpLocks/>
          </p:cNvCxnSpPr>
          <p:nvPr/>
        </p:nvCxnSpPr>
        <p:spPr>
          <a:xfrm flipV="1">
            <a:off x="0" y="673019"/>
            <a:ext cx="5881387" cy="24555"/>
          </a:xfrm>
          <a:prstGeom prst="line">
            <a:avLst/>
          </a:prstGeom>
          <a:ln w="38100"/>
        </p:spPr>
        <p:style>
          <a:lnRef idx="3">
            <a:schemeClr val="accent1"/>
          </a:lnRef>
          <a:fillRef idx="0">
            <a:schemeClr val="accent1"/>
          </a:fillRef>
          <a:effectRef idx="2">
            <a:schemeClr val="accent1"/>
          </a:effectRef>
          <a:fontRef idx="minor">
            <a:schemeClr val="tx1"/>
          </a:fontRef>
        </p:style>
      </p:cxnSp>
      <p:sp>
        <p:nvSpPr>
          <p:cNvPr id="5" name="CuadroTexto 4">
            <a:extLst>
              <a:ext uri="{FF2B5EF4-FFF2-40B4-BE49-F238E27FC236}">
                <a16:creationId xmlns:a16="http://schemas.microsoft.com/office/drawing/2014/main" id="{1A1BCE2D-E56C-3FFC-D17B-EBB4DFE892EF}"/>
              </a:ext>
            </a:extLst>
          </p:cNvPr>
          <p:cNvSpPr txBox="1"/>
          <p:nvPr/>
        </p:nvSpPr>
        <p:spPr>
          <a:xfrm>
            <a:off x="0" y="725022"/>
            <a:ext cx="12192000" cy="5940088"/>
          </a:xfrm>
          <a:prstGeom prst="rect">
            <a:avLst/>
          </a:prstGeom>
          <a:noFill/>
        </p:spPr>
        <p:txBody>
          <a:bodyPr wrap="square">
            <a:spAutoFit/>
          </a:bodyPr>
          <a:lstStyle/>
          <a:p>
            <a:pPr marL="285750" indent="-285750">
              <a:buFont typeface="Arial" panose="020B0604020202020204" pitchFamily="34" charset="0"/>
              <a:buChar char="•"/>
            </a:pPr>
            <a:r>
              <a:rPr lang="es-MX" sz="2000" dirty="0">
                <a:latin typeface="Segoe UI" panose="020B0502040204020203" pitchFamily="34" charset="0"/>
                <a:cs typeface="Segoe UI" panose="020B0502040204020203" pitchFamily="34" charset="0"/>
              </a:rPr>
              <a:t>Moyano, G. (2017). El uso de fotogrametría digital como registro complementario en arqueología. Alcances de la técnica y casos de aplicación. </a:t>
            </a:r>
            <a:r>
              <a:rPr lang="es-MX" sz="2000" dirty="0" err="1">
                <a:latin typeface="Segoe UI" panose="020B0502040204020203" pitchFamily="34" charset="0"/>
                <a:cs typeface="Segoe UI" panose="020B0502040204020203" pitchFamily="34" charset="0"/>
              </a:rPr>
              <a:t>Comechingonia</a:t>
            </a:r>
            <a:r>
              <a:rPr lang="es-MX" sz="2000" dirty="0">
                <a:latin typeface="Segoe UI" panose="020B0502040204020203" pitchFamily="34" charset="0"/>
                <a:cs typeface="Segoe UI" panose="020B0502040204020203" pitchFamily="34" charset="0"/>
              </a:rPr>
              <a:t>, 21(2), 333-351.</a:t>
            </a:r>
          </a:p>
          <a:p>
            <a:pPr marL="285750" indent="-285750">
              <a:buFont typeface="Arial" panose="020B0604020202020204" pitchFamily="34" charset="0"/>
              <a:buChar char="•"/>
            </a:pPr>
            <a:r>
              <a:rPr lang="es-MX" sz="2000" dirty="0">
                <a:latin typeface="Segoe UI" panose="020B0502040204020203" pitchFamily="34" charset="0"/>
                <a:cs typeface="Segoe UI" panose="020B0502040204020203" pitchFamily="34" charset="0"/>
              </a:rPr>
              <a:t>Ortiz </a:t>
            </a:r>
            <a:r>
              <a:rPr lang="es-MX" sz="2000" dirty="0" err="1">
                <a:latin typeface="Segoe UI" panose="020B0502040204020203" pitchFamily="34" charset="0"/>
                <a:cs typeface="Segoe UI" panose="020B0502040204020203" pitchFamily="34" charset="0"/>
              </a:rPr>
              <a:t>Coder</a:t>
            </a:r>
            <a:r>
              <a:rPr lang="es-MX" sz="2000" dirty="0">
                <a:latin typeface="Segoe UI" panose="020B0502040204020203" pitchFamily="34" charset="0"/>
                <a:cs typeface="Segoe UI" panose="020B0502040204020203" pitchFamily="34" charset="0"/>
              </a:rPr>
              <a:t>, P. (2015). Digitalización automática del patrimonio arqueológico a partir de fotogrametría. Virtual </a:t>
            </a:r>
            <a:r>
              <a:rPr lang="es-MX" sz="2000" dirty="0" err="1">
                <a:latin typeface="Segoe UI" panose="020B0502040204020203" pitchFamily="34" charset="0"/>
                <a:cs typeface="Segoe UI" panose="020B0502040204020203" pitchFamily="34" charset="0"/>
              </a:rPr>
              <a:t>Archaeology</a:t>
            </a:r>
            <a:r>
              <a:rPr lang="es-MX" sz="2000" dirty="0">
                <a:latin typeface="Segoe UI" panose="020B0502040204020203" pitchFamily="34" charset="0"/>
                <a:cs typeface="Segoe UI" panose="020B0502040204020203" pitchFamily="34" charset="0"/>
              </a:rPr>
              <a:t> </a:t>
            </a:r>
            <a:r>
              <a:rPr lang="es-MX" sz="2000" dirty="0" err="1">
                <a:latin typeface="Segoe UI" panose="020B0502040204020203" pitchFamily="34" charset="0"/>
                <a:cs typeface="Segoe UI" panose="020B0502040204020203" pitchFamily="34" charset="0"/>
              </a:rPr>
              <a:t>Review</a:t>
            </a:r>
            <a:r>
              <a:rPr lang="es-MX" sz="2000" dirty="0">
                <a:latin typeface="Segoe UI" panose="020B0502040204020203" pitchFamily="34" charset="0"/>
                <a:cs typeface="Segoe UI" panose="020B0502040204020203" pitchFamily="34" charset="0"/>
              </a:rPr>
              <a:t>, 4(8), 46. https://doi.org/10.4995/var.2013.4287</a:t>
            </a:r>
          </a:p>
          <a:p>
            <a:pPr marL="285750" indent="-285750">
              <a:buFont typeface="Arial" panose="020B0604020202020204" pitchFamily="34" charset="0"/>
              <a:buChar char="•"/>
            </a:pPr>
            <a:r>
              <a:rPr lang="es-MX" sz="2000" dirty="0">
                <a:latin typeface="Segoe UI" panose="020B0502040204020203" pitchFamily="34" charset="0"/>
                <a:cs typeface="Segoe UI" panose="020B0502040204020203" pitchFamily="34" charset="0"/>
              </a:rPr>
              <a:t>Ortiz, M. R. R. (2008). Tablas antropométricas infantiles. Univ. Nacional de Colombia.</a:t>
            </a:r>
          </a:p>
          <a:p>
            <a:pPr marL="285750" indent="-285750">
              <a:buFont typeface="Arial" panose="020B0604020202020204" pitchFamily="34" charset="0"/>
              <a:buChar char="•"/>
            </a:pPr>
            <a:r>
              <a:rPr lang="es-MX" sz="2000" dirty="0" err="1">
                <a:latin typeface="Segoe UI" panose="020B0502040204020203" pitchFamily="34" charset="0"/>
                <a:cs typeface="Segoe UI" panose="020B0502040204020203" pitchFamily="34" charset="0"/>
              </a:rPr>
              <a:t>Perini</a:t>
            </a:r>
            <a:r>
              <a:rPr lang="es-MX" sz="2000" dirty="0">
                <a:latin typeface="Segoe UI" panose="020B0502040204020203" pitchFamily="34" charset="0"/>
                <a:cs typeface="Segoe UI" panose="020B0502040204020203" pitchFamily="34" charset="0"/>
              </a:rPr>
              <a:t>, T. A., Oliveira, G. L. de, </a:t>
            </a:r>
            <a:r>
              <a:rPr lang="es-MX" sz="2000" dirty="0" err="1">
                <a:latin typeface="Segoe UI" panose="020B0502040204020203" pitchFamily="34" charset="0"/>
                <a:cs typeface="Segoe UI" panose="020B0502040204020203" pitchFamily="34" charset="0"/>
              </a:rPr>
              <a:t>Ornellas</a:t>
            </a:r>
            <a:r>
              <a:rPr lang="es-MX" sz="2000" dirty="0">
                <a:latin typeface="Segoe UI" panose="020B0502040204020203" pitchFamily="34" charset="0"/>
                <a:cs typeface="Segoe UI" panose="020B0502040204020203" pitchFamily="34" charset="0"/>
              </a:rPr>
              <a:t>, J. dos S., &amp; Oliveira, F. P. de. (2005). </a:t>
            </a:r>
            <a:r>
              <a:rPr lang="es-MX" sz="2000" dirty="0" err="1">
                <a:latin typeface="Segoe UI" panose="020B0502040204020203" pitchFamily="34" charset="0"/>
                <a:cs typeface="Segoe UI" panose="020B0502040204020203" pitchFamily="34" charset="0"/>
              </a:rPr>
              <a:t>Technical</a:t>
            </a:r>
            <a:r>
              <a:rPr lang="es-MX" sz="2000" dirty="0">
                <a:latin typeface="Segoe UI" panose="020B0502040204020203" pitchFamily="34" charset="0"/>
                <a:cs typeface="Segoe UI" panose="020B0502040204020203" pitchFamily="34" charset="0"/>
              </a:rPr>
              <a:t> error of </a:t>
            </a:r>
            <a:r>
              <a:rPr lang="es-MX" sz="2000" dirty="0" err="1">
                <a:latin typeface="Segoe UI" panose="020B0502040204020203" pitchFamily="34" charset="0"/>
                <a:cs typeface="Segoe UI" panose="020B0502040204020203" pitchFamily="34" charset="0"/>
              </a:rPr>
              <a:t>measurement</a:t>
            </a:r>
            <a:r>
              <a:rPr lang="es-MX" sz="2000" dirty="0">
                <a:latin typeface="Segoe UI" panose="020B0502040204020203" pitchFamily="34" charset="0"/>
                <a:cs typeface="Segoe UI" panose="020B0502040204020203" pitchFamily="34" charset="0"/>
              </a:rPr>
              <a:t> in </a:t>
            </a:r>
            <a:r>
              <a:rPr lang="es-MX" sz="2000" dirty="0" err="1">
                <a:latin typeface="Segoe UI" panose="020B0502040204020203" pitchFamily="34" charset="0"/>
                <a:cs typeface="Segoe UI" panose="020B0502040204020203" pitchFamily="34" charset="0"/>
              </a:rPr>
              <a:t>anthropometry</a:t>
            </a:r>
            <a:r>
              <a:rPr lang="es-MX" sz="2000" dirty="0">
                <a:latin typeface="Segoe UI" panose="020B0502040204020203" pitchFamily="34" charset="0"/>
                <a:cs typeface="Segoe UI" panose="020B0502040204020203" pitchFamily="34" charset="0"/>
              </a:rPr>
              <a:t>. Revista Brasileira de Medicina Do </a:t>
            </a:r>
            <a:r>
              <a:rPr lang="es-MX" sz="2000" dirty="0" err="1">
                <a:latin typeface="Segoe UI" panose="020B0502040204020203" pitchFamily="34" charset="0"/>
                <a:cs typeface="Segoe UI" panose="020B0502040204020203" pitchFamily="34" charset="0"/>
              </a:rPr>
              <a:t>Esporte</a:t>
            </a:r>
            <a:r>
              <a:rPr lang="es-MX" sz="2000" dirty="0">
                <a:latin typeface="Segoe UI" panose="020B0502040204020203" pitchFamily="34" charset="0"/>
                <a:cs typeface="Segoe UI" panose="020B0502040204020203" pitchFamily="34" charset="0"/>
              </a:rPr>
              <a:t>, 11, 81-85. https://doi.org/10.1590/S1517-86922005000100009</a:t>
            </a:r>
          </a:p>
          <a:p>
            <a:pPr marL="285750" indent="-285750">
              <a:buFont typeface="Arial" panose="020B0604020202020204" pitchFamily="34" charset="0"/>
              <a:buChar char="•"/>
            </a:pPr>
            <a:r>
              <a:rPr lang="es-MX" sz="2000" dirty="0">
                <a:latin typeface="Segoe UI" panose="020B0502040204020203" pitchFamily="34" charset="0"/>
                <a:cs typeface="Segoe UI" panose="020B0502040204020203" pitchFamily="34" charset="0"/>
              </a:rPr>
              <a:t>Rodríguez, M. D. (2004). ESTUDIOS LONGITUDINALES: CONCEPTO Y PARTICULARIDADES. </a:t>
            </a:r>
            <a:r>
              <a:rPr lang="es-MX" sz="2000" dirty="0" err="1">
                <a:latin typeface="Segoe UI" panose="020B0502040204020203" pitchFamily="34" charset="0"/>
                <a:cs typeface="Segoe UI" panose="020B0502040204020203" pitchFamily="34" charset="0"/>
              </a:rPr>
              <a:t>Rev</a:t>
            </a:r>
            <a:r>
              <a:rPr lang="es-MX" sz="2000" dirty="0">
                <a:latin typeface="Segoe UI" panose="020B0502040204020203" pitchFamily="34" charset="0"/>
                <a:cs typeface="Segoe UI" panose="020B0502040204020203" pitchFamily="34" charset="0"/>
              </a:rPr>
              <a:t> </a:t>
            </a:r>
            <a:r>
              <a:rPr lang="es-MX" sz="2000" dirty="0" err="1">
                <a:latin typeface="Segoe UI" panose="020B0502040204020203" pitchFamily="34" charset="0"/>
                <a:cs typeface="Segoe UI" panose="020B0502040204020203" pitchFamily="34" charset="0"/>
              </a:rPr>
              <a:t>Esp</a:t>
            </a:r>
            <a:r>
              <a:rPr lang="es-MX" sz="2000" dirty="0">
                <a:latin typeface="Segoe UI" panose="020B0502040204020203" pitchFamily="34" charset="0"/>
                <a:cs typeface="Segoe UI" panose="020B0502040204020203" pitchFamily="34" charset="0"/>
              </a:rPr>
              <a:t> Salud Pública, 78.</a:t>
            </a:r>
          </a:p>
          <a:p>
            <a:pPr marL="285750" indent="-285750">
              <a:buFont typeface="Arial" panose="020B0604020202020204" pitchFamily="34" charset="0"/>
              <a:buChar char="•"/>
            </a:pPr>
            <a:r>
              <a:rPr lang="es-MX" sz="2000" dirty="0" err="1">
                <a:latin typeface="Segoe UI" panose="020B0502040204020203" pitchFamily="34" charset="0"/>
                <a:cs typeface="Segoe UI" panose="020B0502040204020203" pitchFamily="34" charset="0"/>
              </a:rPr>
              <a:t>Sanchez</a:t>
            </a:r>
            <a:r>
              <a:rPr lang="es-MX" sz="2000" dirty="0">
                <a:latin typeface="Segoe UI" panose="020B0502040204020203" pitchFamily="34" charset="0"/>
                <a:cs typeface="Segoe UI" panose="020B0502040204020203" pitchFamily="34" charset="0"/>
              </a:rPr>
              <a:t>, V., Mora, A., &amp; Cristancho, Z. (2021). Fiabilidad </a:t>
            </a:r>
            <a:r>
              <a:rPr lang="es-MX" sz="2000" dirty="0" err="1">
                <a:latin typeface="Segoe UI" panose="020B0502040204020203" pitchFamily="34" charset="0"/>
                <a:cs typeface="Segoe UI" panose="020B0502040204020203" pitchFamily="34" charset="0"/>
              </a:rPr>
              <a:t>interobservador</a:t>
            </a:r>
            <a:r>
              <a:rPr lang="es-MX" sz="2000" dirty="0">
                <a:latin typeface="Segoe UI" panose="020B0502040204020203" pitchFamily="34" charset="0"/>
                <a:cs typeface="Segoe UI" panose="020B0502040204020203" pitchFamily="34" charset="0"/>
              </a:rPr>
              <a:t> de tres métodos de fotogrametría para medir la lordosis lumbar. Fisioterapia, 43(4), 186-191. </a:t>
            </a:r>
            <a:r>
              <a:rPr lang="es-MX" sz="2000" dirty="0">
                <a:latin typeface="Segoe UI" panose="020B0502040204020203" pitchFamily="34" charset="0"/>
                <a:cs typeface="Segoe UI" panose="020B0502040204020203" pitchFamily="34" charset="0"/>
                <a:hlinkClick r:id="rId4"/>
              </a:rPr>
              <a:t>https://doi.org/10.1016/j.ft.2021.01.009</a:t>
            </a:r>
            <a:endParaRPr lang="es-MX" sz="2000" dirty="0">
              <a:latin typeface="Segoe UI" panose="020B0502040204020203" pitchFamily="34" charset="0"/>
              <a:cs typeface="Segoe UI" panose="020B0502040204020203" pitchFamily="34" charset="0"/>
            </a:endParaRPr>
          </a:p>
          <a:p>
            <a:pPr marL="285750" indent="-285750">
              <a:buFont typeface="Arial" panose="020B0604020202020204" pitchFamily="34" charset="0"/>
              <a:buChar char="•"/>
            </a:pPr>
            <a:r>
              <a:rPr lang="es-MX" sz="2000" dirty="0">
                <a:latin typeface="Segoe UI" panose="020B0502040204020203" pitchFamily="34" charset="0"/>
                <a:cs typeface="Segoe UI" panose="020B0502040204020203" pitchFamily="34" charset="0"/>
              </a:rPr>
              <a:t>Toribio, L. A., Haro, F. B., García, M. G., &amp; Orozco, P. S. (2012). Los factores humanos y la ergonomía en entornos industriales. Tecnología y desarrollo, 10(0), </a:t>
            </a:r>
            <a:r>
              <a:rPr lang="es-MX" sz="2000" dirty="0" err="1">
                <a:latin typeface="Segoe UI" panose="020B0502040204020203" pitchFamily="34" charset="0"/>
                <a:cs typeface="Segoe UI" panose="020B0502040204020203" pitchFamily="34" charset="0"/>
              </a:rPr>
              <a:t>Article</a:t>
            </a:r>
            <a:r>
              <a:rPr lang="es-MX" sz="2000" dirty="0">
                <a:latin typeface="Segoe UI" panose="020B0502040204020203" pitchFamily="34" charset="0"/>
                <a:cs typeface="Segoe UI" panose="020B0502040204020203" pitchFamily="34" charset="0"/>
              </a:rPr>
              <a:t> 0.</a:t>
            </a:r>
          </a:p>
          <a:p>
            <a:pPr marL="285750" indent="-285750">
              <a:buFont typeface="Arial" panose="020B0604020202020204" pitchFamily="34" charset="0"/>
              <a:buChar char="•"/>
            </a:pPr>
            <a:r>
              <a:rPr lang="es-MX" sz="2000" dirty="0">
                <a:latin typeface="Segoe UI" panose="020B0502040204020203" pitchFamily="34" charset="0"/>
                <a:cs typeface="Segoe UI" panose="020B0502040204020203" pitchFamily="34" charset="0"/>
              </a:rPr>
              <a:t>Trastornos músculo-esqueléticospdf.pdf. (s. f.).</a:t>
            </a:r>
          </a:p>
          <a:p>
            <a:pPr marL="285750" indent="-285750">
              <a:buFont typeface="Arial" panose="020B0604020202020204" pitchFamily="34" charset="0"/>
              <a:buChar char="•"/>
            </a:pPr>
            <a:r>
              <a:rPr lang="es-MX" sz="2000" dirty="0">
                <a:latin typeface="Segoe UI" panose="020B0502040204020203" pitchFamily="34" charset="0"/>
                <a:cs typeface="Segoe UI" panose="020B0502040204020203" pitchFamily="34" charset="0"/>
              </a:rPr>
              <a:t>Triangulación por expertos.pdf. (s. f.).</a:t>
            </a:r>
          </a:p>
          <a:p>
            <a:pPr marL="285750" indent="-285750">
              <a:buFont typeface="Arial" panose="020B0604020202020204" pitchFamily="34" charset="0"/>
              <a:buChar char="•"/>
            </a:pPr>
            <a:r>
              <a:rPr lang="es-MX" sz="2000" dirty="0">
                <a:latin typeface="Segoe UI" panose="020B0502040204020203" pitchFamily="34" charset="0"/>
                <a:cs typeface="Segoe UI" panose="020B0502040204020203" pitchFamily="34" charset="0"/>
              </a:rPr>
              <a:t>Uso de medidas antropométricas para el diseño.pdf. (s. f.).</a:t>
            </a:r>
          </a:p>
          <a:p>
            <a:pPr marL="285750" indent="-285750">
              <a:buFont typeface="Arial" panose="020B0604020202020204" pitchFamily="34" charset="0"/>
              <a:buChar char="•"/>
            </a:pPr>
            <a:endParaRPr lang="es-MX" sz="20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5297578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Content Placeholder 6" descr="A picture containing icon&#10;&#10;Description automatically generated">
            <a:extLst>
              <a:ext uri="{FF2B5EF4-FFF2-40B4-BE49-F238E27FC236}">
                <a16:creationId xmlns:a16="http://schemas.microsoft.com/office/drawing/2014/main" id="{4619E4F9-D490-8944-8906-55408E5D2A47}"/>
              </a:ext>
            </a:extLst>
          </p:cNvPr>
          <p:cNvPicPr>
            <a:picLocks noChangeAspect="1"/>
          </p:cNvPicPr>
          <p:nvPr/>
        </p:nvPicPr>
        <p:blipFill>
          <a:blip r:embed="rId3"/>
          <a:stretch>
            <a:fillRect/>
          </a:stretch>
        </p:blipFill>
        <p:spPr>
          <a:xfrm>
            <a:off x="10426535" y="5964878"/>
            <a:ext cx="1544782" cy="347576"/>
          </a:xfrm>
          <a:prstGeom prst="rect">
            <a:avLst/>
          </a:prstGeom>
        </p:spPr>
      </p:pic>
      <p:sp>
        <p:nvSpPr>
          <p:cNvPr id="7" name="Marcador de contenido 3">
            <a:extLst>
              <a:ext uri="{FF2B5EF4-FFF2-40B4-BE49-F238E27FC236}">
                <a16:creationId xmlns:a16="http://schemas.microsoft.com/office/drawing/2014/main" id="{1EC34ADB-C04B-EDF4-AF75-D96AD5D6A355}"/>
              </a:ext>
            </a:extLst>
          </p:cNvPr>
          <p:cNvSpPr txBox="1">
            <a:spLocks/>
          </p:cNvSpPr>
          <p:nvPr/>
        </p:nvSpPr>
        <p:spPr>
          <a:xfrm>
            <a:off x="0" y="2036372"/>
            <a:ext cx="5770562" cy="2371596"/>
          </a:xfrm>
          <a:prstGeom prst="rect">
            <a:avLst/>
          </a:prstGeom>
        </p:spPr>
        <p:txBody>
          <a:bodyPr>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spcBef>
                <a:spcPts val="600"/>
              </a:spcBef>
              <a:buFont typeface="Arial" panose="020B0604020202020204" pitchFamily="34" charset="0"/>
              <a:buNone/>
            </a:pPr>
            <a:r>
              <a:rPr lang="es-HN" sz="2200" kern="100" dirty="0">
                <a:solidFill>
                  <a:srgbClr val="000000"/>
                </a:solidFill>
                <a:latin typeface="Segoe UI" panose="020B0502040204020203" pitchFamily="34" charset="0"/>
                <a:ea typeface="Aptos" panose="020B0004020202020204" pitchFamily="34" charset="0"/>
                <a:cs typeface="Arial" panose="020B0604020202020204" pitchFamily="34" charset="0"/>
              </a:rPr>
              <a:t>1. ¿Cuáles son los parámetros antropométricos que tienen las muestras poblacionales seleccionadas de los departamentos de Comayagua, Intibucá y La Paz?</a:t>
            </a:r>
          </a:p>
          <a:p>
            <a:pPr marL="1143000" indent="-1143000" algn="just">
              <a:lnSpc>
                <a:spcPct val="150000"/>
              </a:lnSpc>
              <a:spcBef>
                <a:spcPts val="600"/>
              </a:spcBef>
              <a:buFont typeface="Arial" panose="020B0604020202020204" pitchFamily="34" charset="0"/>
              <a:buAutoNum type="arabicPeriod"/>
            </a:pPr>
            <a:endParaRPr lang="es-HN" sz="6400" kern="100" dirty="0">
              <a:solidFill>
                <a:srgbClr val="000000"/>
              </a:solidFill>
              <a:latin typeface="Segoe UI" panose="020B0502040204020203" pitchFamily="34" charset="0"/>
              <a:ea typeface="Aptos" panose="020B0004020202020204" pitchFamily="34" charset="0"/>
              <a:cs typeface="Arial" panose="020B0604020202020204" pitchFamily="34" charset="0"/>
            </a:endParaRPr>
          </a:p>
          <a:p>
            <a:pPr marL="0" indent="0">
              <a:buFont typeface="Arial" panose="020B0604020202020204" pitchFamily="34" charset="0"/>
              <a:buNone/>
            </a:pPr>
            <a:endParaRPr lang="es-HN" dirty="0"/>
          </a:p>
        </p:txBody>
      </p:sp>
      <p:sp>
        <p:nvSpPr>
          <p:cNvPr id="17" name="Marcador de contenido 3">
            <a:extLst>
              <a:ext uri="{FF2B5EF4-FFF2-40B4-BE49-F238E27FC236}">
                <a16:creationId xmlns:a16="http://schemas.microsoft.com/office/drawing/2014/main" id="{8F8DD7EF-1994-3FB2-48B6-226D3F72722A}"/>
              </a:ext>
            </a:extLst>
          </p:cNvPr>
          <p:cNvSpPr txBox="1">
            <a:spLocks/>
          </p:cNvSpPr>
          <p:nvPr/>
        </p:nvSpPr>
        <p:spPr>
          <a:xfrm>
            <a:off x="6119403" y="1950032"/>
            <a:ext cx="5770562" cy="160216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spcBef>
                <a:spcPts val="600"/>
              </a:spcBef>
              <a:buNone/>
            </a:pPr>
            <a:r>
              <a:rPr lang="es-HN" sz="2000" kern="100" dirty="0">
                <a:solidFill>
                  <a:srgbClr val="000000"/>
                </a:solidFill>
                <a:effectLst/>
                <a:latin typeface="Segoe UI" panose="020B0502040204020203" pitchFamily="34" charset="0"/>
                <a:ea typeface="Aptos" panose="020B0004020202020204" pitchFamily="34" charset="0"/>
                <a:cs typeface="Arial" panose="020B0604020202020204" pitchFamily="34" charset="0"/>
              </a:rPr>
              <a:t>1. Medir parámetros antropométricos de las muestras de los departamentos seleccionados</a:t>
            </a:r>
            <a:r>
              <a:rPr lang="es-HN" sz="2000" kern="100" dirty="0">
                <a:solidFill>
                  <a:srgbClr val="000000"/>
                </a:solidFill>
                <a:latin typeface="Segoe UI" panose="020B0502040204020203" pitchFamily="34" charset="0"/>
                <a:ea typeface="Aptos" panose="020B0004020202020204" pitchFamily="34" charset="0"/>
                <a:cs typeface="Arial" panose="020B0604020202020204" pitchFamily="34" charset="0"/>
              </a:rPr>
              <a:t> </a:t>
            </a:r>
            <a:r>
              <a:rPr lang="es-HN" sz="2000" kern="100" dirty="0">
                <a:solidFill>
                  <a:srgbClr val="000000"/>
                </a:solidFill>
                <a:effectLst/>
                <a:latin typeface="Segoe UI" panose="020B0502040204020203" pitchFamily="34" charset="0"/>
                <a:ea typeface="Aptos" panose="020B0004020202020204" pitchFamily="34" charset="0"/>
                <a:cs typeface="Arial" panose="020B0604020202020204" pitchFamily="34" charset="0"/>
              </a:rPr>
              <a:t>mediante el uso de la fotogrametría y el método tradicional para toma de medidas de acuerdo con las indicaciones de la Norma ISO 7250-1 y uso de estadística descriptiva.</a:t>
            </a:r>
          </a:p>
          <a:p>
            <a:pPr marL="0" indent="0">
              <a:buNone/>
            </a:pPr>
            <a:endParaRPr lang="es-HN" sz="1400" dirty="0"/>
          </a:p>
        </p:txBody>
      </p:sp>
      <p:sp>
        <p:nvSpPr>
          <p:cNvPr id="15" name="Title 1">
            <a:extLst>
              <a:ext uri="{FF2B5EF4-FFF2-40B4-BE49-F238E27FC236}">
                <a16:creationId xmlns:a16="http://schemas.microsoft.com/office/drawing/2014/main" id="{BC01F724-32C2-D511-F532-75FA91DBA1DF}"/>
              </a:ext>
            </a:extLst>
          </p:cNvPr>
          <p:cNvSpPr>
            <a:spLocks noGrp="1"/>
          </p:cNvSpPr>
          <p:nvPr>
            <p:ph type="title"/>
          </p:nvPr>
        </p:nvSpPr>
        <p:spPr>
          <a:xfrm>
            <a:off x="152400" y="438429"/>
            <a:ext cx="6653981" cy="1325563"/>
          </a:xfrm>
        </p:spPr>
        <p:txBody>
          <a:bodyPr/>
          <a:lstStyle/>
          <a:p>
            <a:r>
              <a:rPr lang="en-US" dirty="0"/>
              <a:t>Pregunta de Investigación</a:t>
            </a:r>
          </a:p>
        </p:txBody>
      </p:sp>
      <p:sp>
        <p:nvSpPr>
          <p:cNvPr id="16" name="Title 1">
            <a:extLst>
              <a:ext uri="{FF2B5EF4-FFF2-40B4-BE49-F238E27FC236}">
                <a16:creationId xmlns:a16="http://schemas.microsoft.com/office/drawing/2014/main" id="{702B2F6E-639C-73E8-BBF0-E65F143EE4A1}"/>
              </a:ext>
            </a:extLst>
          </p:cNvPr>
          <p:cNvSpPr txBox="1">
            <a:spLocks/>
          </p:cNvSpPr>
          <p:nvPr/>
        </p:nvSpPr>
        <p:spPr>
          <a:xfrm>
            <a:off x="7744594" y="446298"/>
            <a:ext cx="5157787"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Objetivo</a:t>
            </a:r>
          </a:p>
        </p:txBody>
      </p:sp>
      <p:cxnSp>
        <p:nvCxnSpPr>
          <p:cNvPr id="18" name="Conector recto 17">
            <a:extLst>
              <a:ext uri="{FF2B5EF4-FFF2-40B4-BE49-F238E27FC236}">
                <a16:creationId xmlns:a16="http://schemas.microsoft.com/office/drawing/2014/main" id="{B0566BDB-9BEC-A7B0-65D6-17444FD8BBA2}"/>
              </a:ext>
            </a:extLst>
          </p:cNvPr>
          <p:cNvCxnSpPr>
            <a:cxnSpLocks/>
          </p:cNvCxnSpPr>
          <p:nvPr/>
        </p:nvCxnSpPr>
        <p:spPr>
          <a:xfrm>
            <a:off x="249238" y="1423977"/>
            <a:ext cx="5999162" cy="0"/>
          </a:xfrm>
          <a:prstGeom prst="line">
            <a:avLst/>
          </a:prstGeom>
          <a:ln w="38100"/>
        </p:spPr>
        <p:style>
          <a:lnRef idx="3">
            <a:schemeClr val="accent1"/>
          </a:lnRef>
          <a:fillRef idx="0">
            <a:schemeClr val="accent1"/>
          </a:fillRef>
          <a:effectRef idx="2">
            <a:schemeClr val="accent1"/>
          </a:effectRef>
          <a:fontRef idx="minor">
            <a:schemeClr val="tx1"/>
          </a:fontRef>
        </p:style>
      </p:cxnSp>
      <p:cxnSp>
        <p:nvCxnSpPr>
          <p:cNvPr id="19" name="Conector recto 18">
            <a:extLst>
              <a:ext uri="{FF2B5EF4-FFF2-40B4-BE49-F238E27FC236}">
                <a16:creationId xmlns:a16="http://schemas.microsoft.com/office/drawing/2014/main" id="{188C9DDE-E875-19F2-6A59-B6A8B3004758}"/>
              </a:ext>
            </a:extLst>
          </p:cNvPr>
          <p:cNvCxnSpPr>
            <a:cxnSpLocks/>
          </p:cNvCxnSpPr>
          <p:nvPr/>
        </p:nvCxnSpPr>
        <p:spPr>
          <a:xfrm>
            <a:off x="6806381" y="1432811"/>
            <a:ext cx="4701407" cy="0"/>
          </a:xfrm>
          <a:prstGeom prst="line">
            <a:avLst/>
          </a:prstGeom>
          <a:ln w="3810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6016861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Content Placeholder 6" descr="A picture containing icon&#10;&#10;Description automatically generated">
            <a:extLst>
              <a:ext uri="{FF2B5EF4-FFF2-40B4-BE49-F238E27FC236}">
                <a16:creationId xmlns:a16="http://schemas.microsoft.com/office/drawing/2014/main" id="{4619E4F9-D490-8944-8906-55408E5D2A47}"/>
              </a:ext>
            </a:extLst>
          </p:cNvPr>
          <p:cNvPicPr>
            <a:picLocks noChangeAspect="1"/>
          </p:cNvPicPr>
          <p:nvPr/>
        </p:nvPicPr>
        <p:blipFill>
          <a:blip r:embed="rId3"/>
          <a:stretch>
            <a:fillRect/>
          </a:stretch>
        </p:blipFill>
        <p:spPr>
          <a:xfrm>
            <a:off x="10426535" y="5964878"/>
            <a:ext cx="1544782" cy="347576"/>
          </a:xfrm>
          <a:prstGeom prst="rect">
            <a:avLst/>
          </a:prstGeom>
        </p:spPr>
      </p:pic>
      <p:sp>
        <p:nvSpPr>
          <p:cNvPr id="17" name="Marcador de contenido 3">
            <a:extLst>
              <a:ext uri="{FF2B5EF4-FFF2-40B4-BE49-F238E27FC236}">
                <a16:creationId xmlns:a16="http://schemas.microsoft.com/office/drawing/2014/main" id="{8F8DD7EF-1994-3FB2-48B6-226D3F72722A}"/>
              </a:ext>
            </a:extLst>
          </p:cNvPr>
          <p:cNvSpPr txBox="1">
            <a:spLocks/>
          </p:cNvSpPr>
          <p:nvPr/>
        </p:nvSpPr>
        <p:spPr>
          <a:xfrm>
            <a:off x="6119403" y="1950032"/>
            <a:ext cx="5770562" cy="160216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s-HN" sz="1400" dirty="0"/>
          </a:p>
        </p:txBody>
      </p:sp>
      <p:sp>
        <p:nvSpPr>
          <p:cNvPr id="5" name="Marcador de contenido 3">
            <a:extLst>
              <a:ext uri="{FF2B5EF4-FFF2-40B4-BE49-F238E27FC236}">
                <a16:creationId xmlns:a16="http://schemas.microsoft.com/office/drawing/2014/main" id="{1EC34ADB-C04B-EDF4-AF75-D96AD5D6A355}"/>
              </a:ext>
            </a:extLst>
          </p:cNvPr>
          <p:cNvSpPr txBox="1">
            <a:spLocks/>
          </p:cNvSpPr>
          <p:nvPr/>
        </p:nvSpPr>
        <p:spPr>
          <a:xfrm>
            <a:off x="149635" y="2624856"/>
            <a:ext cx="5770562" cy="237159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spcBef>
                <a:spcPts val="600"/>
              </a:spcBef>
              <a:buFont typeface="Arial" panose="020B0604020202020204" pitchFamily="34" charset="0"/>
              <a:buNone/>
            </a:pPr>
            <a:r>
              <a:rPr lang="es-HN" sz="2000" kern="100" dirty="0">
                <a:solidFill>
                  <a:srgbClr val="000000"/>
                </a:solidFill>
                <a:latin typeface="Segoe UI" panose="020B0502040204020203" pitchFamily="34" charset="0"/>
                <a:ea typeface="Aptos" panose="020B0004020202020204" pitchFamily="34" charset="0"/>
                <a:cs typeface="Arial" panose="020B0604020202020204" pitchFamily="34" charset="0"/>
              </a:rPr>
              <a:t>2. </a:t>
            </a:r>
            <a:r>
              <a:rPr lang="es-HN" sz="2000" kern="100" dirty="0">
                <a:solidFill>
                  <a:srgbClr val="0D0D0D"/>
                </a:solidFill>
                <a:latin typeface="Segoe UI" panose="020B0502040204020203" pitchFamily="34" charset="0"/>
                <a:ea typeface="Aptos" panose="020B0004020202020204" pitchFamily="34" charset="0"/>
                <a:cs typeface="Segoe UI" panose="020B0502040204020203" pitchFamily="34" charset="0"/>
              </a:rPr>
              <a:t>¿Cómo difieren las medidas antropométricas por género de los tres departamentos?</a:t>
            </a:r>
          </a:p>
          <a:p>
            <a:pPr marL="1143000" indent="-1143000" algn="just">
              <a:lnSpc>
                <a:spcPct val="150000"/>
              </a:lnSpc>
              <a:spcBef>
                <a:spcPts val="600"/>
              </a:spcBef>
              <a:buFont typeface="Arial" panose="020B0604020202020204" pitchFamily="34" charset="0"/>
              <a:buAutoNum type="arabicPeriod"/>
            </a:pPr>
            <a:endParaRPr lang="es-HN" sz="2000" kern="100" dirty="0">
              <a:solidFill>
                <a:srgbClr val="000000"/>
              </a:solidFill>
              <a:latin typeface="Segoe UI" panose="020B0502040204020203" pitchFamily="34" charset="0"/>
              <a:ea typeface="Aptos" panose="020B0004020202020204" pitchFamily="34" charset="0"/>
              <a:cs typeface="Arial" panose="020B0604020202020204" pitchFamily="34" charset="0"/>
            </a:endParaRPr>
          </a:p>
          <a:p>
            <a:pPr marL="0" indent="0">
              <a:buFont typeface="Arial" panose="020B0604020202020204" pitchFamily="34" charset="0"/>
              <a:buNone/>
            </a:pPr>
            <a:endParaRPr lang="es-HN" sz="2000" dirty="0"/>
          </a:p>
        </p:txBody>
      </p:sp>
      <p:sp>
        <p:nvSpPr>
          <p:cNvPr id="6" name="Title 1">
            <a:extLst>
              <a:ext uri="{FF2B5EF4-FFF2-40B4-BE49-F238E27FC236}">
                <a16:creationId xmlns:a16="http://schemas.microsoft.com/office/drawing/2014/main" id="{BB4B9EF7-5C95-487A-BC7A-6F3C8D62691D}"/>
              </a:ext>
            </a:extLst>
          </p:cNvPr>
          <p:cNvSpPr>
            <a:spLocks noGrp="1"/>
          </p:cNvSpPr>
          <p:nvPr>
            <p:ph type="title"/>
          </p:nvPr>
        </p:nvSpPr>
        <p:spPr>
          <a:xfrm>
            <a:off x="152400" y="438429"/>
            <a:ext cx="6653981" cy="1325563"/>
          </a:xfrm>
        </p:spPr>
        <p:txBody>
          <a:bodyPr/>
          <a:lstStyle/>
          <a:p>
            <a:r>
              <a:rPr lang="en-US" dirty="0"/>
              <a:t>Pregunta de Investigación</a:t>
            </a:r>
          </a:p>
        </p:txBody>
      </p:sp>
      <p:sp>
        <p:nvSpPr>
          <p:cNvPr id="9" name="Title 1">
            <a:extLst>
              <a:ext uri="{FF2B5EF4-FFF2-40B4-BE49-F238E27FC236}">
                <a16:creationId xmlns:a16="http://schemas.microsoft.com/office/drawing/2014/main" id="{093270E7-4D5E-A845-C286-6BEB90CE1290}"/>
              </a:ext>
            </a:extLst>
          </p:cNvPr>
          <p:cNvSpPr txBox="1">
            <a:spLocks/>
          </p:cNvSpPr>
          <p:nvPr/>
        </p:nvSpPr>
        <p:spPr>
          <a:xfrm>
            <a:off x="7744594" y="446298"/>
            <a:ext cx="5157787"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Objetivo</a:t>
            </a:r>
          </a:p>
        </p:txBody>
      </p:sp>
      <p:cxnSp>
        <p:nvCxnSpPr>
          <p:cNvPr id="13" name="Conector recto 12">
            <a:extLst>
              <a:ext uri="{FF2B5EF4-FFF2-40B4-BE49-F238E27FC236}">
                <a16:creationId xmlns:a16="http://schemas.microsoft.com/office/drawing/2014/main" id="{478B7BC0-5DFD-4ABB-FA2B-7A451C173396}"/>
              </a:ext>
            </a:extLst>
          </p:cNvPr>
          <p:cNvCxnSpPr>
            <a:cxnSpLocks/>
          </p:cNvCxnSpPr>
          <p:nvPr/>
        </p:nvCxnSpPr>
        <p:spPr>
          <a:xfrm>
            <a:off x="249238" y="1423977"/>
            <a:ext cx="5999162" cy="0"/>
          </a:xfrm>
          <a:prstGeom prst="line">
            <a:avLst/>
          </a:prstGeom>
          <a:ln w="38100"/>
        </p:spPr>
        <p:style>
          <a:lnRef idx="3">
            <a:schemeClr val="accent1"/>
          </a:lnRef>
          <a:fillRef idx="0">
            <a:schemeClr val="accent1"/>
          </a:fillRef>
          <a:effectRef idx="2">
            <a:schemeClr val="accent1"/>
          </a:effectRef>
          <a:fontRef idx="minor">
            <a:schemeClr val="tx1"/>
          </a:fontRef>
        </p:style>
      </p:cxnSp>
      <p:cxnSp>
        <p:nvCxnSpPr>
          <p:cNvPr id="14" name="Conector recto 13">
            <a:extLst>
              <a:ext uri="{FF2B5EF4-FFF2-40B4-BE49-F238E27FC236}">
                <a16:creationId xmlns:a16="http://schemas.microsoft.com/office/drawing/2014/main" id="{BB1F7FFD-DE4F-C141-145F-B0A56D580162}"/>
              </a:ext>
            </a:extLst>
          </p:cNvPr>
          <p:cNvCxnSpPr>
            <a:cxnSpLocks/>
          </p:cNvCxnSpPr>
          <p:nvPr/>
        </p:nvCxnSpPr>
        <p:spPr>
          <a:xfrm>
            <a:off x="6806381" y="1432811"/>
            <a:ext cx="4701407" cy="0"/>
          </a:xfrm>
          <a:prstGeom prst="line">
            <a:avLst/>
          </a:prstGeom>
          <a:ln w="38100"/>
        </p:spPr>
        <p:style>
          <a:lnRef idx="3">
            <a:schemeClr val="accent1"/>
          </a:lnRef>
          <a:fillRef idx="0">
            <a:schemeClr val="accent1"/>
          </a:fillRef>
          <a:effectRef idx="2">
            <a:schemeClr val="accent1"/>
          </a:effectRef>
          <a:fontRef idx="minor">
            <a:schemeClr val="tx1"/>
          </a:fontRef>
        </p:style>
      </p:cxnSp>
      <p:sp>
        <p:nvSpPr>
          <p:cNvPr id="15" name="Marcador de contenido 3">
            <a:extLst>
              <a:ext uri="{FF2B5EF4-FFF2-40B4-BE49-F238E27FC236}">
                <a16:creationId xmlns:a16="http://schemas.microsoft.com/office/drawing/2014/main" id="{8F8DD7EF-1994-3FB2-48B6-226D3F72722A}"/>
              </a:ext>
            </a:extLst>
          </p:cNvPr>
          <p:cNvSpPr txBox="1">
            <a:spLocks/>
          </p:cNvSpPr>
          <p:nvPr/>
        </p:nvSpPr>
        <p:spPr>
          <a:xfrm>
            <a:off x="6248400" y="2573492"/>
            <a:ext cx="5770562" cy="160216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spcBef>
                <a:spcPts val="600"/>
              </a:spcBef>
              <a:buNone/>
            </a:pPr>
            <a:r>
              <a:rPr lang="es-HN" sz="2000" kern="100" dirty="0">
                <a:solidFill>
                  <a:srgbClr val="000000"/>
                </a:solidFill>
                <a:effectLst/>
                <a:latin typeface="Segoe UI" panose="020B0502040204020203" pitchFamily="34" charset="0"/>
                <a:ea typeface="Aptos" panose="020B0004020202020204" pitchFamily="34" charset="0"/>
                <a:cs typeface="Arial" panose="020B0604020202020204" pitchFamily="34" charset="0"/>
              </a:rPr>
              <a:t>2. Comparar por género las medidas antropométricas obtenidas de las tres muestras mediante el cálculo de los percentiles.</a:t>
            </a:r>
            <a:endParaRPr lang="es-HN" sz="2000" dirty="0"/>
          </a:p>
        </p:txBody>
      </p:sp>
    </p:spTree>
    <p:extLst>
      <p:ext uri="{BB962C8B-B14F-4D97-AF65-F5344CB8AC3E}">
        <p14:creationId xmlns:p14="http://schemas.microsoft.com/office/powerpoint/2010/main" val="28388341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Content Placeholder 6" descr="A picture containing icon&#10;&#10;Description automatically generated">
            <a:extLst>
              <a:ext uri="{FF2B5EF4-FFF2-40B4-BE49-F238E27FC236}">
                <a16:creationId xmlns:a16="http://schemas.microsoft.com/office/drawing/2014/main" id="{4619E4F9-D490-8944-8906-55408E5D2A47}"/>
              </a:ext>
            </a:extLst>
          </p:cNvPr>
          <p:cNvPicPr>
            <a:picLocks noChangeAspect="1"/>
          </p:cNvPicPr>
          <p:nvPr/>
        </p:nvPicPr>
        <p:blipFill>
          <a:blip r:embed="rId3"/>
          <a:stretch>
            <a:fillRect/>
          </a:stretch>
        </p:blipFill>
        <p:spPr>
          <a:xfrm>
            <a:off x="10426535" y="5964878"/>
            <a:ext cx="1544782" cy="347576"/>
          </a:xfrm>
          <a:prstGeom prst="rect">
            <a:avLst/>
          </a:prstGeom>
        </p:spPr>
      </p:pic>
      <p:sp>
        <p:nvSpPr>
          <p:cNvPr id="17" name="Marcador de contenido 3">
            <a:extLst>
              <a:ext uri="{FF2B5EF4-FFF2-40B4-BE49-F238E27FC236}">
                <a16:creationId xmlns:a16="http://schemas.microsoft.com/office/drawing/2014/main" id="{8F8DD7EF-1994-3FB2-48B6-226D3F72722A}"/>
              </a:ext>
            </a:extLst>
          </p:cNvPr>
          <p:cNvSpPr txBox="1">
            <a:spLocks/>
          </p:cNvSpPr>
          <p:nvPr/>
        </p:nvSpPr>
        <p:spPr>
          <a:xfrm>
            <a:off x="6119403" y="1950032"/>
            <a:ext cx="5770562" cy="160216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s-HN" sz="1400" dirty="0"/>
          </a:p>
        </p:txBody>
      </p:sp>
      <p:sp>
        <p:nvSpPr>
          <p:cNvPr id="5" name="Marcador de contenido 3">
            <a:extLst>
              <a:ext uri="{FF2B5EF4-FFF2-40B4-BE49-F238E27FC236}">
                <a16:creationId xmlns:a16="http://schemas.microsoft.com/office/drawing/2014/main" id="{1EC34ADB-C04B-EDF4-AF75-D96AD5D6A355}"/>
              </a:ext>
            </a:extLst>
          </p:cNvPr>
          <p:cNvSpPr txBox="1">
            <a:spLocks/>
          </p:cNvSpPr>
          <p:nvPr/>
        </p:nvSpPr>
        <p:spPr>
          <a:xfrm>
            <a:off x="152400" y="2188772"/>
            <a:ext cx="5770562" cy="237159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spcBef>
                <a:spcPts val="600"/>
              </a:spcBef>
              <a:buNone/>
            </a:pPr>
            <a:r>
              <a:rPr lang="es-HN" sz="2000" kern="100" dirty="0">
                <a:solidFill>
                  <a:srgbClr val="0D0D0D"/>
                </a:solidFill>
                <a:effectLst/>
                <a:latin typeface="Segoe UI" panose="020B0502040204020203" pitchFamily="34" charset="0"/>
                <a:ea typeface="Aptos" panose="020B0004020202020204" pitchFamily="34" charset="0"/>
                <a:cs typeface="Segoe UI" panose="020B0502040204020203" pitchFamily="34" charset="0"/>
              </a:rPr>
              <a:t>3. ¿Cómo se pueden integrar de manera concisa los datos recolectados de la investigación antropométrica anterior?</a:t>
            </a:r>
            <a:endParaRPr lang="es-HN" sz="2000" kern="100" dirty="0">
              <a:solidFill>
                <a:srgbClr val="000000"/>
              </a:solidFill>
              <a:latin typeface="Segoe UI" panose="020B0502040204020203" pitchFamily="34" charset="0"/>
              <a:ea typeface="Aptos" panose="020B0004020202020204" pitchFamily="34" charset="0"/>
              <a:cs typeface="Arial" panose="020B0604020202020204" pitchFamily="34" charset="0"/>
            </a:endParaRPr>
          </a:p>
          <a:p>
            <a:pPr marL="0" indent="0">
              <a:buFont typeface="Arial" panose="020B0604020202020204" pitchFamily="34" charset="0"/>
              <a:buNone/>
            </a:pPr>
            <a:endParaRPr lang="es-HN" sz="2000" dirty="0"/>
          </a:p>
        </p:txBody>
      </p:sp>
      <p:sp>
        <p:nvSpPr>
          <p:cNvPr id="15" name="Marcador de contenido 3">
            <a:extLst>
              <a:ext uri="{FF2B5EF4-FFF2-40B4-BE49-F238E27FC236}">
                <a16:creationId xmlns:a16="http://schemas.microsoft.com/office/drawing/2014/main" id="{8F8DD7EF-1994-3FB2-48B6-226D3F72722A}"/>
              </a:ext>
            </a:extLst>
          </p:cNvPr>
          <p:cNvSpPr txBox="1">
            <a:spLocks/>
          </p:cNvSpPr>
          <p:nvPr/>
        </p:nvSpPr>
        <p:spPr>
          <a:xfrm>
            <a:off x="6271803" y="2102432"/>
            <a:ext cx="5770562" cy="160216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spcBef>
                <a:spcPts val="600"/>
              </a:spcBef>
              <a:buNone/>
            </a:pPr>
            <a:r>
              <a:rPr lang="es-HN" sz="2000" kern="100" dirty="0">
                <a:solidFill>
                  <a:srgbClr val="000000"/>
                </a:solidFill>
                <a:effectLst/>
                <a:latin typeface="Segoe UI" panose="020B0502040204020203" pitchFamily="34" charset="0"/>
                <a:ea typeface="Aptos" panose="020B0004020202020204" pitchFamily="34" charset="0"/>
                <a:cs typeface="Arial" panose="020B0604020202020204" pitchFamily="34" charset="0"/>
              </a:rPr>
              <a:t>3. Realizar un tablero informativo integrando datos recolectados de la investigación previa realizada en enero del 2024 y los datos que se tomarán en esta investigación mediante la herramienta </a:t>
            </a:r>
            <a:r>
              <a:rPr lang="es-HN" sz="2000" kern="100" dirty="0" err="1">
                <a:solidFill>
                  <a:srgbClr val="000000"/>
                </a:solidFill>
                <a:effectLst/>
                <a:latin typeface="Segoe UI" panose="020B0502040204020203" pitchFamily="34" charset="0"/>
                <a:ea typeface="Aptos" panose="020B0004020202020204" pitchFamily="34" charset="0"/>
                <a:cs typeface="Arial" panose="020B0604020202020204" pitchFamily="34" charset="0"/>
              </a:rPr>
              <a:t>Power</a:t>
            </a:r>
            <a:r>
              <a:rPr lang="es-HN" sz="2000" kern="100" dirty="0">
                <a:solidFill>
                  <a:srgbClr val="000000"/>
                </a:solidFill>
                <a:effectLst/>
                <a:latin typeface="Segoe UI" panose="020B0502040204020203" pitchFamily="34" charset="0"/>
                <a:ea typeface="Aptos" panose="020B0004020202020204" pitchFamily="34" charset="0"/>
                <a:cs typeface="Arial" panose="020B0604020202020204" pitchFamily="34" charset="0"/>
              </a:rPr>
              <a:t> Bi.</a:t>
            </a:r>
          </a:p>
          <a:p>
            <a:pPr marL="0" indent="0">
              <a:buNone/>
            </a:pPr>
            <a:endParaRPr lang="es-HN" sz="1400" dirty="0"/>
          </a:p>
        </p:txBody>
      </p:sp>
      <p:sp>
        <p:nvSpPr>
          <p:cNvPr id="7" name="Title 1">
            <a:extLst>
              <a:ext uri="{FF2B5EF4-FFF2-40B4-BE49-F238E27FC236}">
                <a16:creationId xmlns:a16="http://schemas.microsoft.com/office/drawing/2014/main" id="{02189AC3-4F99-2AEB-2E13-A75E6B31EF5C}"/>
              </a:ext>
            </a:extLst>
          </p:cNvPr>
          <p:cNvSpPr>
            <a:spLocks noGrp="1"/>
          </p:cNvSpPr>
          <p:nvPr>
            <p:ph type="title"/>
          </p:nvPr>
        </p:nvSpPr>
        <p:spPr>
          <a:xfrm>
            <a:off x="152400" y="438429"/>
            <a:ext cx="6653981" cy="1325563"/>
          </a:xfrm>
        </p:spPr>
        <p:txBody>
          <a:bodyPr/>
          <a:lstStyle/>
          <a:p>
            <a:r>
              <a:rPr lang="en-US" dirty="0"/>
              <a:t>Pregunta de Investigación</a:t>
            </a:r>
          </a:p>
        </p:txBody>
      </p:sp>
      <p:sp>
        <p:nvSpPr>
          <p:cNvPr id="8" name="Title 1">
            <a:extLst>
              <a:ext uri="{FF2B5EF4-FFF2-40B4-BE49-F238E27FC236}">
                <a16:creationId xmlns:a16="http://schemas.microsoft.com/office/drawing/2014/main" id="{E0E3B3CD-887A-B1AB-2480-968AFD9D43D3}"/>
              </a:ext>
            </a:extLst>
          </p:cNvPr>
          <p:cNvSpPr txBox="1">
            <a:spLocks/>
          </p:cNvSpPr>
          <p:nvPr/>
        </p:nvSpPr>
        <p:spPr>
          <a:xfrm>
            <a:off x="7744594" y="446298"/>
            <a:ext cx="5157787"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Objetivo</a:t>
            </a:r>
          </a:p>
        </p:txBody>
      </p:sp>
      <p:cxnSp>
        <p:nvCxnSpPr>
          <p:cNvPr id="10" name="Conector recto 9">
            <a:extLst>
              <a:ext uri="{FF2B5EF4-FFF2-40B4-BE49-F238E27FC236}">
                <a16:creationId xmlns:a16="http://schemas.microsoft.com/office/drawing/2014/main" id="{73A2F758-67FC-5854-2A60-A5A04E9D0E2C}"/>
              </a:ext>
            </a:extLst>
          </p:cNvPr>
          <p:cNvCxnSpPr>
            <a:cxnSpLocks/>
          </p:cNvCxnSpPr>
          <p:nvPr/>
        </p:nvCxnSpPr>
        <p:spPr>
          <a:xfrm>
            <a:off x="249238" y="1423977"/>
            <a:ext cx="5999162" cy="0"/>
          </a:xfrm>
          <a:prstGeom prst="line">
            <a:avLst/>
          </a:prstGeom>
          <a:ln w="38100"/>
        </p:spPr>
        <p:style>
          <a:lnRef idx="3">
            <a:schemeClr val="accent1"/>
          </a:lnRef>
          <a:fillRef idx="0">
            <a:schemeClr val="accent1"/>
          </a:fillRef>
          <a:effectRef idx="2">
            <a:schemeClr val="accent1"/>
          </a:effectRef>
          <a:fontRef idx="minor">
            <a:schemeClr val="tx1"/>
          </a:fontRef>
        </p:style>
      </p:cxnSp>
      <p:cxnSp>
        <p:nvCxnSpPr>
          <p:cNvPr id="11" name="Conector recto 10">
            <a:extLst>
              <a:ext uri="{FF2B5EF4-FFF2-40B4-BE49-F238E27FC236}">
                <a16:creationId xmlns:a16="http://schemas.microsoft.com/office/drawing/2014/main" id="{1B6D1E8A-295E-CBCC-8FE3-8BFF8F678337}"/>
              </a:ext>
            </a:extLst>
          </p:cNvPr>
          <p:cNvCxnSpPr>
            <a:cxnSpLocks/>
          </p:cNvCxnSpPr>
          <p:nvPr/>
        </p:nvCxnSpPr>
        <p:spPr>
          <a:xfrm>
            <a:off x="6806381" y="1432811"/>
            <a:ext cx="4701407" cy="0"/>
          </a:xfrm>
          <a:prstGeom prst="line">
            <a:avLst/>
          </a:prstGeom>
          <a:ln w="3810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2430745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Content Placeholder 6" descr="A picture containing icon&#10;&#10;Description automatically generated">
            <a:extLst>
              <a:ext uri="{FF2B5EF4-FFF2-40B4-BE49-F238E27FC236}">
                <a16:creationId xmlns:a16="http://schemas.microsoft.com/office/drawing/2014/main" id="{4619E4F9-D490-8944-8906-55408E5D2A47}"/>
              </a:ext>
            </a:extLst>
          </p:cNvPr>
          <p:cNvPicPr>
            <a:picLocks noChangeAspect="1"/>
          </p:cNvPicPr>
          <p:nvPr/>
        </p:nvPicPr>
        <p:blipFill>
          <a:blip r:embed="rId3"/>
          <a:stretch>
            <a:fillRect/>
          </a:stretch>
        </p:blipFill>
        <p:spPr>
          <a:xfrm>
            <a:off x="10426535" y="5964878"/>
            <a:ext cx="1544782" cy="347576"/>
          </a:xfrm>
          <a:prstGeom prst="rect">
            <a:avLst/>
          </a:prstGeom>
        </p:spPr>
      </p:pic>
      <p:sp>
        <p:nvSpPr>
          <p:cNvPr id="17" name="Marcador de contenido 3">
            <a:extLst>
              <a:ext uri="{FF2B5EF4-FFF2-40B4-BE49-F238E27FC236}">
                <a16:creationId xmlns:a16="http://schemas.microsoft.com/office/drawing/2014/main" id="{8F8DD7EF-1994-3FB2-48B6-226D3F72722A}"/>
              </a:ext>
            </a:extLst>
          </p:cNvPr>
          <p:cNvSpPr txBox="1">
            <a:spLocks/>
          </p:cNvSpPr>
          <p:nvPr/>
        </p:nvSpPr>
        <p:spPr>
          <a:xfrm>
            <a:off x="6119403" y="1950032"/>
            <a:ext cx="5770562" cy="160216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s-HN" sz="1400" dirty="0"/>
          </a:p>
        </p:txBody>
      </p:sp>
      <p:sp>
        <p:nvSpPr>
          <p:cNvPr id="5" name="Marcador de contenido 3">
            <a:extLst>
              <a:ext uri="{FF2B5EF4-FFF2-40B4-BE49-F238E27FC236}">
                <a16:creationId xmlns:a16="http://schemas.microsoft.com/office/drawing/2014/main" id="{1EC34ADB-C04B-EDF4-AF75-D96AD5D6A355}"/>
              </a:ext>
            </a:extLst>
          </p:cNvPr>
          <p:cNvSpPr txBox="1">
            <a:spLocks/>
          </p:cNvSpPr>
          <p:nvPr/>
        </p:nvSpPr>
        <p:spPr>
          <a:xfrm>
            <a:off x="174421" y="2243202"/>
            <a:ext cx="5770562" cy="237159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spcBef>
                <a:spcPts val="600"/>
              </a:spcBef>
              <a:buNone/>
            </a:pPr>
            <a:r>
              <a:rPr lang="es-HN" sz="2000" kern="100" dirty="0">
                <a:solidFill>
                  <a:srgbClr val="0D0D0D"/>
                </a:solidFill>
                <a:effectLst/>
                <a:latin typeface="Segoe UI" panose="020B0502040204020203" pitchFamily="34" charset="0"/>
                <a:ea typeface="Aptos" panose="020B0004020202020204" pitchFamily="34" charset="0"/>
                <a:cs typeface="Segoe UI" panose="020B0502040204020203" pitchFamily="34" charset="0"/>
              </a:rPr>
              <a:t>4. ¿Cuál es el grado de validez que tienen los métodos que se pueden emplear para validar la precisión de las medidas antropométricas en la muestra poblacional? </a:t>
            </a:r>
            <a:endParaRPr lang="es-HN" sz="2000" kern="100" dirty="0">
              <a:solidFill>
                <a:srgbClr val="000000"/>
              </a:solidFill>
              <a:effectLst/>
              <a:latin typeface="Segoe UI" panose="020B0502040204020203" pitchFamily="34" charset="0"/>
              <a:ea typeface="Aptos" panose="020B0004020202020204" pitchFamily="34" charset="0"/>
              <a:cs typeface="Arial" panose="020B0604020202020204" pitchFamily="34" charset="0"/>
            </a:endParaRPr>
          </a:p>
          <a:p>
            <a:pPr marL="1143000" indent="-1143000" algn="just">
              <a:lnSpc>
                <a:spcPct val="150000"/>
              </a:lnSpc>
              <a:spcBef>
                <a:spcPts val="600"/>
              </a:spcBef>
              <a:buFont typeface="Arial" panose="020B0604020202020204" pitchFamily="34" charset="0"/>
              <a:buAutoNum type="arabicPeriod"/>
            </a:pPr>
            <a:endParaRPr lang="es-HN" sz="2000" kern="100" dirty="0">
              <a:solidFill>
                <a:srgbClr val="000000"/>
              </a:solidFill>
              <a:latin typeface="Segoe UI" panose="020B0502040204020203" pitchFamily="34" charset="0"/>
              <a:ea typeface="Aptos" panose="020B0004020202020204" pitchFamily="34" charset="0"/>
              <a:cs typeface="Arial" panose="020B0604020202020204" pitchFamily="34" charset="0"/>
            </a:endParaRPr>
          </a:p>
          <a:p>
            <a:pPr marL="0" indent="0">
              <a:buFont typeface="Arial" panose="020B0604020202020204" pitchFamily="34" charset="0"/>
              <a:buNone/>
            </a:pPr>
            <a:endParaRPr lang="es-HN" sz="2000" dirty="0"/>
          </a:p>
        </p:txBody>
      </p:sp>
      <p:sp>
        <p:nvSpPr>
          <p:cNvPr id="15" name="Marcador de contenido 3">
            <a:extLst>
              <a:ext uri="{FF2B5EF4-FFF2-40B4-BE49-F238E27FC236}">
                <a16:creationId xmlns:a16="http://schemas.microsoft.com/office/drawing/2014/main" id="{8F8DD7EF-1994-3FB2-48B6-226D3F72722A}"/>
              </a:ext>
            </a:extLst>
          </p:cNvPr>
          <p:cNvSpPr txBox="1">
            <a:spLocks/>
          </p:cNvSpPr>
          <p:nvPr/>
        </p:nvSpPr>
        <p:spPr>
          <a:xfrm>
            <a:off x="6271803" y="1907974"/>
            <a:ext cx="5770562" cy="160216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spcBef>
                <a:spcPts val="600"/>
              </a:spcBef>
              <a:buNone/>
            </a:pPr>
            <a:r>
              <a:rPr lang="es-HN" sz="2000" kern="100" dirty="0">
                <a:solidFill>
                  <a:srgbClr val="000000"/>
                </a:solidFill>
                <a:effectLst/>
                <a:latin typeface="Segoe UI" panose="020B0502040204020203" pitchFamily="34" charset="0"/>
                <a:ea typeface="Aptos" panose="020B0004020202020204" pitchFamily="34" charset="0"/>
                <a:cs typeface="Arial" panose="020B0604020202020204" pitchFamily="34" charset="0"/>
              </a:rPr>
              <a:t>4. Validar la aplicación de instrumentos y técnicas durante todo el proceso de investigación de la toma de medidas antropométricas en las muestras mediante 4 métodos de validación: triangulación por expertos, pruebas piloto (Prueba T-</a:t>
            </a:r>
            <a:r>
              <a:rPr lang="es-HN" sz="2000" kern="100" dirty="0" err="1">
                <a:solidFill>
                  <a:srgbClr val="000000"/>
                </a:solidFill>
                <a:effectLst/>
                <a:latin typeface="Segoe UI" panose="020B0502040204020203" pitchFamily="34" charset="0"/>
                <a:ea typeface="Aptos" panose="020B0004020202020204" pitchFamily="34" charset="0"/>
                <a:cs typeface="Arial" panose="020B0604020202020204" pitchFamily="34" charset="0"/>
              </a:rPr>
              <a:t>student</a:t>
            </a:r>
            <a:r>
              <a:rPr lang="es-HN" sz="2000" kern="100" dirty="0">
                <a:solidFill>
                  <a:srgbClr val="000000"/>
                </a:solidFill>
                <a:effectLst/>
                <a:latin typeface="Segoe UI" panose="020B0502040204020203" pitchFamily="34" charset="0"/>
                <a:ea typeface="Aptos" panose="020B0004020202020204" pitchFamily="34" charset="0"/>
                <a:cs typeface="Arial" panose="020B0604020202020204" pitchFamily="34" charset="0"/>
              </a:rPr>
              <a:t>), Repetibilidad y Reproducibilidad, y Error Técnico de Medición. </a:t>
            </a:r>
          </a:p>
          <a:p>
            <a:pPr marL="0" indent="0">
              <a:buNone/>
            </a:pPr>
            <a:endParaRPr lang="es-HN" sz="1400" dirty="0"/>
          </a:p>
        </p:txBody>
      </p:sp>
      <p:sp>
        <p:nvSpPr>
          <p:cNvPr id="7" name="Title 1">
            <a:extLst>
              <a:ext uri="{FF2B5EF4-FFF2-40B4-BE49-F238E27FC236}">
                <a16:creationId xmlns:a16="http://schemas.microsoft.com/office/drawing/2014/main" id="{A7C9D81E-43E0-ABAB-0C11-32B806AFC8D1}"/>
              </a:ext>
            </a:extLst>
          </p:cNvPr>
          <p:cNvSpPr>
            <a:spLocks noGrp="1"/>
          </p:cNvSpPr>
          <p:nvPr>
            <p:ph type="title"/>
          </p:nvPr>
        </p:nvSpPr>
        <p:spPr>
          <a:xfrm>
            <a:off x="152400" y="438429"/>
            <a:ext cx="6653981" cy="1325563"/>
          </a:xfrm>
        </p:spPr>
        <p:txBody>
          <a:bodyPr/>
          <a:lstStyle/>
          <a:p>
            <a:r>
              <a:rPr lang="en-US" dirty="0"/>
              <a:t>Pregunta de Investigación</a:t>
            </a:r>
          </a:p>
        </p:txBody>
      </p:sp>
      <p:sp>
        <p:nvSpPr>
          <p:cNvPr id="8" name="Title 1">
            <a:extLst>
              <a:ext uri="{FF2B5EF4-FFF2-40B4-BE49-F238E27FC236}">
                <a16:creationId xmlns:a16="http://schemas.microsoft.com/office/drawing/2014/main" id="{94D3D6ED-75DA-8004-239B-D703AC187172}"/>
              </a:ext>
            </a:extLst>
          </p:cNvPr>
          <p:cNvSpPr txBox="1">
            <a:spLocks/>
          </p:cNvSpPr>
          <p:nvPr/>
        </p:nvSpPr>
        <p:spPr>
          <a:xfrm>
            <a:off x="7744594" y="446298"/>
            <a:ext cx="5157787"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Objetivo</a:t>
            </a:r>
          </a:p>
        </p:txBody>
      </p:sp>
      <p:cxnSp>
        <p:nvCxnSpPr>
          <p:cNvPr id="10" name="Conector recto 9">
            <a:extLst>
              <a:ext uri="{FF2B5EF4-FFF2-40B4-BE49-F238E27FC236}">
                <a16:creationId xmlns:a16="http://schemas.microsoft.com/office/drawing/2014/main" id="{8CFA57A9-CF03-C915-B90C-E5F24BEA08B8}"/>
              </a:ext>
            </a:extLst>
          </p:cNvPr>
          <p:cNvCxnSpPr>
            <a:cxnSpLocks/>
          </p:cNvCxnSpPr>
          <p:nvPr/>
        </p:nvCxnSpPr>
        <p:spPr>
          <a:xfrm>
            <a:off x="249238" y="1423977"/>
            <a:ext cx="5999162" cy="0"/>
          </a:xfrm>
          <a:prstGeom prst="line">
            <a:avLst/>
          </a:prstGeom>
          <a:ln w="38100"/>
        </p:spPr>
        <p:style>
          <a:lnRef idx="3">
            <a:schemeClr val="accent1"/>
          </a:lnRef>
          <a:fillRef idx="0">
            <a:schemeClr val="accent1"/>
          </a:fillRef>
          <a:effectRef idx="2">
            <a:schemeClr val="accent1"/>
          </a:effectRef>
          <a:fontRef idx="minor">
            <a:schemeClr val="tx1"/>
          </a:fontRef>
        </p:style>
      </p:cxnSp>
      <p:cxnSp>
        <p:nvCxnSpPr>
          <p:cNvPr id="11" name="Conector recto 10">
            <a:extLst>
              <a:ext uri="{FF2B5EF4-FFF2-40B4-BE49-F238E27FC236}">
                <a16:creationId xmlns:a16="http://schemas.microsoft.com/office/drawing/2014/main" id="{E204555E-1831-63BD-75FB-346946BDC7BF}"/>
              </a:ext>
            </a:extLst>
          </p:cNvPr>
          <p:cNvCxnSpPr>
            <a:cxnSpLocks/>
          </p:cNvCxnSpPr>
          <p:nvPr/>
        </p:nvCxnSpPr>
        <p:spPr>
          <a:xfrm>
            <a:off x="6806381" y="1432811"/>
            <a:ext cx="4701407" cy="0"/>
          </a:xfrm>
          <a:prstGeom prst="line">
            <a:avLst/>
          </a:prstGeom>
          <a:ln w="3810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7129379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3067D5-B224-E143-9C6B-A94A9B8BCB84}"/>
              </a:ext>
            </a:extLst>
          </p:cNvPr>
          <p:cNvSpPr>
            <a:spLocks noGrp="1"/>
          </p:cNvSpPr>
          <p:nvPr>
            <p:ph type="title"/>
          </p:nvPr>
        </p:nvSpPr>
        <p:spPr/>
        <p:txBody>
          <a:bodyPr/>
          <a:lstStyle/>
          <a:p>
            <a:r>
              <a:rPr lang="en-US" dirty="0"/>
              <a:t>Población y Muestra</a:t>
            </a:r>
          </a:p>
        </p:txBody>
      </p:sp>
      <p:pic>
        <p:nvPicPr>
          <p:cNvPr id="4" name="Content Placeholder 6" descr="A picture containing icon&#10;&#10;Description automatically generated">
            <a:extLst>
              <a:ext uri="{FF2B5EF4-FFF2-40B4-BE49-F238E27FC236}">
                <a16:creationId xmlns:a16="http://schemas.microsoft.com/office/drawing/2014/main" id="{4619E4F9-D490-8944-8906-55408E5D2A47}"/>
              </a:ext>
            </a:extLst>
          </p:cNvPr>
          <p:cNvPicPr>
            <a:picLocks noChangeAspect="1"/>
          </p:cNvPicPr>
          <p:nvPr/>
        </p:nvPicPr>
        <p:blipFill>
          <a:blip r:embed="rId3"/>
          <a:stretch>
            <a:fillRect/>
          </a:stretch>
        </p:blipFill>
        <p:spPr>
          <a:xfrm>
            <a:off x="10426535" y="5964878"/>
            <a:ext cx="1544782" cy="347576"/>
          </a:xfrm>
          <a:prstGeom prst="rect">
            <a:avLst/>
          </a:prstGeom>
        </p:spPr>
      </p:pic>
      <p:cxnSp>
        <p:nvCxnSpPr>
          <p:cNvPr id="9" name="Conector recto 8">
            <a:extLst>
              <a:ext uri="{FF2B5EF4-FFF2-40B4-BE49-F238E27FC236}">
                <a16:creationId xmlns:a16="http://schemas.microsoft.com/office/drawing/2014/main" id="{D9BAC610-C23E-4E7B-A6EF-8068E350A60D}"/>
              </a:ext>
            </a:extLst>
          </p:cNvPr>
          <p:cNvCxnSpPr/>
          <p:nvPr/>
        </p:nvCxnSpPr>
        <p:spPr>
          <a:xfrm>
            <a:off x="838200" y="1435510"/>
            <a:ext cx="6388510" cy="0"/>
          </a:xfrm>
          <a:prstGeom prst="line">
            <a:avLst/>
          </a:prstGeom>
          <a:ln w="38100"/>
        </p:spPr>
        <p:style>
          <a:lnRef idx="3">
            <a:schemeClr val="accent1"/>
          </a:lnRef>
          <a:fillRef idx="0">
            <a:schemeClr val="accent1"/>
          </a:fillRef>
          <a:effectRef idx="2">
            <a:schemeClr val="accent1"/>
          </a:effectRef>
          <a:fontRef idx="minor">
            <a:schemeClr val="tx1"/>
          </a:fontRef>
        </p:style>
      </p:cxnSp>
      <p:sp>
        <p:nvSpPr>
          <p:cNvPr id="10" name="Marcador de contenido 3">
            <a:extLst>
              <a:ext uri="{FF2B5EF4-FFF2-40B4-BE49-F238E27FC236}">
                <a16:creationId xmlns:a16="http://schemas.microsoft.com/office/drawing/2014/main" id="{7F673977-ACAE-19CF-D8A7-0C4CF7B8DD0A}"/>
              </a:ext>
            </a:extLst>
          </p:cNvPr>
          <p:cNvSpPr txBox="1">
            <a:spLocks/>
          </p:cNvSpPr>
          <p:nvPr/>
        </p:nvSpPr>
        <p:spPr>
          <a:xfrm>
            <a:off x="5428364" y="1953584"/>
            <a:ext cx="5770562" cy="17688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spcBef>
                <a:spcPts val="600"/>
              </a:spcBef>
              <a:buNone/>
            </a:pPr>
            <a:r>
              <a:rPr lang="es-HN" sz="2000" kern="100" dirty="0">
                <a:solidFill>
                  <a:srgbClr val="0D0D0D"/>
                </a:solidFill>
                <a:latin typeface="Segoe UI" panose="020B0502040204020203" pitchFamily="34" charset="0"/>
                <a:ea typeface="Aptos" panose="020B0004020202020204" pitchFamily="34" charset="0"/>
                <a:cs typeface="Segoe UI" panose="020B0502040204020203" pitchFamily="34" charset="0"/>
              </a:rPr>
              <a:t>Muestreo: No probabilístico por conveniencia</a:t>
            </a:r>
          </a:p>
          <a:p>
            <a:pPr marL="0" indent="0" algn="just">
              <a:lnSpc>
                <a:spcPct val="150000"/>
              </a:lnSpc>
              <a:spcBef>
                <a:spcPts val="600"/>
              </a:spcBef>
              <a:buNone/>
            </a:pPr>
            <a:r>
              <a:rPr lang="es-HN" sz="2000" kern="100" dirty="0">
                <a:solidFill>
                  <a:srgbClr val="0D0D0D"/>
                </a:solidFill>
                <a:latin typeface="Segoe UI" panose="020B0502040204020203" pitchFamily="34" charset="0"/>
                <a:ea typeface="Aptos" panose="020B0004020202020204" pitchFamily="34" charset="0"/>
                <a:cs typeface="Segoe UI" panose="020B0502040204020203" pitchFamily="34" charset="0"/>
              </a:rPr>
              <a:t>Población = Muestra </a:t>
            </a:r>
          </a:p>
          <a:p>
            <a:pPr marL="0" indent="0" algn="just">
              <a:lnSpc>
                <a:spcPct val="150000"/>
              </a:lnSpc>
              <a:spcBef>
                <a:spcPts val="600"/>
              </a:spcBef>
              <a:buNone/>
            </a:pPr>
            <a:r>
              <a:rPr lang="es-HN" sz="2000" kern="100" dirty="0">
                <a:solidFill>
                  <a:srgbClr val="0D0D0D"/>
                </a:solidFill>
                <a:latin typeface="Segoe UI" panose="020B0502040204020203" pitchFamily="34" charset="0"/>
                <a:ea typeface="Aptos" panose="020B0004020202020204" pitchFamily="34" charset="0"/>
                <a:cs typeface="Segoe UI" panose="020B0502040204020203" pitchFamily="34" charset="0"/>
              </a:rPr>
              <a:t>Total de muestras: 180 personas</a:t>
            </a:r>
            <a:endParaRPr lang="es-HN" sz="2000" kern="100" dirty="0">
              <a:solidFill>
                <a:srgbClr val="000000"/>
              </a:solidFill>
              <a:effectLst/>
              <a:latin typeface="Segoe UI" panose="020B0502040204020203" pitchFamily="34" charset="0"/>
              <a:ea typeface="Aptos" panose="020B0004020202020204" pitchFamily="34" charset="0"/>
              <a:cs typeface="Arial" panose="020B0604020202020204" pitchFamily="34" charset="0"/>
            </a:endParaRPr>
          </a:p>
          <a:p>
            <a:pPr marL="1143000" indent="-1143000" algn="just">
              <a:lnSpc>
                <a:spcPct val="150000"/>
              </a:lnSpc>
              <a:spcBef>
                <a:spcPts val="600"/>
              </a:spcBef>
              <a:buFont typeface="Arial" panose="020B0604020202020204" pitchFamily="34" charset="0"/>
              <a:buAutoNum type="arabicPeriod"/>
            </a:pPr>
            <a:endParaRPr lang="es-HN" sz="2000" kern="100" dirty="0">
              <a:solidFill>
                <a:srgbClr val="000000"/>
              </a:solidFill>
              <a:latin typeface="Segoe UI" panose="020B0502040204020203" pitchFamily="34" charset="0"/>
              <a:ea typeface="Aptos" panose="020B0004020202020204" pitchFamily="34" charset="0"/>
              <a:cs typeface="Arial" panose="020B0604020202020204" pitchFamily="34" charset="0"/>
            </a:endParaRPr>
          </a:p>
          <a:p>
            <a:pPr marL="0" indent="0">
              <a:buFont typeface="Arial" panose="020B0604020202020204" pitchFamily="34" charset="0"/>
              <a:buNone/>
            </a:pPr>
            <a:endParaRPr lang="es-HN" sz="2000" dirty="0"/>
          </a:p>
        </p:txBody>
      </p:sp>
      <p:pic>
        <p:nvPicPr>
          <p:cNvPr id="13" name="Imagen 12">
            <a:extLst>
              <a:ext uri="{FF2B5EF4-FFF2-40B4-BE49-F238E27FC236}">
                <a16:creationId xmlns:a16="http://schemas.microsoft.com/office/drawing/2014/main" id="{EB0DCEEB-CE96-D162-0894-8E955733DD5B}"/>
              </a:ext>
            </a:extLst>
          </p:cNvPr>
          <p:cNvPicPr>
            <a:picLocks noChangeAspect="1"/>
          </p:cNvPicPr>
          <p:nvPr/>
        </p:nvPicPr>
        <p:blipFill>
          <a:blip r:embed="rId4"/>
          <a:stretch>
            <a:fillRect/>
          </a:stretch>
        </p:blipFill>
        <p:spPr>
          <a:xfrm>
            <a:off x="5428364" y="3863878"/>
            <a:ext cx="4820175" cy="1318589"/>
          </a:xfrm>
          <a:prstGeom prst="rect">
            <a:avLst/>
          </a:prstGeom>
        </p:spPr>
      </p:pic>
      <p:pic>
        <p:nvPicPr>
          <p:cNvPr id="21" name="Imagen 20">
            <a:extLst>
              <a:ext uri="{FF2B5EF4-FFF2-40B4-BE49-F238E27FC236}">
                <a16:creationId xmlns:a16="http://schemas.microsoft.com/office/drawing/2014/main" id="{E1DA5D4B-BB9D-E3B2-A76E-F4507C6EC94E}"/>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6173" b="96502" l="2767" r="92095">
                        <a14:foregroundMark x1="16601" y1="50823" x2="3755" y2="50823"/>
                        <a14:foregroundMark x1="9486" y1="85391" x2="2767" y2="89506"/>
                        <a14:foregroundMark x1="54743" y1="84156" x2="63043" y2="92181"/>
                        <a14:foregroundMark x1="64032" y1="8848" x2="70553" y2="6173"/>
                        <a14:foregroundMark x1="89526" y1="15226" x2="92095" y2="14609"/>
                        <a14:foregroundMark x1="56917" y1="93827" x2="58300" y2="96502"/>
                      </a14:backgroundRemoval>
                    </a14:imgEffect>
                  </a14:imgLayer>
                </a14:imgProps>
              </a:ext>
            </a:extLst>
          </a:blip>
          <a:stretch>
            <a:fillRect/>
          </a:stretch>
        </p:blipFill>
        <p:spPr>
          <a:xfrm>
            <a:off x="600807" y="2098824"/>
            <a:ext cx="3387070" cy="3253193"/>
          </a:xfrm>
          <a:prstGeom prst="rect">
            <a:avLst/>
          </a:prstGeom>
        </p:spPr>
      </p:pic>
    </p:spTree>
    <p:extLst>
      <p:ext uri="{BB962C8B-B14F-4D97-AF65-F5344CB8AC3E}">
        <p14:creationId xmlns:p14="http://schemas.microsoft.com/office/powerpoint/2010/main" val="22298919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Content Placeholder 6" descr="A picture containing icon&#10;&#10;Description automatically generated">
            <a:extLst>
              <a:ext uri="{FF2B5EF4-FFF2-40B4-BE49-F238E27FC236}">
                <a16:creationId xmlns:a16="http://schemas.microsoft.com/office/drawing/2014/main" id="{4619E4F9-D490-8944-8906-55408E5D2A47}"/>
              </a:ext>
            </a:extLst>
          </p:cNvPr>
          <p:cNvPicPr>
            <a:picLocks noChangeAspect="1"/>
          </p:cNvPicPr>
          <p:nvPr/>
        </p:nvPicPr>
        <p:blipFill>
          <a:blip r:embed="rId3"/>
          <a:stretch>
            <a:fillRect/>
          </a:stretch>
        </p:blipFill>
        <p:spPr>
          <a:xfrm>
            <a:off x="10426535" y="5964878"/>
            <a:ext cx="1544782" cy="347576"/>
          </a:xfrm>
          <a:prstGeom prst="rect">
            <a:avLst/>
          </a:prstGeom>
        </p:spPr>
      </p:pic>
      <p:cxnSp>
        <p:nvCxnSpPr>
          <p:cNvPr id="9" name="Conector recto 8">
            <a:extLst>
              <a:ext uri="{FF2B5EF4-FFF2-40B4-BE49-F238E27FC236}">
                <a16:creationId xmlns:a16="http://schemas.microsoft.com/office/drawing/2014/main" id="{D9BAC610-C23E-4E7B-A6EF-8068E350A60D}"/>
              </a:ext>
            </a:extLst>
          </p:cNvPr>
          <p:cNvCxnSpPr>
            <a:cxnSpLocks/>
          </p:cNvCxnSpPr>
          <p:nvPr/>
        </p:nvCxnSpPr>
        <p:spPr>
          <a:xfrm>
            <a:off x="34634" y="604237"/>
            <a:ext cx="9192491" cy="0"/>
          </a:xfrm>
          <a:prstGeom prst="line">
            <a:avLst/>
          </a:prstGeom>
          <a:ln w="38100"/>
        </p:spPr>
        <p:style>
          <a:lnRef idx="3">
            <a:schemeClr val="accent1"/>
          </a:lnRef>
          <a:fillRef idx="0">
            <a:schemeClr val="accent1"/>
          </a:fillRef>
          <a:effectRef idx="2">
            <a:schemeClr val="accent1"/>
          </a:effectRef>
          <a:fontRef idx="minor">
            <a:schemeClr val="tx1"/>
          </a:fontRef>
        </p:style>
      </p:cxnSp>
      <p:sp>
        <p:nvSpPr>
          <p:cNvPr id="6" name="Título 5">
            <a:extLst>
              <a:ext uri="{FF2B5EF4-FFF2-40B4-BE49-F238E27FC236}">
                <a16:creationId xmlns:a16="http://schemas.microsoft.com/office/drawing/2014/main" id="{30BF840E-A7B0-31F0-B7B3-A526F90C8C3F}"/>
              </a:ext>
            </a:extLst>
          </p:cNvPr>
          <p:cNvSpPr>
            <a:spLocks noGrp="1"/>
          </p:cNvSpPr>
          <p:nvPr>
            <p:ph type="title"/>
          </p:nvPr>
        </p:nvSpPr>
        <p:spPr>
          <a:xfrm>
            <a:off x="0" y="-330575"/>
            <a:ext cx="10515600" cy="1325563"/>
          </a:xfrm>
        </p:spPr>
        <p:txBody>
          <a:bodyPr/>
          <a:lstStyle/>
          <a:p>
            <a:r>
              <a:rPr lang="es-MX" dirty="0">
                <a:latin typeface="Segoe UI" panose="020B0502040204020203" pitchFamily="34" charset="0"/>
                <a:cs typeface="Segoe UI" panose="020B0502040204020203" pitchFamily="34" charset="0"/>
              </a:rPr>
              <a:t>Instrumentos y Técnicas de Medición</a:t>
            </a:r>
            <a:endParaRPr lang="es-HN" dirty="0">
              <a:latin typeface="Segoe UI" panose="020B0502040204020203" pitchFamily="34" charset="0"/>
              <a:cs typeface="Segoe UI" panose="020B0502040204020203" pitchFamily="34" charset="0"/>
            </a:endParaRPr>
          </a:p>
        </p:txBody>
      </p:sp>
      <p:sp>
        <p:nvSpPr>
          <p:cNvPr id="12" name="CuadroTexto 11">
            <a:extLst>
              <a:ext uri="{FF2B5EF4-FFF2-40B4-BE49-F238E27FC236}">
                <a16:creationId xmlns:a16="http://schemas.microsoft.com/office/drawing/2014/main" id="{FD6BDB7A-C55E-EF2F-FA60-8253EDD65CA0}"/>
              </a:ext>
            </a:extLst>
          </p:cNvPr>
          <p:cNvSpPr txBox="1"/>
          <p:nvPr/>
        </p:nvSpPr>
        <p:spPr>
          <a:xfrm>
            <a:off x="2687828" y="764705"/>
            <a:ext cx="9217677" cy="1702710"/>
          </a:xfrm>
          <a:prstGeom prst="rect">
            <a:avLst/>
          </a:prstGeom>
          <a:noFill/>
        </p:spPr>
        <p:txBody>
          <a:bodyPr wrap="square">
            <a:spAutoFit/>
          </a:bodyPr>
          <a:lstStyle/>
          <a:p>
            <a:pPr algn="just">
              <a:lnSpc>
                <a:spcPct val="150000"/>
              </a:lnSpc>
            </a:pPr>
            <a:r>
              <a:rPr lang="es-MX" dirty="0">
                <a:latin typeface="Segoe UI" panose="020B0502040204020203" pitchFamily="34" charset="0"/>
                <a:cs typeface="Segoe UI" panose="020B0502040204020203" pitchFamily="34" charset="0"/>
              </a:rPr>
              <a:t>Es una aplicación desarrollada por Apple que permite medir objetos y dimensiones en el mundo real utilizando la cámara de su dispositivo. Utilizando la tecnología de realidad aumentada (AR), la aplicación puede calcular distancias, dimensiones y áreas de superficies con bastante precisión. </a:t>
            </a:r>
            <a:endParaRPr lang="es-HN" dirty="0">
              <a:latin typeface="Segoe UI" panose="020B0502040204020203" pitchFamily="34" charset="0"/>
              <a:cs typeface="Segoe UI" panose="020B0502040204020203" pitchFamily="34" charset="0"/>
            </a:endParaRPr>
          </a:p>
        </p:txBody>
      </p:sp>
      <p:pic>
        <p:nvPicPr>
          <p:cNvPr id="8" name="Imagen 7">
            <a:extLst>
              <a:ext uri="{FF2B5EF4-FFF2-40B4-BE49-F238E27FC236}">
                <a16:creationId xmlns:a16="http://schemas.microsoft.com/office/drawing/2014/main" id="{DCBD4D51-F750-EA37-7E99-3EE1517EDA05}"/>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16825" b="90794" l="30917" r="69000">
                        <a14:foregroundMark x1="40167" y1="17302" x2="48583" y2="19048"/>
                        <a14:foregroundMark x1="48583" y1="19048" x2="59333" y2="16825"/>
                      </a14:backgroundRemoval>
                    </a14:imgEffect>
                  </a14:imgLayer>
                </a14:imgProps>
              </a:ext>
            </a:extLst>
          </a:blip>
          <a:srcRect l="26243" t="8788" r="26242"/>
          <a:stretch/>
        </p:blipFill>
        <p:spPr>
          <a:xfrm>
            <a:off x="34634" y="604237"/>
            <a:ext cx="2447851" cy="2466974"/>
          </a:xfrm>
          <a:prstGeom prst="rect">
            <a:avLst/>
          </a:prstGeom>
        </p:spPr>
      </p:pic>
      <p:sp>
        <p:nvSpPr>
          <p:cNvPr id="11" name="Título 5">
            <a:extLst>
              <a:ext uri="{FF2B5EF4-FFF2-40B4-BE49-F238E27FC236}">
                <a16:creationId xmlns:a16="http://schemas.microsoft.com/office/drawing/2014/main" id="{9BA29FC1-A8CE-9749-98D6-EFE22C506B94}"/>
              </a:ext>
            </a:extLst>
          </p:cNvPr>
          <p:cNvSpPr txBox="1">
            <a:spLocks/>
          </p:cNvSpPr>
          <p:nvPr/>
        </p:nvSpPr>
        <p:spPr>
          <a:xfrm>
            <a:off x="54610" y="2699616"/>
            <a:ext cx="2407898" cy="729384"/>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MX" sz="2400" b="1" dirty="0">
                <a:latin typeface="Segoe UI" panose="020B0502040204020203" pitchFamily="34" charset="0"/>
                <a:cs typeface="Segoe UI" panose="020B0502040204020203" pitchFamily="34" charset="0"/>
              </a:rPr>
              <a:t>Measure (Fotogrametría)</a:t>
            </a:r>
            <a:endParaRPr lang="es-HN" sz="2400" b="1" dirty="0">
              <a:latin typeface="Segoe UI" panose="020B0502040204020203" pitchFamily="34" charset="0"/>
              <a:cs typeface="Segoe UI" panose="020B0502040204020203" pitchFamily="34" charset="0"/>
            </a:endParaRPr>
          </a:p>
        </p:txBody>
      </p:sp>
      <p:pic>
        <p:nvPicPr>
          <p:cNvPr id="15" name="Imagen 14" descr="Imagen que contiene persona, interior, competencia de atletismo, joven&#10;&#10;Descripción generada automáticamente">
            <a:extLst>
              <a:ext uri="{FF2B5EF4-FFF2-40B4-BE49-F238E27FC236}">
                <a16:creationId xmlns:a16="http://schemas.microsoft.com/office/drawing/2014/main" id="{5063EAA5-E21E-E45B-6512-5A0B1E4F5306}"/>
              </a:ext>
            </a:extLst>
          </p:cNvPr>
          <p:cNvPicPr>
            <a:picLocks noChangeAspect="1"/>
          </p:cNvPicPr>
          <p:nvPr/>
        </p:nvPicPr>
        <p:blipFill rotWithShape="1">
          <a:blip r:embed="rId6"/>
          <a:srcRect t="29994" r="48633"/>
          <a:stretch/>
        </p:blipFill>
        <p:spPr>
          <a:xfrm>
            <a:off x="8524698" y="2670837"/>
            <a:ext cx="2849719" cy="2861727"/>
          </a:xfrm>
          <a:prstGeom prst="rect">
            <a:avLst/>
          </a:prstGeom>
        </p:spPr>
      </p:pic>
      <p:pic>
        <p:nvPicPr>
          <p:cNvPr id="10" name="Imagen 9">
            <a:extLst>
              <a:ext uri="{FF2B5EF4-FFF2-40B4-BE49-F238E27FC236}">
                <a16:creationId xmlns:a16="http://schemas.microsoft.com/office/drawing/2014/main" id="{9366F8DD-4D6C-E0A6-4D3A-CCD7C7E72535}"/>
              </a:ext>
            </a:extLst>
          </p:cNvPr>
          <p:cNvPicPr>
            <a:picLocks noChangeAspect="1"/>
          </p:cNvPicPr>
          <p:nvPr/>
        </p:nvPicPr>
        <p:blipFill>
          <a:blip r:embed="rId7"/>
          <a:stretch>
            <a:fillRect/>
          </a:stretch>
        </p:blipFill>
        <p:spPr>
          <a:xfrm>
            <a:off x="3070404" y="2622127"/>
            <a:ext cx="3958355" cy="2083171"/>
          </a:xfrm>
          <a:prstGeom prst="rect">
            <a:avLst/>
          </a:prstGeom>
        </p:spPr>
      </p:pic>
      <p:pic>
        <p:nvPicPr>
          <p:cNvPr id="13" name="Imagen 12">
            <a:extLst>
              <a:ext uri="{FF2B5EF4-FFF2-40B4-BE49-F238E27FC236}">
                <a16:creationId xmlns:a16="http://schemas.microsoft.com/office/drawing/2014/main" id="{E321DBD7-A4CC-CC35-EEF7-02468CCD95A2}"/>
              </a:ext>
            </a:extLst>
          </p:cNvPr>
          <p:cNvPicPr>
            <a:picLocks noChangeAspect="1"/>
          </p:cNvPicPr>
          <p:nvPr/>
        </p:nvPicPr>
        <p:blipFill rotWithShape="1">
          <a:blip r:embed="rId8"/>
          <a:srcRect r="2667"/>
          <a:stretch/>
        </p:blipFill>
        <p:spPr>
          <a:xfrm>
            <a:off x="3070403" y="4289654"/>
            <a:ext cx="3958357" cy="2022800"/>
          </a:xfrm>
          <a:prstGeom prst="rect">
            <a:avLst/>
          </a:prstGeom>
        </p:spPr>
      </p:pic>
    </p:spTree>
    <p:extLst>
      <p:ext uri="{BB962C8B-B14F-4D97-AF65-F5344CB8AC3E}">
        <p14:creationId xmlns:p14="http://schemas.microsoft.com/office/powerpoint/2010/main" val="8383178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1915</TotalTime>
  <Words>2617</Words>
  <Application>Microsoft Office PowerPoint</Application>
  <PresentationFormat>Panorámica</PresentationFormat>
  <Paragraphs>135</Paragraphs>
  <Slides>32</Slides>
  <Notes>0</Notes>
  <HiddenSlides>0</HiddenSlides>
  <MMClips>0</MMClips>
  <ScaleCrop>false</ScaleCrop>
  <HeadingPairs>
    <vt:vector size="4" baseType="variant">
      <vt:variant>
        <vt:lpstr>Tema</vt:lpstr>
      </vt:variant>
      <vt:variant>
        <vt:i4>1</vt:i4>
      </vt:variant>
      <vt:variant>
        <vt:lpstr>Títulos de diapositiva</vt:lpstr>
      </vt:variant>
      <vt:variant>
        <vt:i4>32</vt:i4>
      </vt:variant>
    </vt:vector>
  </HeadingPairs>
  <TitlesOfParts>
    <vt:vector size="33" baseType="lpstr">
      <vt:lpstr>Office Theme</vt:lpstr>
      <vt:lpstr>Medición de Parámetros Antropométricos para la base de datos de la población Hondureña mediante Fotogrametría</vt:lpstr>
      <vt:lpstr>Acerca del rubro</vt:lpstr>
      <vt:lpstr>Objetivo General</vt:lpstr>
      <vt:lpstr>Pregunta de Investigación</vt:lpstr>
      <vt:lpstr>Pregunta de Investigación</vt:lpstr>
      <vt:lpstr>Pregunta de Investigación</vt:lpstr>
      <vt:lpstr>Pregunta de Investigación</vt:lpstr>
      <vt:lpstr>Población y Muestra</vt:lpstr>
      <vt:lpstr>Instrumentos y Técnicas de Medición</vt:lpstr>
      <vt:lpstr>Instrumentos y Técnicas de Medición</vt:lpstr>
      <vt:lpstr>Presentación de PowerPoint</vt:lpstr>
      <vt:lpstr>Instrumentos de Medición y Técnicas de Investigación</vt:lpstr>
      <vt:lpstr>Consentimiento Informado</vt:lpstr>
      <vt:lpstr>Resultados- Prueba T de Student</vt:lpstr>
      <vt:lpstr>Resultados- Estadísticas Descriptivas</vt:lpstr>
      <vt:lpstr>Resultados- Estadísticas Descriptivas</vt:lpstr>
      <vt:lpstr>Resultados- Percentiles</vt:lpstr>
      <vt:lpstr>Resultados- Percentiles</vt:lpstr>
      <vt:lpstr>Resultados- Dashboard (Power Bi)</vt:lpstr>
      <vt:lpstr>Resultados- Prueba de Reproducibilidad y Repetibilidad</vt:lpstr>
      <vt:lpstr>Resultados- Error Técnico de Medición (ETM)</vt:lpstr>
      <vt:lpstr>     Conclusiones</vt:lpstr>
      <vt:lpstr>     Conclusiones</vt:lpstr>
      <vt:lpstr>     Conclusiones</vt:lpstr>
      <vt:lpstr>     Conclusiones</vt:lpstr>
      <vt:lpstr>     Conclusión General</vt:lpstr>
      <vt:lpstr>Aplicabilidad e Implementación</vt:lpstr>
      <vt:lpstr>Trabajo Futuro</vt:lpstr>
      <vt:lpstr>Referencias bibliográficas</vt:lpstr>
      <vt:lpstr>Referencias bibliográficas</vt:lpstr>
      <vt:lpstr>Referencias bibliográficas</vt:lpstr>
      <vt:lpstr>Referencias bibliográficas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INSERTE TÍTULO AQUÍ</dc:title>
  <dc:creator>ELIANA LINETH MONCADA ECHEVERRIA</dc:creator>
  <cp:lastModifiedBy>ELIANA LINETH MONCADA ECHEVERRIA</cp:lastModifiedBy>
  <cp:revision>22</cp:revision>
  <dcterms:created xsi:type="dcterms:W3CDTF">2021-01-27T23:19:03Z</dcterms:created>
  <dcterms:modified xsi:type="dcterms:W3CDTF">2025-02-11T16:39:36Z</dcterms:modified>
</cp:coreProperties>
</file>