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8" r:id="rId3"/>
    <p:sldId id="259" r:id="rId4"/>
    <p:sldId id="260" r:id="rId5"/>
    <p:sldId id="262" r:id="rId6"/>
    <p:sldId id="265" r:id="rId7"/>
    <p:sldId id="261" r:id="rId8"/>
    <p:sldId id="264" r:id="rId9"/>
    <p:sldId id="263" r:id="rId10"/>
    <p:sldId id="270" r:id="rId11"/>
    <p:sldId id="271" r:id="rId12"/>
    <p:sldId id="272" r:id="rId13"/>
    <p:sldId id="268" r:id="rId14"/>
    <p:sldId id="267" r:id="rId15"/>
    <p:sldId id="266" r:id="rId16"/>
    <p:sldId id="269" r:id="rId17"/>
    <p:sldId id="273" r:id="rId18"/>
    <p:sldId id="274" r:id="rId19"/>
    <p:sldId id="275" r:id="rId20"/>
    <p:sldId id="276" r:id="rId21"/>
    <p:sldId id="278" r:id="rId22"/>
    <p:sldId id="277" r:id="rId23"/>
    <p:sldId id="279" r:id="rId24"/>
    <p:sldId id="280" r:id="rId25"/>
    <p:sldId id="281" r:id="rId26"/>
    <p:sldId id="282" r:id="rId27"/>
  </p:sldIdLst>
  <p:sldSz cx="18288000" cy="10287000"/>
  <p:notesSz cx="6858000" cy="9144000"/>
  <p:embeddedFontLst>
    <p:embeddedFont>
      <p:font typeface="Montserrat Bold" panose="00000800000000000000" pitchFamily="2" charset="0"/>
      <p:bold r:id="rId28"/>
    </p:embeddedFont>
    <p:embeddedFont>
      <p:font typeface="Segoe UI" panose="020B0502040204020203" pitchFamily="34" charset="0"/>
      <p:regular r:id="rId29"/>
      <p:bold r:id="rId30"/>
      <p:italic r:id="rId31"/>
      <p:boldItalic r:id="rId3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26" autoAdjust="0"/>
  </p:normalViewPr>
  <p:slideViewPr>
    <p:cSldViewPr>
      <p:cViewPr>
        <p:scale>
          <a:sx n="70" d="100"/>
          <a:sy n="70" d="100"/>
        </p:scale>
        <p:origin x="-96" y="-4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3.fntdata"/><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2/10/2025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2/10/2025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2/10/2025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2/10/2025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jpeg"/><Relationship Id="rId7" Type="http://schemas.openxmlformats.org/officeDocument/2006/relationships/image" Target="../media/image37.jpe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sag.gob.hn/wp-content/uploads/2024/08/Decreto-2018-96-30-dic-1996.pdf" TargetMode="External"/><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TextBox 9"/>
          <p:cNvSpPr txBox="1"/>
          <p:nvPr/>
        </p:nvSpPr>
        <p:spPr>
          <a:xfrm>
            <a:off x="579120" y="6956207"/>
            <a:ext cx="13456920" cy="1774781"/>
          </a:xfrm>
          <a:prstGeom prst="rect">
            <a:avLst/>
          </a:prstGeom>
        </p:spPr>
        <p:txBody>
          <a:bodyPr wrap="square" lIns="0" tIns="0" rIns="0" bIns="0" rtlCol="0" anchor="t">
            <a:spAutoFit/>
          </a:bodyPr>
          <a:lstStyle/>
          <a:p>
            <a:pPr algn="l">
              <a:lnSpc>
                <a:spcPts val="7376"/>
              </a:lnSpc>
            </a:pPr>
            <a:r>
              <a:rPr lang="en-US" sz="3200" b="1" dirty="0">
                <a:solidFill>
                  <a:srgbClr val="47C8F0"/>
                </a:solidFill>
                <a:latin typeface="Montserrat Bold"/>
                <a:ea typeface="Montserrat Bold"/>
                <a:cs typeface="Montserrat Bold"/>
                <a:sym typeface="Montserrat Bold"/>
              </a:rPr>
              <a:t>Lily Michelle Romero Zelaya       11811181 </a:t>
            </a:r>
          </a:p>
          <a:p>
            <a:pPr algn="l">
              <a:lnSpc>
                <a:spcPts val="7376"/>
              </a:lnSpc>
            </a:pPr>
            <a:r>
              <a:rPr lang="en-US" sz="3200" b="1" dirty="0">
                <a:solidFill>
                  <a:srgbClr val="47C8F0"/>
                </a:solidFill>
                <a:latin typeface="Montserrat Bold"/>
                <a:ea typeface="Montserrat Bold"/>
                <a:cs typeface="Montserrat Bold"/>
                <a:sym typeface="Montserrat Bold"/>
              </a:rPr>
              <a:t>Ingeniería Industrial y de Sistemas </a:t>
            </a:r>
          </a:p>
        </p:txBody>
      </p:sp>
      <p:sp>
        <p:nvSpPr>
          <p:cNvPr id="10" name="TextBox 10"/>
          <p:cNvSpPr txBox="1"/>
          <p:nvPr/>
        </p:nvSpPr>
        <p:spPr>
          <a:xfrm>
            <a:off x="563880" y="1181100"/>
            <a:ext cx="12814468" cy="5775107"/>
          </a:xfrm>
          <a:prstGeom prst="rect">
            <a:avLst/>
          </a:prstGeom>
        </p:spPr>
        <p:txBody>
          <a:bodyPr wrap="square" lIns="0" tIns="0" rIns="0" bIns="0" rtlCol="0" anchor="t">
            <a:spAutoFit/>
          </a:bodyPr>
          <a:lstStyle/>
          <a:p>
            <a:pPr algn="l">
              <a:lnSpc>
                <a:spcPts val="9097"/>
              </a:lnSpc>
            </a:pPr>
            <a:r>
              <a:rPr lang="es-HN" sz="8000" b="1" kern="100" cap="small" dirty="0">
                <a:solidFill>
                  <a:schemeClr val="bg1"/>
                </a:solidFill>
                <a:effectLst/>
                <a:latin typeface="+mn-lt"/>
                <a:ea typeface="Times New Roman" panose="02020603050405020304" pitchFamily="18" charset="0"/>
                <a:cs typeface="Times New Roman" panose="02020603050405020304" pitchFamily="18" charset="0"/>
              </a:rPr>
              <a:t>PRÁCTICA PROFESIONAL</a:t>
            </a:r>
            <a:br>
              <a:rPr lang="es-HN" sz="8000" b="1" kern="100" cap="small" dirty="0">
                <a:solidFill>
                  <a:schemeClr val="bg1"/>
                </a:solidFill>
                <a:effectLst/>
                <a:latin typeface="+mn-lt"/>
                <a:ea typeface="Times New Roman" panose="02020603050405020304" pitchFamily="18" charset="0"/>
                <a:cs typeface="Times New Roman" panose="02020603050405020304" pitchFamily="18" charset="0"/>
              </a:rPr>
            </a:br>
            <a:r>
              <a:rPr lang="es-HN" sz="6600" b="1" kern="100" cap="small" dirty="0">
                <a:solidFill>
                  <a:schemeClr val="bg1"/>
                </a:solidFill>
                <a:effectLst/>
                <a:latin typeface="+mn-lt"/>
                <a:ea typeface="Times New Roman" panose="02020603050405020304" pitchFamily="18" charset="0"/>
                <a:cs typeface="Times New Roman" panose="02020603050405020304" pitchFamily="18" charset="0"/>
              </a:rPr>
              <a:t>Mejora del Manual de Procesos y Procedimientos para la Secretaría de Agricultura y Ganadería de Honduras (SAG</a:t>
            </a:r>
            <a:r>
              <a:rPr lang="es-HN" sz="6600" b="1" kern="100" cap="small" dirty="0">
                <a:solidFill>
                  <a:schemeClr val="bg1"/>
                </a:solidFill>
                <a:effectLst/>
                <a:latin typeface="Aptos" panose="020B0004020202020204" pitchFamily="34" charset="0"/>
                <a:ea typeface="Times New Roman" panose="02020603050405020304" pitchFamily="18" charset="0"/>
                <a:cs typeface="Times New Roman" panose="02020603050405020304" pitchFamily="18" charset="0"/>
              </a:rPr>
              <a:t>)</a:t>
            </a:r>
            <a:endParaRPr lang="en-US" sz="6498" b="1" dirty="0">
              <a:solidFill>
                <a:srgbClr val="FFFFFF"/>
              </a:solidFill>
              <a:latin typeface="Montserrat Heavy"/>
              <a:ea typeface="Montserrat Heavy"/>
              <a:cs typeface="Montserrat Heavy"/>
              <a:sym typeface="Montserrat Heavy"/>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B4831EE8-1596-FAE4-0FC2-42D18466431E}"/>
            </a:ext>
          </a:extLst>
        </p:cNvPr>
        <p:cNvGrpSpPr/>
        <p:nvPr/>
      </p:nvGrpSpPr>
      <p:grpSpPr>
        <a:xfrm>
          <a:off x="0" y="0"/>
          <a:ext cx="0" cy="0"/>
          <a:chOff x="0" y="0"/>
          <a:chExt cx="0" cy="0"/>
        </a:xfrm>
      </p:grpSpPr>
      <p:sp>
        <p:nvSpPr>
          <p:cNvPr id="10" name="TextBox 10">
            <a:extLst>
              <a:ext uri="{FF2B5EF4-FFF2-40B4-BE49-F238E27FC236}">
                <a16:creationId xmlns:a16="http://schemas.microsoft.com/office/drawing/2014/main" id="{EE70DDC9-D7A9-784B-1E84-CF185A4CF562}"/>
              </a:ext>
            </a:extLst>
          </p:cNvPr>
          <p:cNvSpPr txBox="1"/>
          <p:nvPr/>
        </p:nvSpPr>
        <p:spPr>
          <a:xfrm>
            <a:off x="901522" y="569691"/>
            <a:ext cx="7556668" cy="666849"/>
          </a:xfrm>
          <a:prstGeom prst="rect">
            <a:avLst/>
          </a:prstGeom>
        </p:spPr>
        <p:txBody>
          <a:bodyPr wrap="square" lIns="0" tIns="0" rIns="0" bIns="0" rtlCol="0" anchor="t">
            <a:spAutoFit/>
          </a:bodyPr>
          <a:lstStyle/>
          <a:p>
            <a:pPr algn="l">
              <a:lnSpc>
                <a:spcPts val="5239"/>
              </a:lnSpc>
            </a:pPr>
            <a:r>
              <a:rPr lang="en-US" sz="4802" b="1" dirty="0">
                <a:solidFill>
                  <a:srgbClr val="0070C0"/>
                </a:solidFill>
                <a:latin typeface="Montserrat Ultra-Bold"/>
                <a:ea typeface="Montserrat Ultra-Bold"/>
                <a:cs typeface="Montserrat Ultra-Bold"/>
                <a:sym typeface="Montserrat Ultra-Bold"/>
              </a:rPr>
              <a:t>RESULTADOS Y ANÁLISIS</a:t>
            </a:r>
          </a:p>
        </p:txBody>
      </p:sp>
      <p:pic>
        <p:nvPicPr>
          <p:cNvPr id="3" name="Imagen 2">
            <a:extLst>
              <a:ext uri="{FF2B5EF4-FFF2-40B4-BE49-F238E27FC236}">
                <a16:creationId xmlns:a16="http://schemas.microsoft.com/office/drawing/2014/main" id="{EAB9A75E-7EED-AD82-9B4F-A1E3682E2C18}"/>
              </a:ext>
            </a:extLst>
          </p:cNvPr>
          <p:cNvPicPr>
            <a:picLocks noChangeAspect="1"/>
          </p:cNvPicPr>
          <p:nvPr/>
        </p:nvPicPr>
        <p:blipFill>
          <a:blip r:embed="rId3"/>
          <a:stretch>
            <a:fillRect/>
          </a:stretch>
        </p:blipFill>
        <p:spPr>
          <a:xfrm>
            <a:off x="2667000" y="2215574"/>
            <a:ext cx="5383648" cy="7032327"/>
          </a:xfrm>
          <a:prstGeom prst="rect">
            <a:avLst/>
          </a:prstGeom>
        </p:spPr>
      </p:pic>
      <p:pic>
        <p:nvPicPr>
          <p:cNvPr id="5" name="Imagen 4">
            <a:extLst>
              <a:ext uri="{FF2B5EF4-FFF2-40B4-BE49-F238E27FC236}">
                <a16:creationId xmlns:a16="http://schemas.microsoft.com/office/drawing/2014/main" id="{526341DC-4C0A-C2EE-A688-E731DB044782}"/>
              </a:ext>
            </a:extLst>
          </p:cNvPr>
          <p:cNvPicPr>
            <a:picLocks noChangeAspect="1"/>
          </p:cNvPicPr>
          <p:nvPr/>
        </p:nvPicPr>
        <p:blipFill>
          <a:blip r:embed="rId4"/>
          <a:stretch>
            <a:fillRect/>
          </a:stretch>
        </p:blipFill>
        <p:spPr>
          <a:xfrm>
            <a:off x="9144000" y="2215574"/>
            <a:ext cx="5383648" cy="6978426"/>
          </a:xfrm>
          <a:prstGeom prst="rect">
            <a:avLst/>
          </a:prstGeom>
        </p:spPr>
      </p:pic>
      <p:sp>
        <p:nvSpPr>
          <p:cNvPr id="8" name="TextBox 9">
            <a:extLst>
              <a:ext uri="{FF2B5EF4-FFF2-40B4-BE49-F238E27FC236}">
                <a16:creationId xmlns:a16="http://schemas.microsoft.com/office/drawing/2014/main" id="{45F11B11-EA7E-B037-2CC7-5EC562846004}"/>
              </a:ext>
            </a:extLst>
          </p:cNvPr>
          <p:cNvSpPr txBox="1"/>
          <p:nvPr/>
        </p:nvSpPr>
        <p:spPr>
          <a:xfrm>
            <a:off x="901522" y="1325313"/>
            <a:ext cx="12966878" cy="846386"/>
          </a:xfrm>
          <a:prstGeom prst="rect">
            <a:avLst/>
          </a:prstGeom>
        </p:spPr>
        <p:txBody>
          <a:bodyPr wrap="square" lIns="0" tIns="0" rIns="0" bIns="0" rtlCol="0" anchor="t">
            <a:spAutoFit/>
          </a:bodyPr>
          <a:lstStyle/>
          <a:p>
            <a:pPr algn="l">
              <a:lnSpc>
                <a:spcPts val="3254"/>
              </a:lnSpc>
            </a:pPr>
            <a:r>
              <a:rPr lang="en-US" sz="2400" b="1" dirty="0">
                <a:solidFill>
                  <a:srgbClr val="47C8F0"/>
                </a:solidFill>
                <a:latin typeface="Montserrat Bold"/>
                <a:ea typeface="Montserrat Bold"/>
                <a:cs typeface="Montserrat Bold"/>
                <a:sym typeface="Montserrat Bold"/>
              </a:rPr>
              <a:t>ÁREA DE GESTIÓN INSTITUCIONAL</a:t>
            </a:r>
          </a:p>
          <a:p>
            <a:pPr algn="l">
              <a:lnSpc>
                <a:spcPts val="3254"/>
              </a:lnSpc>
            </a:pPr>
            <a:r>
              <a:rPr lang="en-US" sz="2400" b="1" dirty="0">
                <a:solidFill>
                  <a:srgbClr val="47C8F0"/>
                </a:solidFill>
                <a:latin typeface="Montserrat Bold"/>
                <a:ea typeface="Montserrat Bold"/>
                <a:cs typeface="Montserrat Bold"/>
                <a:sym typeface="Montserrat Bold"/>
              </a:rPr>
              <a:t>FORMULACIÓN Y EJECUCIÓN DEL PLAN OPERATIVO (POA)</a:t>
            </a:r>
          </a:p>
        </p:txBody>
      </p:sp>
    </p:spTree>
    <p:extLst>
      <p:ext uri="{BB962C8B-B14F-4D97-AF65-F5344CB8AC3E}">
        <p14:creationId xmlns:p14="http://schemas.microsoft.com/office/powerpoint/2010/main" val="5960293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A204F2BE-205D-AFA3-1A26-A908A1E74FB5}"/>
            </a:ext>
          </a:extLst>
        </p:cNvPr>
        <p:cNvGrpSpPr/>
        <p:nvPr/>
      </p:nvGrpSpPr>
      <p:grpSpPr>
        <a:xfrm>
          <a:off x="0" y="0"/>
          <a:ext cx="0" cy="0"/>
          <a:chOff x="0" y="0"/>
          <a:chExt cx="0" cy="0"/>
        </a:xfrm>
      </p:grpSpPr>
      <p:sp>
        <p:nvSpPr>
          <p:cNvPr id="10" name="TextBox 10">
            <a:extLst>
              <a:ext uri="{FF2B5EF4-FFF2-40B4-BE49-F238E27FC236}">
                <a16:creationId xmlns:a16="http://schemas.microsoft.com/office/drawing/2014/main" id="{8FC9CCE8-910F-1E34-1158-CF9D51D1441D}"/>
              </a:ext>
            </a:extLst>
          </p:cNvPr>
          <p:cNvSpPr txBox="1"/>
          <p:nvPr/>
        </p:nvSpPr>
        <p:spPr>
          <a:xfrm>
            <a:off x="901522" y="515940"/>
            <a:ext cx="9156878" cy="666849"/>
          </a:xfrm>
          <a:prstGeom prst="rect">
            <a:avLst/>
          </a:prstGeom>
        </p:spPr>
        <p:txBody>
          <a:bodyPr wrap="square" lIns="0" tIns="0" rIns="0" bIns="0" rtlCol="0" anchor="t">
            <a:spAutoFit/>
          </a:bodyPr>
          <a:lstStyle/>
          <a:p>
            <a:pPr algn="l">
              <a:lnSpc>
                <a:spcPts val="5239"/>
              </a:lnSpc>
            </a:pPr>
            <a:r>
              <a:rPr lang="en-US" sz="4802" b="1" dirty="0">
                <a:solidFill>
                  <a:srgbClr val="06065C"/>
                </a:solidFill>
                <a:latin typeface="Montserrat Ultra-Bold"/>
                <a:ea typeface="Montserrat Ultra-Bold"/>
                <a:cs typeface="Montserrat Ultra-Bold"/>
                <a:sym typeface="Montserrat Ultra-Bold"/>
              </a:rPr>
              <a:t>RESULTADOS Y ANÁLISIS</a:t>
            </a:r>
          </a:p>
        </p:txBody>
      </p:sp>
      <p:pic>
        <p:nvPicPr>
          <p:cNvPr id="3" name="Imagen 2">
            <a:extLst>
              <a:ext uri="{FF2B5EF4-FFF2-40B4-BE49-F238E27FC236}">
                <a16:creationId xmlns:a16="http://schemas.microsoft.com/office/drawing/2014/main" id="{CE8CD1EB-F44B-14D4-38BE-DB32563032C8}"/>
              </a:ext>
            </a:extLst>
          </p:cNvPr>
          <p:cNvPicPr>
            <a:picLocks noChangeAspect="1"/>
          </p:cNvPicPr>
          <p:nvPr/>
        </p:nvPicPr>
        <p:blipFill>
          <a:blip r:embed="rId3"/>
          <a:stretch>
            <a:fillRect/>
          </a:stretch>
        </p:blipFill>
        <p:spPr>
          <a:xfrm>
            <a:off x="8610600" y="2408345"/>
            <a:ext cx="8354010" cy="6462537"/>
          </a:xfrm>
          <a:prstGeom prst="rect">
            <a:avLst/>
          </a:prstGeom>
        </p:spPr>
      </p:pic>
      <p:pic>
        <p:nvPicPr>
          <p:cNvPr id="7" name="Imagen 6">
            <a:extLst>
              <a:ext uri="{FF2B5EF4-FFF2-40B4-BE49-F238E27FC236}">
                <a16:creationId xmlns:a16="http://schemas.microsoft.com/office/drawing/2014/main" id="{206DB178-36F5-5E59-90E6-89293D625BA7}"/>
              </a:ext>
            </a:extLst>
          </p:cNvPr>
          <p:cNvPicPr>
            <a:picLocks noChangeAspect="1"/>
          </p:cNvPicPr>
          <p:nvPr/>
        </p:nvPicPr>
        <p:blipFill>
          <a:blip r:embed="rId4"/>
          <a:stretch>
            <a:fillRect/>
          </a:stretch>
        </p:blipFill>
        <p:spPr>
          <a:xfrm>
            <a:off x="228600" y="2552700"/>
            <a:ext cx="8181390" cy="6318182"/>
          </a:xfrm>
          <a:prstGeom prst="rect">
            <a:avLst/>
          </a:prstGeom>
        </p:spPr>
      </p:pic>
      <p:sp>
        <p:nvSpPr>
          <p:cNvPr id="11" name="TextBox 9">
            <a:extLst>
              <a:ext uri="{FF2B5EF4-FFF2-40B4-BE49-F238E27FC236}">
                <a16:creationId xmlns:a16="http://schemas.microsoft.com/office/drawing/2014/main" id="{6878A4A0-6F3F-A376-D311-D01368270728}"/>
              </a:ext>
            </a:extLst>
          </p:cNvPr>
          <p:cNvSpPr txBox="1"/>
          <p:nvPr/>
        </p:nvSpPr>
        <p:spPr>
          <a:xfrm>
            <a:off x="901522" y="1325313"/>
            <a:ext cx="12966878" cy="846386"/>
          </a:xfrm>
          <a:prstGeom prst="rect">
            <a:avLst/>
          </a:prstGeom>
        </p:spPr>
        <p:txBody>
          <a:bodyPr wrap="square" lIns="0" tIns="0" rIns="0" bIns="0" rtlCol="0" anchor="t">
            <a:spAutoFit/>
          </a:bodyPr>
          <a:lstStyle/>
          <a:p>
            <a:pPr algn="l">
              <a:lnSpc>
                <a:spcPts val="3254"/>
              </a:lnSpc>
            </a:pPr>
            <a:r>
              <a:rPr lang="en-US" sz="2400" b="1" dirty="0">
                <a:solidFill>
                  <a:srgbClr val="47C8F0"/>
                </a:solidFill>
                <a:latin typeface="Montserrat Bold"/>
                <a:ea typeface="Montserrat Bold"/>
                <a:cs typeface="Montserrat Bold"/>
                <a:sym typeface="Montserrat Bold"/>
              </a:rPr>
              <a:t>ÁREA DE GESTIÓN INSTITUCIONAL</a:t>
            </a:r>
          </a:p>
          <a:p>
            <a:pPr algn="l">
              <a:lnSpc>
                <a:spcPts val="3254"/>
              </a:lnSpc>
            </a:pPr>
            <a:r>
              <a:rPr lang="en-US" sz="2400" b="1" dirty="0">
                <a:solidFill>
                  <a:srgbClr val="47C8F0"/>
                </a:solidFill>
                <a:latin typeface="Montserrat Bold"/>
                <a:ea typeface="Montserrat Bold"/>
                <a:cs typeface="Montserrat Bold"/>
                <a:sym typeface="Montserrat Bold"/>
              </a:rPr>
              <a:t>ELABORACIÓN DEL PROGRAMA DEL GASTO MENSUAL (PGM)</a:t>
            </a:r>
          </a:p>
        </p:txBody>
      </p:sp>
    </p:spTree>
    <p:extLst>
      <p:ext uri="{BB962C8B-B14F-4D97-AF65-F5344CB8AC3E}">
        <p14:creationId xmlns:p14="http://schemas.microsoft.com/office/powerpoint/2010/main" val="14833072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DC0D4C55-2149-2F70-EC5E-7D377AFB2B62}"/>
            </a:ext>
          </a:extLst>
        </p:cNvPr>
        <p:cNvGrpSpPr/>
        <p:nvPr/>
      </p:nvGrpSpPr>
      <p:grpSpPr>
        <a:xfrm>
          <a:off x="0" y="0"/>
          <a:ext cx="0" cy="0"/>
          <a:chOff x="0" y="0"/>
          <a:chExt cx="0" cy="0"/>
        </a:xfrm>
      </p:grpSpPr>
      <p:sp>
        <p:nvSpPr>
          <p:cNvPr id="10" name="TextBox 10">
            <a:extLst>
              <a:ext uri="{FF2B5EF4-FFF2-40B4-BE49-F238E27FC236}">
                <a16:creationId xmlns:a16="http://schemas.microsoft.com/office/drawing/2014/main" id="{F1DE40C3-DBA3-F3C5-314C-CCEBF18E2B7E}"/>
              </a:ext>
            </a:extLst>
          </p:cNvPr>
          <p:cNvSpPr txBox="1"/>
          <p:nvPr/>
        </p:nvSpPr>
        <p:spPr>
          <a:xfrm>
            <a:off x="914400" y="647700"/>
            <a:ext cx="7556668" cy="666849"/>
          </a:xfrm>
          <a:prstGeom prst="rect">
            <a:avLst/>
          </a:prstGeom>
        </p:spPr>
        <p:txBody>
          <a:bodyPr wrap="square" lIns="0" tIns="0" rIns="0" bIns="0" rtlCol="0" anchor="t">
            <a:spAutoFit/>
          </a:bodyPr>
          <a:lstStyle/>
          <a:p>
            <a:pPr algn="l">
              <a:lnSpc>
                <a:spcPts val="5239"/>
              </a:lnSpc>
            </a:pPr>
            <a:r>
              <a:rPr lang="en-US" sz="4802" b="1" dirty="0">
                <a:solidFill>
                  <a:srgbClr val="0070C0"/>
                </a:solidFill>
                <a:latin typeface="Montserrat Ultra-Bold"/>
                <a:ea typeface="Montserrat Ultra-Bold"/>
                <a:cs typeface="Montserrat Ultra-Bold"/>
                <a:sym typeface="Montserrat Ultra-Bold"/>
              </a:rPr>
              <a:t>RESULTADOS Y ANÁLISIS</a:t>
            </a:r>
          </a:p>
        </p:txBody>
      </p:sp>
      <p:sp>
        <p:nvSpPr>
          <p:cNvPr id="4" name="TextBox 9">
            <a:extLst>
              <a:ext uri="{FF2B5EF4-FFF2-40B4-BE49-F238E27FC236}">
                <a16:creationId xmlns:a16="http://schemas.microsoft.com/office/drawing/2014/main" id="{0B0BB8F0-334D-39AF-DAED-073BD3962CC9}"/>
              </a:ext>
            </a:extLst>
          </p:cNvPr>
          <p:cNvSpPr txBox="1"/>
          <p:nvPr/>
        </p:nvSpPr>
        <p:spPr>
          <a:xfrm>
            <a:off x="914400" y="1562100"/>
            <a:ext cx="12966878" cy="846386"/>
          </a:xfrm>
          <a:prstGeom prst="rect">
            <a:avLst/>
          </a:prstGeom>
        </p:spPr>
        <p:txBody>
          <a:bodyPr wrap="square" lIns="0" tIns="0" rIns="0" bIns="0" rtlCol="0" anchor="t">
            <a:spAutoFit/>
          </a:bodyPr>
          <a:lstStyle/>
          <a:p>
            <a:pPr algn="l">
              <a:lnSpc>
                <a:spcPts val="3254"/>
              </a:lnSpc>
            </a:pPr>
            <a:r>
              <a:rPr lang="en-US" sz="2400" b="1" dirty="0">
                <a:solidFill>
                  <a:srgbClr val="47C8F0"/>
                </a:solidFill>
                <a:latin typeface="Montserrat Bold"/>
                <a:ea typeface="Montserrat Bold"/>
                <a:cs typeface="Montserrat Bold"/>
                <a:sym typeface="Montserrat Bold"/>
              </a:rPr>
              <a:t>ÁREA DE GESTIÓN INSTITUCIONAL</a:t>
            </a:r>
          </a:p>
          <a:p>
            <a:pPr algn="l">
              <a:lnSpc>
                <a:spcPts val="3254"/>
              </a:lnSpc>
            </a:pPr>
            <a:r>
              <a:rPr lang="en-US" sz="2400" b="1" dirty="0">
                <a:solidFill>
                  <a:srgbClr val="47C8F0"/>
                </a:solidFill>
                <a:latin typeface="Montserrat Bold"/>
                <a:ea typeface="Montserrat Bold"/>
                <a:cs typeface="Montserrat Bold"/>
                <a:sym typeface="Montserrat Bold"/>
              </a:rPr>
              <a:t>ELABORACIÓN DEL PROGRAMA DEL GASTO MENSUAL (PGM)</a:t>
            </a:r>
          </a:p>
        </p:txBody>
      </p:sp>
      <p:pic>
        <p:nvPicPr>
          <p:cNvPr id="8" name="Imagen 7">
            <a:extLst>
              <a:ext uri="{FF2B5EF4-FFF2-40B4-BE49-F238E27FC236}">
                <a16:creationId xmlns:a16="http://schemas.microsoft.com/office/drawing/2014/main" id="{3A735C73-A886-6ACE-CBE0-7CE186359549}"/>
              </a:ext>
            </a:extLst>
          </p:cNvPr>
          <p:cNvPicPr>
            <a:picLocks noChangeAspect="1"/>
          </p:cNvPicPr>
          <p:nvPr/>
        </p:nvPicPr>
        <p:blipFill>
          <a:blip r:embed="rId3"/>
          <a:stretch>
            <a:fillRect/>
          </a:stretch>
        </p:blipFill>
        <p:spPr>
          <a:xfrm>
            <a:off x="2438400" y="2450597"/>
            <a:ext cx="5181600" cy="6688444"/>
          </a:xfrm>
          <a:prstGeom prst="rect">
            <a:avLst/>
          </a:prstGeom>
        </p:spPr>
      </p:pic>
      <p:pic>
        <p:nvPicPr>
          <p:cNvPr id="11" name="Imagen 10">
            <a:extLst>
              <a:ext uri="{FF2B5EF4-FFF2-40B4-BE49-F238E27FC236}">
                <a16:creationId xmlns:a16="http://schemas.microsoft.com/office/drawing/2014/main" id="{068927C8-8B73-1FA6-73EA-270EB711B951}"/>
              </a:ext>
            </a:extLst>
          </p:cNvPr>
          <p:cNvPicPr>
            <a:picLocks noChangeAspect="1"/>
          </p:cNvPicPr>
          <p:nvPr/>
        </p:nvPicPr>
        <p:blipFill>
          <a:blip r:embed="rId4"/>
          <a:stretch>
            <a:fillRect/>
          </a:stretch>
        </p:blipFill>
        <p:spPr>
          <a:xfrm>
            <a:off x="9144000" y="2450597"/>
            <a:ext cx="5181600" cy="6675919"/>
          </a:xfrm>
          <a:prstGeom prst="rect">
            <a:avLst/>
          </a:prstGeom>
        </p:spPr>
      </p:pic>
    </p:spTree>
    <p:extLst>
      <p:ext uri="{BB962C8B-B14F-4D97-AF65-F5344CB8AC3E}">
        <p14:creationId xmlns:p14="http://schemas.microsoft.com/office/powerpoint/2010/main" val="25074131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C26233BA-9054-34BB-D5FA-D32E56379D62}"/>
            </a:ext>
          </a:extLst>
        </p:cNvPr>
        <p:cNvGrpSpPr/>
        <p:nvPr/>
      </p:nvGrpSpPr>
      <p:grpSpPr>
        <a:xfrm>
          <a:off x="0" y="0"/>
          <a:ext cx="0" cy="0"/>
          <a:chOff x="0" y="0"/>
          <a:chExt cx="0" cy="0"/>
        </a:xfrm>
      </p:grpSpPr>
      <p:sp>
        <p:nvSpPr>
          <p:cNvPr id="10" name="TextBox 10">
            <a:extLst>
              <a:ext uri="{FF2B5EF4-FFF2-40B4-BE49-F238E27FC236}">
                <a16:creationId xmlns:a16="http://schemas.microsoft.com/office/drawing/2014/main" id="{6ABE6D2A-55C0-ADB8-8EC1-3F0AE464DA19}"/>
              </a:ext>
            </a:extLst>
          </p:cNvPr>
          <p:cNvSpPr txBox="1"/>
          <p:nvPr/>
        </p:nvSpPr>
        <p:spPr>
          <a:xfrm>
            <a:off x="933606" y="658756"/>
            <a:ext cx="7905594" cy="666849"/>
          </a:xfrm>
          <a:prstGeom prst="rect">
            <a:avLst/>
          </a:prstGeom>
        </p:spPr>
        <p:txBody>
          <a:bodyPr wrap="square" lIns="0" tIns="0" rIns="0" bIns="0" rtlCol="0" anchor="t">
            <a:spAutoFit/>
          </a:bodyPr>
          <a:lstStyle/>
          <a:p>
            <a:pPr algn="l">
              <a:lnSpc>
                <a:spcPts val="5239"/>
              </a:lnSpc>
            </a:pPr>
            <a:r>
              <a:rPr lang="en-US" sz="4802" b="1" dirty="0">
                <a:solidFill>
                  <a:srgbClr val="06065C"/>
                </a:solidFill>
                <a:latin typeface="Montserrat Ultra-Bold"/>
                <a:ea typeface="Montserrat Ultra-Bold"/>
                <a:cs typeface="Montserrat Ultra-Bold"/>
                <a:sym typeface="Montserrat Ultra-Bold"/>
              </a:rPr>
              <a:t>RESULTADOS Y ANÁLISIS</a:t>
            </a:r>
          </a:p>
        </p:txBody>
      </p:sp>
      <p:pic>
        <p:nvPicPr>
          <p:cNvPr id="3" name="Imagen 2">
            <a:extLst>
              <a:ext uri="{FF2B5EF4-FFF2-40B4-BE49-F238E27FC236}">
                <a16:creationId xmlns:a16="http://schemas.microsoft.com/office/drawing/2014/main" id="{FAA1359A-0039-F458-C4B3-A63F9349AE85}"/>
              </a:ext>
            </a:extLst>
          </p:cNvPr>
          <p:cNvPicPr>
            <a:picLocks noChangeAspect="1"/>
          </p:cNvPicPr>
          <p:nvPr/>
        </p:nvPicPr>
        <p:blipFill>
          <a:blip r:embed="rId3"/>
          <a:stretch>
            <a:fillRect/>
          </a:stretch>
        </p:blipFill>
        <p:spPr>
          <a:xfrm>
            <a:off x="457200" y="2828230"/>
            <a:ext cx="7993130" cy="6133457"/>
          </a:xfrm>
          <a:prstGeom prst="rect">
            <a:avLst/>
          </a:prstGeom>
        </p:spPr>
      </p:pic>
      <p:sp>
        <p:nvSpPr>
          <p:cNvPr id="5" name="TextBox 9">
            <a:extLst>
              <a:ext uri="{FF2B5EF4-FFF2-40B4-BE49-F238E27FC236}">
                <a16:creationId xmlns:a16="http://schemas.microsoft.com/office/drawing/2014/main" id="{5ED75540-9874-B096-88C1-2840B08549DE}"/>
              </a:ext>
            </a:extLst>
          </p:cNvPr>
          <p:cNvSpPr txBox="1"/>
          <p:nvPr/>
        </p:nvSpPr>
        <p:spPr>
          <a:xfrm>
            <a:off x="901522" y="1325313"/>
            <a:ext cx="12966878" cy="846386"/>
          </a:xfrm>
          <a:prstGeom prst="rect">
            <a:avLst/>
          </a:prstGeom>
        </p:spPr>
        <p:txBody>
          <a:bodyPr wrap="square" lIns="0" tIns="0" rIns="0" bIns="0" rtlCol="0" anchor="t">
            <a:spAutoFit/>
          </a:bodyPr>
          <a:lstStyle/>
          <a:p>
            <a:pPr algn="l">
              <a:lnSpc>
                <a:spcPts val="3254"/>
              </a:lnSpc>
            </a:pPr>
            <a:r>
              <a:rPr lang="en-US" sz="2400" b="1" dirty="0">
                <a:solidFill>
                  <a:srgbClr val="47C8F0"/>
                </a:solidFill>
                <a:latin typeface="Montserrat Bold"/>
                <a:ea typeface="Montserrat Bold"/>
                <a:cs typeface="Montserrat Bold"/>
                <a:sym typeface="Montserrat Bold"/>
              </a:rPr>
              <a:t>ÁREA DE GESTIÓN INSTITUCIONAL</a:t>
            </a:r>
          </a:p>
          <a:p>
            <a:pPr algn="l">
              <a:lnSpc>
                <a:spcPts val="3254"/>
              </a:lnSpc>
            </a:pPr>
            <a:r>
              <a:rPr lang="en-US" sz="2400" b="1" dirty="0">
                <a:solidFill>
                  <a:srgbClr val="47C8F0"/>
                </a:solidFill>
                <a:latin typeface="Montserrat Bold"/>
                <a:ea typeface="Montserrat Bold"/>
                <a:cs typeface="Montserrat Bold"/>
                <a:sym typeface="Montserrat Bold"/>
              </a:rPr>
              <a:t>ELABORACIÓN DEL PLAN ANNUAL DE COMPRAS Y CONTRATACIONES (PACC)</a:t>
            </a:r>
          </a:p>
        </p:txBody>
      </p:sp>
      <p:pic>
        <p:nvPicPr>
          <p:cNvPr id="7" name="Imagen 6">
            <a:extLst>
              <a:ext uri="{FF2B5EF4-FFF2-40B4-BE49-F238E27FC236}">
                <a16:creationId xmlns:a16="http://schemas.microsoft.com/office/drawing/2014/main" id="{2F9880F2-F536-8F04-C8F0-B1FFA971A2CA}"/>
              </a:ext>
            </a:extLst>
          </p:cNvPr>
          <p:cNvPicPr>
            <a:picLocks noChangeAspect="1"/>
          </p:cNvPicPr>
          <p:nvPr/>
        </p:nvPicPr>
        <p:blipFill>
          <a:blip r:embed="rId4"/>
          <a:stretch>
            <a:fillRect/>
          </a:stretch>
        </p:blipFill>
        <p:spPr>
          <a:xfrm>
            <a:off x="8871284" y="2828230"/>
            <a:ext cx="7993130" cy="6166462"/>
          </a:xfrm>
          <a:prstGeom prst="rect">
            <a:avLst/>
          </a:prstGeom>
        </p:spPr>
      </p:pic>
    </p:spTree>
    <p:extLst>
      <p:ext uri="{BB962C8B-B14F-4D97-AF65-F5344CB8AC3E}">
        <p14:creationId xmlns:p14="http://schemas.microsoft.com/office/powerpoint/2010/main" val="39340556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4AAD7708-90B5-49B8-FAAB-921BFA1E3498}"/>
            </a:ext>
          </a:extLst>
        </p:cNvPr>
        <p:cNvGrpSpPr/>
        <p:nvPr/>
      </p:nvGrpSpPr>
      <p:grpSpPr>
        <a:xfrm>
          <a:off x="0" y="0"/>
          <a:ext cx="0" cy="0"/>
          <a:chOff x="0" y="0"/>
          <a:chExt cx="0" cy="0"/>
        </a:xfrm>
      </p:grpSpPr>
      <p:sp>
        <p:nvSpPr>
          <p:cNvPr id="4" name="TextBox 9">
            <a:extLst>
              <a:ext uri="{FF2B5EF4-FFF2-40B4-BE49-F238E27FC236}">
                <a16:creationId xmlns:a16="http://schemas.microsoft.com/office/drawing/2014/main" id="{B6863647-30D0-28CF-CEBC-BC8C86D006EF}"/>
              </a:ext>
            </a:extLst>
          </p:cNvPr>
          <p:cNvSpPr txBox="1"/>
          <p:nvPr/>
        </p:nvSpPr>
        <p:spPr>
          <a:xfrm>
            <a:off x="893501" y="1485900"/>
            <a:ext cx="12966878" cy="846386"/>
          </a:xfrm>
          <a:prstGeom prst="rect">
            <a:avLst/>
          </a:prstGeom>
        </p:spPr>
        <p:txBody>
          <a:bodyPr wrap="square" lIns="0" tIns="0" rIns="0" bIns="0" rtlCol="0" anchor="t">
            <a:spAutoFit/>
          </a:bodyPr>
          <a:lstStyle/>
          <a:p>
            <a:pPr algn="l">
              <a:lnSpc>
                <a:spcPts val="3254"/>
              </a:lnSpc>
            </a:pPr>
            <a:r>
              <a:rPr lang="en-US" sz="2400" b="1" dirty="0">
                <a:solidFill>
                  <a:srgbClr val="47C8F0"/>
                </a:solidFill>
                <a:latin typeface="Montserrat Bold"/>
                <a:ea typeface="Montserrat Bold"/>
                <a:cs typeface="Montserrat Bold"/>
                <a:sym typeface="Montserrat Bold"/>
              </a:rPr>
              <a:t>ÁREA DE GESTIÓN INSTITUCIONAL</a:t>
            </a:r>
          </a:p>
          <a:p>
            <a:pPr algn="l">
              <a:lnSpc>
                <a:spcPts val="3254"/>
              </a:lnSpc>
            </a:pPr>
            <a:r>
              <a:rPr lang="en-US" sz="2400" b="1" dirty="0">
                <a:solidFill>
                  <a:srgbClr val="47C8F0"/>
                </a:solidFill>
                <a:latin typeface="Montserrat Bold"/>
                <a:ea typeface="Montserrat Bold"/>
                <a:cs typeface="Montserrat Bold"/>
                <a:sym typeface="Montserrat Bold"/>
              </a:rPr>
              <a:t>ELABORACIÓN DEL PLAN ANNUAL DE COMPRAS Y CONTRATACIONES (PACC)</a:t>
            </a:r>
          </a:p>
        </p:txBody>
      </p:sp>
      <p:sp>
        <p:nvSpPr>
          <p:cNvPr id="5" name="TextBox 10">
            <a:extLst>
              <a:ext uri="{FF2B5EF4-FFF2-40B4-BE49-F238E27FC236}">
                <a16:creationId xmlns:a16="http://schemas.microsoft.com/office/drawing/2014/main" id="{1E278823-C5D0-9A6F-E7E2-79A7AD448064}"/>
              </a:ext>
            </a:extLst>
          </p:cNvPr>
          <p:cNvSpPr txBox="1"/>
          <p:nvPr/>
        </p:nvSpPr>
        <p:spPr>
          <a:xfrm>
            <a:off x="893501" y="658464"/>
            <a:ext cx="7905594" cy="666849"/>
          </a:xfrm>
          <a:prstGeom prst="rect">
            <a:avLst/>
          </a:prstGeom>
        </p:spPr>
        <p:txBody>
          <a:bodyPr wrap="square" lIns="0" tIns="0" rIns="0" bIns="0" rtlCol="0" anchor="t">
            <a:spAutoFit/>
          </a:bodyPr>
          <a:lstStyle/>
          <a:p>
            <a:pPr algn="l">
              <a:lnSpc>
                <a:spcPts val="5239"/>
              </a:lnSpc>
            </a:pPr>
            <a:r>
              <a:rPr lang="en-US" sz="4802" b="1" dirty="0">
                <a:solidFill>
                  <a:srgbClr val="0070C0"/>
                </a:solidFill>
                <a:latin typeface="Montserrat Ultra-Bold"/>
                <a:ea typeface="Montserrat Ultra-Bold"/>
                <a:cs typeface="Montserrat Ultra-Bold"/>
                <a:sym typeface="Montserrat Ultra-Bold"/>
              </a:rPr>
              <a:t>RESULTADOS Y ANÁLISIS</a:t>
            </a:r>
          </a:p>
        </p:txBody>
      </p:sp>
      <p:pic>
        <p:nvPicPr>
          <p:cNvPr id="7" name="Imagen 6">
            <a:extLst>
              <a:ext uri="{FF2B5EF4-FFF2-40B4-BE49-F238E27FC236}">
                <a16:creationId xmlns:a16="http://schemas.microsoft.com/office/drawing/2014/main" id="{4AD0D078-B045-A909-7011-CA0B8DFA5492}"/>
              </a:ext>
            </a:extLst>
          </p:cNvPr>
          <p:cNvPicPr>
            <a:picLocks noChangeAspect="1"/>
          </p:cNvPicPr>
          <p:nvPr/>
        </p:nvPicPr>
        <p:blipFill>
          <a:blip r:embed="rId3"/>
          <a:stretch>
            <a:fillRect/>
          </a:stretch>
        </p:blipFill>
        <p:spPr>
          <a:xfrm>
            <a:off x="685800" y="2933700"/>
            <a:ext cx="7740929" cy="5867400"/>
          </a:xfrm>
          <a:prstGeom prst="rect">
            <a:avLst/>
          </a:prstGeom>
        </p:spPr>
      </p:pic>
      <p:pic>
        <p:nvPicPr>
          <p:cNvPr id="9" name="Imagen 8">
            <a:extLst>
              <a:ext uri="{FF2B5EF4-FFF2-40B4-BE49-F238E27FC236}">
                <a16:creationId xmlns:a16="http://schemas.microsoft.com/office/drawing/2014/main" id="{513C66BF-0478-0032-6CC4-1AE3E3524C63}"/>
              </a:ext>
            </a:extLst>
          </p:cNvPr>
          <p:cNvPicPr>
            <a:picLocks noChangeAspect="1"/>
          </p:cNvPicPr>
          <p:nvPr/>
        </p:nvPicPr>
        <p:blipFill>
          <a:blip r:embed="rId4"/>
          <a:stretch>
            <a:fillRect/>
          </a:stretch>
        </p:blipFill>
        <p:spPr>
          <a:xfrm>
            <a:off x="9677400" y="2628900"/>
            <a:ext cx="5068007" cy="6544588"/>
          </a:xfrm>
          <a:prstGeom prst="rect">
            <a:avLst/>
          </a:prstGeom>
        </p:spPr>
      </p:pic>
    </p:spTree>
    <p:extLst>
      <p:ext uri="{BB962C8B-B14F-4D97-AF65-F5344CB8AC3E}">
        <p14:creationId xmlns:p14="http://schemas.microsoft.com/office/powerpoint/2010/main" val="42550090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7DDAF406-D616-4781-F094-E142B25E0476}"/>
            </a:ext>
          </a:extLst>
        </p:cNvPr>
        <p:cNvGrpSpPr/>
        <p:nvPr/>
      </p:nvGrpSpPr>
      <p:grpSpPr>
        <a:xfrm>
          <a:off x="0" y="0"/>
          <a:ext cx="0" cy="0"/>
          <a:chOff x="0" y="0"/>
          <a:chExt cx="0" cy="0"/>
        </a:xfrm>
      </p:grpSpPr>
      <p:sp>
        <p:nvSpPr>
          <p:cNvPr id="9" name="TextBox 9">
            <a:extLst>
              <a:ext uri="{FF2B5EF4-FFF2-40B4-BE49-F238E27FC236}">
                <a16:creationId xmlns:a16="http://schemas.microsoft.com/office/drawing/2014/main" id="{43264D90-630E-AF10-8178-37A43AF794E4}"/>
              </a:ext>
            </a:extLst>
          </p:cNvPr>
          <p:cNvSpPr txBox="1"/>
          <p:nvPr/>
        </p:nvSpPr>
        <p:spPr>
          <a:xfrm>
            <a:off x="901522" y="1644718"/>
            <a:ext cx="16243478" cy="816634"/>
          </a:xfrm>
          <a:prstGeom prst="rect">
            <a:avLst/>
          </a:prstGeom>
        </p:spPr>
        <p:txBody>
          <a:bodyPr wrap="square" lIns="0" tIns="0" rIns="0" bIns="0" rtlCol="0" anchor="t">
            <a:spAutoFit/>
          </a:bodyPr>
          <a:lstStyle/>
          <a:p>
            <a:pPr algn="l">
              <a:lnSpc>
                <a:spcPts val="3254"/>
              </a:lnSpc>
            </a:pPr>
            <a:r>
              <a:rPr lang="en-US" sz="2400" b="1" dirty="0">
                <a:solidFill>
                  <a:srgbClr val="47C8F0"/>
                </a:solidFill>
                <a:latin typeface="Montserrat Bold"/>
                <a:ea typeface="Montserrat Bold"/>
                <a:cs typeface="Montserrat Bold"/>
                <a:sym typeface="Montserrat Bold"/>
              </a:rPr>
              <a:t>ÁREA TÉCNICO-PRODUCTIVA</a:t>
            </a:r>
          </a:p>
          <a:p>
            <a:pPr algn="l">
              <a:lnSpc>
                <a:spcPts val="3254"/>
              </a:lnSpc>
            </a:pPr>
            <a:r>
              <a:rPr lang="en-US" sz="2400" b="1" dirty="0">
                <a:solidFill>
                  <a:srgbClr val="47C8F0"/>
                </a:solidFill>
                <a:latin typeface="Montserrat Bold"/>
                <a:ea typeface="Montserrat Bold"/>
                <a:cs typeface="Montserrat Bold"/>
                <a:sym typeface="Montserrat Bold"/>
              </a:rPr>
              <a:t>PROCESOS PARA ASISTENCIA TÉCNICA ,INSPECCIÓN DE CAMPO CADENAS AGROALIMENTARIAS</a:t>
            </a:r>
          </a:p>
        </p:txBody>
      </p:sp>
      <p:sp>
        <p:nvSpPr>
          <p:cNvPr id="10" name="TextBox 10">
            <a:extLst>
              <a:ext uri="{FF2B5EF4-FFF2-40B4-BE49-F238E27FC236}">
                <a16:creationId xmlns:a16="http://schemas.microsoft.com/office/drawing/2014/main" id="{9F4AFCC2-6944-D747-82AB-2B3696BF0F34}"/>
              </a:ext>
            </a:extLst>
          </p:cNvPr>
          <p:cNvSpPr txBox="1"/>
          <p:nvPr/>
        </p:nvSpPr>
        <p:spPr>
          <a:xfrm>
            <a:off x="901522" y="949585"/>
            <a:ext cx="7175678" cy="666849"/>
          </a:xfrm>
          <a:prstGeom prst="rect">
            <a:avLst/>
          </a:prstGeom>
        </p:spPr>
        <p:txBody>
          <a:bodyPr wrap="square" lIns="0" tIns="0" rIns="0" bIns="0" rtlCol="0" anchor="t">
            <a:spAutoFit/>
          </a:bodyPr>
          <a:lstStyle/>
          <a:p>
            <a:pPr algn="l">
              <a:lnSpc>
                <a:spcPts val="5239"/>
              </a:lnSpc>
            </a:pPr>
            <a:r>
              <a:rPr lang="en-US" sz="4802" b="1" dirty="0">
                <a:solidFill>
                  <a:srgbClr val="06065C"/>
                </a:solidFill>
                <a:latin typeface="Montserrat Ultra-Bold"/>
                <a:ea typeface="Montserrat Ultra-Bold"/>
                <a:cs typeface="Montserrat Ultra-Bold"/>
                <a:sym typeface="Montserrat Ultra-Bold"/>
              </a:rPr>
              <a:t>RESULTADOS Y ANÁLISIS</a:t>
            </a:r>
          </a:p>
        </p:txBody>
      </p:sp>
      <p:pic>
        <p:nvPicPr>
          <p:cNvPr id="3" name="Imagen 2">
            <a:extLst>
              <a:ext uri="{FF2B5EF4-FFF2-40B4-BE49-F238E27FC236}">
                <a16:creationId xmlns:a16="http://schemas.microsoft.com/office/drawing/2014/main" id="{F169285F-7C39-AB8D-434C-495BF2830369}"/>
              </a:ext>
            </a:extLst>
          </p:cNvPr>
          <p:cNvPicPr>
            <a:picLocks noChangeAspect="1"/>
          </p:cNvPicPr>
          <p:nvPr/>
        </p:nvPicPr>
        <p:blipFill>
          <a:blip r:embed="rId3"/>
          <a:stretch>
            <a:fillRect/>
          </a:stretch>
        </p:blipFill>
        <p:spPr>
          <a:xfrm>
            <a:off x="457200" y="2614259"/>
            <a:ext cx="8249370" cy="6339241"/>
          </a:xfrm>
          <a:prstGeom prst="rect">
            <a:avLst/>
          </a:prstGeom>
        </p:spPr>
      </p:pic>
      <p:pic>
        <p:nvPicPr>
          <p:cNvPr id="5" name="Imagen 4">
            <a:extLst>
              <a:ext uri="{FF2B5EF4-FFF2-40B4-BE49-F238E27FC236}">
                <a16:creationId xmlns:a16="http://schemas.microsoft.com/office/drawing/2014/main" id="{65F348A6-07F4-22DD-BACC-65645F54E557}"/>
              </a:ext>
            </a:extLst>
          </p:cNvPr>
          <p:cNvPicPr>
            <a:picLocks noChangeAspect="1"/>
          </p:cNvPicPr>
          <p:nvPr/>
        </p:nvPicPr>
        <p:blipFill>
          <a:blip r:embed="rId4"/>
          <a:stretch>
            <a:fillRect/>
          </a:stretch>
        </p:blipFill>
        <p:spPr>
          <a:xfrm>
            <a:off x="8915400" y="2781300"/>
            <a:ext cx="8229600" cy="6380758"/>
          </a:xfrm>
          <a:prstGeom prst="rect">
            <a:avLst/>
          </a:prstGeom>
        </p:spPr>
      </p:pic>
    </p:spTree>
    <p:extLst>
      <p:ext uri="{BB962C8B-B14F-4D97-AF65-F5344CB8AC3E}">
        <p14:creationId xmlns:p14="http://schemas.microsoft.com/office/powerpoint/2010/main" val="10272991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E98FD132-0C70-79DC-43E1-7FF5DB4AA787}"/>
            </a:ext>
          </a:extLst>
        </p:cNvPr>
        <p:cNvGrpSpPr/>
        <p:nvPr/>
      </p:nvGrpSpPr>
      <p:grpSpPr>
        <a:xfrm>
          <a:off x="0" y="0"/>
          <a:ext cx="0" cy="0"/>
          <a:chOff x="0" y="0"/>
          <a:chExt cx="0" cy="0"/>
        </a:xfrm>
      </p:grpSpPr>
      <p:sp>
        <p:nvSpPr>
          <p:cNvPr id="10" name="TextBox 10">
            <a:extLst>
              <a:ext uri="{FF2B5EF4-FFF2-40B4-BE49-F238E27FC236}">
                <a16:creationId xmlns:a16="http://schemas.microsoft.com/office/drawing/2014/main" id="{E94BF1BE-044B-5860-12C9-46EAF7E5F4A5}"/>
              </a:ext>
            </a:extLst>
          </p:cNvPr>
          <p:cNvSpPr txBox="1"/>
          <p:nvPr/>
        </p:nvSpPr>
        <p:spPr>
          <a:xfrm>
            <a:off x="914400" y="571500"/>
            <a:ext cx="7937668" cy="666849"/>
          </a:xfrm>
          <a:prstGeom prst="rect">
            <a:avLst/>
          </a:prstGeom>
        </p:spPr>
        <p:txBody>
          <a:bodyPr wrap="square" lIns="0" tIns="0" rIns="0" bIns="0" rtlCol="0" anchor="t">
            <a:spAutoFit/>
          </a:bodyPr>
          <a:lstStyle/>
          <a:p>
            <a:pPr algn="l">
              <a:lnSpc>
                <a:spcPts val="5239"/>
              </a:lnSpc>
            </a:pPr>
            <a:r>
              <a:rPr lang="en-US" sz="4802" b="1" dirty="0">
                <a:solidFill>
                  <a:srgbClr val="0070C0"/>
                </a:solidFill>
                <a:latin typeface="Montserrat Ultra-Bold"/>
                <a:ea typeface="Montserrat Ultra-Bold"/>
                <a:cs typeface="Montserrat Ultra-Bold"/>
                <a:sym typeface="Montserrat Ultra-Bold"/>
              </a:rPr>
              <a:t>RESULTADOS Y ANÁLISIS</a:t>
            </a:r>
          </a:p>
        </p:txBody>
      </p:sp>
      <p:pic>
        <p:nvPicPr>
          <p:cNvPr id="3" name="Imagen 2">
            <a:extLst>
              <a:ext uri="{FF2B5EF4-FFF2-40B4-BE49-F238E27FC236}">
                <a16:creationId xmlns:a16="http://schemas.microsoft.com/office/drawing/2014/main" id="{F049FB4A-F075-E53B-48AA-9BBFA159C8E6}"/>
              </a:ext>
            </a:extLst>
          </p:cNvPr>
          <p:cNvPicPr>
            <a:picLocks noChangeAspect="1"/>
          </p:cNvPicPr>
          <p:nvPr/>
        </p:nvPicPr>
        <p:blipFill>
          <a:blip r:embed="rId3"/>
          <a:stretch>
            <a:fillRect/>
          </a:stretch>
        </p:blipFill>
        <p:spPr>
          <a:xfrm>
            <a:off x="4419600" y="2628900"/>
            <a:ext cx="7985361" cy="6161072"/>
          </a:xfrm>
          <a:prstGeom prst="rect">
            <a:avLst/>
          </a:prstGeom>
        </p:spPr>
      </p:pic>
      <p:sp>
        <p:nvSpPr>
          <p:cNvPr id="4" name="TextBox 9">
            <a:extLst>
              <a:ext uri="{FF2B5EF4-FFF2-40B4-BE49-F238E27FC236}">
                <a16:creationId xmlns:a16="http://schemas.microsoft.com/office/drawing/2014/main" id="{1109F749-1821-C8EE-EFD5-59270EEE343F}"/>
              </a:ext>
            </a:extLst>
          </p:cNvPr>
          <p:cNvSpPr txBox="1"/>
          <p:nvPr/>
        </p:nvSpPr>
        <p:spPr>
          <a:xfrm>
            <a:off x="914400" y="1268428"/>
            <a:ext cx="16243478" cy="816634"/>
          </a:xfrm>
          <a:prstGeom prst="rect">
            <a:avLst/>
          </a:prstGeom>
        </p:spPr>
        <p:txBody>
          <a:bodyPr wrap="square" lIns="0" tIns="0" rIns="0" bIns="0" rtlCol="0" anchor="t">
            <a:spAutoFit/>
          </a:bodyPr>
          <a:lstStyle/>
          <a:p>
            <a:pPr algn="l">
              <a:lnSpc>
                <a:spcPts val="3254"/>
              </a:lnSpc>
            </a:pPr>
            <a:r>
              <a:rPr lang="en-US" sz="2400" b="1" dirty="0">
                <a:solidFill>
                  <a:srgbClr val="47C8F0"/>
                </a:solidFill>
                <a:latin typeface="Montserrat Bold"/>
                <a:ea typeface="Montserrat Bold"/>
                <a:cs typeface="Montserrat Bold"/>
                <a:sym typeface="Montserrat Bold"/>
              </a:rPr>
              <a:t>ÁREA TÉCNICO-PRODUCTIVA</a:t>
            </a:r>
          </a:p>
          <a:p>
            <a:pPr algn="l">
              <a:lnSpc>
                <a:spcPts val="3254"/>
              </a:lnSpc>
            </a:pPr>
            <a:r>
              <a:rPr lang="en-US" sz="2400" b="1" dirty="0">
                <a:solidFill>
                  <a:srgbClr val="47C8F0"/>
                </a:solidFill>
                <a:latin typeface="Montserrat Bold"/>
                <a:ea typeface="Montserrat Bold"/>
                <a:cs typeface="Montserrat Bold"/>
                <a:sym typeface="Montserrat Bold"/>
              </a:rPr>
              <a:t>PROCESOS PARA ASISTENCIA TÉCNICA ,INSPECCIÓN DE CAMPO CADENAS AGROALIMENTARIAS</a:t>
            </a:r>
          </a:p>
        </p:txBody>
      </p:sp>
    </p:spTree>
    <p:extLst>
      <p:ext uri="{BB962C8B-B14F-4D97-AF65-F5344CB8AC3E}">
        <p14:creationId xmlns:p14="http://schemas.microsoft.com/office/powerpoint/2010/main" val="35874233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3158BAF0-6737-7F6F-6FC0-AA4C9A8ECC84}"/>
            </a:ext>
          </a:extLst>
        </p:cNvPr>
        <p:cNvGrpSpPr/>
        <p:nvPr/>
      </p:nvGrpSpPr>
      <p:grpSpPr>
        <a:xfrm>
          <a:off x="0" y="0"/>
          <a:ext cx="0" cy="0"/>
          <a:chOff x="0" y="0"/>
          <a:chExt cx="0" cy="0"/>
        </a:xfrm>
      </p:grpSpPr>
      <p:sp>
        <p:nvSpPr>
          <p:cNvPr id="9" name="TextBox 9">
            <a:extLst>
              <a:ext uri="{FF2B5EF4-FFF2-40B4-BE49-F238E27FC236}">
                <a16:creationId xmlns:a16="http://schemas.microsoft.com/office/drawing/2014/main" id="{00854AFC-EE0F-1321-6583-27F9B0D33D37}"/>
              </a:ext>
            </a:extLst>
          </p:cNvPr>
          <p:cNvSpPr txBox="1"/>
          <p:nvPr/>
        </p:nvSpPr>
        <p:spPr>
          <a:xfrm>
            <a:off x="901522" y="1644718"/>
            <a:ext cx="16243478" cy="816634"/>
          </a:xfrm>
          <a:prstGeom prst="rect">
            <a:avLst/>
          </a:prstGeom>
        </p:spPr>
        <p:txBody>
          <a:bodyPr wrap="square" lIns="0" tIns="0" rIns="0" bIns="0" rtlCol="0" anchor="t">
            <a:spAutoFit/>
          </a:bodyPr>
          <a:lstStyle/>
          <a:p>
            <a:pPr algn="l">
              <a:lnSpc>
                <a:spcPts val="3254"/>
              </a:lnSpc>
            </a:pPr>
            <a:r>
              <a:rPr lang="en-US" sz="2400" b="1" dirty="0">
                <a:solidFill>
                  <a:srgbClr val="47C8F0"/>
                </a:solidFill>
                <a:latin typeface="Montserrat Bold"/>
                <a:ea typeface="Montserrat Bold"/>
                <a:cs typeface="Montserrat Bold"/>
                <a:sym typeface="Montserrat Bold"/>
              </a:rPr>
              <a:t>ÁREA TÉCNICO-PRODUCTIVA</a:t>
            </a:r>
          </a:p>
          <a:p>
            <a:pPr algn="l">
              <a:lnSpc>
                <a:spcPts val="3254"/>
              </a:lnSpc>
            </a:pPr>
            <a:r>
              <a:rPr lang="en-US" sz="2400" b="1" dirty="0">
                <a:solidFill>
                  <a:srgbClr val="47C8F0"/>
                </a:solidFill>
                <a:latin typeface="Montserrat Bold"/>
                <a:ea typeface="Montserrat Bold"/>
                <a:cs typeface="Montserrat Bold"/>
                <a:sym typeface="Montserrat Bold"/>
              </a:rPr>
              <a:t>PROCESOS PARA ASISTENCIA TÉCNICA ,INSPECCIÓN DE CAMPO CADENAS AGROALIMENTARIAS</a:t>
            </a:r>
          </a:p>
        </p:txBody>
      </p:sp>
      <p:sp>
        <p:nvSpPr>
          <p:cNvPr id="10" name="TextBox 10">
            <a:extLst>
              <a:ext uri="{FF2B5EF4-FFF2-40B4-BE49-F238E27FC236}">
                <a16:creationId xmlns:a16="http://schemas.microsoft.com/office/drawing/2014/main" id="{5F0F0871-60F6-09CF-4DC6-C728B40CE971}"/>
              </a:ext>
            </a:extLst>
          </p:cNvPr>
          <p:cNvSpPr txBox="1"/>
          <p:nvPr/>
        </p:nvSpPr>
        <p:spPr>
          <a:xfrm>
            <a:off x="901522" y="949585"/>
            <a:ext cx="7175678" cy="666849"/>
          </a:xfrm>
          <a:prstGeom prst="rect">
            <a:avLst/>
          </a:prstGeom>
        </p:spPr>
        <p:txBody>
          <a:bodyPr wrap="square" lIns="0" tIns="0" rIns="0" bIns="0" rtlCol="0" anchor="t">
            <a:spAutoFit/>
          </a:bodyPr>
          <a:lstStyle/>
          <a:p>
            <a:pPr algn="l">
              <a:lnSpc>
                <a:spcPts val="5239"/>
              </a:lnSpc>
            </a:pPr>
            <a:r>
              <a:rPr lang="en-US" sz="4802" b="1" dirty="0">
                <a:solidFill>
                  <a:srgbClr val="06065C"/>
                </a:solidFill>
                <a:latin typeface="Montserrat Ultra-Bold"/>
                <a:ea typeface="Montserrat Ultra-Bold"/>
                <a:cs typeface="Montserrat Ultra-Bold"/>
                <a:sym typeface="Montserrat Ultra-Bold"/>
              </a:rPr>
              <a:t>RESULTADOS Y ANÁLISIS</a:t>
            </a:r>
          </a:p>
        </p:txBody>
      </p:sp>
      <p:pic>
        <p:nvPicPr>
          <p:cNvPr id="2" name="Imagen 1">
            <a:extLst>
              <a:ext uri="{FF2B5EF4-FFF2-40B4-BE49-F238E27FC236}">
                <a16:creationId xmlns:a16="http://schemas.microsoft.com/office/drawing/2014/main" id="{612FF9BA-6FBC-8856-59DA-4CDB742AC6A4}"/>
              </a:ext>
            </a:extLst>
          </p:cNvPr>
          <p:cNvPicPr>
            <a:picLocks noChangeAspect="1"/>
          </p:cNvPicPr>
          <p:nvPr/>
        </p:nvPicPr>
        <p:blipFill>
          <a:blip r:embed="rId3"/>
          <a:stretch>
            <a:fillRect/>
          </a:stretch>
        </p:blipFill>
        <p:spPr>
          <a:xfrm>
            <a:off x="2819400" y="2705100"/>
            <a:ext cx="4829849" cy="6277851"/>
          </a:xfrm>
          <a:prstGeom prst="rect">
            <a:avLst/>
          </a:prstGeom>
        </p:spPr>
      </p:pic>
      <p:pic>
        <p:nvPicPr>
          <p:cNvPr id="6" name="Imagen 5">
            <a:extLst>
              <a:ext uri="{FF2B5EF4-FFF2-40B4-BE49-F238E27FC236}">
                <a16:creationId xmlns:a16="http://schemas.microsoft.com/office/drawing/2014/main" id="{A517DBD5-847B-9A5B-B8EC-83DE208BE08B}"/>
              </a:ext>
            </a:extLst>
          </p:cNvPr>
          <p:cNvPicPr>
            <a:picLocks noChangeAspect="1"/>
          </p:cNvPicPr>
          <p:nvPr/>
        </p:nvPicPr>
        <p:blipFill>
          <a:blip r:embed="rId4"/>
          <a:stretch>
            <a:fillRect/>
          </a:stretch>
        </p:blipFill>
        <p:spPr>
          <a:xfrm>
            <a:off x="9677400" y="2705100"/>
            <a:ext cx="4772691" cy="6201640"/>
          </a:xfrm>
          <a:prstGeom prst="rect">
            <a:avLst/>
          </a:prstGeom>
        </p:spPr>
      </p:pic>
    </p:spTree>
    <p:extLst>
      <p:ext uri="{BB962C8B-B14F-4D97-AF65-F5344CB8AC3E}">
        <p14:creationId xmlns:p14="http://schemas.microsoft.com/office/powerpoint/2010/main" val="32158553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BD0F10E7-C34B-905B-92BE-374A9A5DA877}"/>
            </a:ext>
          </a:extLst>
        </p:cNvPr>
        <p:cNvGrpSpPr/>
        <p:nvPr/>
      </p:nvGrpSpPr>
      <p:grpSpPr>
        <a:xfrm>
          <a:off x="0" y="0"/>
          <a:ext cx="0" cy="0"/>
          <a:chOff x="0" y="0"/>
          <a:chExt cx="0" cy="0"/>
        </a:xfrm>
      </p:grpSpPr>
      <p:sp>
        <p:nvSpPr>
          <p:cNvPr id="10" name="TextBox 10">
            <a:extLst>
              <a:ext uri="{FF2B5EF4-FFF2-40B4-BE49-F238E27FC236}">
                <a16:creationId xmlns:a16="http://schemas.microsoft.com/office/drawing/2014/main" id="{D446CABE-99BE-9E7E-4B12-CB30120440AE}"/>
              </a:ext>
            </a:extLst>
          </p:cNvPr>
          <p:cNvSpPr txBox="1"/>
          <p:nvPr/>
        </p:nvSpPr>
        <p:spPr>
          <a:xfrm>
            <a:off x="914400" y="571500"/>
            <a:ext cx="7937668" cy="666849"/>
          </a:xfrm>
          <a:prstGeom prst="rect">
            <a:avLst/>
          </a:prstGeom>
        </p:spPr>
        <p:txBody>
          <a:bodyPr wrap="square" lIns="0" tIns="0" rIns="0" bIns="0" rtlCol="0" anchor="t">
            <a:spAutoFit/>
          </a:bodyPr>
          <a:lstStyle/>
          <a:p>
            <a:pPr algn="l">
              <a:lnSpc>
                <a:spcPts val="5239"/>
              </a:lnSpc>
            </a:pPr>
            <a:r>
              <a:rPr lang="en-US" sz="4802" b="1" dirty="0">
                <a:solidFill>
                  <a:srgbClr val="0070C0"/>
                </a:solidFill>
                <a:latin typeface="Montserrat Ultra-Bold"/>
                <a:ea typeface="Montserrat Ultra-Bold"/>
                <a:cs typeface="Montserrat Ultra-Bold"/>
                <a:sym typeface="Montserrat Ultra-Bold"/>
              </a:rPr>
              <a:t>RESULTADOS Y ANÁLISIS</a:t>
            </a:r>
          </a:p>
        </p:txBody>
      </p:sp>
      <p:sp>
        <p:nvSpPr>
          <p:cNvPr id="4" name="TextBox 9">
            <a:extLst>
              <a:ext uri="{FF2B5EF4-FFF2-40B4-BE49-F238E27FC236}">
                <a16:creationId xmlns:a16="http://schemas.microsoft.com/office/drawing/2014/main" id="{71E93544-C554-D72B-2BED-86E93539B99B}"/>
              </a:ext>
            </a:extLst>
          </p:cNvPr>
          <p:cNvSpPr txBox="1"/>
          <p:nvPr/>
        </p:nvSpPr>
        <p:spPr>
          <a:xfrm>
            <a:off x="914400" y="1268428"/>
            <a:ext cx="16243478" cy="816634"/>
          </a:xfrm>
          <a:prstGeom prst="rect">
            <a:avLst/>
          </a:prstGeom>
        </p:spPr>
        <p:txBody>
          <a:bodyPr wrap="square" lIns="0" tIns="0" rIns="0" bIns="0" rtlCol="0" anchor="t">
            <a:spAutoFit/>
          </a:bodyPr>
          <a:lstStyle/>
          <a:p>
            <a:pPr algn="l">
              <a:lnSpc>
                <a:spcPts val="3254"/>
              </a:lnSpc>
            </a:pPr>
            <a:r>
              <a:rPr lang="en-US" sz="2400" b="1" dirty="0">
                <a:solidFill>
                  <a:srgbClr val="47C8F0"/>
                </a:solidFill>
                <a:latin typeface="Montserrat Bold"/>
                <a:ea typeface="Montserrat Bold"/>
                <a:cs typeface="Montserrat Bold"/>
                <a:sym typeface="Montserrat Bold"/>
              </a:rPr>
              <a:t>ÁREA TÉCNICO-PRODUCTIVA</a:t>
            </a:r>
          </a:p>
          <a:p>
            <a:pPr algn="l">
              <a:lnSpc>
                <a:spcPts val="3254"/>
              </a:lnSpc>
            </a:pPr>
            <a:r>
              <a:rPr lang="en-US" sz="2400" b="1" dirty="0">
                <a:solidFill>
                  <a:srgbClr val="47C8F0"/>
                </a:solidFill>
                <a:latin typeface="Montserrat Bold"/>
                <a:ea typeface="Montserrat Bold"/>
                <a:cs typeface="Montserrat Bold"/>
                <a:sym typeface="Montserrat Bold"/>
              </a:rPr>
              <a:t>PROCESOS PARA CAPACITACIÓN CADENAS AGROALIMENTARIAS</a:t>
            </a:r>
          </a:p>
        </p:txBody>
      </p:sp>
      <p:pic>
        <p:nvPicPr>
          <p:cNvPr id="5" name="Imagen 4">
            <a:extLst>
              <a:ext uri="{FF2B5EF4-FFF2-40B4-BE49-F238E27FC236}">
                <a16:creationId xmlns:a16="http://schemas.microsoft.com/office/drawing/2014/main" id="{7516639C-7CE6-66D9-B8ED-F640052DDF4D}"/>
              </a:ext>
            </a:extLst>
          </p:cNvPr>
          <p:cNvPicPr>
            <a:picLocks noChangeAspect="1"/>
          </p:cNvPicPr>
          <p:nvPr/>
        </p:nvPicPr>
        <p:blipFill>
          <a:blip r:embed="rId3"/>
          <a:stretch>
            <a:fillRect/>
          </a:stretch>
        </p:blipFill>
        <p:spPr>
          <a:xfrm>
            <a:off x="457199" y="2476500"/>
            <a:ext cx="8484565" cy="6542072"/>
          </a:xfrm>
          <a:prstGeom prst="rect">
            <a:avLst/>
          </a:prstGeom>
        </p:spPr>
      </p:pic>
      <p:pic>
        <p:nvPicPr>
          <p:cNvPr id="8" name="Imagen 7">
            <a:extLst>
              <a:ext uri="{FF2B5EF4-FFF2-40B4-BE49-F238E27FC236}">
                <a16:creationId xmlns:a16="http://schemas.microsoft.com/office/drawing/2014/main" id="{F7F21F74-3520-D554-C504-2AE0FCD5298A}"/>
              </a:ext>
            </a:extLst>
          </p:cNvPr>
          <p:cNvPicPr>
            <a:picLocks noChangeAspect="1"/>
          </p:cNvPicPr>
          <p:nvPr/>
        </p:nvPicPr>
        <p:blipFill>
          <a:blip r:embed="rId4"/>
          <a:stretch>
            <a:fillRect/>
          </a:stretch>
        </p:blipFill>
        <p:spPr>
          <a:xfrm>
            <a:off x="9336507" y="2476500"/>
            <a:ext cx="8484564" cy="6546670"/>
          </a:xfrm>
          <a:prstGeom prst="rect">
            <a:avLst/>
          </a:prstGeom>
        </p:spPr>
      </p:pic>
    </p:spTree>
    <p:extLst>
      <p:ext uri="{BB962C8B-B14F-4D97-AF65-F5344CB8AC3E}">
        <p14:creationId xmlns:p14="http://schemas.microsoft.com/office/powerpoint/2010/main" val="1731011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B110FE67-209F-E1B1-D409-A6B005BCBAA9}"/>
            </a:ext>
          </a:extLst>
        </p:cNvPr>
        <p:cNvGrpSpPr/>
        <p:nvPr/>
      </p:nvGrpSpPr>
      <p:grpSpPr>
        <a:xfrm>
          <a:off x="0" y="0"/>
          <a:ext cx="0" cy="0"/>
          <a:chOff x="0" y="0"/>
          <a:chExt cx="0" cy="0"/>
        </a:xfrm>
      </p:grpSpPr>
      <p:sp>
        <p:nvSpPr>
          <p:cNvPr id="9" name="TextBox 9">
            <a:extLst>
              <a:ext uri="{FF2B5EF4-FFF2-40B4-BE49-F238E27FC236}">
                <a16:creationId xmlns:a16="http://schemas.microsoft.com/office/drawing/2014/main" id="{611641F0-B21C-F9A0-816A-760509BC74A7}"/>
              </a:ext>
            </a:extLst>
          </p:cNvPr>
          <p:cNvSpPr txBox="1"/>
          <p:nvPr/>
        </p:nvSpPr>
        <p:spPr>
          <a:xfrm>
            <a:off x="901522" y="1644718"/>
            <a:ext cx="16243478" cy="816634"/>
          </a:xfrm>
          <a:prstGeom prst="rect">
            <a:avLst/>
          </a:prstGeom>
        </p:spPr>
        <p:txBody>
          <a:bodyPr wrap="square" lIns="0" tIns="0" rIns="0" bIns="0" rtlCol="0" anchor="t">
            <a:spAutoFit/>
          </a:bodyPr>
          <a:lstStyle/>
          <a:p>
            <a:pPr algn="l">
              <a:lnSpc>
                <a:spcPts val="3254"/>
              </a:lnSpc>
            </a:pPr>
            <a:r>
              <a:rPr lang="en-US" sz="2400" b="1" dirty="0">
                <a:solidFill>
                  <a:srgbClr val="47C8F0"/>
                </a:solidFill>
                <a:latin typeface="Montserrat Bold"/>
                <a:ea typeface="Montserrat Bold"/>
                <a:cs typeface="Montserrat Bold"/>
                <a:sym typeface="Montserrat Bold"/>
              </a:rPr>
              <a:t>ÁREA TÉCNICO-PRODUCTIVA</a:t>
            </a:r>
          </a:p>
          <a:p>
            <a:pPr algn="l">
              <a:lnSpc>
                <a:spcPts val="3254"/>
              </a:lnSpc>
            </a:pPr>
            <a:r>
              <a:rPr lang="en-US" sz="2400" b="1" dirty="0">
                <a:solidFill>
                  <a:srgbClr val="47C8F0"/>
                </a:solidFill>
                <a:latin typeface="Montserrat Bold"/>
                <a:ea typeface="Montserrat Bold"/>
                <a:cs typeface="Montserrat Bold"/>
                <a:sym typeface="Montserrat Bold"/>
              </a:rPr>
              <a:t>PROCESOS PARA CAPACITACIÓN CADENAS AGROALIMENTARIAS</a:t>
            </a:r>
          </a:p>
        </p:txBody>
      </p:sp>
      <p:sp>
        <p:nvSpPr>
          <p:cNvPr id="10" name="TextBox 10">
            <a:extLst>
              <a:ext uri="{FF2B5EF4-FFF2-40B4-BE49-F238E27FC236}">
                <a16:creationId xmlns:a16="http://schemas.microsoft.com/office/drawing/2014/main" id="{A85F818E-B379-2318-4E9F-D35CB3122449}"/>
              </a:ext>
            </a:extLst>
          </p:cNvPr>
          <p:cNvSpPr txBox="1"/>
          <p:nvPr/>
        </p:nvSpPr>
        <p:spPr>
          <a:xfrm>
            <a:off x="901522" y="949585"/>
            <a:ext cx="7175678" cy="666849"/>
          </a:xfrm>
          <a:prstGeom prst="rect">
            <a:avLst/>
          </a:prstGeom>
        </p:spPr>
        <p:txBody>
          <a:bodyPr wrap="square" lIns="0" tIns="0" rIns="0" bIns="0" rtlCol="0" anchor="t">
            <a:spAutoFit/>
          </a:bodyPr>
          <a:lstStyle/>
          <a:p>
            <a:pPr algn="l">
              <a:lnSpc>
                <a:spcPts val="5239"/>
              </a:lnSpc>
            </a:pPr>
            <a:r>
              <a:rPr lang="en-US" sz="4802" b="1" dirty="0">
                <a:solidFill>
                  <a:srgbClr val="06065C"/>
                </a:solidFill>
                <a:latin typeface="Montserrat Ultra-Bold"/>
                <a:ea typeface="Montserrat Ultra-Bold"/>
                <a:cs typeface="Montserrat Ultra-Bold"/>
                <a:sym typeface="Montserrat Ultra-Bold"/>
              </a:rPr>
              <a:t>RESULTADOS Y ANÁLISIS</a:t>
            </a:r>
          </a:p>
        </p:txBody>
      </p:sp>
      <p:pic>
        <p:nvPicPr>
          <p:cNvPr id="4" name="Imagen 3">
            <a:extLst>
              <a:ext uri="{FF2B5EF4-FFF2-40B4-BE49-F238E27FC236}">
                <a16:creationId xmlns:a16="http://schemas.microsoft.com/office/drawing/2014/main" id="{58A5F1FA-3A96-48B9-ADAA-1D60B48BDCAA}"/>
              </a:ext>
            </a:extLst>
          </p:cNvPr>
          <p:cNvPicPr>
            <a:picLocks noChangeAspect="1"/>
          </p:cNvPicPr>
          <p:nvPr/>
        </p:nvPicPr>
        <p:blipFill>
          <a:blip r:embed="rId3"/>
          <a:stretch>
            <a:fillRect/>
          </a:stretch>
        </p:blipFill>
        <p:spPr>
          <a:xfrm>
            <a:off x="6172200" y="2489636"/>
            <a:ext cx="5001323" cy="6487430"/>
          </a:xfrm>
          <a:prstGeom prst="rect">
            <a:avLst/>
          </a:prstGeom>
        </p:spPr>
      </p:pic>
    </p:spTree>
    <p:extLst>
      <p:ext uri="{BB962C8B-B14F-4D97-AF65-F5344CB8AC3E}">
        <p14:creationId xmlns:p14="http://schemas.microsoft.com/office/powerpoint/2010/main" val="1049156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TextBox 9"/>
          <p:cNvSpPr txBox="1"/>
          <p:nvPr/>
        </p:nvSpPr>
        <p:spPr>
          <a:xfrm>
            <a:off x="901522" y="1167777"/>
            <a:ext cx="11366678" cy="8179162"/>
          </a:xfrm>
          <a:prstGeom prst="rect">
            <a:avLst/>
          </a:prstGeom>
        </p:spPr>
        <p:txBody>
          <a:bodyPr wrap="square" lIns="0" tIns="0" rIns="0" bIns="0" rtlCol="0" anchor="t">
            <a:spAutoFit/>
          </a:bodyPr>
          <a:lstStyle/>
          <a:p>
            <a:pPr marL="457200" indent="-457200" algn="just">
              <a:lnSpc>
                <a:spcPct val="150000"/>
              </a:lnSpc>
              <a:buFont typeface="Arial" panose="020B0604020202020204" pitchFamily="34" charset="0"/>
              <a:buChar char="•"/>
            </a:pPr>
            <a:r>
              <a:rPr lang="en-US" sz="2800" dirty="0">
                <a:solidFill>
                  <a:schemeClr val="bg1"/>
                </a:solidFill>
                <a:latin typeface="Segoe UI" panose="020B0502040204020203" pitchFamily="34" charset="0"/>
                <a:ea typeface="Montserrat Bold"/>
                <a:cs typeface="Segoe UI" panose="020B0502040204020203" pitchFamily="34" charset="0"/>
                <a:sym typeface="Montserrat Bold"/>
              </a:rPr>
              <a:t>La </a:t>
            </a:r>
            <a:r>
              <a:rPr lang="en-US" sz="2800" dirty="0" err="1">
                <a:solidFill>
                  <a:schemeClr val="bg1"/>
                </a:solidFill>
                <a:latin typeface="Segoe UI" panose="020B0502040204020203" pitchFamily="34" charset="0"/>
                <a:ea typeface="Montserrat Bold"/>
                <a:cs typeface="Segoe UI" panose="020B0502040204020203" pitchFamily="34" charset="0"/>
                <a:sym typeface="Montserrat Bold"/>
              </a:rPr>
              <a:t>Práctica</a:t>
            </a:r>
            <a:r>
              <a:rPr lang="en-US" sz="2800" dirty="0">
                <a:solidFill>
                  <a:schemeClr val="bg1"/>
                </a:solidFill>
                <a:latin typeface="Segoe UI" panose="020B0502040204020203" pitchFamily="34" charset="0"/>
                <a:ea typeface="Montserrat Bold"/>
                <a:cs typeface="Segoe UI" panose="020B0502040204020203" pitchFamily="34" charset="0"/>
                <a:sym typeface="Montserrat Bold"/>
              </a:rPr>
              <a:t> </a:t>
            </a:r>
            <a:r>
              <a:rPr lang="en-US" sz="2800" dirty="0" err="1">
                <a:solidFill>
                  <a:schemeClr val="bg1"/>
                </a:solidFill>
                <a:latin typeface="Segoe UI" panose="020B0502040204020203" pitchFamily="34" charset="0"/>
                <a:ea typeface="Montserrat Bold"/>
                <a:cs typeface="Segoe UI" panose="020B0502040204020203" pitchFamily="34" charset="0"/>
                <a:sym typeface="Montserrat Bold"/>
              </a:rPr>
              <a:t>Profesional</a:t>
            </a:r>
            <a:r>
              <a:rPr lang="en-US" sz="2800" dirty="0">
                <a:solidFill>
                  <a:schemeClr val="bg1"/>
                </a:solidFill>
                <a:latin typeface="Segoe UI" panose="020B0502040204020203" pitchFamily="34" charset="0"/>
                <a:ea typeface="Montserrat Bold"/>
                <a:cs typeface="Segoe UI" panose="020B0502040204020203" pitchFamily="34" charset="0"/>
                <a:sym typeface="Montserrat Bold"/>
              </a:rPr>
              <a:t> se </a:t>
            </a:r>
            <a:r>
              <a:rPr lang="en-US" sz="2800" dirty="0" err="1">
                <a:solidFill>
                  <a:schemeClr val="bg1"/>
                </a:solidFill>
                <a:latin typeface="Segoe UI" panose="020B0502040204020203" pitchFamily="34" charset="0"/>
                <a:ea typeface="Montserrat Bold"/>
                <a:cs typeface="Segoe UI" panose="020B0502040204020203" pitchFamily="34" charset="0"/>
                <a:sym typeface="Montserrat Bold"/>
              </a:rPr>
              <a:t>realizó</a:t>
            </a:r>
            <a:r>
              <a:rPr lang="en-US" sz="2800" dirty="0">
                <a:solidFill>
                  <a:schemeClr val="bg1"/>
                </a:solidFill>
                <a:latin typeface="Segoe UI" panose="020B0502040204020203" pitchFamily="34" charset="0"/>
                <a:ea typeface="Montserrat Bold"/>
                <a:cs typeface="Segoe UI" panose="020B0502040204020203" pitchFamily="34" charset="0"/>
                <a:sym typeface="Montserrat Bold"/>
              </a:rPr>
              <a:t> </a:t>
            </a:r>
            <a:r>
              <a:rPr lang="en-US" sz="2800" dirty="0" err="1">
                <a:solidFill>
                  <a:schemeClr val="bg1"/>
                </a:solidFill>
                <a:latin typeface="Segoe UI" panose="020B0502040204020203" pitchFamily="34" charset="0"/>
                <a:ea typeface="Montserrat Bold"/>
                <a:cs typeface="Segoe UI" panose="020B0502040204020203" pitchFamily="34" charset="0"/>
                <a:sym typeface="Montserrat Bold"/>
              </a:rPr>
              <a:t>en</a:t>
            </a:r>
            <a:r>
              <a:rPr lang="en-US" sz="2800" dirty="0">
                <a:solidFill>
                  <a:schemeClr val="bg1"/>
                </a:solidFill>
                <a:latin typeface="Segoe UI" panose="020B0502040204020203" pitchFamily="34" charset="0"/>
                <a:ea typeface="Montserrat Bold"/>
                <a:cs typeface="Segoe UI" panose="020B0502040204020203" pitchFamily="34" charset="0"/>
                <a:sym typeface="Montserrat Bold"/>
              </a:rPr>
              <a:t> la </a:t>
            </a:r>
            <a:r>
              <a:rPr lang="en-US" sz="2800" dirty="0" err="1">
                <a:solidFill>
                  <a:schemeClr val="bg1"/>
                </a:solidFill>
                <a:latin typeface="Segoe UI" panose="020B0502040204020203" pitchFamily="34" charset="0"/>
                <a:ea typeface="Montserrat Bold"/>
                <a:cs typeface="Segoe UI" panose="020B0502040204020203" pitchFamily="34" charset="0"/>
                <a:sym typeface="Montserrat Bold"/>
              </a:rPr>
              <a:t>Secretaría</a:t>
            </a:r>
            <a:r>
              <a:rPr lang="en-US" sz="2800" dirty="0">
                <a:solidFill>
                  <a:schemeClr val="bg1"/>
                </a:solidFill>
                <a:latin typeface="Segoe UI" panose="020B0502040204020203" pitchFamily="34" charset="0"/>
                <a:ea typeface="Montserrat Bold"/>
                <a:cs typeface="Segoe UI" panose="020B0502040204020203" pitchFamily="34" charset="0"/>
                <a:sym typeface="Montserrat Bold"/>
              </a:rPr>
              <a:t> de Agricultura y </a:t>
            </a:r>
            <a:r>
              <a:rPr lang="en-US" sz="2800" dirty="0" err="1">
                <a:solidFill>
                  <a:schemeClr val="bg1"/>
                </a:solidFill>
                <a:latin typeface="Segoe UI" panose="020B0502040204020203" pitchFamily="34" charset="0"/>
                <a:ea typeface="Montserrat Bold"/>
                <a:cs typeface="Segoe UI" panose="020B0502040204020203" pitchFamily="34" charset="0"/>
                <a:sym typeface="Montserrat Bold"/>
              </a:rPr>
              <a:t>Ganadería</a:t>
            </a:r>
            <a:r>
              <a:rPr lang="en-US" sz="2800" dirty="0">
                <a:solidFill>
                  <a:schemeClr val="bg1"/>
                </a:solidFill>
                <a:latin typeface="Segoe UI" panose="020B0502040204020203" pitchFamily="34" charset="0"/>
                <a:ea typeface="Montserrat Bold"/>
                <a:cs typeface="Segoe UI" panose="020B0502040204020203" pitchFamily="34" charset="0"/>
                <a:sym typeface="Montserrat Bold"/>
              </a:rPr>
              <a:t> (SAG) </a:t>
            </a:r>
            <a:r>
              <a:rPr lang="en-US" sz="2800" dirty="0" err="1">
                <a:solidFill>
                  <a:schemeClr val="bg1"/>
                </a:solidFill>
                <a:latin typeface="Segoe UI" panose="020B0502040204020203" pitchFamily="34" charset="0"/>
                <a:ea typeface="Montserrat Bold"/>
                <a:cs typeface="Segoe UI" panose="020B0502040204020203" pitchFamily="34" charset="0"/>
                <a:sym typeface="Montserrat Bold"/>
              </a:rPr>
              <a:t>en</a:t>
            </a:r>
            <a:r>
              <a:rPr lang="en-US" sz="2800" dirty="0">
                <a:solidFill>
                  <a:schemeClr val="bg1"/>
                </a:solidFill>
                <a:latin typeface="Segoe UI" panose="020B0502040204020203" pitchFamily="34" charset="0"/>
                <a:ea typeface="Montserrat Bold"/>
                <a:cs typeface="Segoe UI" panose="020B0502040204020203" pitchFamily="34" charset="0"/>
                <a:sym typeface="Montserrat Bold"/>
              </a:rPr>
              <a:t> la </a:t>
            </a:r>
            <a:r>
              <a:rPr lang="en-US" sz="2800" dirty="0" err="1">
                <a:solidFill>
                  <a:schemeClr val="bg1"/>
                </a:solidFill>
                <a:latin typeface="Segoe UI" panose="020B0502040204020203" pitchFamily="34" charset="0"/>
                <a:ea typeface="Montserrat Bold"/>
                <a:cs typeface="Segoe UI" panose="020B0502040204020203" pitchFamily="34" charset="0"/>
                <a:sym typeface="Montserrat Bold"/>
              </a:rPr>
              <a:t>dirección</a:t>
            </a:r>
            <a:r>
              <a:rPr lang="en-US" sz="2800" dirty="0">
                <a:solidFill>
                  <a:schemeClr val="bg1"/>
                </a:solidFill>
                <a:latin typeface="Segoe UI" panose="020B0502040204020203" pitchFamily="34" charset="0"/>
                <a:ea typeface="Montserrat Bold"/>
                <a:cs typeface="Segoe UI" panose="020B0502040204020203" pitchFamily="34" charset="0"/>
                <a:sym typeface="Montserrat Bold"/>
              </a:rPr>
              <a:t> de SAG/PRONAGRO </a:t>
            </a:r>
            <a:r>
              <a:rPr lang="es-HN" sz="2800" dirty="0">
                <a:solidFill>
                  <a:schemeClr val="bg1"/>
                </a:solidFill>
                <a:effectLst/>
                <a:latin typeface="Segoe UI" panose="020B0502040204020203" pitchFamily="34" charset="0"/>
                <a:ea typeface="Aptos" panose="020B0004020202020204" pitchFamily="34" charset="0"/>
                <a:cs typeface="Segoe UI" panose="020B0502040204020203" pitchFamily="34" charset="0"/>
              </a:rPr>
              <a:t>enfocada en la revisión y mejora del manual de procedimiento.</a:t>
            </a:r>
          </a:p>
          <a:p>
            <a:pPr marL="457200" indent="-457200" algn="just">
              <a:lnSpc>
                <a:spcPct val="150000"/>
              </a:lnSpc>
              <a:buFont typeface="Arial" panose="020B0604020202020204" pitchFamily="34" charset="0"/>
              <a:buChar char="•"/>
            </a:pPr>
            <a:r>
              <a:rPr lang="es-HN" sz="2800" dirty="0">
                <a:solidFill>
                  <a:schemeClr val="bg1"/>
                </a:solidFill>
                <a:effectLst/>
                <a:latin typeface="Segoe UI" panose="020B0502040204020203" pitchFamily="34" charset="0"/>
                <a:ea typeface="Aptos" panose="020B0004020202020204" pitchFamily="34" charset="0"/>
              </a:rPr>
              <a:t>La SAG/PRONAGRO  juega un papel vital en la regulación y promoción de actividades agrícolas y ganaderas en la nación, por lo que es fundamental la actualización y mejora de sus procesos internos para atender eficazmente las demandas del sector.</a:t>
            </a:r>
          </a:p>
          <a:p>
            <a:pPr marL="457200" indent="-457200" algn="just">
              <a:lnSpc>
                <a:spcPct val="150000"/>
              </a:lnSpc>
              <a:buFont typeface="Arial" panose="020B0604020202020204" pitchFamily="34" charset="0"/>
              <a:buChar char="•"/>
            </a:pPr>
            <a:r>
              <a:rPr lang="es-HN" sz="2800" kern="100" dirty="0">
                <a:solidFill>
                  <a:schemeClr val="bg1"/>
                </a:solidFill>
                <a:effectLst/>
                <a:latin typeface="Segoe UI" panose="020B0502040204020203" pitchFamily="34" charset="0"/>
                <a:ea typeface="Aptos" panose="020B0004020202020204" pitchFamily="34" charset="0"/>
                <a:cs typeface="Segoe UI" panose="020B0502040204020203" pitchFamily="34" charset="0"/>
              </a:rPr>
              <a:t>La actualización del manual tiene como objetivo esclarecer cada fase del procedimiento y fomentar la eficiencia, con el objetivo de que cada empleado disponga de una orientación precisa que facilite una implementación homogénea y dirigida a la consecución de las metas estratégicas.</a:t>
            </a:r>
          </a:p>
          <a:p>
            <a:pPr marL="457200" indent="-457200" algn="l">
              <a:lnSpc>
                <a:spcPts val="3254"/>
              </a:lnSpc>
              <a:buFont typeface="Arial" panose="020B0604020202020204" pitchFamily="34" charset="0"/>
              <a:buChar char="•"/>
            </a:pPr>
            <a:endParaRPr lang="es-HN" sz="2800" dirty="0">
              <a:solidFill>
                <a:schemeClr val="bg1"/>
              </a:solidFill>
              <a:latin typeface="Segoe UI" panose="020B0502040204020203" pitchFamily="34" charset="0"/>
              <a:ea typeface="Montserrat Bold"/>
              <a:cs typeface="Segoe UI" panose="020B0502040204020203" pitchFamily="34" charset="0"/>
              <a:sym typeface="Montserrat Bold"/>
            </a:endParaRPr>
          </a:p>
        </p:txBody>
      </p:sp>
      <p:sp>
        <p:nvSpPr>
          <p:cNvPr id="10" name="TextBox 10"/>
          <p:cNvSpPr txBox="1"/>
          <p:nvPr/>
        </p:nvSpPr>
        <p:spPr>
          <a:xfrm>
            <a:off x="901522" y="501220"/>
            <a:ext cx="5997950" cy="666557"/>
          </a:xfrm>
          <a:prstGeom prst="rect">
            <a:avLst/>
          </a:prstGeom>
        </p:spPr>
        <p:txBody>
          <a:bodyPr lIns="0" tIns="0" rIns="0" bIns="0" rtlCol="0" anchor="t">
            <a:spAutoFit/>
          </a:bodyPr>
          <a:lstStyle/>
          <a:p>
            <a:pPr algn="l">
              <a:lnSpc>
                <a:spcPts val="5239"/>
              </a:lnSpc>
            </a:pPr>
            <a:r>
              <a:rPr lang="en-US" sz="4802" b="1" dirty="0">
                <a:solidFill>
                  <a:srgbClr val="0070C0"/>
                </a:solidFill>
                <a:latin typeface="Montserrat Ultra-Bold"/>
                <a:ea typeface="Montserrat Ultra-Bold"/>
                <a:cs typeface="Montserrat Ultra-Bold"/>
                <a:sym typeface="Montserrat Ultra-Bold"/>
              </a:rPr>
              <a:t>INTRODUCCIÓN </a:t>
            </a:r>
          </a:p>
        </p:txBody>
      </p:sp>
      <p:pic>
        <p:nvPicPr>
          <p:cNvPr id="1026" name="Picture 2">
            <a:extLst>
              <a:ext uri="{FF2B5EF4-FFF2-40B4-BE49-F238E27FC236}">
                <a16:creationId xmlns:a16="http://schemas.microsoft.com/office/drawing/2014/main" id="{264A58D1-A50E-F59F-DBA1-34668FA2B1D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25400" y="3619500"/>
            <a:ext cx="5076825" cy="3810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3130AE63-1D05-C11E-1788-0F4D5B357188}"/>
            </a:ext>
          </a:extLst>
        </p:cNvPr>
        <p:cNvGrpSpPr/>
        <p:nvPr/>
      </p:nvGrpSpPr>
      <p:grpSpPr>
        <a:xfrm>
          <a:off x="0" y="0"/>
          <a:ext cx="0" cy="0"/>
          <a:chOff x="0" y="0"/>
          <a:chExt cx="0" cy="0"/>
        </a:xfrm>
      </p:grpSpPr>
      <p:sp>
        <p:nvSpPr>
          <p:cNvPr id="10" name="TextBox 10">
            <a:extLst>
              <a:ext uri="{FF2B5EF4-FFF2-40B4-BE49-F238E27FC236}">
                <a16:creationId xmlns:a16="http://schemas.microsoft.com/office/drawing/2014/main" id="{A7BD469E-397A-46AA-F789-B099007D4794}"/>
              </a:ext>
            </a:extLst>
          </p:cNvPr>
          <p:cNvSpPr txBox="1"/>
          <p:nvPr/>
        </p:nvSpPr>
        <p:spPr>
          <a:xfrm>
            <a:off x="914400" y="571500"/>
            <a:ext cx="7937668" cy="666849"/>
          </a:xfrm>
          <a:prstGeom prst="rect">
            <a:avLst/>
          </a:prstGeom>
        </p:spPr>
        <p:txBody>
          <a:bodyPr wrap="square" lIns="0" tIns="0" rIns="0" bIns="0" rtlCol="0" anchor="t">
            <a:spAutoFit/>
          </a:bodyPr>
          <a:lstStyle/>
          <a:p>
            <a:pPr algn="l">
              <a:lnSpc>
                <a:spcPts val="5239"/>
              </a:lnSpc>
            </a:pPr>
            <a:r>
              <a:rPr lang="en-US" sz="4802" b="1" dirty="0">
                <a:solidFill>
                  <a:srgbClr val="0070C0"/>
                </a:solidFill>
                <a:latin typeface="Montserrat Ultra-Bold"/>
                <a:ea typeface="Montserrat Ultra-Bold"/>
                <a:cs typeface="Montserrat Ultra-Bold"/>
                <a:sym typeface="Montserrat Ultra-Bold"/>
              </a:rPr>
              <a:t>RESULTADOS Y ANÁLISIS</a:t>
            </a:r>
          </a:p>
        </p:txBody>
      </p:sp>
      <p:sp>
        <p:nvSpPr>
          <p:cNvPr id="4" name="TextBox 9">
            <a:extLst>
              <a:ext uri="{FF2B5EF4-FFF2-40B4-BE49-F238E27FC236}">
                <a16:creationId xmlns:a16="http://schemas.microsoft.com/office/drawing/2014/main" id="{DFC06368-1C43-F8FB-D014-E329ADF7C115}"/>
              </a:ext>
            </a:extLst>
          </p:cNvPr>
          <p:cNvSpPr txBox="1"/>
          <p:nvPr/>
        </p:nvSpPr>
        <p:spPr>
          <a:xfrm>
            <a:off x="914400" y="1268428"/>
            <a:ext cx="16243478" cy="816634"/>
          </a:xfrm>
          <a:prstGeom prst="rect">
            <a:avLst/>
          </a:prstGeom>
        </p:spPr>
        <p:txBody>
          <a:bodyPr wrap="square" lIns="0" tIns="0" rIns="0" bIns="0" rtlCol="0" anchor="t">
            <a:spAutoFit/>
          </a:bodyPr>
          <a:lstStyle/>
          <a:p>
            <a:pPr algn="l">
              <a:lnSpc>
                <a:spcPts val="3254"/>
              </a:lnSpc>
            </a:pPr>
            <a:r>
              <a:rPr lang="en-US" sz="2400" b="1" dirty="0">
                <a:solidFill>
                  <a:srgbClr val="47C8F0"/>
                </a:solidFill>
                <a:latin typeface="Montserrat Bold"/>
                <a:ea typeface="Montserrat Bold"/>
                <a:cs typeface="Montserrat Bold"/>
                <a:sym typeface="Montserrat Bold"/>
              </a:rPr>
              <a:t>ÁREA TÉCNICO-PRODUCTIVA</a:t>
            </a:r>
          </a:p>
          <a:p>
            <a:pPr algn="l">
              <a:lnSpc>
                <a:spcPts val="3254"/>
              </a:lnSpc>
            </a:pPr>
            <a:r>
              <a:rPr lang="en-US" sz="2400" b="1" dirty="0">
                <a:solidFill>
                  <a:srgbClr val="47C8F0"/>
                </a:solidFill>
                <a:latin typeface="Montserrat Bold"/>
                <a:ea typeface="Montserrat Bold"/>
                <a:cs typeface="Montserrat Bold"/>
                <a:sym typeface="Montserrat Bold"/>
              </a:rPr>
              <a:t>PROCESOS PARA COMITÉS DE LAS CADENAS AGROALIMENTARIAS</a:t>
            </a:r>
          </a:p>
        </p:txBody>
      </p:sp>
      <p:pic>
        <p:nvPicPr>
          <p:cNvPr id="3" name="Imagen 2">
            <a:extLst>
              <a:ext uri="{FF2B5EF4-FFF2-40B4-BE49-F238E27FC236}">
                <a16:creationId xmlns:a16="http://schemas.microsoft.com/office/drawing/2014/main" id="{6C095A1A-377D-1A4B-CCB9-00D2FAFD0F9C}"/>
              </a:ext>
            </a:extLst>
          </p:cNvPr>
          <p:cNvPicPr>
            <a:picLocks noChangeAspect="1"/>
          </p:cNvPicPr>
          <p:nvPr/>
        </p:nvPicPr>
        <p:blipFill>
          <a:blip r:embed="rId3"/>
          <a:stretch>
            <a:fillRect/>
          </a:stretch>
        </p:blipFill>
        <p:spPr>
          <a:xfrm>
            <a:off x="381000" y="2522756"/>
            <a:ext cx="8449518" cy="6495815"/>
          </a:xfrm>
          <a:prstGeom prst="rect">
            <a:avLst/>
          </a:prstGeom>
        </p:spPr>
      </p:pic>
      <p:pic>
        <p:nvPicPr>
          <p:cNvPr id="7" name="Imagen 6">
            <a:extLst>
              <a:ext uri="{FF2B5EF4-FFF2-40B4-BE49-F238E27FC236}">
                <a16:creationId xmlns:a16="http://schemas.microsoft.com/office/drawing/2014/main" id="{B460E05F-0785-8EAB-9D10-B646EC1EA615}"/>
              </a:ext>
            </a:extLst>
          </p:cNvPr>
          <p:cNvPicPr>
            <a:picLocks noChangeAspect="1"/>
          </p:cNvPicPr>
          <p:nvPr/>
        </p:nvPicPr>
        <p:blipFill>
          <a:blip r:embed="rId4"/>
          <a:stretch>
            <a:fillRect/>
          </a:stretch>
        </p:blipFill>
        <p:spPr>
          <a:xfrm>
            <a:off x="9296399" y="2490099"/>
            <a:ext cx="8402301" cy="6495814"/>
          </a:xfrm>
          <a:prstGeom prst="rect">
            <a:avLst/>
          </a:prstGeom>
        </p:spPr>
      </p:pic>
    </p:spTree>
    <p:extLst>
      <p:ext uri="{BB962C8B-B14F-4D97-AF65-F5344CB8AC3E}">
        <p14:creationId xmlns:p14="http://schemas.microsoft.com/office/powerpoint/2010/main" val="21492028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F837EBBB-FC7B-9C26-5572-C74BDDABF5C6}"/>
            </a:ext>
          </a:extLst>
        </p:cNvPr>
        <p:cNvGrpSpPr/>
        <p:nvPr/>
      </p:nvGrpSpPr>
      <p:grpSpPr>
        <a:xfrm>
          <a:off x="0" y="0"/>
          <a:ext cx="0" cy="0"/>
          <a:chOff x="0" y="0"/>
          <a:chExt cx="0" cy="0"/>
        </a:xfrm>
      </p:grpSpPr>
      <p:sp>
        <p:nvSpPr>
          <p:cNvPr id="9" name="TextBox 9">
            <a:extLst>
              <a:ext uri="{FF2B5EF4-FFF2-40B4-BE49-F238E27FC236}">
                <a16:creationId xmlns:a16="http://schemas.microsoft.com/office/drawing/2014/main" id="{6F5DB76E-42C0-7D7A-688A-FDADE428293C}"/>
              </a:ext>
            </a:extLst>
          </p:cNvPr>
          <p:cNvSpPr txBox="1"/>
          <p:nvPr/>
        </p:nvSpPr>
        <p:spPr>
          <a:xfrm>
            <a:off x="901522" y="1644718"/>
            <a:ext cx="16243478" cy="1239827"/>
          </a:xfrm>
          <a:prstGeom prst="rect">
            <a:avLst/>
          </a:prstGeom>
        </p:spPr>
        <p:txBody>
          <a:bodyPr wrap="square" lIns="0" tIns="0" rIns="0" bIns="0" rtlCol="0" anchor="t">
            <a:spAutoFit/>
          </a:bodyPr>
          <a:lstStyle/>
          <a:p>
            <a:pPr algn="l">
              <a:lnSpc>
                <a:spcPts val="3254"/>
              </a:lnSpc>
            </a:pPr>
            <a:r>
              <a:rPr lang="en-US" sz="2400" b="1" dirty="0">
                <a:solidFill>
                  <a:srgbClr val="47C8F0"/>
                </a:solidFill>
                <a:latin typeface="Montserrat Bold"/>
                <a:ea typeface="Montserrat Bold"/>
                <a:cs typeface="Montserrat Bold"/>
                <a:sym typeface="Montserrat Bold"/>
              </a:rPr>
              <a:t>ÁREA TÉCNICO-PRODUCTIVA</a:t>
            </a:r>
          </a:p>
          <a:p>
            <a:pPr>
              <a:lnSpc>
                <a:spcPts val="3254"/>
              </a:lnSpc>
            </a:pPr>
            <a:r>
              <a:rPr lang="en-US" sz="2400" b="1" dirty="0">
                <a:solidFill>
                  <a:srgbClr val="47C8F0"/>
                </a:solidFill>
                <a:latin typeface="Montserrat Bold"/>
                <a:ea typeface="Montserrat Bold"/>
                <a:cs typeface="Montserrat Bold"/>
                <a:sym typeface="Montserrat Bold"/>
              </a:rPr>
              <a:t>PROCESOS PARA COMITÉS DE LAS CADENAS AGROALIMENTARIAS</a:t>
            </a:r>
          </a:p>
          <a:p>
            <a:pPr algn="l">
              <a:lnSpc>
                <a:spcPts val="3254"/>
              </a:lnSpc>
            </a:pPr>
            <a:endParaRPr lang="en-US" sz="2400" b="1" dirty="0">
              <a:solidFill>
                <a:srgbClr val="47C8F0"/>
              </a:solidFill>
              <a:latin typeface="Montserrat Bold"/>
              <a:ea typeface="Montserrat Bold"/>
              <a:cs typeface="Montserrat Bold"/>
              <a:sym typeface="Montserrat Bold"/>
            </a:endParaRPr>
          </a:p>
        </p:txBody>
      </p:sp>
      <p:sp>
        <p:nvSpPr>
          <p:cNvPr id="10" name="TextBox 10">
            <a:extLst>
              <a:ext uri="{FF2B5EF4-FFF2-40B4-BE49-F238E27FC236}">
                <a16:creationId xmlns:a16="http://schemas.microsoft.com/office/drawing/2014/main" id="{CBF8D882-44AD-91D0-C0D8-E66E35E9C432}"/>
              </a:ext>
            </a:extLst>
          </p:cNvPr>
          <p:cNvSpPr txBox="1"/>
          <p:nvPr/>
        </p:nvSpPr>
        <p:spPr>
          <a:xfrm>
            <a:off x="901522" y="949585"/>
            <a:ext cx="7175678" cy="666849"/>
          </a:xfrm>
          <a:prstGeom prst="rect">
            <a:avLst/>
          </a:prstGeom>
        </p:spPr>
        <p:txBody>
          <a:bodyPr wrap="square" lIns="0" tIns="0" rIns="0" bIns="0" rtlCol="0" anchor="t">
            <a:spAutoFit/>
          </a:bodyPr>
          <a:lstStyle/>
          <a:p>
            <a:pPr algn="l">
              <a:lnSpc>
                <a:spcPts val="5239"/>
              </a:lnSpc>
            </a:pPr>
            <a:r>
              <a:rPr lang="en-US" sz="4802" b="1" dirty="0">
                <a:solidFill>
                  <a:srgbClr val="06065C"/>
                </a:solidFill>
                <a:latin typeface="Montserrat Ultra-Bold"/>
                <a:ea typeface="Montserrat Ultra-Bold"/>
                <a:cs typeface="Montserrat Ultra-Bold"/>
                <a:sym typeface="Montserrat Ultra-Bold"/>
              </a:rPr>
              <a:t>RESULTADOS Y ANÁLISIS</a:t>
            </a:r>
          </a:p>
        </p:txBody>
      </p:sp>
      <p:pic>
        <p:nvPicPr>
          <p:cNvPr id="3" name="Imagen 2">
            <a:extLst>
              <a:ext uri="{FF2B5EF4-FFF2-40B4-BE49-F238E27FC236}">
                <a16:creationId xmlns:a16="http://schemas.microsoft.com/office/drawing/2014/main" id="{BFE3A30F-7632-9920-EC99-DD8E6082DB9C}"/>
              </a:ext>
            </a:extLst>
          </p:cNvPr>
          <p:cNvPicPr>
            <a:picLocks noChangeAspect="1"/>
          </p:cNvPicPr>
          <p:nvPr/>
        </p:nvPicPr>
        <p:blipFill>
          <a:blip r:embed="rId3"/>
          <a:stretch>
            <a:fillRect/>
          </a:stretch>
        </p:blipFill>
        <p:spPr>
          <a:xfrm>
            <a:off x="6172200" y="2495079"/>
            <a:ext cx="4791744" cy="6296904"/>
          </a:xfrm>
          <a:prstGeom prst="rect">
            <a:avLst/>
          </a:prstGeom>
        </p:spPr>
      </p:pic>
    </p:spTree>
    <p:extLst>
      <p:ext uri="{BB962C8B-B14F-4D97-AF65-F5344CB8AC3E}">
        <p14:creationId xmlns:p14="http://schemas.microsoft.com/office/powerpoint/2010/main" val="5386829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994E86F6-57AB-F76F-4E0E-666EADEE6C75}"/>
            </a:ext>
          </a:extLst>
        </p:cNvPr>
        <p:cNvGrpSpPr/>
        <p:nvPr/>
      </p:nvGrpSpPr>
      <p:grpSpPr>
        <a:xfrm>
          <a:off x="0" y="0"/>
          <a:ext cx="0" cy="0"/>
          <a:chOff x="0" y="0"/>
          <a:chExt cx="0" cy="0"/>
        </a:xfrm>
      </p:grpSpPr>
      <p:sp>
        <p:nvSpPr>
          <p:cNvPr id="10" name="TextBox 10">
            <a:extLst>
              <a:ext uri="{FF2B5EF4-FFF2-40B4-BE49-F238E27FC236}">
                <a16:creationId xmlns:a16="http://schemas.microsoft.com/office/drawing/2014/main" id="{94296BF9-42EF-5575-16ED-92035E600BB2}"/>
              </a:ext>
            </a:extLst>
          </p:cNvPr>
          <p:cNvSpPr txBox="1"/>
          <p:nvPr/>
        </p:nvSpPr>
        <p:spPr>
          <a:xfrm>
            <a:off x="914400" y="800100"/>
            <a:ext cx="7937668" cy="666849"/>
          </a:xfrm>
          <a:prstGeom prst="rect">
            <a:avLst/>
          </a:prstGeom>
        </p:spPr>
        <p:txBody>
          <a:bodyPr wrap="square" lIns="0" tIns="0" rIns="0" bIns="0" rtlCol="0" anchor="t">
            <a:spAutoFit/>
          </a:bodyPr>
          <a:lstStyle/>
          <a:p>
            <a:pPr algn="l">
              <a:lnSpc>
                <a:spcPts val="5239"/>
              </a:lnSpc>
            </a:pPr>
            <a:r>
              <a:rPr lang="en-US" sz="4802" b="1" dirty="0">
                <a:solidFill>
                  <a:srgbClr val="0070C0"/>
                </a:solidFill>
                <a:latin typeface="Montserrat Ultra-Bold"/>
                <a:ea typeface="Montserrat Ultra-Bold"/>
                <a:cs typeface="Montserrat Ultra-Bold"/>
                <a:sym typeface="Montserrat Ultra-Bold"/>
              </a:rPr>
              <a:t>CONCLUSIONES</a:t>
            </a:r>
          </a:p>
        </p:txBody>
      </p:sp>
      <p:sp>
        <p:nvSpPr>
          <p:cNvPr id="3" name="CuadroTexto 2">
            <a:extLst>
              <a:ext uri="{FF2B5EF4-FFF2-40B4-BE49-F238E27FC236}">
                <a16:creationId xmlns:a16="http://schemas.microsoft.com/office/drawing/2014/main" id="{ED0B8BAA-7F3A-9E28-B08E-A26035EB4AC3}"/>
              </a:ext>
            </a:extLst>
          </p:cNvPr>
          <p:cNvSpPr txBox="1"/>
          <p:nvPr/>
        </p:nvSpPr>
        <p:spPr>
          <a:xfrm>
            <a:off x="914400" y="1803226"/>
            <a:ext cx="15544800" cy="6034216"/>
          </a:xfrm>
          <a:prstGeom prst="rect">
            <a:avLst/>
          </a:prstGeom>
          <a:noFill/>
        </p:spPr>
        <p:txBody>
          <a:bodyPr wrap="square">
            <a:spAutoFit/>
          </a:bodyPr>
          <a:lstStyle/>
          <a:p>
            <a:pPr marL="457200" indent="-457200" algn="just">
              <a:lnSpc>
                <a:spcPct val="150000"/>
              </a:lnSpc>
              <a:spcAft>
                <a:spcPts val="800"/>
              </a:spcAft>
              <a:buFont typeface="Arial" panose="020B0604020202020204" pitchFamily="34" charset="0"/>
              <a:buChar char="•"/>
            </a:pPr>
            <a:r>
              <a:rPr lang="es-HN" sz="2800" dirty="0">
                <a:solidFill>
                  <a:schemeClr val="bg1"/>
                </a:solidFill>
                <a:effectLst/>
                <a:latin typeface="Segoe UI" panose="020B0502040204020203" pitchFamily="34" charset="0"/>
                <a:ea typeface="Aptos" panose="020B0004020202020204" pitchFamily="34" charset="0"/>
              </a:rPr>
              <a:t>La invitación a participar en la implementación del proceso y la entrega de un manual de organización de procesos y procedimientos han permitido una mejor delimitación y atención a los objetivos y funciones del personal. </a:t>
            </a:r>
          </a:p>
          <a:p>
            <a:pPr marL="457200" indent="-457200" algn="just">
              <a:lnSpc>
                <a:spcPct val="150000"/>
              </a:lnSpc>
              <a:spcAft>
                <a:spcPts val="800"/>
              </a:spcAft>
              <a:buFont typeface="Arial" panose="020B0604020202020204" pitchFamily="34" charset="0"/>
              <a:buChar char="•"/>
            </a:pPr>
            <a:r>
              <a:rPr lang="es-EC" sz="2800" dirty="0">
                <a:solidFill>
                  <a:schemeClr val="bg1"/>
                </a:solidFill>
                <a:effectLst/>
                <a:latin typeface="Segoe UI" panose="020B0502040204020203" pitchFamily="34" charset="0"/>
                <a:ea typeface="Aptos" panose="020B0004020202020204" pitchFamily="34" charset="0"/>
              </a:rPr>
              <a:t>La sensación de que todos están a bordo es particularmente importante con respecto a la implementación de las mejoras cuando cada uno de los empleados tiene la oportunidad de opinar sobre cómo validar los cambios que son relevantes para la enmienda del manual.</a:t>
            </a:r>
          </a:p>
          <a:p>
            <a:pPr marL="457200" indent="-457200" algn="just">
              <a:lnSpc>
                <a:spcPct val="150000"/>
              </a:lnSpc>
              <a:spcAft>
                <a:spcPts val="800"/>
              </a:spcAft>
              <a:buFont typeface="Arial" panose="020B0604020202020204" pitchFamily="34" charset="0"/>
              <a:buChar char="•"/>
            </a:pPr>
            <a:r>
              <a:rPr lang="es-EC" sz="2800" dirty="0">
                <a:solidFill>
                  <a:schemeClr val="bg1"/>
                </a:solidFill>
                <a:effectLst/>
                <a:latin typeface="Segoe UI" panose="020B0502040204020203" pitchFamily="34" charset="0"/>
                <a:ea typeface="Aptos" panose="020B0004020202020204" pitchFamily="34" charset="0"/>
              </a:rPr>
              <a:t>Un programa de revisiones periódicas para el manual de procedimientos es vital para su reforma y cambios que cumplan con los requisitos actuales de la SAG y del sector agropecuario.</a:t>
            </a:r>
            <a:endParaRPr lang="en-US" sz="2800" dirty="0">
              <a:solidFill>
                <a:schemeClr val="bg1"/>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2905254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5C0F8F1C-9202-CE80-C582-E595B8F40C2A}"/>
            </a:ext>
          </a:extLst>
        </p:cNvPr>
        <p:cNvGrpSpPr/>
        <p:nvPr/>
      </p:nvGrpSpPr>
      <p:grpSpPr>
        <a:xfrm>
          <a:off x="0" y="0"/>
          <a:ext cx="0" cy="0"/>
          <a:chOff x="0" y="0"/>
          <a:chExt cx="0" cy="0"/>
        </a:xfrm>
      </p:grpSpPr>
      <p:sp>
        <p:nvSpPr>
          <p:cNvPr id="10" name="TextBox 10">
            <a:extLst>
              <a:ext uri="{FF2B5EF4-FFF2-40B4-BE49-F238E27FC236}">
                <a16:creationId xmlns:a16="http://schemas.microsoft.com/office/drawing/2014/main" id="{461B08D2-53D3-30CB-0253-0DA53F26B7B2}"/>
              </a:ext>
            </a:extLst>
          </p:cNvPr>
          <p:cNvSpPr txBox="1"/>
          <p:nvPr/>
        </p:nvSpPr>
        <p:spPr>
          <a:xfrm>
            <a:off x="901522" y="949585"/>
            <a:ext cx="7175678" cy="666849"/>
          </a:xfrm>
          <a:prstGeom prst="rect">
            <a:avLst/>
          </a:prstGeom>
        </p:spPr>
        <p:txBody>
          <a:bodyPr wrap="square" lIns="0" tIns="0" rIns="0" bIns="0" rtlCol="0" anchor="t">
            <a:spAutoFit/>
          </a:bodyPr>
          <a:lstStyle/>
          <a:p>
            <a:pPr algn="l">
              <a:lnSpc>
                <a:spcPts val="5239"/>
              </a:lnSpc>
            </a:pPr>
            <a:r>
              <a:rPr lang="en-US" sz="4802" b="1" dirty="0">
                <a:solidFill>
                  <a:srgbClr val="06065C"/>
                </a:solidFill>
                <a:latin typeface="Montserrat Ultra-Bold"/>
                <a:ea typeface="Montserrat Ultra-Bold"/>
                <a:cs typeface="Montserrat Ultra-Bold"/>
                <a:sym typeface="Montserrat Ultra-Bold"/>
              </a:rPr>
              <a:t>RECOMENDACIONES</a:t>
            </a:r>
          </a:p>
        </p:txBody>
      </p:sp>
      <p:sp>
        <p:nvSpPr>
          <p:cNvPr id="3" name="CuadroTexto 2">
            <a:extLst>
              <a:ext uri="{FF2B5EF4-FFF2-40B4-BE49-F238E27FC236}">
                <a16:creationId xmlns:a16="http://schemas.microsoft.com/office/drawing/2014/main" id="{BCC34F11-FB8E-ADB1-20E2-471B29C68F62}"/>
              </a:ext>
            </a:extLst>
          </p:cNvPr>
          <p:cNvSpPr txBox="1"/>
          <p:nvPr/>
        </p:nvSpPr>
        <p:spPr>
          <a:xfrm>
            <a:off x="685800" y="1616434"/>
            <a:ext cx="13487400" cy="7973208"/>
          </a:xfrm>
          <a:prstGeom prst="rect">
            <a:avLst/>
          </a:prstGeom>
          <a:noFill/>
        </p:spPr>
        <p:txBody>
          <a:bodyPr wrap="square">
            <a:spAutoFit/>
          </a:bodyPr>
          <a:lstStyle/>
          <a:p>
            <a:pPr marL="285750" indent="-285750" algn="just">
              <a:lnSpc>
                <a:spcPct val="150000"/>
              </a:lnSpc>
              <a:spcAft>
                <a:spcPts val="800"/>
              </a:spcAft>
              <a:buFont typeface="Arial" panose="020B0604020202020204" pitchFamily="34" charset="0"/>
              <a:buChar char="•"/>
            </a:pPr>
            <a:r>
              <a:rPr lang="es-EC" sz="2800" dirty="0">
                <a:effectLst/>
                <a:latin typeface="Segoe UI" panose="020B0502040204020203" pitchFamily="34" charset="0"/>
                <a:ea typeface="Aptos" panose="020B0004020202020204" pitchFamily="34" charset="0"/>
              </a:rPr>
              <a:t>Es preferible establecer un programa formativo constante dirigido al personal con el fin de garantizar que todos los empleados conozcan las nuevas disposiciones y procedimientos propuestos en el manual</a:t>
            </a:r>
            <a:r>
              <a:rPr lang="es-HN" sz="2800" dirty="0">
                <a:effectLst/>
                <a:latin typeface="Segoe UI" panose="020B0502040204020203" pitchFamily="34" charset="0"/>
                <a:ea typeface="Aptos" panose="020B0004020202020204" pitchFamily="34" charset="0"/>
              </a:rPr>
              <a:t>. </a:t>
            </a:r>
          </a:p>
          <a:p>
            <a:pPr marL="285750" indent="-285750" algn="just">
              <a:lnSpc>
                <a:spcPct val="150000"/>
              </a:lnSpc>
              <a:spcAft>
                <a:spcPts val="800"/>
              </a:spcAft>
              <a:buFont typeface="Arial" panose="020B0604020202020204" pitchFamily="34" charset="0"/>
              <a:buChar char="•"/>
            </a:pPr>
            <a:r>
              <a:rPr lang="es-EC" sz="2800" dirty="0">
                <a:effectLst/>
                <a:latin typeface="Segoe UI" panose="020B0502040204020203" pitchFamily="34" charset="0"/>
                <a:ea typeface="Aptos" panose="020B0004020202020204" pitchFamily="34" charset="0"/>
              </a:rPr>
              <a:t>Es absolutamente crítico implementar un robusto sistema de monitoreo de indicadores de rendimiento (KPI) de los procesos realizados para que los procesos mejorados tengan eficiencia</a:t>
            </a:r>
            <a:r>
              <a:rPr lang="es-HN" sz="2800" dirty="0">
                <a:effectLst/>
                <a:latin typeface="Segoe UI" panose="020B0502040204020203" pitchFamily="34" charset="0"/>
                <a:ea typeface="Aptos" panose="020B0004020202020204" pitchFamily="34" charset="0"/>
              </a:rPr>
              <a:t>. </a:t>
            </a:r>
          </a:p>
          <a:p>
            <a:pPr marL="285750" indent="-285750" algn="just">
              <a:lnSpc>
                <a:spcPct val="150000"/>
              </a:lnSpc>
              <a:buFont typeface="Arial" panose="020B0604020202020204" pitchFamily="34" charset="0"/>
              <a:buChar char="•"/>
            </a:pPr>
            <a:r>
              <a:rPr lang="es-HN" sz="2800" dirty="0">
                <a:effectLst/>
                <a:latin typeface="Segoe UI" panose="020B0502040204020203" pitchFamily="34" charset="0"/>
                <a:ea typeface="Aptos" panose="020B0004020202020204" pitchFamily="34" charset="0"/>
              </a:rPr>
              <a:t>Establecer un canal oficial a través del cual el equipo pueda hacer sugerencias y comentarios sobre los cambios realizados en el manual es deseable.</a:t>
            </a:r>
          </a:p>
          <a:p>
            <a:pPr marL="285750" indent="-285750" algn="just">
              <a:lnSpc>
                <a:spcPct val="150000"/>
              </a:lnSpc>
              <a:buFont typeface="Arial" panose="020B0604020202020204" pitchFamily="34" charset="0"/>
              <a:buChar char="•"/>
            </a:pPr>
            <a:r>
              <a:rPr lang="es-HN" sz="2800" dirty="0">
                <a:effectLst/>
                <a:latin typeface="Segoe UI" panose="020B0502040204020203" pitchFamily="34" charset="0"/>
                <a:ea typeface="Aptos" panose="020B0004020202020204" pitchFamily="34" charset="0"/>
              </a:rPr>
              <a:t>Se aconseja definir un calendario de revisión regular del manual de procedimientos, garantizando que se realicen actualizaciones periódicas en base a las modificaciones en las políticas, regulaciones y requerimientos del sector agropecuario. </a:t>
            </a:r>
            <a:endParaRPr lang="en-US" sz="28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9176022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32E2A329-4EC0-C59B-AABF-3555AA5F4C67}"/>
            </a:ext>
          </a:extLst>
        </p:cNvPr>
        <p:cNvGrpSpPr/>
        <p:nvPr/>
      </p:nvGrpSpPr>
      <p:grpSpPr>
        <a:xfrm>
          <a:off x="0" y="0"/>
          <a:ext cx="0" cy="0"/>
          <a:chOff x="0" y="0"/>
          <a:chExt cx="0" cy="0"/>
        </a:xfrm>
      </p:grpSpPr>
      <p:sp>
        <p:nvSpPr>
          <p:cNvPr id="10" name="TextBox 10">
            <a:extLst>
              <a:ext uri="{FF2B5EF4-FFF2-40B4-BE49-F238E27FC236}">
                <a16:creationId xmlns:a16="http://schemas.microsoft.com/office/drawing/2014/main" id="{CB2E630E-6706-E106-94F2-7E64ED34FE31}"/>
              </a:ext>
            </a:extLst>
          </p:cNvPr>
          <p:cNvSpPr txBox="1"/>
          <p:nvPr/>
        </p:nvSpPr>
        <p:spPr>
          <a:xfrm>
            <a:off x="914400" y="571500"/>
            <a:ext cx="13639800" cy="666849"/>
          </a:xfrm>
          <a:prstGeom prst="rect">
            <a:avLst/>
          </a:prstGeom>
        </p:spPr>
        <p:txBody>
          <a:bodyPr wrap="square" lIns="0" tIns="0" rIns="0" bIns="0" rtlCol="0" anchor="t">
            <a:spAutoFit/>
          </a:bodyPr>
          <a:lstStyle/>
          <a:p>
            <a:pPr algn="l">
              <a:lnSpc>
                <a:spcPts val="5239"/>
              </a:lnSpc>
            </a:pPr>
            <a:r>
              <a:rPr lang="en-US" sz="4802" b="1" dirty="0">
                <a:solidFill>
                  <a:srgbClr val="0070C0"/>
                </a:solidFill>
                <a:latin typeface="Montserrat Ultra-Bold"/>
                <a:ea typeface="Montserrat Ultra-Bold"/>
                <a:cs typeface="Montserrat Ultra-Bold"/>
                <a:sym typeface="Montserrat Ultra-Bold"/>
              </a:rPr>
              <a:t>EVIDENCIAS DE PARTICIPACIÓN EN ACTIVIDADES </a:t>
            </a:r>
          </a:p>
        </p:txBody>
      </p:sp>
      <p:pic>
        <p:nvPicPr>
          <p:cNvPr id="2" name="Imagen 1" descr="Personas sentadas en una mesa&#10;&#10;Descripción generada automáticamente">
            <a:extLst>
              <a:ext uri="{FF2B5EF4-FFF2-40B4-BE49-F238E27FC236}">
                <a16:creationId xmlns:a16="http://schemas.microsoft.com/office/drawing/2014/main" id="{C2D57C2E-DEB4-AB27-7401-F20DB2D007B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1629005"/>
            <a:ext cx="4980940" cy="3287792"/>
          </a:xfrm>
          <a:prstGeom prst="rect">
            <a:avLst/>
          </a:prstGeom>
          <a:noFill/>
          <a:ln>
            <a:noFill/>
          </a:ln>
        </p:spPr>
      </p:pic>
      <p:pic>
        <p:nvPicPr>
          <p:cNvPr id="3" name="Imagen 2">
            <a:extLst>
              <a:ext uri="{FF2B5EF4-FFF2-40B4-BE49-F238E27FC236}">
                <a16:creationId xmlns:a16="http://schemas.microsoft.com/office/drawing/2014/main" id="{E35E5FE5-F7FE-2BE2-B9B7-E96F6D66A1EA}"/>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38800" y="1629005"/>
            <a:ext cx="5362284" cy="3295317"/>
          </a:xfrm>
          <a:prstGeom prst="rect">
            <a:avLst/>
          </a:prstGeom>
          <a:noFill/>
          <a:ln>
            <a:noFill/>
          </a:ln>
        </p:spPr>
      </p:pic>
      <p:pic>
        <p:nvPicPr>
          <p:cNvPr id="5" name="Imagen 4" descr="Un grupo de personas en un salón de clases&#10;&#10;Descripción generada automáticamente con confianza media">
            <a:extLst>
              <a:ext uri="{FF2B5EF4-FFF2-40B4-BE49-F238E27FC236}">
                <a16:creationId xmlns:a16="http://schemas.microsoft.com/office/drawing/2014/main" id="{CF154FB9-47E4-0295-FDCE-64BCF9B4F00E}"/>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1000" y="5143500"/>
            <a:ext cx="4980940" cy="3579402"/>
          </a:xfrm>
          <a:prstGeom prst="rect">
            <a:avLst/>
          </a:prstGeom>
          <a:noFill/>
          <a:ln>
            <a:noFill/>
          </a:ln>
        </p:spPr>
      </p:pic>
      <p:pic>
        <p:nvPicPr>
          <p:cNvPr id="6" name="Imagen 5">
            <a:extLst>
              <a:ext uri="{FF2B5EF4-FFF2-40B4-BE49-F238E27FC236}">
                <a16:creationId xmlns:a16="http://schemas.microsoft.com/office/drawing/2014/main" id="{AD7D0FC6-2C2C-2B4D-8468-577514293A8C}"/>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638800" y="5143500"/>
            <a:ext cx="5362285" cy="3579402"/>
          </a:xfrm>
          <a:prstGeom prst="rect">
            <a:avLst/>
          </a:prstGeom>
          <a:noFill/>
          <a:ln>
            <a:noFill/>
          </a:ln>
        </p:spPr>
      </p:pic>
      <p:pic>
        <p:nvPicPr>
          <p:cNvPr id="7" name="Imagen 6">
            <a:extLst>
              <a:ext uri="{FF2B5EF4-FFF2-40B4-BE49-F238E27FC236}">
                <a16:creationId xmlns:a16="http://schemas.microsoft.com/office/drawing/2014/main" id="{A49D351D-BDE1-9C57-8011-19AB5975BDD4}"/>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30000" y="5187041"/>
            <a:ext cx="5362284" cy="3603802"/>
          </a:xfrm>
          <a:prstGeom prst="rect">
            <a:avLst/>
          </a:prstGeom>
          <a:noFill/>
          <a:ln>
            <a:noFill/>
          </a:ln>
        </p:spPr>
      </p:pic>
      <p:pic>
        <p:nvPicPr>
          <p:cNvPr id="8" name="Imagen 7">
            <a:extLst>
              <a:ext uri="{FF2B5EF4-FFF2-40B4-BE49-F238E27FC236}">
                <a16:creationId xmlns:a16="http://schemas.microsoft.com/office/drawing/2014/main" id="{304B0C97-7048-3422-4A5F-B819AA62321D}"/>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578318" y="1629005"/>
            <a:ext cx="5213966" cy="3167380"/>
          </a:xfrm>
          <a:prstGeom prst="rect">
            <a:avLst/>
          </a:prstGeom>
          <a:noFill/>
          <a:ln>
            <a:noFill/>
          </a:ln>
        </p:spPr>
      </p:pic>
    </p:spTree>
    <p:extLst>
      <p:ext uri="{BB962C8B-B14F-4D97-AF65-F5344CB8AC3E}">
        <p14:creationId xmlns:p14="http://schemas.microsoft.com/office/powerpoint/2010/main" val="15872543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4E32A135-6498-DE69-DA3F-108F351C393F}"/>
            </a:ext>
          </a:extLst>
        </p:cNvPr>
        <p:cNvGrpSpPr/>
        <p:nvPr/>
      </p:nvGrpSpPr>
      <p:grpSpPr>
        <a:xfrm>
          <a:off x="0" y="0"/>
          <a:ext cx="0" cy="0"/>
          <a:chOff x="0" y="0"/>
          <a:chExt cx="0" cy="0"/>
        </a:xfrm>
      </p:grpSpPr>
      <p:sp>
        <p:nvSpPr>
          <p:cNvPr id="10" name="TextBox 10">
            <a:extLst>
              <a:ext uri="{FF2B5EF4-FFF2-40B4-BE49-F238E27FC236}">
                <a16:creationId xmlns:a16="http://schemas.microsoft.com/office/drawing/2014/main" id="{94BEAF88-2389-9B23-ECBE-2A908C1E3DB1}"/>
              </a:ext>
            </a:extLst>
          </p:cNvPr>
          <p:cNvSpPr txBox="1"/>
          <p:nvPr/>
        </p:nvSpPr>
        <p:spPr>
          <a:xfrm>
            <a:off x="901522" y="949585"/>
            <a:ext cx="7175678" cy="666849"/>
          </a:xfrm>
          <a:prstGeom prst="rect">
            <a:avLst/>
          </a:prstGeom>
        </p:spPr>
        <p:txBody>
          <a:bodyPr wrap="square" lIns="0" tIns="0" rIns="0" bIns="0" rtlCol="0" anchor="t">
            <a:spAutoFit/>
          </a:bodyPr>
          <a:lstStyle/>
          <a:p>
            <a:pPr algn="l">
              <a:lnSpc>
                <a:spcPts val="5239"/>
              </a:lnSpc>
            </a:pPr>
            <a:r>
              <a:rPr lang="en-US" sz="4802" b="1" dirty="0">
                <a:solidFill>
                  <a:srgbClr val="06065C"/>
                </a:solidFill>
                <a:latin typeface="Montserrat Ultra-Bold"/>
                <a:ea typeface="Montserrat Ultra-Bold"/>
                <a:cs typeface="Montserrat Ultra-Bold"/>
                <a:sym typeface="Montserrat Ultra-Bold"/>
              </a:rPr>
              <a:t>BIBLIOGRAFÍA</a:t>
            </a:r>
          </a:p>
        </p:txBody>
      </p:sp>
      <p:sp>
        <p:nvSpPr>
          <p:cNvPr id="3" name="CuadroTexto 2">
            <a:extLst>
              <a:ext uri="{FF2B5EF4-FFF2-40B4-BE49-F238E27FC236}">
                <a16:creationId xmlns:a16="http://schemas.microsoft.com/office/drawing/2014/main" id="{F94F5CA1-E250-8EAC-5AA5-A5DCF119FB4B}"/>
              </a:ext>
            </a:extLst>
          </p:cNvPr>
          <p:cNvSpPr txBox="1"/>
          <p:nvPr/>
        </p:nvSpPr>
        <p:spPr>
          <a:xfrm>
            <a:off x="901522" y="1790700"/>
            <a:ext cx="16624478" cy="7587911"/>
          </a:xfrm>
          <a:prstGeom prst="rect">
            <a:avLst/>
          </a:prstGeom>
          <a:noFill/>
        </p:spPr>
        <p:txBody>
          <a:bodyPr wrap="square">
            <a:spAutoFit/>
          </a:bodyPr>
          <a:lstStyle/>
          <a:p>
            <a:pPr marL="171450" indent="-171450">
              <a:lnSpc>
                <a:spcPct val="107000"/>
              </a:lnSpc>
              <a:spcAft>
                <a:spcPts val="800"/>
              </a:spcAft>
              <a:buFont typeface="Arial" panose="020B0604020202020204" pitchFamily="34" charset="0"/>
              <a:buChar char="•"/>
            </a:pPr>
            <a:r>
              <a:rPr lang="es-HN" sz="2000" kern="100" dirty="0">
                <a:effectLst/>
                <a:latin typeface="Segoe UI" panose="020B0502040204020203" pitchFamily="34" charset="0"/>
                <a:ea typeface="Aptos" panose="020B0004020202020204" pitchFamily="34" charset="0"/>
                <a:cs typeface="Times New Roman" panose="02020603050405020304" pitchFamily="18" charset="0"/>
              </a:rPr>
              <a:t>Aragón, Oscar. s. f. «(3) La gestión de calidad en el sector público | LinkedIn». Accedido 1 de noviembre de 2024. https://www.linkedin.com/pulse/la-gesti%C3%B3n-de-calidad-en-el-sector-p%C3%BAblico-oscar-guzm%C3%A1n-arag%C3%B3n/.</a:t>
            </a:r>
            <a:endParaRPr lang="es-HN" sz="2000" kern="100" dirty="0">
              <a:effectLst/>
              <a:latin typeface="Aptos" panose="020B0004020202020204" pitchFamily="34" charset="0"/>
              <a:ea typeface="Aptos" panose="020B0004020202020204" pitchFamily="34" charset="0"/>
              <a:cs typeface="Times New Roman" panose="02020603050405020304" pitchFamily="18" charset="0"/>
            </a:endParaRPr>
          </a:p>
          <a:p>
            <a:pPr marL="171450" indent="-171450">
              <a:lnSpc>
                <a:spcPct val="107000"/>
              </a:lnSpc>
              <a:spcAft>
                <a:spcPts val="800"/>
              </a:spcAft>
              <a:buFont typeface="Arial" panose="020B0604020202020204" pitchFamily="34" charset="0"/>
              <a:buChar char="•"/>
            </a:pPr>
            <a:r>
              <a:rPr lang="es-HN" sz="2000" kern="100" dirty="0">
                <a:effectLst/>
                <a:latin typeface="Segoe UI" panose="020B0502040204020203" pitchFamily="34" charset="0"/>
                <a:ea typeface="Aptos" panose="020B0004020202020204" pitchFamily="34" charset="0"/>
                <a:cs typeface="Times New Roman" panose="02020603050405020304" pitchFamily="18" charset="0"/>
              </a:rPr>
              <a:t>Asana. 2024. «¿Qué es la documentación de procesos? Guía práctica con ejemplos [2024] • Asana». Asana. 2024. https://asana.com/es/resources/process-documentation.</a:t>
            </a:r>
            <a:endParaRPr lang="es-HN" sz="2000" kern="100" dirty="0">
              <a:effectLst/>
              <a:latin typeface="Aptos" panose="020B0004020202020204" pitchFamily="34" charset="0"/>
              <a:ea typeface="Aptos" panose="020B0004020202020204" pitchFamily="34" charset="0"/>
              <a:cs typeface="Times New Roman" panose="02020603050405020304" pitchFamily="18" charset="0"/>
            </a:endParaRPr>
          </a:p>
          <a:p>
            <a:pPr marL="171450" indent="-171450">
              <a:lnSpc>
                <a:spcPct val="107000"/>
              </a:lnSpc>
              <a:spcAft>
                <a:spcPts val="800"/>
              </a:spcAft>
              <a:buFont typeface="Arial" panose="020B0604020202020204" pitchFamily="34" charset="0"/>
              <a:buChar char="•"/>
            </a:pPr>
            <a:r>
              <a:rPr lang="es-HN" sz="2000" kern="100" dirty="0">
                <a:effectLst/>
                <a:latin typeface="Segoe UI" panose="020B0502040204020203" pitchFamily="34" charset="0"/>
                <a:ea typeface="Aptos" panose="020B0004020202020204" pitchFamily="34" charset="0"/>
                <a:cs typeface="Times New Roman" panose="02020603050405020304" pitchFamily="18" charset="0"/>
              </a:rPr>
              <a:t>———. s. f. «¿Qué son los cuellos de botella en la gestión de proyectos? 3 formas de identificarlos [2024] • Asana». Asana. Accedido 16 de diciembre de 2024. https://asana.com/es/resources/what-is-a-bottleneck.</a:t>
            </a:r>
            <a:endParaRPr lang="es-HN" sz="2000" kern="100" dirty="0">
              <a:effectLst/>
              <a:latin typeface="Aptos" panose="020B0004020202020204" pitchFamily="34" charset="0"/>
              <a:ea typeface="Aptos" panose="020B0004020202020204" pitchFamily="34" charset="0"/>
              <a:cs typeface="Times New Roman" panose="02020603050405020304" pitchFamily="18" charset="0"/>
            </a:endParaRPr>
          </a:p>
          <a:p>
            <a:pPr marL="171450" indent="-171450">
              <a:lnSpc>
                <a:spcPct val="107000"/>
              </a:lnSpc>
              <a:spcAft>
                <a:spcPts val="800"/>
              </a:spcAft>
              <a:buFont typeface="Arial" panose="020B0604020202020204" pitchFamily="34" charset="0"/>
              <a:buChar char="•"/>
            </a:pPr>
            <a:r>
              <a:rPr lang="es-HN" sz="2000" kern="100" dirty="0">
                <a:effectLst/>
                <a:latin typeface="Segoe UI" panose="020B0502040204020203" pitchFamily="34" charset="0"/>
                <a:ea typeface="Aptos" panose="020B0004020202020204" pitchFamily="34" charset="0"/>
                <a:cs typeface="Times New Roman" panose="02020603050405020304" pitchFamily="18" charset="0"/>
              </a:rPr>
              <a:t>Clavijo, Camilo. s. f. «¿Qué es la gestión del cambio? Proceso y ejemplos». Accedido 16 de diciembre de 2024. https://blog.hubspot.es/sales/gestion-cambio.</a:t>
            </a:r>
            <a:endParaRPr lang="es-HN" sz="2000" kern="100" dirty="0">
              <a:effectLst/>
              <a:latin typeface="Aptos" panose="020B0004020202020204" pitchFamily="34" charset="0"/>
              <a:ea typeface="Aptos" panose="020B0004020202020204" pitchFamily="34" charset="0"/>
              <a:cs typeface="Times New Roman" panose="02020603050405020304" pitchFamily="18" charset="0"/>
            </a:endParaRPr>
          </a:p>
          <a:p>
            <a:pPr marL="171450" indent="-171450">
              <a:lnSpc>
                <a:spcPct val="107000"/>
              </a:lnSpc>
              <a:spcAft>
                <a:spcPts val="800"/>
              </a:spcAft>
              <a:buFont typeface="Arial" panose="020B0604020202020204" pitchFamily="34" charset="0"/>
              <a:buChar char="•"/>
            </a:pPr>
            <a:r>
              <a:rPr lang="es-HN" sz="2000" kern="100" dirty="0" err="1">
                <a:effectLst/>
                <a:latin typeface="Segoe UI" panose="020B0502040204020203" pitchFamily="34" charset="0"/>
                <a:ea typeface="Aptos" panose="020B0004020202020204" pitchFamily="34" charset="0"/>
                <a:cs typeface="Times New Roman" panose="02020603050405020304" pitchFamily="18" charset="0"/>
              </a:rPr>
              <a:t>docusing</a:t>
            </a:r>
            <a:r>
              <a:rPr lang="es-HN" sz="2000" kern="100" dirty="0">
                <a:effectLst/>
                <a:latin typeface="Segoe UI" panose="020B0502040204020203" pitchFamily="34" charset="0"/>
                <a:ea typeface="Aptos" panose="020B0004020202020204" pitchFamily="34" charset="0"/>
                <a:cs typeface="Times New Roman" panose="02020603050405020304" pitchFamily="18" charset="0"/>
              </a:rPr>
              <a:t>. 2020. «¿Cómo lograr la mejora de procesos a través de la tecnología?» 2020. https://www.docusign.com/es-mx/blog/optimizacion-de-procesos.</a:t>
            </a:r>
            <a:endParaRPr lang="es-HN" sz="2000" kern="100" dirty="0">
              <a:effectLst/>
              <a:latin typeface="Aptos" panose="020B0004020202020204" pitchFamily="34" charset="0"/>
              <a:ea typeface="Aptos" panose="020B0004020202020204" pitchFamily="34" charset="0"/>
              <a:cs typeface="Times New Roman" panose="02020603050405020304" pitchFamily="18" charset="0"/>
            </a:endParaRPr>
          </a:p>
          <a:p>
            <a:pPr marL="171450" indent="-171450">
              <a:lnSpc>
                <a:spcPct val="107000"/>
              </a:lnSpc>
              <a:spcAft>
                <a:spcPts val="800"/>
              </a:spcAft>
              <a:buFont typeface="Arial" panose="020B0604020202020204" pitchFamily="34" charset="0"/>
              <a:buChar char="•"/>
            </a:pPr>
            <a:r>
              <a:rPr lang="es-HN" sz="2000" kern="100" dirty="0">
                <a:effectLst/>
                <a:latin typeface="Segoe UI" panose="020B0502040204020203" pitchFamily="34" charset="0"/>
                <a:ea typeface="Aptos" panose="020B0004020202020204" pitchFamily="34" charset="0"/>
                <a:cs typeface="Times New Roman" panose="02020603050405020304" pitchFamily="18" charset="0"/>
              </a:rPr>
              <a:t>Matus Álvarez, Carla Andrea. 2013. «Rediseño del proceso de capacitación de los trabajadores de una institución de desarrollo social». https://repositorio.uchile.cl/handle/2250/114811.</a:t>
            </a:r>
            <a:endParaRPr lang="es-HN" sz="2000" kern="100" dirty="0">
              <a:effectLst/>
              <a:latin typeface="Aptos" panose="020B0004020202020204" pitchFamily="34" charset="0"/>
              <a:ea typeface="Aptos" panose="020B0004020202020204" pitchFamily="34" charset="0"/>
              <a:cs typeface="Times New Roman" panose="02020603050405020304" pitchFamily="18" charset="0"/>
            </a:endParaRPr>
          </a:p>
          <a:p>
            <a:pPr marL="171450" indent="-171450">
              <a:lnSpc>
                <a:spcPct val="107000"/>
              </a:lnSpc>
              <a:spcAft>
                <a:spcPts val="800"/>
              </a:spcAft>
              <a:buFont typeface="Arial" panose="020B0604020202020204" pitchFamily="34" charset="0"/>
              <a:buChar char="•"/>
            </a:pPr>
            <a:r>
              <a:rPr lang="es-HN" sz="2000" kern="100" dirty="0">
                <a:effectLst/>
                <a:latin typeface="Segoe UI" panose="020B0502040204020203" pitchFamily="34" charset="0"/>
                <a:ea typeface="Aptos" panose="020B0004020202020204" pitchFamily="34" charset="0"/>
                <a:cs typeface="Times New Roman" panose="02020603050405020304" pitchFamily="18" charset="0"/>
              </a:rPr>
              <a:t>Obando, Rafael. 2024a. «Mejora de procesos: qué es, metodologías, herramientas y ejemplos». 2024. https://blog.hubspot.es/sales/mejora-procesos.</a:t>
            </a:r>
            <a:endParaRPr lang="es-HN" sz="2000" kern="100" dirty="0">
              <a:effectLst/>
              <a:latin typeface="Aptos" panose="020B0004020202020204" pitchFamily="34" charset="0"/>
              <a:ea typeface="Aptos" panose="020B0004020202020204" pitchFamily="34" charset="0"/>
              <a:cs typeface="Times New Roman" panose="02020603050405020304" pitchFamily="18" charset="0"/>
            </a:endParaRPr>
          </a:p>
          <a:p>
            <a:pPr marL="171450" indent="-171450">
              <a:lnSpc>
                <a:spcPct val="107000"/>
              </a:lnSpc>
              <a:spcAft>
                <a:spcPts val="800"/>
              </a:spcAft>
              <a:buFont typeface="Arial" panose="020B0604020202020204" pitchFamily="34" charset="0"/>
              <a:buChar char="•"/>
            </a:pPr>
            <a:r>
              <a:rPr lang="es-HN" sz="2000" kern="100" dirty="0">
                <a:effectLst/>
                <a:latin typeface="Segoe UI" panose="020B0502040204020203" pitchFamily="34" charset="0"/>
                <a:ea typeface="Aptos" panose="020B0004020202020204" pitchFamily="34" charset="0"/>
                <a:cs typeface="Times New Roman" panose="02020603050405020304" pitchFamily="18" charset="0"/>
              </a:rPr>
              <a:t>———. 2024b. «Qué es la estandarización de procesos, cómo aplicarla y ejemplos». 2024. https://blog.hubspot.es/sales/estandarizacion-de-procesos.</a:t>
            </a:r>
            <a:endParaRPr lang="es-HN" sz="2000" kern="100" dirty="0">
              <a:effectLst/>
              <a:latin typeface="Aptos" panose="020B0004020202020204" pitchFamily="34" charset="0"/>
              <a:ea typeface="Aptos" panose="020B0004020202020204" pitchFamily="34" charset="0"/>
              <a:cs typeface="Times New Roman" panose="02020603050405020304" pitchFamily="18" charset="0"/>
            </a:endParaRPr>
          </a:p>
          <a:p>
            <a:pPr marL="171450" indent="-171450">
              <a:lnSpc>
                <a:spcPct val="107000"/>
              </a:lnSpc>
              <a:spcAft>
                <a:spcPts val="800"/>
              </a:spcAft>
              <a:buFont typeface="Arial" panose="020B0604020202020204" pitchFamily="34" charset="0"/>
              <a:buChar char="•"/>
            </a:pPr>
            <a:r>
              <a:rPr lang="es-HN" sz="2000" kern="100" dirty="0">
                <a:effectLst/>
                <a:latin typeface="Segoe UI" panose="020B0502040204020203" pitchFamily="34" charset="0"/>
                <a:ea typeface="Aptos" panose="020B0004020202020204" pitchFamily="34" charset="0"/>
                <a:cs typeface="Times New Roman" panose="02020603050405020304" pitchFamily="18" charset="0"/>
              </a:rPr>
              <a:t>Pública, Secretaría de la Función. 2022. «Mejora de la Gestión Pública - Mejoras prácticas Internacionales». gob.mx. 2022. http://www.gob.mx/sfp/documentos/mejora-de-la-gestion-publica-mejoras-practicas-internacionales.</a:t>
            </a:r>
            <a:endParaRPr lang="es-HN" sz="2000" kern="100" dirty="0">
              <a:effectLst/>
              <a:latin typeface="Aptos" panose="020B0004020202020204" pitchFamily="34" charset="0"/>
              <a:ea typeface="Aptos" panose="020B0004020202020204" pitchFamily="34" charset="0"/>
              <a:cs typeface="Times New Roman" panose="02020603050405020304" pitchFamily="18" charset="0"/>
            </a:endParaRPr>
          </a:p>
          <a:p>
            <a:pPr marL="171450" indent="-171450">
              <a:lnSpc>
                <a:spcPct val="107000"/>
              </a:lnSpc>
              <a:spcAft>
                <a:spcPts val="800"/>
              </a:spcAft>
              <a:buFont typeface="Arial" panose="020B0604020202020204" pitchFamily="34" charset="0"/>
              <a:buChar char="•"/>
            </a:pPr>
            <a:r>
              <a:rPr lang="es-HN" sz="2000" kern="100" dirty="0" err="1">
                <a:effectLst/>
                <a:latin typeface="Segoe UI" panose="020B0502040204020203" pitchFamily="34" charset="0"/>
                <a:ea typeface="Aptos" panose="020B0004020202020204" pitchFamily="34" charset="0"/>
                <a:cs typeface="Times New Roman" panose="02020603050405020304" pitchFamily="18" charset="0"/>
              </a:rPr>
              <a:t>Rehkopf</a:t>
            </a:r>
            <a:r>
              <a:rPr lang="es-HN" sz="2000" kern="100" dirty="0">
                <a:effectLst/>
                <a:latin typeface="Segoe UI" panose="020B0502040204020203" pitchFamily="34" charset="0"/>
                <a:ea typeface="Aptos" panose="020B0004020202020204" pitchFamily="34" charset="0"/>
                <a:cs typeface="Times New Roman" panose="02020603050405020304" pitchFamily="18" charset="0"/>
              </a:rPr>
              <a:t>, Max. s. f. «En qué consiste la mejora continua: herramientas y metodologías». </a:t>
            </a:r>
            <a:r>
              <a:rPr lang="es-HN" sz="2000" kern="100" dirty="0" err="1">
                <a:effectLst/>
                <a:latin typeface="Segoe UI" panose="020B0502040204020203" pitchFamily="34" charset="0"/>
                <a:ea typeface="Aptos" panose="020B0004020202020204" pitchFamily="34" charset="0"/>
                <a:cs typeface="Times New Roman" panose="02020603050405020304" pitchFamily="18" charset="0"/>
              </a:rPr>
              <a:t>Atlassian</a:t>
            </a:r>
            <a:r>
              <a:rPr lang="es-HN" sz="2000" kern="100" dirty="0">
                <a:effectLst/>
                <a:latin typeface="Segoe UI" panose="020B0502040204020203" pitchFamily="34" charset="0"/>
                <a:ea typeface="Aptos" panose="020B0004020202020204" pitchFamily="34" charset="0"/>
                <a:cs typeface="Times New Roman" panose="02020603050405020304" pitchFamily="18" charset="0"/>
              </a:rPr>
              <a:t>. Accedido 1 de noviembre de 2024. https://www.atlassian.com/es/agile/project-management/continuous-improvement.</a:t>
            </a:r>
            <a:endParaRPr lang="es-HN" sz="20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7066398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A96AD940-4237-4E61-5021-731CE340DB81}"/>
            </a:ext>
          </a:extLst>
        </p:cNvPr>
        <p:cNvGrpSpPr/>
        <p:nvPr/>
      </p:nvGrpSpPr>
      <p:grpSpPr>
        <a:xfrm>
          <a:off x="0" y="0"/>
          <a:ext cx="0" cy="0"/>
          <a:chOff x="0" y="0"/>
          <a:chExt cx="0" cy="0"/>
        </a:xfrm>
      </p:grpSpPr>
      <p:sp>
        <p:nvSpPr>
          <p:cNvPr id="10" name="TextBox 10">
            <a:extLst>
              <a:ext uri="{FF2B5EF4-FFF2-40B4-BE49-F238E27FC236}">
                <a16:creationId xmlns:a16="http://schemas.microsoft.com/office/drawing/2014/main" id="{568ABEFD-9E77-99E8-2906-6D6C04C7B88C}"/>
              </a:ext>
            </a:extLst>
          </p:cNvPr>
          <p:cNvSpPr txBox="1"/>
          <p:nvPr/>
        </p:nvSpPr>
        <p:spPr>
          <a:xfrm>
            <a:off x="914400" y="571500"/>
            <a:ext cx="13639800" cy="666849"/>
          </a:xfrm>
          <a:prstGeom prst="rect">
            <a:avLst/>
          </a:prstGeom>
        </p:spPr>
        <p:txBody>
          <a:bodyPr wrap="square" lIns="0" tIns="0" rIns="0" bIns="0" rtlCol="0" anchor="t">
            <a:spAutoFit/>
          </a:bodyPr>
          <a:lstStyle/>
          <a:p>
            <a:pPr algn="l">
              <a:lnSpc>
                <a:spcPts val="5239"/>
              </a:lnSpc>
            </a:pPr>
            <a:r>
              <a:rPr lang="en-US" sz="4802" b="1" dirty="0">
                <a:solidFill>
                  <a:srgbClr val="0070C0"/>
                </a:solidFill>
                <a:latin typeface="Montserrat Ultra-Bold"/>
                <a:ea typeface="Montserrat Ultra-Bold"/>
                <a:cs typeface="Montserrat Ultra-Bold"/>
                <a:sym typeface="Montserrat Ultra-Bold"/>
              </a:rPr>
              <a:t>BIBLIOGRAFÍA</a:t>
            </a:r>
          </a:p>
        </p:txBody>
      </p:sp>
      <p:sp>
        <p:nvSpPr>
          <p:cNvPr id="3" name="CuadroTexto 2">
            <a:extLst>
              <a:ext uri="{FF2B5EF4-FFF2-40B4-BE49-F238E27FC236}">
                <a16:creationId xmlns:a16="http://schemas.microsoft.com/office/drawing/2014/main" id="{41D0B06D-3E99-2162-8927-B01B3B7BC6BD}"/>
              </a:ext>
            </a:extLst>
          </p:cNvPr>
          <p:cNvSpPr txBox="1"/>
          <p:nvPr/>
        </p:nvSpPr>
        <p:spPr>
          <a:xfrm>
            <a:off x="1066800" y="1562100"/>
            <a:ext cx="16459200" cy="6497356"/>
          </a:xfrm>
          <a:prstGeom prst="rect">
            <a:avLst/>
          </a:prstGeom>
          <a:noFill/>
        </p:spPr>
        <p:txBody>
          <a:bodyPr wrap="square">
            <a:spAutoFit/>
          </a:bodyPr>
          <a:lstStyle/>
          <a:p>
            <a:pPr marL="171450" indent="-171450">
              <a:lnSpc>
                <a:spcPct val="107000"/>
              </a:lnSpc>
              <a:spcAft>
                <a:spcPts val="800"/>
              </a:spcAft>
              <a:buFont typeface="Arial" panose="020B0604020202020204" pitchFamily="34" charset="0"/>
              <a:buChar char="•"/>
            </a:pPr>
            <a:r>
              <a:rPr lang="es-HN" sz="2000" kern="100" dirty="0" err="1">
                <a:solidFill>
                  <a:schemeClr val="bg1"/>
                </a:solidFill>
                <a:effectLst/>
                <a:latin typeface="Segoe UI" panose="020B0502040204020203" pitchFamily="34" charset="0"/>
                <a:ea typeface="Aptos" panose="020B0004020202020204" pitchFamily="34" charset="0"/>
                <a:cs typeface="Times New Roman" panose="02020603050405020304" pitchFamily="18" charset="0"/>
              </a:rPr>
              <a:t>Rodriguez</a:t>
            </a:r>
            <a:r>
              <a:rPr lang="es-HN" sz="2000" kern="100" dirty="0">
                <a:solidFill>
                  <a:schemeClr val="bg1"/>
                </a:solidFill>
                <a:effectLst/>
                <a:latin typeface="Segoe UI" panose="020B0502040204020203" pitchFamily="34" charset="0"/>
                <a:ea typeface="Aptos" panose="020B0004020202020204" pitchFamily="34" charset="0"/>
                <a:cs typeface="Times New Roman" panose="02020603050405020304" pitchFamily="18" charset="0"/>
              </a:rPr>
              <a:t>, Johanna. 2024. «¿En qué se diferencian los clientes internos y externos?» </a:t>
            </a:r>
            <a:r>
              <a:rPr lang="en-US" sz="2000" kern="100" dirty="0">
                <a:solidFill>
                  <a:schemeClr val="bg1"/>
                </a:solidFill>
                <a:effectLst/>
                <a:latin typeface="Segoe UI" panose="020B0502040204020203" pitchFamily="34" charset="0"/>
                <a:ea typeface="Aptos" panose="020B0004020202020204" pitchFamily="34" charset="0"/>
                <a:cs typeface="Times New Roman" panose="02020603050405020304" pitchFamily="18" charset="0"/>
              </a:rPr>
              <a:t>2024. https://blog.hubspot.es/sales/diferencia-cliente-interno-externo.</a:t>
            </a:r>
            <a:endParaRPr lang="es-HN" sz="2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pPr marL="171450" indent="-171450">
              <a:lnSpc>
                <a:spcPct val="107000"/>
              </a:lnSpc>
              <a:spcAft>
                <a:spcPts val="800"/>
              </a:spcAft>
              <a:buFont typeface="Arial" panose="020B0604020202020204" pitchFamily="34" charset="0"/>
              <a:buChar char="•"/>
            </a:pPr>
            <a:r>
              <a:rPr lang="en-US" sz="2000" kern="100" dirty="0">
                <a:solidFill>
                  <a:schemeClr val="bg1"/>
                </a:solidFill>
                <a:effectLst/>
                <a:latin typeface="Segoe UI" panose="020B0502040204020203" pitchFamily="34" charset="0"/>
                <a:ea typeface="Aptos" panose="020B0004020202020204" pitchFamily="34" charset="0"/>
                <a:cs typeface="Times New Roman" panose="02020603050405020304" pitchFamily="18" charset="0"/>
              </a:rPr>
              <a:t>Rodriguez, Nancy. </a:t>
            </a:r>
            <a:r>
              <a:rPr lang="es-HN" sz="2000" kern="100" dirty="0">
                <a:solidFill>
                  <a:schemeClr val="bg1"/>
                </a:solidFill>
                <a:effectLst/>
                <a:latin typeface="Segoe UI" panose="020B0502040204020203" pitchFamily="34" charset="0"/>
                <a:ea typeface="Aptos" panose="020B0004020202020204" pitchFamily="34" charset="0"/>
                <a:cs typeface="Times New Roman" panose="02020603050405020304" pitchFamily="18" charset="0"/>
              </a:rPr>
              <a:t>2024. «Manual de procedimientos: qué es y cómo hacer uno (con ejemplos)». 2024. https://blog.hubspot.es/sales/manual-de-procedimientos-empresa.</a:t>
            </a:r>
            <a:endParaRPr lang="es-HN" sz="2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pPr marL="171450" indent="-171450">
              <a:lnSpc>
                <a:spcPct val="107000"/>
              </a:lnSpc>
              <a:spcAft>
                <a:spcPts val="800"/>
              </a:spcAft>
              <a:buFont typeface="Arial" panose="020B0604020202020204" pitchFamily="34" charset="0"/>
              <a:buChar char="•"/>
            </a:pPr>
            <a:r>
              <a:rPr lang="es-HN" sz="2000" kern="100" dirty="0">
                <a:solidFill>
                  <a:schemeClr val="bg1"/>
                </a:solidFill>
                <a:effectLst/>
                <a:latin typeface="Segoe UI" panose="020B0502040204020203" pitchFamily="34" charset="0"/>
                <a:ea typeface="Aptos" panose="020B0004020202020204" pitchFamily="34" charset="0"/>
                <a:cs typeface="Times New Roman" panose="02020603050405020304" pitchFamily="18" charset="0"/>
              </a:rPr>
              <a:t>Ruiz (Zadecon), ©️ José Agustín </a:t>
            </a:r>
            <a:r>
              <a:rPr lang="es-HN" sz="2000" kern="100" dirty="0" err="1">
                <a:solidFill>
                  <a:schemeClr val="bg1"/>
                </a:solidFill>
                <a:effectLst/>
                <a:latin typeface="Segoe UI" panose="020B0502040204020203" pitchFamily="34" charset="0"/>
                <a:ea typeface="Aptos" panose="020B0004020202020204" pitchFamily="34" charset="0"/>
                <a:cs typeface="Times New Roman" panose="02020603050405020304" pitchFamily="18" charset="0"/>
              </a:rPr>
              <a:t>Cruelles</a:t>
            </a:r>
            <a:r>
              <a:rPr lang="es-HN" sz="2000" kern="100" dirty="0">
                <a:solidFill>
                  <a:schemeClr val="bg1"/>
                </a:solidFill>
                <a:effectLst/>
                <a:latin typeface="Segoe UI" panose="020B0502040204020203" pitchFamily="34" charset="0"/>
                <a:ea typeface="Aptos" panose="020B0004020202020204" pitchFamily="34" charset="0"/>
                <a:cs typeface="Times New Roman" panose="02020603050405020304" pitchFamily="18" charset="0"/>
              </a:rPr>
              <a:t>. 2009. «Análisis y mejora de procesos administrativos». </a:t>
            </a:r>
            <a:r>
              <a:rPr lang="es-HN" sz="2000" i="1" kern="100" dirty="0">
                <a:solidFill>
                  <a:schemeClr val="bg1"/>
                </a:solidFill>
                <a:effectLst/>
                <a:latin typeface="Segoe UI" panose="020B0502040204020203" pitchFamily="34" charset="0"/>
                <a:ea typeface="Aptos" panose="020B0004020202020204" pitchFamily="34" charset="0"/>
                <a:cs typeface="Times New Roman" panose="02020603050405020304" pitchFamily="18" charset="0"/>
              </a:rPr>
              <a:t>Blog Zadecon</a:t>
            </a:r>
            <a:r>
              <a:rPr lang="es-HN" sz="2000" kern="100" dirty="0">
                <a:solidFill>
                  <a:schemeClr val="bg1"/>
                </a:solidFill>
                <a:effectLst/>
                <a:latin typeface="Segoe UI" panose="020B0502040204020203" pitchFamily="34" charset="0"/>
                <a:ea typeface="Aptos" panose="020B0004020202020204" pitchFamily="34" charset="0"/>
                <a:cs typeface="Times New Roman" panose="02020603050405020304" pitchFamily="18" charset="0"/>
              </a:rPr>
              <a:t> (blog). 7 de marzo de 2009. https://blog.zadecon.es/mejora-de-procesos/analisis-y-mejora-de-procesos-administrativos/.</a:t>
            </a:r>
            <a:endParaRPr lang="es-HN" sz="2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pPr marL="171450" indent="-171450">
              <a:lnSpc>
                <a:spcPct val="107000"/>
              </a:lnSpc>
              <a:spcAft>
                <a:spcPts val="800"/>
              </a:spcAft>
              <a:buFont typeface="Arial" panose="020B0604020202020204" pitchFamily="34" charset="0"/>
              <a:buChar char="•"/>
            </a:pPr>
            <a:r>
              <a:rPr lang="es-HN" sz="2000" kern="100" dirty="0">
                <a:solidFill>
                  <a:schemeClr val="bg1"/>
                </a:solidFill>
                <a:effectLst/>
                <a:latin typeface="Segoe UI" panose="020B0502040204020203" pitchFamily="34" charset="0"/>
                <a:ea typeface="Aptos" panose="020B0004020202020204" pitchFamily="34" charset="0"/>
                <a:cs typeface="Times New Roman" panose="02020603050405020304" pitchFamily="18" charset="0"/>
              </a:rPr>
              <a:t>Secretaría de Agricultura y Ganadería. 2023a. «Política de Estado del Sector Agroalimentario de Honduras (PESAH) 2023-2043 – Secretaría de Agricultura y Ganadería | Sitio web oficial». 2023. https://sag.gob.hn/publicaciones/centro-de-documentos-sag/2024/politica-de-estado-del-sector-agroalimentario-de-honduras-pesah-2023-2043/.</a:t>
            </a:r>
            <a:endParaRPr lang="es-HN" sz="2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pPr marL="171450" indent="-171450">
              <a:lnSpc>
                <a:spcPct val="107000"/>
              </a:lnSpc>
              <a:spcAft>
                <a:spcPts val="800"/>
              </a:spcAft>
              <a:buFont typeface="Arial" panose="020B0604020202020204" pitchFamily="34" charset="0"/>
              <a:buChar char="•"/>
            </a:pPr>
            <a:r>
              <a:rPr lang="es-HN" sz="2000" kern="100" dirty="0">
                <a:solidFill>
                  <a:schemeClr val="bg1"/>
                </a:solidFill>
                <a:effectLst/>
                <a:latin typeface="Segoe UI" panose="020B0502040204020203" pitchFamily="34" charset="0"/>
                <a:ea typeface="Aptos" panose="020B0004020202020204" pitchFamily="34" charset="0"/>
                <a:cs typeface="Times New Roman" panose="02020603050405020304" pitchFamily="18" charset="0"/>
              </a:rPr>
              <a:t>———. 2023b. «Secretaría de Agricultura y Ganadería | Sitio web oficial – SAG | HONDURAS | </a:t>
            </a:r>
            <a:r>
              <a:rPr lang="es-HN" sz="2000" kern="100" dirty="0" err="1">
                <a:solidFill>
                  <a:schemeClr val="bg1"/>
                </a:solidFill>
                <a:effectLst/>
                <a:latin typeface="Segoe UI" panose="020B0502040204020203" pitchFamily="34" charset="0"/>
                <a:ea typeface="Aptos" panose="020B0004020202020204" pitchFamily="34" charset="0"/>
                <a:cs typeface="Times New Roman" panose="02020603050405020304" pitchFamily="18" charset="0"/>
              </a:rPr>
              <a:t>By</a:t>
            </a:r>
            <a:r>
              <a:rPr lang="es-HN" sz="2000" kern="100" dirty="0">
                <a:solidFill>
                  <a:schemeClr val="bg1"/>
                </a:solidFill>
                <a:effectLst/>
                <a:latin typeface="Segoe UI" panose="020B0502040204020203" pitchFamily="34" charset="0"/>
                <a:ea typeface="Aptos" panose="020B0004020202020204" pitchFamily="34" charset="0"/>
                <a:cs typeface="Times New Roman" panose="02020603050405020304" pitchFamily="18" charset="0"/>
              </a:rPr>
              <a:t> QuanticoHn.com». 2023. https://sag.gob.hn/.</a:t>
            </a:r>
            <a:endParaRPr lang="es-HN" sz="2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pPr marL="171450" indent="-171450">
              <a:lnSpc>
                <a:spcPct val="107000"/>
              </a:lnSpc>
              <a:spcAft>
                <a:spcPts val="800"/>
              </a:spcAft>
              <a:buFont typeface="Arial" panose="020B0604020202020204" pitchFamily="34" charset="0"/>
              <a:buChar char="•"/>
            </a:pPr>
            <a:r>
              <a:rPr lang="es-HN" sz="2000" kern="100" dirty="0">
                <a:solidFill>
                  <a:schemeClr val="bg1"/>
                </a:solidFill>
                <a:effectLst/>
                <a:latin typeface="Segoe UI" panose="020B0502040204020203" pitchFamily="34" charset="0"/>
                <a:ea typeface="Aptos" panose="020B0004020202020204" pitchFamily="34" charset="0"/>
                <a:cs typeface="Times New Roman" panose="02020603050405020304" pitchFamily="18" charset="0"/>
              </a:rPr>
              <a:t>«Sistemas de gestión de la calidad: Introducción». s. f. ISO. Accedido 1 de noviembre de 2024. https://www.iso.org/es/gestion-calidad/que-es-sgc.</a:t>
            </a:r>
            <a:endParaRPr lang="es-HN" sz="2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pPr marL="171450" indent="-171450">
              <a:lnSpc>
                <a:spcPct val="107000"/>
              </a:lnSpc>
              <a:spcAft>
                <a:spcPts val="800"/>
              </a:spcAft>
              <a:buFont typeface="Arial" panose="020B0604020202020204" pitchFamily="34" charset="0"/>
              <a:buChar char="•"/>
            </a:pPr>
            <a:r>
              <a:rPr lang="es-HN" sz="2000" kern="100" dirty="0">
                <a:solidFill>
                  <a:schemeClr val="bg1"/>
                </a:solidFill>
                <a:effectLst/>
                <a:latin typeface="Segoe UI" panose="020B0502040204020203" pitchFamily="34" charset="0"/>
                <a:ea typeface="Aptos" panose="020B0004020202020204" pitchFamily="34" charset="0"/>
                <a:cs typeface="Times New Roman" panose="02020603050405020304" pitchFamily="18" charset="0"/>
              </a:rPr>
              <a:t>SYDLE. 2024. «Integración de sistemas: conoce su importancia, sus tipos y sus retos». </a:t>
            </a:r>
            <a:r>
              <a:rPr lang="en-US" sz="2000" kern="100" dirty="0">
                <a:solidFill>
                  <a:schemeClr val="bg1"/>
                </a:solidFill>
                <a:effectLst/>
                <a:latin typeface="Segoe UI" panose="020B0502040204020203" pitchFamily="34" charset="0"/>
                <a:ea typeface="Aptos" panose="020B0004020202020204" pitchFamily="34" charset="0"/>
                <a:cs typeface="Times New Roman" panose="02020603050405020304" pitchFamily="18" charset="0"/>
              </a:rPr>
              <a:t>Blog SYDLE. 2024. https://www.sydle.com/es/blog/integracion-de-sistemas-6140d39a84679b13bf127a93.</a:t>
            </a:r>
            <a:endParaRPr lang="es-HN" sz="2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pPr marL="171450" indent="-171450">
              <a:lnSpc>
                <a:spcPct val="107000"/>
              </a:lnSpc>
              <a:spcAft>
                <a:spcPts val="800"/>
              </a:spcAft>
              <a:buFont typeface="Arial" panose="020B0604020202020204" pitchFamily="34" charset="0"/>
              <a:buChar char="•"/>
            </a:pPr>
            <a:r>
              <a:rPr lang="es-HN" sz="2000" kern="100" dirty="0">
                <a:solidFill>
                  <a:schemeClr val="bg1"/>
                </a:solidFill>
                <a:effectLst/>
                <a:latin typeface="Segoe UI" panose="020B0502040204020203" pitchFamily="34" charset="0"/>
                <a:ea typeface="Aptos" panose="020B0004020202020204" pitchFamily="34" charset="0"/>
                <a:cs typeface="Times New Roman" panose="02020603050405020304" pitchFamily="18" charset="0"/>
              </a:rPr>
              <a:t>Vergara, Vivanco, y María Eugenia. 2017. «LOS MANUALES DE PROCEDIMIENTOS COMO HERRAMIENTAS DE CONTROL INTERNO DE UNA ORGANIZACIÓN». </a:t>
            </a:r>
            <a:r>
              <a:rPr lang="es-HN" sz="2000" i="1" kern="100" dirty="0">
                <a:solidFill>
                  <a:schemeClr val="bg1"/>
                </a:solidFill>
                <a:effectLst/>
                <a:latin typeface="Segoe UI" panose="020B0502040204020203" pitchFamily="34" charset="0"/>
                <a:ea typeface="Aptos" panose="020B0004020202020204" pitchFamily="34" charset="0"/>
                <a:cs typeface="Times New Roman" panose="02020603050405020304" pitchFamily="18" charset="0"/>
              </a:rPr>
              <a:t>Revista Universidad y Sociedad</a:t>
            </a:r>
            <a:r>
              <a:rPr lang="es-HN" sz="2000" kern="100" dirty="0">
                <a:solidFill>
                  <a:schemeClr val="bg1"/>
                </a:solidFill>
                <a:effectLst/>
                <a:latin typeface="Segoe UI" panose="020B0502040204020203" pitchFamily="34" charset="0"/>
                <a:ea typeface="Aptos" panose="020B0004020202020204" pitchFamily="34" charset="0"/>
                <a:cs typeface="Times New Roman" panose="02020603050405020304" pitchFamily="18" charset="0"/>
              </a:rPr>
              <a:t> 9 (3): 247-52.</a:t>
            </a:r>
            <a:endParaRPr lang="es-HN" sz="2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pPr marL="171450" indent="-171450">
              <a:lnSpc>
                <a:spcPct val="107000"/>
              </a:lnSpc>
              <a:spcAft>
                <a:spcPts val="800"/>
              </a:spcAft>
              <a:buFont typeface="Arial" panose="020B0604020202020204" pitchFamily="34" charset="0"/>
              <a:buChar char="•"/>
            </a:pPr>
            <a:r>
              <a:rPr lang="es-HN" sz="2000" kern="100" dirty="0">
                <a:solidFill>
                  <a:schemeClr val="bg1"/>
                </a:solidFill>
                <a:effectLst/>
                <a:latin typeface="Segoe UI" panose="020B0502040204020203" pitchFamily="34" charset="0"/>
                <a:ea typeface="Aptos" panose="020B0004020202020204" pitchFamily="34" charset="0"/>
                <a:cs typeface="Times New Roman" panose="02020603050405020304" pitchFamily="18" charset="0"/>
              </a:rPr>
              <a:t>Weller, Joe. 2022. «Todo sobre el análisis del flujo de trabajo | Smartsheet». 2022. https://es.smartsheet.com/content/workflow-analysis.</a:t>
            </a:r>
            <a:endParaRPr lang="es-HN" sz="2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1483140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TextBox 9"/>
          <p:cNvSpPr txBox="1"/>
          <p:nvPr/>
        </p:nvSpPr>
        <p:spPr>
          <a:xfrm>
            <a:off x="901522" y="1644718"/>
            <a:ext cx="7937678" cy="7294882"/>
          </a:xfrm>
          <a:prstGeom prst="rect">
            <a:avLst/>
          </a:prstGeom>
        </p:spPr>
        <p:txBody>
          <a:bodyPr wrap="square" lIns="0" tIns="0" rIns="0" bIns="0" rtlCol="0" anchor="t">
            <a:spAutoFit/>
          </a:bodyPr>
          <a:lstStyle/>
          <a:p>
            <a:pPr marL="0" indent="0" algn="just">
              <a:lnSpc>
                <a:spcPct val="150000"/>
              </a:lnSpc>
              <a:buNone/>
            </a:pPr>
            <a:r>
              <a:rPr lang="es-HN" sz="3200" kern="100" dirty="0">
                <a:effectLst/>
                <a:latin typeface="Segoe UI" panose="020B0502040204020203" pitchFamily="34" charset="0"/>
                <a:ea typeface="Aptos" panose="020B0004020202020204" pitchFamily="34" charset="0"/>
                <a:cs typeface="Segoe UI" panose="020B0502040204020203" pitchFamily="34" charset="0"/>
              </a:rPr>
              <a:t>La Secretaría de Agricultura y Ganadería (SAG), creada mediante el </a:t>
            </a:r>
            <a:r>
              <a:rPr lang="es-HN" sz="3200" u="sng" kern="100" dirty="0">
                <a:solidFill>
                  <a:srgbClr val="467886"/>
                </a:solidFill>
                <a:effectLst/>
                <a:latin typeface="Segoe UI" panose="020B0502040204020203" pitchFamily="34" charset="0"/>
                <a:ea typeface="Aptos" panose="020B0004020202020204" pitchFamily="34" charset="0"/>
                <a:cs typeface="Segoe UI" panose="020B0502040204020203" pitchFamily="34" charset="0"/>
                <a:hlinkClick r:id="rId3"/>
              </a:rPr>
              <a:t>Decreto N° 218-96,</a:t>
            </a:r>
            <a:r>
              <a:rPr lang="es-HN" sz="3200" kern="100" dirty="0">
                <a:effectLst/>
                <a:latin typeface="Segoe UI" panose="020B0502040204020203" pitchFamily="34" charset="0"/>
                <a:ea typeface="Aptos" panose="020B0004020202020204" pitchFamily="34" charset="0"/>
                <a:cs typeface="Segoe UI" panose="020B0502040204020203" pitchFamily="34" charset="0"/>
              </a:rPr>
              <a:t> de conformidad al marco sectorial establecido en la Ley de Modernización y Desarrollo del Sector Agrícola y el Plan de Gobierno para el periodo 2002-2006,tiene como objetivo lograr </a:t>
            </a:r>
            <a:r>
              <a:rPr lang="es-HN" sz="2800" kern="100" dirty="0">
                <a:effectLst/>
                <a:latin typeface="Segoe UI" panose="020B0502040204020203" pitchFamily="34" charset="0"/>
                <a:ea typeface="Aptos" panose="020B0004020202020204" pitchFamily="34" charset="0"/>
                <a:cs typeface="Segoe UI" panose="020B0502040204020203" pitchFamily="34" charset="0"/>
              </a:rPr>
              <a:t>que</a:t>
            </a:r>
            <a:r>
              <a:rPr lang="es-HN" sz="3200" kern="100" dirty="0">
                <a:effectLst/>
                <a:latin typeface="Segoe UI" panose="020B0502040204020203" pitchFamily="34" charset="0"/>
                <a:ea typeface="Aptos" panose="020B0004020202020204" pitchFamily="34" charset="0"/>
                <a:cs typeface="Segoe UI" panose="020B0502040204020203" pitchFamily="34" charset="0"/>
              </a:rPr>
              <a:t> la producción agrícola nacional sea competitiva, sostenible y con capacidad para insertarse en la economía internacional.</a:t>
            </a:r>
          </a:p>
        </p:txBody>
      </p:sp>
      <p:sp>
        <p:nvSpPr>
          <p:cNvPr id="10" name="TextBox 10"/>
          <p:cNvSpPr txBox="1"/>
          <p:nvPr/>
        </p:nvSpPr>
        <p:spPr>
          <a:xfrm>
            <a:off x="901522" y="765503"/>
            <a:ext cx="7480478" cy="666849"/>
          </a:xfrm>
          <a:prstGeom prst="rect">
            <a:avLst/>
          </a:prstGeom>
        </p:spPr>
        <p:txBody>
          <a:bodyPr wrap="square" lIns="0" tIns="0" rIns="0" bIns="0" rtlCol="0" anchor="t">
            <a:spAutoFit/>
          </a:bodyPr>
          <a:lstStyle/>
          <a:p>
            <a:pPr algn="l">
              <a:lnSpc>
                <a:spcPts val="5239"/>
              </a:lnSpc>
            </a:pPr>
            <a:r>
              <a:rPr lang="en-US" sz="4802" b="1" dirty="0">
                <a:solidFill>
                  <a:srgbClr val="06065C"/>
                </a:solidFill>
                <a:latin typeface="Montserrat Ultra-Bold"/>
                <a:ea typeface="Montserrat Ultra-Bold"/>
                <a:cs typeface="Montserrat Ultra-Bold"/>
                <a:sym typeface="Montserrat Ultra-Bold"/>
              </a:rPr>
              <a:t>ACERCA DE LA EMPRESA </a:t>
            </a:r>
          </a:p>
        </p:txBody>
      </p:sp>
      <p:pic>
        <p:nvPicPr>
          <p:cNvPr id="2" name="Imagen 1">
            <a:extLst>
              <a:ext uri="{FF2B5EF4-FFF2-40B4-BE49-F238E27FC236}">
                <a16:creationId xmlns:a16="http://schemas.microsoft.com/office/drawing/2014/main" id="{73865200-E5E3-39BD-5570-E4CFF59EA17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74480" y="3848100"/>
            <a:ext cx="7490834" cy="31242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TextBox 9"/>
          <p:cNvSpPr txBox="1"/>
          <p:nvPr/>
        </p:nvSpPr>
        <p:spPr>
          <a:xfrm>
            <a:off x="533400" y="1943100"/>
            <a:ext cx="6553200" cy="6572377"/>
          </a:xfrm>
          <a:prstGeom prst="rect">
            <a:avLst/>
          </a:prstGeom>
        </p:spPr>
        <p:txBody>
          <a:bodyPr wrap="square" lIns="0" tIns="0" rIns="0" bIns="0" rtlCol="0" anchor="t">
            <a:spAutoFit/>
          </a:bodyPr>
          <a:lstStyle/>
          <a:p>
            <a:pPr algn="just">
              <a:lnSpc>
                <a:spcPct val="150000"/>
              </a:lnSpc>
              <a:spcAft>
                <a:spcPts val="800"/>
              </a:spcAft>
            </a:pPr>
            <a:r>
              <a:rPr lang="es-HN" sz="3200" kern="100" dirty="0">
                <a:solidFill>
                  <a:schemeClr val="bg1"/>
                </a:solidFill>
                <a:effectLst/>
                <a:latin typeface="Segoe UI" panose="020B0502040204020203" pitchFamily="34" charset="0"/>
                <a:ea typeface="Aptos" panose="020B0004020202020204" pitchFamily="34" charset="0"/>
                <a:cs typeface="Times New Roman" panose="02020603050405020304" pitchFamily="18" charset="0"/>
              </a:rPr>
              <a:t>Actualizar el manual de procedimientos de la Secretaría de Agricultura y Ganadería (SAG) con el objetivo de estandarizar las actividades operativas, incrementar la eficacia en la realización de labores y robustecer la calidad del servicio que la entidad proporciona al sector agropecuario de Honduras.</a:t>
            </a:r>
            <a:endParaRPr lang="es-HN" sz="32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p:txBody>
      </p:sp>
      <p:sp>
        <p:nvSpPr>
          <p:cNvPr id="10" name="TextBox 10"/>
          <p:cNvSpPr txBox="1"/>
          <p:nvPr/>
        </p:nvSpPr>
        <p:spPr>
          <a:xfrm>
            <a:off x="901532" y="949585"/>
            <a:ext cx="5997950" cy="666557"/>
          </a:xfrm>
          <a:prstGeom prst="rect">
            <a:avLst/>
          </a:prstGeom>
        </p:spPr>
        <p:txBody>
          <a:bodyPr lIns="0" tIns="0" rIns="0" bIns="0" rtlCol="0" anchor="t">
            <a:spAutoFit/>
          </a:bodyPr>
          <a:lstStyle/>
          <a:p>
            <a:pPr algn="l">
              <a:lnSpc>
                <a:spcPts val="5239"/>
              </a:lnSpc>
            </a:pPr>
            <a:r>
              <a:rPr lang="en-US" sz="4802" b="1" dirty="0">
                <a:solidFill>
                  <a:srgbClr val="0070C0"/>
                </a:solidFill>
                <a:latin typeface="Montserrat Ultra-Bold"/>
                <a:ea typeface="Montserrat Ultra-Bold"/>
                <a:cs typeface="Montserrat Ultra-Bold"/>
                <a:sym typeface="Montserrat Ultra-Bold"/>
              </a:rPr>
              <a:t>OBJETIVO GENERAL</a:t>
            </a:r>
          </a:p>
        </p:txBody>
      </p:sp>
      <p:sp>
        <p:nvSpPr>
          <p:cNvPr id="2" name="TextBox 10">
            <a:extLst>
              <a:ext uri="{FF2B5EF4-FFF2-40B4-BE49-F238E27FC236}">
                <a16:creationId xmlns:a16="http://schemas.microsoft.com/office/drawing/2014/main" id="{18E984EF-522B-BF17-3DF9-F94E2CCE5F1C}"/>
              </a:ext>
            </a:extLst>
          </p:cNvPr>
          <p:cNvSpPr txBox="1"/>
          <p:nvPr/>
        </p:nvSpPr>
        <p:spPr>
          <a:xfrm>
            <a:off x="8340520" y="949585"/>
            <a:ext cx="6096000" cy="666849"/>
          </a:xfrm>
          <a:prstGeom prst="rect">
            <a:avLst/>
          </a:prstGeom>
        </p:spPr>
        <p:txBody>
          <a:bodyPr wrap="square" lIns="0" tIns="0" rIns="0" bIns="0" rtlCol="0" anchor="t">
            <a:spAutoFit/>
          </a:bodyPr>
          <a:lstStyle/>
          <a:p>
            <a:pPr algn="l">
              <a:lnSpc>
                <a:spcPts val="5239"/>
              </a:lnSpc>
            </a:pPr>
            <a:r>
              <a:rPr lang="en-US" sz="4802" b="1" dirty="0">
                <a:solidFill>
                  <a:srgbClr val="0070C0"/>
                </a:solidFill>
                <a:latin typeface="Montserrat Ultra-Bold"/>
                <a:ea typeface="Montserrat Ultra-Bold"/>
                <a:cs typeface="Montserrat Ultra-Bold"/>
                <a:sym typeface="Montserrat Ultra-Bold"/>
              </a:rPr>
              <a:t>OBJETIVOS ESPECÍFICOS</a:t>
            </a:r>
          </a:p>
        </p:txBody>
      </p:sp>
      <p:sp>
        <p:nvSpPr>
          <p:cNvPr id="5" name="CuadroTexto 4">
            <a:extLst>
              <a:ext uri="{FF2B5EF4-FFF2-40B4-BE49-F238E27FC236}">
                <a16:creationId xmlns:a16="http://schemas.microsoft.com/office/drawing/2014/main" id="{99AA3310-424A-E1C4-538D-50BCB2A03A6B}"/>
              </a:ext>
            </a:extLst>
          </p:cNvPr>
          <p:cNvSpPr txBox="1"/>
          <p:nvPr/>
        </p:nvSpPr>
        <p:spPr>
          <a:xfrm>
            <a:off x="8229600" y="1943100"/>
            <a:ext cx="9525000" cy="6683561"/>
          </a:xfrm>
          <a:prstGeom prst="rect">
            <a:avLst/>
          </a:prstGeom>
          <a:noFill/>
        </p:spPr>
        <p:txBody>
          <a:bodyPr wrap="square">
            <a:spAutoFit/>
          </a:bodyPr>
          <a:lstStyle/>
          <a:p>
            <a:pPr marL="342900" lvl="0" indent="-342900" algn="just">
              <a:lnSpc>
                <a:spcPct val="150000"/>
              </a:lnSpc>
              <a:buFont typeface="Symbol" panose="05050102010706020507" pitchFamily="18" charset="2"/>
              <a:buChar char=""/>
            </a:pPr>
            <a:r>
              <a:rPr lang="es-HN" sz="2400" kern="100" dirty="0">
                <a:solidFill>
                  <a:schemeClr val="bg1"/>
                </a:solidFill>
                <a:effectLst/>
                <a:latin typeface="Segoe UI" panose="020B0502040204020203" pitchFamily="34" charset="0"/>
                <a:ea typeface="Aptos" panose="020B0004020202020204" pitchFamily="34" charset="0"/>
                <a:cs typeface="Times New Roman" panose="02020603050405020304" pitchFamily="18" charset="0"/>
              </a:rPr>
              <a:t>Registrar los procedimientos presentes de cada sector implicado en las actividades de la SAG, con el objetivo de valorar su concordancia con los objetivos institucionales e identificar potenciales mejoras. </a:t>
            </a:r>
            <a:endParaRPr lang="es-HN" sz="24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gn="just">
              <a:lnSpc>
                <a:spcPct val="150000"/>
              </a:lnSpc>
              <a:buFont typeface="Symbol" panose="05050102010706020507" pitchFamily="18" charset="2"/>
              <a:buChar char=""/>
            </a:pPr>
            <a:r>
              <a:rPr lang="es-HN" sz="2400" kern="100" dirty="0">
                <a:solidFill>
                  <a:schemeClr val="bg1"/>
                </a:solidFill>
                <a:effectLst/>
                <a:latin typeface="Segoe UI" panose="020B0502040204020203" pitchFamily="34" charset="0"/>
                <a:ea typeface="Aptos" panose="020B0004020202020204" pitchFamily="34" charset="0"/>
                <a:cs typeface="Times New Roman" panose="02020603050405020304" pitchFamily="18" charset="0"/>
              </a:rPr>
              <a:t>Evaluar las incoherencias, repeticiones en los procesos actuales para establecer aspectos críticos y áreas de mejora, garantizando que cada procedimiento se lleve a cabo de manera eficaz y acorde a las prácticas óptimas. </a:t>
            </a:r>
            <a:endParaRPr lang="es-HN" sz="24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gn="just">
              <a:lnSpc>
                <a:spcPct val="150000"/>
              </a:lnSpc>
              <a:spcAft>
                <a:spcPts val="800"/>
              </a:spcAft>
              <a:buFont typeface="Symbol" panose="05050102010706020507" pitchFamily="18" charset="2"/>
              <a:buChar char=""/>
            </a:pPr>
            <a:r>
              <a:rPr lang="es-HN" sz="2400" kern="100" dirty="0">
                <a:solidFill>
                  <a:schemeClr val="bg1"/>
                </a:solidFill>
                <a:effectLst/>
                <a:latin typeface="Segoe UI" panose="020B0502040204020203" pitchFamily="34" charset="0"/>
                <a:ea typeface="Aptos" panose="020B0004020202020204" pitchFamily="34" charset="0"/>
                <a:cs typeface="Times New Roman" panose="02020603050405020304" pitchFamily="18" charset="0"/>
              </a:rPr>
              <a:t>Incluir modificaciones y actualizaciones en el manual de procedimientos, incorporando procedimientos y tecnologías novedosos que representen la situación actual de las operaciones en la SAG y se adhieran a las regulaciones actuales. </a:t>
            </a:r>
            <a:endParaRPr lang="es-HN" sz="24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964210A9-2929-43BD-D758-15AC2DF2EE35}"/>
            </a:ext>
          </a:extLst>
        </p:cNvPr>
        <p:cNvGrpSpPr/>
        <p:nvPr/>
      </p:nvGrpSpPr>
      <p:grpSpPr>
        <a:xfrm>
          <a:off x="0" y="0"/>
          <a:ext cx="0" cy="0"/>
          <a:chOff x="0" y="0"/>
          <a:chExt cx="0" cy="0"/>
        </a:xfrm>
      </p:grpSpPr>
      <p:sp>
        <p:nvSpPr>
          <p:cNvPr id="9" name="TextBox 9">
            <a:extLst>
              <a:ext uri="{FF2B5EF4-FFF2-40B4-BE49-F238E27FC236}">
                <a16:creationId xmlns:a16="http://schemas.microsoft.com/office/drawing/2014/main" id="{B4FC0629-FE57-5C84-EE18-0C63D71927EC}"/>
              </a:ext>
            </a:extLst>
          </p:cNvPr>
          <p:cNvSpPr txBox="1"/>
          <p:nvPr/>
        </p:nvSpPr>
        <p:spPr>
          <a:xfrm>
            <a:off x="1009382" y="2095500"/>
            <a:ext cx="4477017" cy="6037230"/>
          </a:xfrm>
          <a:prstGeom prst="rect">
            <a:avLst/>
          </a:prstGeom>
        </p:spPr>
        <p:txBody>
          <a:bodyPr wrap="square" lIns="0" tIns="0" rIns="0" bIns="0" rtlCol="0" anchor="t">
            <a:spAutoFit/>
          </a:bodyPr>
          <a:lstStyle/>
          <a:p>
            <a:pPr algn="just">
              <a:lnSpc>
                <a:spcPct val="150000"/>
              </a:lnSpc>
              <a:spcAft>
                <a:spcPts val="800"/>
              </a:spcAft>
            </a:pPr>
            <a:r>
              <a:rPr lang="es-HN" sz="2400" kern="100" dirty="0">
                <a:effectLst/>
                <a:latin typeface="Segoe UI" panose="020B0502040204020203" pitchFamily="34" charset="0"/>
                <a:ea typeface="Aptos" panose="020B0004020202020204" pitchFamily="34" charset="0"/>
                <a:cs typeface="Times New Roman" panose="02020603050405020304" pitchFamily="18" charset="0"/>
              </a:rPr>
              <a:t>El Programa Nacional de Desarrollo Agroalimentario (PRONAGRO), es la dependencia de la Secretaria de Agricultura responsable de organizar actores público-privados: productores, procesadores, comercializadores, proveedores de servicio de apoyo y marco regulatorio en cadenas agroalimentarias y de valor.</a:t>
            </a:r>
            <a:endParaRPr lang="es-HN" sz="24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10" name="TextBox 10">
            <a:extLst>
              <a:ext uri="{FF2B5EF4-FFF2-40B4-BE49-F238E27FC236}">
                <a16:creationId xmlns:a16="http://schemas.microsoft.com/office/drawing/2014/main" id="{FC83E4E0-A816-5543-3CBF-06F73056E558}"/>
              </a:ext>
            </a:extLst>
          </p:cNvPr>
          <p:cNvSpPr txBox="1"/>
          <p:nvPr/>
        </p:nvSpPr>
        <p:spPr>
          <a:xfrm>
            <a:off x="901522" y="765503"/>
            <a:ext cx="14186078" cy="666849"/>
          </a:xfrm>
          <a:prstGeom prst="rect">
            <a:avLst/>
          </a:prstGeom>
        </p:spPr>
        <p:txBody>
          <a:bodyPr wrap="square" lIns="0" tIns="0" rIns="0" bIns="0" rtlCol="0" anchor="t">
            <a:spAutoFit/>
          </a:bodyPr>
          <a:lstStyle/>
          <a:p>
            <a:pPr algn="l">
              <a:lnSpc>
                <a:spcPts val="5239"/>
              </a:lnSpc>
            </a:pPr>
            <a:r>
              <a:rPr lang="en-US" sz="4802" b="1" dirty="0">
                <a:solidFill>
                  <a:srgbClr val="06065C"/>
                </a:solidFill>
                <a:latin typeface="Montserrat Ultra-Bold"/>
                <a:ea typeface="Montserrat Ultra-Bold"/>
                <a:cs typeface="Montserrat Ultra-Bold"/>
                <a:sym typeface="Montserrat Ultra-Bold"/>
              </a:rPr>
              <a:t>GENERALIDADES DE LA EMPRESA (SAG/PRONAGRO)</a:t>
            </a:r>
          </a:p>
        </p:txBody>
      </p:sp>
      <p:sp>
        <p:nvSpPr>
          <p:cNvPr id="4" name="CuadroTexto 3">
            <a:extLst>
              <a:ext uri="{FF2B5EF4-FFF2-40B4-BE49-F238E27FC236}">
                <a16:creationId xmlns:a16="http://schemas.microsoft.com/office/drawing/2014/main" id="{3AAAA9AD-842F-C340-0D9C-3675D0618E07}"/>
              </a:ext>
            </a:extLst>
          </p:cNvPr>
          <p:cNvSpPr txBox="1"/>
          <p:nvPr/>
        </p:nvSpPr>
        <p:spPr>
          <a:xfrm>
            <a:off x="6553200" y="1644718"/>
            <a:ext cx="10134600" cy="7247240"/>
          </a:xfrm>
          <a:prstGeom prst="rect">
            <a:avLst/>
          </a:prstGeom>
          <a:noFill/>
        </p:spPr>
        <p:txBody>
          <a:bodyPr wrap="square">
            <a:spAutoFit/>
          </a:bodyPr>
          <a:lstStyle/>
          <a:p>
            <a:pPr algn="just">
              <a:lnSpc>
                <a:spcPct val="150000"/>
              </a:lnSpc>
            </a:pPr>
            <a:r>
              <a:rPr lang="es-HN" sz="2400" b="1" dirty="0">
                <a:solidFill>
                  <a:srgbClr val="002060"/>
                </a:solidFill>
                <a:effectLst/>
                <a:latin typeface="Segoe UI" panose="020B0502040204020203" pitchFamily="34" charset="0"/>
                <a:ea typeface="Aptos" panose="020B0004020202020204" pitchFamily="34" charset="0"/>
              </a:rPr>
              <a:t>MISIÓN</a:t>
            </a:r>
          </a:p>
          <a:p>
            <a:pPr algn="just">
              <a:lnSpc>
                <a:spcPct val="150000"/>
              </a:lnSpc>
              <a:spcAft>
                <a:spcPts val="800"/>
              </a:spcAft>
            </a:pPr>
            <a:r>
              <a:rPr lang="es-HN" sz="2400" kern="100" dirty="0">
                <a:effectLst/>
                <a:latin typeface="Segoe UI" panose="020B0502040204020203" pitchFamily="34" charset="0"/>
                <a:ea typeface="Aptos" panose="020B0004020202020204" pitchFamily="34" charset="0"/>
                <a:cs typeface="Times New Roman" panose="02020603050405020304" pitchFamily="18" charset="0"/>
              </a:rPr>
              <a:t>Superar la concepción básica de concertar únicamente nuestra atención en la producción primaria, para lo cual debemos desarrollar el sector agroalimentario mediante la integración de cadenas, el incremento de valor agregado y el desarrollo agroindustrial en un mercado global altamente competitivo.</a:t>
            </a:r>
            <a:endParaRPr lang="es-HN" sz="2400" kern="100" dirty="0">
              <a:effectLst/>
              <a:latin typeface="Aptos" panose="020B0004020202020204" pitchFamily="34" charset="0"/>
              <a:ea typeface="Aptos" panose="020B0004020202020204" pitchFamily="34" charset="0"/>
              <a:cs typeface="Times New Roman" panose="02020603050405020304" pitchFamily="18" charset="0"/>
            </a:endParaRPr>
          </a:p>
          <a:p>
            <a:pPr algn="just">
              <a:lnSpc>
                <a:spcPct val="150000"/>
              </a:lnSpc>
            </a:pPr>
            <a:r>
              <a:rPr lang="es-HN" sz="2400" b="1" dirty="0">
                <a:solidFill>
                  <a:srgbClr val="002060"/>
                </a:solidFill>
                <a:latin typeface="Segoe UI" panose="020B0502040204020203" pitchFamily="34" charset="0"/>
              </a:rPr>
              <a:t>VISIÓN</a:t>
            </a:r>
          </a:p>
          <a:p>
            <a:pPr algn="just">
              <a:lnSpc>
                <a:spcPct val="150000"/>
              </a:lnSpc>
            </a:pPr>
            <a:r>
              <a:rPr lang="es-HN" sz="2400" kern="100" dirty="0">
                <a:effectLst/>
                <a:latin typeface="Segoe UI" panose="020B0502040204020203" pitchFamily="34" charset="0"/>
                <a:ea typeface="Aptos" panose="020B0004020202020204" pitchFamily="34" charset="0"/>
                <a:cs typeface="Times New Roman" panose="02020603050405020304" pitchFamily="18" charset="0"/>
              </a:rPr>
              <a:t>Ser un programa estructurado que promueva la competitividad del sector agroalimentario fuerte, integrado, eficiente y moderno. Haciendo aportes importantes en la reducción de la pobreza, la generación de la riqueza y empleo, y la sostenibilidad de los recursos naturales a largo plazo.</a:t>
            </a:r>
            <a:endParaRPr lang="es-HN" sz="2400" kern="100" dirty="0">
              <a:effectLst/>
              <a:latin typeface="Aptos" panose="020B0004020202020204" pitchFamily="34" charset="0"/>
              <a:ea typeface="Aptos" panose="020B0004020202020204" pitchFamily="34" charset="0"/>
              <a:cs typeface="Times New Roman" panose="02020603050405020304" pitchFamily="18" charset="0"/>
            </a:endParaRPr>
          </a:p>
          <a:p>
            <a:pPr algn="just">
              <a:lnSpc>
                <a:spcPct val="150000"/>
              </a:lnSpc>
            </a:pPr>
            <a:endParaRPr lang="es-HN" sz="2000" b="1" dirty="0">
              <a:solidFill>
                <a:srgbClr val="002060"/>
              </a:solidFill>
              <a:latin typeface="Segoe UI" panose="020B0502040204020203" pitchFamily="34" charset="0"/>
            </a:endParaRPr>
          </a:p>
        </p:txBody>
      </p:sp>
      <p:pic>
        <p:nvPicPr>
          <p:cNvPr id="5" name="Imagen 4" descr="Texto&#10;&#10;Descripción generada automáticamente">
            <a:extLst>
              <a:ext uri="{FF2B5EF4-FFF2-40B4-BE49-F238E27FC236}">
                <a16:creationId xmlns:a16="http://schemas.microsoft.com/office/drawing/2014/main" id="{CCB8DFCD-3974-3F97-D928-D56D1A29EE9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10600" y="8033105"/>
            <a:ext cx="5368282" cy="2142437"/>
          </a:xfrm>
          <a:prstGeom prst="rect">
            <a:avLst/>
          </a:prstGeom>
          <a:noFill/>
          <a:ln>
            <a:noFill/>
          </a:ln>
        </p:spPr>
      </p:pic>
    </p:spTree>
    <p:extLst>
      <p:ext uri="{BB962C8B-B14F-4D97-AF65-F5344CB8AC3E}">
        <p14:creationId xmlns:p14="http://schemas.microsoft.com/office/powerpoint/2010/main" val="30701730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E24EB5C1-4DF6-C11E-88B0-2188DE342099}"/>
            </a:ext>
          </a:extLst>
        </p:cNvPr>
        <p:cNvGrpSpPr/>
        <p:nvPr/>
      </p:nvGrpSpPr>
      <p:grpSpPr>
        <a:xfrm>
          <a:off x="0" y="0"/>
          <a:ext cx="0" cy="0"/>
          <a:chOff x="0" y="0"/>
          <a:chExt cx="0" cy="0"/>
        </a:xfrm>
      </p:grpSpPr>
      <p:sp>
        <p:nvSpPr>
          <p:cNvPr id="10" name="TextBox 10">
            <a:extLst>
              <a:ext uri="{FF2B5EF4-FFF2-40B4-BE49-F238E27FC236}">
                <a16:creationId xmlns:a16="http://schemas.microsoft.com/office/drawing/2014/main" id="{433444C2-DB0D-7E62-0435-63965A044AB1}"/>
              </a:ext>
            </a:extLst>
          </p:cNvPr>
          <p:cNvSpPr txBox="1"/>
          <p:nvPr/>
        </p:nvSpPr>
        <p:spPr>
          <a:xfrm>
            <a:off x="901532" y="949585"/>
            <a:ext cx="10680868" cy="666849"/>
          </a:xfrm>
          <a:prstGeom prst="rect">
            <a:avLst/>
          </a:prstGeom>
        </p:spPr>
        <p:txBody>
          <a:bodyPr wrap="square" lIns="0" tIns="0" rIns="0" bIns="0" rtlCol="0" anchor="t">
            <a:spAutoFit/>
          </a:bodyPr>
          <a:lstStyle/>
          <a:p>
            <a:pPr algn="l">
              <a:lnSpc>
                <a:spcPts val="5239"/>
              </a:lnSpc>
            </a:pPr>
            <a:r>
              <a:rPr lang="en-US" sz="4802" b="1" dirty="0">
                <a:solidFill>
                  <a:srgbClr val="0070C0"/>
                </a:solidFill>
                <a:latin typeface="Montserrat Ultra-Bold"/>
                <a:ea typeface="Montserrat Ultra-Bold"/>
                <a:cs typeface="Montserrat Ultra-Bold"/>
                <a:sym typeface="Montserrat Ultra-Bold"/>
              </a:rPr>
              <a:t>PLANTEAMIENTO DEL PROBLEMA</a:t>
            </a:r>
          </a:p>
        </p:txBody>
      </p:sp>
      <p:sp>
        <p:nvSpPr>
          <p:cNvPr id="3" name="CuadroTexto 2">
            <a:extLst>
              <a:ext uri="{FF2B5EF4-FFF2-40B4-BE49-F238E27FC236}">
                <a16:creationId xmlns:a16="http://schemas.microsoft.com/office/drawing/2014/main" id="{A56C5CDE-CCDC-9812-A4C9-C22278069E80}"/>
              </a:ext>
            </a:extLst>
          </p:cNvPr>
          <p:cNvSpPr txBox="1"/>
          <p:nvPr/>
        </p:nvSpPr>
        <p:spPr>
          <a:xfrm>
            <a:off x="916772" y="2855267"/>
            <a:ext cx="6019800" cy="4524315"/>
          </a:xfrm>
          <a:prstGeom prst="rect">
            <a:avLst/>
          </a:prstGeom>
          <a:noFill/>
        </p:spPr>
        <p:txBody>
          <a:bodyPr wrap="square">
            <a:spAutoFit/>
          </a:bodyPr>
          <a:lstStyle/>
          <a:p>
            <a:r>
              <a:rPr lang="es-HN" sz="2400" b="1" dirty="0">
                <a:solidFill>
                  <a:srgbClr val="0070C0"/>
                </a:solidFill>
                <a:effectLst/>
                <a:latin typeface="Segoe UI" panose="020B0502040204020203" pitchFamily="34" charset="0"/>
                <a:ea typeface="Aptos" panose="020B0004020202020204" pitchFamily="34" charset="0"/>
              </a:rPr>
              <a:t>PRECENDENTES DEL PROBLEMA</a:t>
            </a:r>
          </a:p>
          <a:p>
            <a:r>
              <a:rPr lang="es-HN" sz="2400" dirty="0">
                <a:solidFill>
                  <a:schemeClr val="bg1"/>
                </a:solidFill>
                <a:effectLst/>
                <a:latin typeface="Segoe UI" panose="020B0502040204020203" pitchFamily="34" charset="0"/>
                <a:ea typeface="Aptos" panose="020B0004020202020204" pitchFamily="34" charset="0"/>
              </a:rPr>
              <a:t>La Secretaría de Agricultura y Ganadería (SAG) desempeña un rol crucial en la promoción y la normativa del sector agropecuario en Honduras. </a:t>
            </a:r>
            <a:r>
              <a:rPr lang="es-EC" sz="2400" dirty="0">
                <a:solidFill>
                  <a:schemeClr val="bg1"/>
                </a:solidFill>
                <a:effectLst/>
                <a:latin typeface="Segoe UI" panose="020B0502040204020203" pitchFamily="34" charset="0"/>
                <a:ea typeface="Aptos" panose="020B0004020202020204" pitchFamily="34" charset="0"/>
              </a:rPr>
              <a:t>Con el fin de perseguir los objetivos de fomentar el avance en el negocio agrícola y ganadero, es importante que estos procedimientos internos correspondientes estén adecuadamente registrados y cumplan con las normas vigentes en eficiencia y transparencia. </a:t>
            </a:r>
            <a:endParaRPr lang="es-HN" sz="2400" dirty="0">
              <a:solidFill>
                <a:schemeClr val="bg1"/>
              </a:solidFill>
            </a:endParaRPr>
          </a:p>
        </p:txBody>
      </p:sp>
      <p:sp>
        <p:nvSpPr>
          <p:cNvPr id="5" name="CuadroTexto 4">
            <a:extLst>
              <a:ext uri="{FF2B5EF4-FFF2-40B4-BE49-F238E27FC236}">
                <a16:creationId xmlns:a16="http://schemas.microsoft.com/office/drawing/2014/main" id="{9FFE050A-015C-971E-AC72-C84B4445D69F}"/>
              </a:ext>
            </a:extLst>
          </p:cNvPr>
          <p:cNvSpPr txBox="1"/>
          <p:nvPr/>
        </p:nvSpPr>
        <p:spPr>
          <a:xfrm>
            <a:off x="8227228" y="2855267"/>
            <a:ext cx="9144000" cy="4062651"/>
          </a:xfrm>
          <a:prstGeom prst="rect">
            <a:avLst/>
          </a:prstGeom>
          <a:noFill/>
        </p:spPr>
        <p:txBody>
          <a:bodyPr wrap="square">
            <a:spAutoFit/>
          </a:bodyPr>
          <a:lstStyle/>
          <a:p>
            <a:r>
              <a:rPr lang="es-EC" sz="2400" b="1" dirty="0">
                <a:solidFill>
                  <a:srgbClr val="0070C0"/>
                </a:solidFill>
                <a:effectLst/>
                <a:latin typeface="Segoe UI" panose="020B0502040204020203" pitchFamily="34" charset="0"/>
                <a:ea typeface="Aptos" panose="020B0004020202020204" pitchFamily="34" charset="0"/>
              </a:rPr>
              <a:t>DEFINICIÓN DEL PROBLEMA</a:t>
            </a:r>
          </a:p>
          <a:p>
            <a:pPr marL="285750" indent="-285750">
              <a:buFont typeface="Arial" panose="020B0604020202020204" pitchFamily="34" charset="0"/>
              <a:buChar char="•"/>
            </a:pPr>
            <a:r>
              <a:rPr lang="es-EC" sz="2400" dirty="0">
                <a:solidFill>
                  <a:schemeClr val="bg1"/>
                </a:solidFill>
                <a:effectLst/>
                <a:latin typeface="Segoe UI" panose="020B0502040204020203" pitchFamily="34" charset="0"/>
                <a:ea typeface="Aptos" panose="020B0004020202020204" pitchFamily="34" charset="0"/>
              </a:rPr>
              <a:t>El sistema de gestión superior no presta mucha atención a cubrir las posiciones vacantes.</a:t>
            </a:r>
          </a:p>
          <a:p>
            <a:pPr marL="285750" indent="-285750">
              <a:buFont typeface="Arial" panose="020B0604020202020204" pitchFamily="34" charset="0"/>
              <a:buChar char="•"/>
            </a:pPr>
            <a:r>
              <a:rPr lang="es-EC" sz="2400" kern="100" dirty="0">
                <a:solidFill>
                  <a:schemeClr val="bg1"/>
                </a:solidFill>
                <a:effectLst/>
                <a:latin typeface="Segoe UI" panose="020B0502040204020203" pitchFamily="34" charset="0"/>
                <a:ea typeface="Aptos" panose="020B0004020202020204" pitchFamily="34" charset="0"/>
                <a:cs typeface="Times New Roman" panose="02020603050405020304" pitchFamily="18" charset="0"/>
              </a:rPr>
              <a:t>El no tener un enfoque claro y actualizado provoca que las labores se realicen de forma diferente entre los grupos de trabajo, donde hay desequilibrio en la eficiencia y afectan a la estandarización de los procesos en la empresa.</a:t>
            </a:r>
          </a:p>
          <a:p>
            <a:pPr marL="285750" indent="-285750">
              <a:buFont typeface="Arial" panose="020B0604020202020204" pitchFamily="34" charset="0"/>
              <a:buChar char="•"/>
            </a:pPr>
            <a:r>
              <a:rPr lang="es-EC" sz="2400" dirty="0">
                <a:solidFill>
                  <a:schemeClr val="bg1"/>
                </a:solidFill>
                <a:effectLst/>
                <a:latin typeface="Segoe UI" panose="020B0502040204020203" pitchFamily="34" charset="0"/>
                <a:ea typeface="Aptos" panose="020B0004020202020204" pitchFamily="34" charset="0"/>
              </a:rPr>
              <a:t>La falta de un manual de procedimientos actualizado actúa como una barrera para el ímpetu por la transparencia y la mejora de recursos en el SAG. </a:t>
            </a:r>
            <a:endParaRPr lang="es-HN" sz="24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endParaRPr lang="es-HN" dirty="0">
              <a:solidFill>
                <a:schemeClr val="bg1"/>
              </a:solidFill>
            </a:endParaRPr>
          </a:p>
        </p:txBody>
      </p:sp>
    </p:spTree>
    <p:extLst>
      <p:ext uri="{BB962C8B-B14F-4D97-AF65-F5344CB8AC3E}">
        <p14:creationId xmlns:p14="http://schemas.microsoft.com/office/powerpoint/2010/main" val="15975206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extBox 10"/>
          <p:cNvSpPr txBox="1"/>
          <p:nvPr/>
        </p:nvSpPr>
        <p:spPr>
          <a:xfrm>
            <a:off x="901522" y="949585"/>
            <a:ext cx="9233078" cy="666849"/>
          </a:xfrm>
          <a:prstGeom prst="rect">
            <a:avLst/>
          </a:prstGeom>
        </p:spPr>
        <p:txBody>
          <a:bodyPr wrap="square" lIns="0" tIns="0" rIns="0" bIns="0" rtlCol="0" anchor="t">
            <a:spAutoFit/>
          </a:bodyPr>
          <a:lstStyle/>
          <a:p>
            <a:pPr algn="l">
              <a:lnSpc>
                <a:spcPts val="5239"/>
              </a:lnSpc>
            </a:pPr>
            <a:r>
              <a:rPr lang="en-US" sz="4802" b="1" dirty="0">
                <a:solidFill>
                  <a:srgbClr val="06065C"/>
                </a:solidFill>
                <a:latin typeface="Montserrat Ultra-Bold"/>
                <a:ea typeface="Montserrat Ultra-Bold"/>
                <a:cs typeface="Montserrat Ultra-Bold"/>
                <a:sym typeface="Montserrat Ultra-Bold"/>
              </a:rPr>
              <a:t>METODOLOGÍA</a:t>
            </a:r>
          </a:p>
        </p:txBody>
      </p:sp>
      <p:sp>
        <p:nvSpPr>
          <p:cNvPr id="2" name="CuadroTexto 1">
            <a:extLst>
              <a:ext uri="{FF2B5EF4-FFF2-40B4-BE49-F238E27FC236}">
                <a16:creationId xmlns:a16="http://schemas.microsoft.com/office/drawing/2014/main" id="{38D9AA75-3769-233A-EFAC-775A834E9273}"/>
              </a:ext>
            </a:extLst>
          </p:cNvPr>
          <p:cNvSpPr txBox="1"/>
          <p:nvPr/>
        </p:nvSpPr>
        <p:spPr>
          <a:xfrm>
            <a:off x="762000" y="3382546"/>
            <a:ext cx="6374369" cy="6904454"/>
          </a:xfrm>
          <a:prstGeom prst="rect">
            <a:avLst/>
          </a:prstGeom>
          <a:noFill/>
        </p:spPr>
        <p:txBody>
          <a:bodyPr wrap="square" numCol="1" rtlCol="0">
            <a:spAutoFit/>
          </a:bodyPr>
          <a:lstStyle/>
          <a:p>
            <a:pPr>
              <a:lnSpc>
                <a:spcPct val="150000"/>
              </a:lnSpc>
            </a:pPr>
            <a:r>
              <a:rPr lang="es-MX" sz="2800" b="1" dirty="0">
                <a:solidFill>
                  <a:srgbClr val="00B0F0"/>
                </a:solidFill>
                <a:latin typeface="Segoe UI" panose="020B0502040204020203" pitchFamily="34" charset="0"/>
                <a:cs typeface="Segoe UI" panose="020B0502040204020203" pitchFamily="34" charset="0"/>
              </a:rPr>
              <a:t>VARIABLES DEPENDIENTES</a:t>
            </a:r>
            <a:endParaRPr lang="es-MX" sz="2800" dirty="0">
              <a:latin typeface="Segoe UI" panose="020B0502040204020203" pitchFamily="34" charset="0"/>
              <a:cs typeface="Segoe UI" panose="020B0502040204020203" pitchFamily="34" charset="0"/>
            </a:endParaRPr>
          </a:p>
          <a:p>
            <a:pPr marL="285750" indent="-285750">
              <a:lnSpc>
                <a:spcPct val="150000"/>
              </a:lnSpc>
              <a:buFont typeface="Arial" panose="020B0604020202020204" pitchFamily="34" charset="0"/>
              <a:buChar char="•"/>
            </a:pPr>
            <a:r>
              <a:rPr lang="es-MX" sz="2800" dirty="0">
                <a:latin typeface="Segoe UI" panose="020B0502040204020203" pitchFamily="34" charset="0"/>
                <a:cs typeface="Segoe UI" panose="020B0502040204020203" pitchFamily="34" charset="0"/>
              </a:rPr>
              <a:t>Eficiencia en los procedimientos</a:t>
            </a:r>
          </a:p>
          <a:p>
            <a:pPr marL="285750" indent="-285750">
              <a:lnSpc>
                <a:spcPct val="150000"/>
              </a:lnSpc>
              <a:buFont typeface="Arial" panose="020B0604020202020204" pitchFamily="34" charset="0"/>
              <a:buChar char="•"/>
            </a:pPr>
            <a:r>
              <a:rPr lang="es-HN" sz="2800" kern="100" dirty="0">
                <a:effectLst/>
                <a:latin typeface="Segoe UI" panose="020B0502040204020203" pitchFamily="34" charset="0"/>
                <a:ea typeface="Aptos" panose="020B0004020202020204" pitchFamily="34" charset="0"/>
                <a:cs typeface="Times New Roman" panose="02020603050405020304" pitchFamily="18" charset="0"/>
              </a:rPr>
              <a:t>Concordancia con Objetivos Institucionales</a:t>
            </a:r>
            <a:endParaRPr lang="es-HN" sz="2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50000"/>
              </a:lnSpc>
              <a:buFont typeface="Arial" panose="020B0604020202020204" pitchFamily="34" charset="0"/>
              <a:buChar char="•"/>
            </a:pPr>
            <a:r>
              <a:rPr lang="es-HN" sz="2800" kern="100" dirty="0">
                <a:effectLst/>
                <a:latin typeface="Segoe UI" panose="020B0502040204020203" pitchFamily="34" charset="0"/>
                <a:ea typeface="Aptos" panose="020B0004020202020204" pitchFamily="34" charset="0"/>
                <a:cs typeface="Times New Roman" panose="02020603050405020304" pitchFamily="18" charset="0"/>
              </a:rPr>
              <a:t>Grado de Incoherencias</a:t>
            </a:r>
          </a:p>
          <a:p>
            <a:pPr marL="342900" lvl="0" indent="-342900">
              <a:lnSpc>
                <a:spcPct val="150000"/>
              </a:lnSpc>
              <a:buFont typeface="Arial" panose="020B0604020202020204" pitchFamily="34" charset="0"/>
              <a:buChar char="•"/>
            </a:pPr>
            <a:r>
              <a:rPr lang="es-HN" sz="2800" kern="100" dirty="0">
                <a:effectLst/>
                <a:latin typeface="Segoe UI" panose="020B0502040204020203" pitchFamily="34" charset="0"/>
                <a:ea typeface="Aptos" panose="020B0004020202020204" pitchFamily="34" charset="0"/>
                <a:cs typeface="Times New Roman" panose="02020603050405020304" pitchFamily="18" charset="0"/>
              </a:rPr>
              <a:t>Satisfacción del Personal</a:t>
            </a:r>
            <a:endParaRPr lang="es-HN" sz="2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50000"/>
              </a:lnSpc>
              <a:spcAft>
                <a:spcPts val="800"/>
              </a:spcAft>
              <a:buFont typeface="Arial" panose="020B0604020202020204" pitchFamily="34" charset="0"/>
              <a:buChar char="•"/>
            </a:pPr>
            <a:r>
              <a:rPr lang="es-HN" sz="2800" kern="100" dirty="0">
                <a:effectLst/>
                <a:latin typeface="Segoe UI" panose="020B0502040204020203" pitchFamily="34" charset="0"/>
                <a:ea typeface="Aptos" panose="020B0004020202020204" pitchFamily="34" charset="0"/>
                <a:cs typeface="Times New Roman" panose="02020603050405020304" pitchFamily="18" charset="0"/>
              </a:rPr>
              <a:t>Nivel de Implementación de Nuevos Procedimientos</a:t>
            </a:r>
            <a:endParaRPr lang="es-HN" sz="2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s-MX" sz="2800" dirty="0">
              <a:latin typeface="Segoe UI" panose="020B0502040204020203" pitchFamily="34" charset="0"/>
              <a:cs typeface="Segoe UI" panose="020B0502040204020203" pitchFamily="34" charset="0"/>
            </a:endParaRPr>
          </a:p>
          <a:p>
            <a:endParaRPr lang="es-MX" dirty="0">
              <a:latin typeface="Segoe UI" panose="020B0502040204020203" pitchFamily="34" charset="0"/>
              <a:cs typeface="Segoe UI" panose="020B0502040204020203" pitchFamily="34" charset="0"/>
            </a:endParaRPr>
          </a:p>
          <a:p>
            <a:endParaRPr lang="es-MX" dirty="0">
              <a:latin typeface="Segoe UI" panose="020B0502040204020203" pitchFamily="34" charset="0"/>
              <a:cs typeface="Segoe UI" panose="020B0502040204020203" pitchFamily="34" charset="0"/>
            </a:endParaRPr>
          </a:p>
          <a:p>
            <a:endParaRPr lang="es-MX" dirty="0">
              <a:latin typeface="Segoe UI" panose="020B0502040204020203" pitchFamily="34" charset="0"/>
              <a:cs typeface="Segoe UI" panose="020B0502040204020203" pitchFamily="34" charset="0"/>
            </a:endParaRPr>
          </a:p>
          <a:p>
            <a:endParaRPr lang="es-HN" dirty="0"/>
          </a:p>
        </p:txBody>
      </p:sp>
      <p:sp>
        <p:nvSpPr>
          <p:cNvPr id="3" name="CuadroTexto 2">
            <a:extLst>
              <a:ext uri="{FF2B5EF4-FFF2-40B4-BE49-F238E27FC236}">
                <a16:creationId xmlns:a16="http://schemas.microsoft.com/office/drawing/2014/main" id="{E85C2192-640F-4D57-9D7D-D7B8E2C702E6}"/>
              </a:ext>
            </a:extLst>
          </p:cNvPr>
          <p:cNvSpPr txBox="1"/>
          <p:nvPr/>
        </p:nvSpPr>
        <p:spPr>
          <a:xfrm>
            <a:off x="8549640" y="3382546"/>
            <a:ext cx="7010400" cy="4519699"/>
          </a:xfrm>
          <a:prstGeom prst="rect">
            <a:avLst/>
          </a:prstGeom>
          <a:noFill/>
        </p:spPr>
        <p:txBody>
          <a:bodyPr wrap="square">
            <a:spAutoFit/>
          </a:bodyPr>
          <a:lstStyle/>
          <a:p>
            <a:pPr>
              <a:lnSpc>
                <a:spcPct val="150000"/>
              </a:lnSpc>
            </a:pPr>
            <a:r>
              <a:rPr lang="es-MX" sz="2800" b="1" dirty="0">
                <a:solidFill>
                  <a:srgbClr val="00B0F0"/>
                </a:solidFill>
                <a:latin typeface="Segoe UI" panose="020B0502040204020203" pitchFamily="34" charset="0"/>
                <a:cs typeface="Segoe UI" panose="020B0502040204020203" pitchFamily="34" charset="0"/>
              </a:rPr>
              <a:t>VARIABLES INDEPENDIENTES</a:t>
            </a:r>
          </a:p>
          <a:p>
            <a:pPr marL="171450" lvl="0" indent="-171450">
              <a:lnSpc>
                <a:spcPct val="150000"/>
              </a:lnSpc>
              <a:spcAft>
                <a:spcPts val="1200"/>
              </a:spcAft>
              <a:buFont typeface="Arial" panose="020B0604020202020204" pitchFamily="34" charset="0"/>
              <a:buChar char="•"/>
            </a:pPr>
            <a:r>
              <a:rPr lang="es-HN" sz="2800" kern="0" dirty="0">
                <a:effectLst/>
                <a:latin typeface="Segoe UI" panose="020B0502040204020203" pitchFamily="34" charset="0"/>
                <a:ea typeface="Times New Roman" panose="02020603050405020304" pitchFamily="18" charset="0"/>
                <a:cs typeface="Times New Roman" panose="02020603050405020304" pitchFamily="18" charset="0"/>
              </a:rPr>
              <a:t>Tipo de Proceso</a:t>
            </a:r>
          </a:p>
          <a:p>
            <a:pPr marL="171450" lvl="0" indent="-171450">
              <a:lnSpc>
                <a:spcPct val="150000"/>
              </a:lnSpc>
              <a:spcAft>
                <a:spcPts val="1200"/>
              </a:spcAft>
              <a:buFont typeface="Arial" panose="020B0604020202020204" pitchFamily="34" charset="0"/>
              <a:buChar char="•"/>
            </a:pPr>
            <a:r>
              <a:rPr lang="es-HN" sz="2800" kern="0" dirty="0">
                <a:effectLst/>
                <a:latin typeface="Segoe UI" panose="020B0502040204020203" pitchFamily="34" charset="0"/>
                <a:ea typeface="Times New Roman" panose="02020603050405020304" pitchFamily="18" charset="0"/>
                <a:cs typeface="Times New Roman" panose="02020603050405020304" pitchFamily="18" charset="0"/>
              </a:rPr>
              <a:t>Sector Encargado</a:t>
            </a:r>
          </a:p>
          <a:p>
            <a:pPr marL="171450" lvl="0" indent="-171450">
              <a:lnSpc>
                <a:spcPct val="150000"/>
              </a:lnSpc>
              <a:spcAft>
                <a:spcPts val="1200"/>
              </a:spcAft>
              <a:buFont typeface="Arial" panose="020B0604020202020204" pitchFamily="34" charset="0"/>
              <a:buChar char="•"/>
            </a:pPr>
            <a:r>
              <a:rPr lang="es-HN" sz="2800" kern="0" dirty="0">
                <a:effectLst/>
                <a:latin typeface="Segoe UI" panose="020B0502040204020203" pitchFamily="34" charset="0"/>
                <a:ea typeface="Times New Roman" panose="02020603050405020304" pitchFamily="18" charset="0"/>
                <a:cs typeface="Times New Roman" panose="02020603050405020304" pitchFamily="18" charset="0"/>
              </a:rPr>
              <a:t>Aplicada Tecnología</a:t>
            </a:r>
          </a:p>
          <a:p>
            <a:pPr marL="171450" lvl="0" indent="-171450">
              <a:lnSpc>
                <a:spcPct val="150000"/>
              </a:lnSpc>
              <a:spcAft>
                <a:spcPts val="1200"/>
              </a:spcAft>
              <a:buFont typeface="Arial" panose="020B0604020202020204" pitchFamily="34" charset="0"/>
              <a:buChar char="•"/>
            </a:pPr>
            <a:r>
              <a:rPr lang="es-HN" sz="2800" kern="0" dirty="0">
                <a:effectLst/>
                <a:latin typeface="Segoe UI" panose="020B0502040204020203" pitchFamily="34" charset="0"/>
                <a:ea typeface="Times New Roman" panose="02020603050405020304" pitchFamily="18" charset="0"/>
                <a:cs typeface="Times New Roman" panose="02020603050405020304" pitchFamily="18" charset="0"/>
              </a:rPr>
              <a:t>Capacitación del Personal</a:t>
            </a:r>
          </a:p>
          <a:p>
            <a:pPr marL="171450" lvl="0" indent="-171450">
              <a:lnSpc>
                <a:spcPct val="150000"/>
              </a:lnSpc>
              <a:spcAft>
                <a:spcPts val="1200"/>
              </a:spcAft>
              <a:buFont typeface="Arial" panose="020B0604020202020204" pitchFamily="34" charset="0"/>
              <a:buChar char="•"/>
            </a:pPr>
            <a:r>
              <a:rPr lang="es-HN" sz="2800" kern="0" dirty="0">
                <a:effectLst/>
                <a:latin typeface="Segoe UI" panose="020B0502040204020203" pitchFamily="34" charset="0"/>
                <a:ea typeface="Times New Roman" panose="02020603050405020304" pitchFamily="18" charset="0"/>
                <a:cs typeface="Times New Roman" panose="02020603050405020304" pitchFamily="18" charset="0"/>
              </a:rPr>
              <a:t>Normativas Actuales</a:t>
            </a:r>
            <a:endParaRPr lang="es-HN" sz="2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5" name="CuadroTexto 4">
            <a:extLst>
              <a:ext uri="{FF2B5EF4-FFF2-40B4-BE49-F238E27FC236}">
                <a16:creationId xmlns:a16="http://schemas.microsoft.com/office/drawing/2014/main" id="{23375EA7-07D1-6AC6-50BE-510CF5AB8430}"/>
              </a:ext>
            </a:extLst>
          </p:cNvPr>
          <p:cNvSpPr txBox="1"/>
          <p:nvPr/>
        </p:nvSpPr>
        <p:spPr>
          <a:xfrm>
            <a:off x="777240" y="1493653"/>
            <a:ext cx="14782800" cy="1694631"/>
          </a:xfrm>
          <a:prstGeom prst="rect">
            <a:avLst/>
          </a:prstGeom>
          <a:noFill/>
        </p:spPr>
        <p:txBody>
          <a:bodyPr wrap="square">
            <a:spAutoFit/>
          </a:bodyPr>
          <a:lstStyle/>
          <a:p>
            <a:pPr>
              <a:lnSpc>
                <a:spcPct val="150000"/>
              </a:lnSpc>
            </a:pPr>
            <a:r>
              <a:rPr lang="es-EC" sz="2400" kern="0" dirty="0">
                <a:effectLst/>
                <a:latin typeface="Segoe UI" panose="020B0502040204020203" pitchFamily="34" charset="0"/>
                <a:ea typeface="Times New Roman" panose="02020603050405020304" pitchFamily="18" charset="0"/>
              </a:rPr>
              <a:t>Para la mejora del manual de procedimientos de la SAG, consistió en la recolección de datos a través de entrevistas y análisis de documentos, sé llevó a cabo un conjunto de entrevistas con el personal clave del área que proporcionó información sobre las prácticas existentes y lo que podría mejorarse potencialmente. </a:t>
            </a:r>
            <a:endParaRPr lang="es-HN"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243FC430-2E39-7426-CBBA-6CA108F889DD}"/>
            </a:ext>
          </a:extLst>
        </p:cNvPr>
        <p:cNvGrpSpPr/>
        <p:nvPr/>
      </p:nvGrpSpPr>
      <p:grpSpPr>
        <a:xfrm>
          <a:off x="0" y="0"/>
          <a:ext cx="0" cy="0"/>
          <a:chOff x="0" y="0"/>
          <a:chExt cx="0" cy="0"/>
        </a:xfrm>
      </p:grpSpPr>
      <p:sp>
        <p:nvSpPr>
          <p:cNvPr id="10" name="TextBox 10">
            <a:extLst>
              <a:ext uri="{FF2B5EF4-FFF2-40B4-BE49-F238E27FC236}">
                <a16:creationId xmlns:a16="http://schemas.microsoft.com/office/drawing/2014/main" id="{220CE6BB-776B-BE52-F80F-2821ECC4C410}"/>
              </a:ext>
            </a:extLst>
          </p:cNvPr>
          <p:cNvSpPr txBox="1"/>
          <p:nvPr/>
        </p:nvSpPr>
        <p:spPr>
          <a:xfrm>
            <a:off x="901532" y="949585"/>
            <a:ext cx="10147468" cy="666849"/>
          </a:xfrm>
          <a:prstGeom prst="rect">
            <a:avLst/>
          </a:prstGeom>
        </p:spPr>
        <p:txBody>
          <a:bodyPr wrap="square" lIns="0" tIns="0" rIns="0" bIns="0" rtlCol="0" anchor="t">
            <a:spAutoFit/>
          </a:bodyPr>
          <a:lstStyle/>
          <a:p>
            <a:pPr algn="l">
              <a:lnSpc>
                <a:spcPts val="5239"/>
              </a:lnSpc>
            </a:pPr>
            <a:r>
              <a:rPr lang="en-US" sz="4802" b="1" dirty="0">
                <a:solidFill>
                  <a:srgbClr val="0070C0"/>
                </a:solidFill>
                <a:latin typeface="Montserrat Ultra-Bold"/>
                <a:ea typeface="Montserrat Ultra-Bold"/>
                <a:cs typeface="Montserrat Ultra-Bold"/>
                <a:sym typeface="Montserrat Ultra-Bold"/>
              </a:rPr>
              <a:t>RESULTADOS Y ANÁLISIS</a:t>
            </a:r>
          </a:p>
        </p:txBody>
      </p:sp>
      <p:pic>
        <p:nvPicPr>
          <p:cNvPr id="4" name="Imagen 3">
            <a:extLst>
              <a:ext uri="{FF2B5EF4-FFF2-40B4-BE49-F238E27FC236}">
                <a16:creationId xmlns:a16="http://schemas.microsoft.com/office/drawing/2014/main" id="{CA6E6F10-969A-2EDF-C787-DAC485EAD9EF}"/>
              </a:ext>
            </a:extLst>
          </p:cNvPr>
          <p:cNvPicPr>
            <a:picLocks noChangeAspect="1"/>
          </p:cNvPicPr>
          <p:nvPr/>
        </p:nvPicPr>
        <p:blipFill>
          <a:blip r:embed="rId3"/>
          <a:stretch>
            <a:fillRect/>
          </a:stretch>
        </p:blipFill>
        <p:spPr>
          <a:xfrm>
            <a:off x="9525000" y="1914074"/>
            <a:ext cx="4991797" cy="6458851"/>
          </a:xfrm>
          <a:prstGeom prst="rect">
            <a:avLst/>
          </a:prstGeom>
        </p:spPr>
      </p:pic>
      <p:sp>
        <p:nvSpPr>
          <p:cNvPr id="7" name="CuadroTexto 6">
            <a:extLst>
              <a:ext uri="{FF2B5EF4-FFF2-40B4-BE49-F238E27FC236}">
                <a16:creationId xmlns:a16="http://schemas.microsoft.com/office/drawing/2014/main" id="{1870EDEC-2015-8490-EAA1-149291AF7A2A}"/>
              </a:ext>
            </a:extLst>
          </p:cNvPr>
          <p:cNvSpPr txBox="1"/>
          <p:nvPr/>
        </p:nvSpPr>
        <p:spPr>
          <a:xfrm>
            <a:off x="533400" y="2247900"/>
            <a:ext cx="8610600" cy="5666103"/>
          </a:xfrm>
          <a:prstGeom prst="rect">
            <a:avLst/>
          </a:prstGeom>
          <a:noFill/>
        </p:spPr>
        <p:txBody>
          <a:bodyPr wrap="square">
            <a:spAutoFit/>
          </a:bodyPr>
          <a:lstStyle/>
          <a:p>
            <a:pPr algn="just">
              <a:lnSpc>
                <a:spcPct val="150000"/>
              </a:lnSpc>
              <a:spcAft>
                <a:spcPts val="800"/>
              </a:spcAft>
            </a:pPr>
            <a:r>
              <a:rPr lang="es-EC" sz="2400" kern="100" dirty="0">
                <a:solidFill>
                  <a:schemeClr val="bg1"/>
                </a:solidFill>
                <a:effectLst/>
                <a:latin typeface="Segoe UI" panose="020B0502040204020203" pitchFamily="34" charset="0"/>
                <a:ea typeface="Aptos" panose="020B0004020202020204" pitchFamily="34" charset="0"/>
                <a:cs typeface="Segoe UI" panose="020B0502040204020203" pitchFamily="34" charset="0"/>
              </a:rPr>
              <a:t>Se realizó una evaluación del Manual de Procesos y Procedimientos del Programa Nacional de Desarrollo Agroalimentario (PRONAGRO) de la Secretaría de Agricultura y Ganadería (SAG) con el fin de definir su aplicabilidad y utilidad con el sistema de mantenimiento documental destinado.</a:t>
            </a:r>
            <a:endParaRPr lang="es-HN" sz="2400" kern="100" dirty="0">
              <a:solidFill>
                <a:schemeClr val="bg1"/>
              </a:solidFill>
              <a:effectLst/>
              <a:latin typeface="Segoe UI" panose="020B0502040204020203" pitchFamily="34" charset="0"/>
              <a:ea typeface="Aptos" panose="020B0004020202020204" pitchFamily="34" charset="0"/>
              <a:cs typeface="Segoe UI" panose="020B0502040204020203" pitchFamily="34" charset="0"/>
            </a:endParaRPr>
          </a:p>
          <a:p>
            <a:pPr>
              <a:lnSpc>
                <a:spcPct val="150000"/>
              </a:lnSpc>
            </a:pPr>
            <a:r>
              <a:rPr lang="es-EC" sz="2400" dirty="0">
                <a:solidFill>
                  <a:schemeClr val="bg1"/>
                </a:solidFill>
                <a:effectLst/>
                <a:latin typeface="Segoe UI" panose="020B0502040204020203" pitchFamily="34" charset="0"/>
                <a:ea typeface="Aptos" panose="020B0004020202020204" pitchFamily="34" charset="0"/>
                <a:cs typeface="Segoe UI" panose="020B0502040204020203" pitchFamily="34" charset="0"/>
              </a:rPr>
              <a:t>Durante este proceso, se notó repetidamente que el manual de procesos carecía de fichas para cada uno de los procedimientos y así se trabajó para establecer esto, a fin de garantizar una mejor documentación y organización de los datos</a:t>
            </a:r>
            <a:r>
              <a:rPr lang="es-HN" sz="2400" dirty="0">
                <a:solidFill>
                  <a:schemeClr val="bg1"/>
                </a:solidFill>
                <a:effectLst/>
                <a:latin typeface="Segoe UI" panose="020B0502040204020203" pitchFamily="34" charset="0"/>
                <a:ea typeface="Aptos" panose="020B0004020202020204" pitchFamily="34" charset="0"/>
                <a:cs typeface="Segoe UI" panose="020B0502040204020203" pitchFamily="34" charset="0"/>
              </a:rPr>
              <a:t>. </a:t>
            </a:r>
            <a:endParaRPr lang="es-HN" sz="2400" dirty="0">
              <a:solidFill>
                <a:schemeClr val="bg1"/>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3715941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F49E37E4-1CCD-596D-B5AB-2F9A8B223F0C}"/>
            </a:ext>
          </a:extLst>
        </p:cNvPr>
        <p:cNvGrpSpPr/>
        <p:nvPr/>
      </p:nvGrpSpPr>
      <p:grpSpPr>
        <a:xfrm>
          <a:off x="0" y="0"/>
          <a:ext cx="0" cy="0"/>
          <a:chOff x="0" y="0"/>
          <a:chExt cx="0" cy="0"/>
        </a:xfrm>
      </p:grpSpPr>
      <p:sp>
        <p:nvSpPr>
          <p:cNvPr id="9" name="TextBox 9">
            <a:extLst>
              <a:ext uri="{FF2B5EF4-FFF2-40B4-BE49-F238E27FC236}">
                <a16:creationId xmlns:a16="http://schemas.microsoft.com/office/drawing/2014/main" id="{094D1BD5-BA71-8F4C-3DB1-24E3EE5E94AB}"/>
              </a:ext>
            </a:extLst>
          </p:cNvPr>
          <p:cNvSpPr txBox="1"/>
          <p:nvPr/>
        </p:nvSpPr>
        <p:spPr>
          <a:xfrm>
            <a:off x="901522" y="1316286"/>
            <a:ext cx="12966878" cy="846386"/>
          </a:xfrm>
          <a:prstGeom prst="rect">
            <a:avLst/>
          </a:prstGeom>
        </p:spPr>
        <p:txBody>
          <a:bodyPr wrap="square" lIns="0" tIns="0" rIns="0" bIns="0" rtlCol="0" anchor="t">
            <a:spAutoFit/>
          </a:bodyPr>
          <a:lstStyle/>
          <a:p>
            <a:pPr algn="l">
              <a:lnSpc>
                <a:spcPts val="3254"/>
              </a:lnSpc>
            </a:pPr>
            <a:r>
              <a:rPr lang="en-US" sz="2400" b="1" dirty="0">
                <a:solidFill>
                  <a:srgbClr val="47C8F0"/>
                </a:solidFill>
                <a:latin typeface="Montserrat Bold"/>
                <a:ea typeface="Montserrat Bold"/>
                <a:cs typeface="Montserrat Bold"/>
                <a:sym typeface="Montserrat Bold"/>
              </a:rPr>
              <a:t>ÁREA DE GESTIÓN INSTITUCIONAL</a:t>
            </a:r>
          </a:p>
          <a:p>
            <a:pPr algn="l">
              <a:lnSpc>
                <a:spcPts val="3254"/>
              </a:lnSpc>
            </a:pPr>
            <a:r>
              <a:rPr lang="en-US" sz="2400" b="1" dirty="0">
                <a:solidFill>
                  <a:srgbClr val="47C8F0"/>
                </a:solidFill>
                <a:latin typeface="Montserrat Bold"/>
                <a:ea typeface="Montserrat Bold"/>
                <a:cs typeface="Montserrat Bold"/>
                <a:sym typeface="Montserrat Bold"/>
              </a:rPr>
              <a:t>FORMULACIÓN Y EJECUCIÓN DEL PLAN OPERATIVO (POA)</a:t>
            </a:r>
          </a:p>
        </p:txBody>
      </p:sp>
      <p:sp>
        <p:nvSpPr>
          <p:cNvPr id="10" name="TextBox 10">
            <a:extLst>
              <a:ext uri="{FF2B5EF4-FFF2-40B4-BE49-F238E27FC236}">
                <a16:creationId xmlns:a16="http://schemas.microsoft.com/office/drawing/2014/main" id="{A867D59D-19B3-EF63-FC3E-5612901D241C}"/>
              </a:ext>
            </a:extLst>
          </p:cNvPr>
          <p:cNvSpPr txBox="1"/>
          <p:nvPr/>
        </p:nvSpPr>
        <p:spPr>
          <a:xfrm>
            <a:off x="901522" y="492210"/>
            <a:ext cx="9156878" cy="666849"/>
          </a:xfrm>
          <a:prstGeom prst="rect">
            <a:avLst/>
          </a:prstGeom>
        </p:spPr>
        <p:txBody>
          <a:bodyPr wrap="square" lIns="0" tIns="0" rIns="0" bIns="0" rtlCol="0" anchor="t">
            <a:spAutoFit/>
          </a:bodyPr>
          <a:lstStyle/>
          <a:p>
            <a:pPr algn="l">
              <a:lnSpc>
                <a:spcPts val="5239"/>
              </a:lnSpc>
            </a:pPr>
            <a:r>
              <a:rPr lang="en-US" sz="4802" b="1" dirty="0">
                <a:solidFill>
                  <a:srgbClr val="06065C"/>
                </a:solidFill>
                <a:latin typeface="Montserrat Ultra-Bold"/>
                <a:ea typeface="Montserrat Ultra-Bold"/>
                <a:cs typeface="Montserrat Ultra-Bold"/>
                <a:sym typeface="Montserrat Ultra-Bold"/>
              </a:rPr>
              <a:t>RESULTADOS Y ANÁLISIS</a:t>
            </a:r>
          </a:p>
        </p:txBody>
      </p:sp>
      <p:pic>
        <p:nvPicPr>
          <p:cNvPr id="4" name="Imagen 3">
            <a:extLst>
              <a:ext uri="{FF2B5EF4-FFF2-40B4-BE49-F238E27FC236}">
                <a16:creationId xmlns:a16="http://schemas.microsoft.com/office/drawing/2014/main" id="{25631E43-1F20-0CD0-772B-91BFFBC90669}"/>
              </a:ext>
            </a:extLst>
          </p:cNvPr>
          <p:cNvPicPr>
            <a:picLocks noChangeAspect="1"/>
          </p:cNvPicPr>
          <p:nvPr/>
        </p:nvPicPr>
        <p:blipFill>
          <a:blip r:embed="rId3"/>
          <a:stretch>
            <a:fillRect/>
          </a:stretch>
        </p:blipFill>
        <p:spPr>
          <a:xfrm>
            <a:off x="152400" y="2350378"/>
            <a:ext cx="8976361" cy="6925627"/>
          </a:xfrm>
          <a:prstGeom prst="rect">
            <a:avLst/>
          </a:prstGeom>
        </p:spPr>
      </p:pic>
      <p:pic>
        <p:nvPicPr>
          <p:cNvPr id="6" name="Imagen 5">
            <a:extLst>
              <a:ext uri="{FF2B5EF4-FFF2-40B4-BE49-F238E27FC236}">
                <a16:creationId xmlns:a16="http://schemas.microsoft.com/office/drawing/2014/main" id="{54129515-FCB1-3BE6-09B2-6118A93E01BA}"/>
              </a:ext>
            </a:extLst>
          </p:cNvPr>
          <p:cNvPicPr>
            <a:picLocks noChangeAspect="1"/>
          </p:cNvPicPr>
          <p:nvPr/>
        </p:nvPicPr>
        <p:blipFill>
          <a:blip r:embed="rId4"/>
          <a:stretch>
            <a:fillRect/>
          </a:stretch>
        </p:blipFill>
        <p:spPr>
          <a:xfrm>
            <a:off x="9144000" y="2342758"/>
            <a:ext cx="8839200" cy="6785183"/>
          </a:xfrm>
          <a:prstGeom prst="rect">
            <a:avLst/>
          </a:prstGeom>
        </p:spPr>
      </p:pic>
    </p:spTree>
    <p:extLst>
      <p:ext uri="{BB962C8B-B14F-4D97-AF65-F5344CB8AC3E}">
        <p14:creationId xmlns:p14="http://schemas.microsoft.com/office/powerpoint/2010/main" val="17433903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211</TotalTime>
  <Words>2021</Words>
  <Application>Microsoft Office PowerPoint</Application>
  <PresentationFormat>Personalizado</PresentationFormat>
  <Paragraphs>118</Paragraphs>
  <Slides>26</Slides>
  <Notes>0</Notes>
  <HiddenSlides>0</HiddenSlides>
  <MMClips>0</MMClips>
  <ScaleCrop>false</ScaleCrop>
  <HeadingPairs>
    <vt:vector size="4" baseType="variant">
      <vt:variant>
        <vt:lpstr>Tema</vt:lpstr>
      </vt:variant>
      <vt:variant>
        <vt:i4>1</vt:i4>
      </vt:variant>
      <vt:variant>
        <vt:lpstr>Títulos de diapositiva</vt:lpstr>
      </vt:variant>
      <vt:variant>
        <vt:i4>26</vt:i4>
      </vt:variant>
    </vt:vector>
  </HeadingPairs>
  <TitlesOfParts>
    <vt:vector size="27" baseType="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PPT_UNITEC.ai</dc:title>
  <dc:creator>Michelle Romero</dc:creator>
  <cp:lastModifiedBy>LILY MICHELLE ROMERO ZELAYA</cp:lastModifiedBy>
  <cp:revision>5</cp:revision>
  <dcterms:created xsi:type="dcterms:W3CDTF">2006-08-16T00:00:00Z</dcterms:created>
  <dcterms:modified xsi:type="dcterms:W3CDTF">2025-02-10T23:30:00Z</dcterms:modified>
  <dc:identifier>DAGZxIEz64A</dc:identifier>
</cp:coreProperties>
</file>